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media/image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796" autoAdjust="0"/>
    <p:restoredTop sz="94660"/>
  </p:normalViewPr>
  <p:slideViewPr>
    <p:cSldViewPr snapToGrid="0">
      <p:cViewPr varScale="1">
        <p:scale>
          <a:sx n="39" d="100"/>
          <a:sy n="39" d="100"/>
        </p:scale>
        <p:origin x="48"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93580908324016"/>
          <c:y val="1.7204408177047624E-2"/>
          <c:w val="0.80965078562996717"/>
          <c:h val="0.73158347028973292"/>
        </c:manualLayout>
      </c:layout>
      <c:barChart>
        <c:barDir val="col"/>
        <c:grouping val="stacked"/>
        <c:varyColors val="0"/>
        <c:ser>
          <c:idx val="0"/>
          <c:order val="0"/>
          <c:tx>
            <c:strRef>
              <c:f>Planilha1!$B$1</c:f>
              <c:strCache>
                <c:ptCount val="1"/>
                <c:pt idx="0">
                  <c:v>POPULAÇÃO</c:v>
                </c:pt>
              </c:strCache>
            </c:strRef>
          </c:tx>
          <c:spPr>
            <a:solidFill>
              <a:schemeClr val="accent1"/>
            </a:solidFill>
            <a:ln w="19050">
              <a:solidFill>
                <a:schemeClr val="lt1"/>
              </a:solidFill>
            </a:ln>
            <a:effectLst/>
          </c:spPr>
          <c:invertIfNegative val="0"/>
          <c:dPt>
            <c:idx val="0"/>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1-8CE9-4AC4-851F-7FB4AC69A6C8}"/>
              </c:ext>
            </c:extLst>
          </c:dPt>
          <c:dPt>
            <c:idx val="1"/>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3-8CE9-4AC4-851F-7FB4AC69A6C8}"/>
              </c:ext>
            </c:extLst>
          </c:dPt>
          <c:dPt>
            <c:idx val="2"/>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5-8CE9-4AC4-851F-7FB4AC69A6C8}"/>
              </c:ext>
            </c:extLst>
          </c:dPt>
          <c:dPt>
            <c:idx val="3"/>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7-8CE9-4AC4-851F-7FB4AC69A6C8}"/>
              </c:ext>
            </c:extLst>
          </c:dPt>
          <c:dPt>
            <c:idx val="4"/>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9-8CE9-4AC4-851F-7FB4AC69A6C8}"/>
              </c:ext>
            </c:extLst>
          </c:dPt>
          <c:cat>
            <c:strRef>
              <c:f>Planilha1!$A$2:$A$6</c:f>
              <c:strCache>
                <c:ptCount val="5"/>
                <c:pt idx="0">
                  <c:v>AFRICA 16%</c:v>
                </c:pt>
                <c:pt idx="1">
                  <c:v>ASIA 60%</c:v>
                </c:pt>
                <c:pt idx="2">
                  <c:v>AMÉRICA 13%</c:v>
                </c:pt>
                <c:pt idx="3">
                  <c:v>EUROPA 10%</c:v>
                </c:pt>
                <c:pt idx="4">
                  <c:v>OCEANIA &gt;1%</c:v>
                </c:pt>
              </c:strCache>
            </c:strRef>
          </c:cat>
          <c:val>
            <c:numRef>
              <c:f>Planilha1!$B$2:$B$6</c:f>
              <c:numCache>
                <c:formatCode>#,##0</c:formatCode>
                <c:ptCount val="5"/>
                <c:pt idx="0">
                  <c:v>1200</c:v>
                </c:pt>
                <c:pt idx="1">
                  <c:v>4500</c:v>
                </c:pt>
                <c:pt idx="2">
                  <c:v>1000</c:v>
                </c:pt>
                <c:pt idx="3" formatCode="General">
                  <c:v>740</c:v>
                </c:pt>
                <c:pt idx="4" formatCode="General">
                  <c:v>37</c:v>
                </c:pt>
              </c:numCache>
            </c:numRef>
          </c:val>
          <c:extLst>
            <c:ext xmlns:c16="http://schemas.microsoft.com/office/drawing/2014/chart" uri="{C3380CC4-5D6E-409C-BE32-E72D297353CC}">
              <c16:uniqueId val="{0000000A-8CE9-4AC4-851F-7FB4AC69A6C8}"/>
            </c:ext>
          </c:extLst>
        </c:ser>
        <c:ser>
          <c:idx val="1"/>
          <c:order val="1"/>
          <c:tx>
            <c:strRef>
              <c:f>Planilha1!$C$1</c:f>
              <c:strCache>
                <c:ptCount val="1"/>
                <c:pt idx="0">
                  <c:v> #</c:v>
                </c:pt>
              </c:strCache>
            </c:strRef>
          </c:tx>
          <c:spPr>
            <a:solidFill>
              <a:schemeClr val="accent2"/>
            </a:solidFill>
            <a:ln w="19050">
              <a:solidFill>
                <a:schemeClr val="lt1"/>
              </a:solidFill>
            </a:ln>
            <a:effectLst/>
          </c:spPr>
          <c:invertIfNegative val="0"/>
          <c:dPt>
            <c:idx val="0"/>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0C-8CE9-4AC4-851F-7FB4AC69A6C8}"/>
              </c:ext>
            </c:extLst>
          </c:dPt>
          <c:dPt>
            <c:idx val="1"/>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0E-8CE9-4AC4-851F-7FB4AC69A6C8}"/>
              </c:ext>
            </c:extLst>
          </c:dPt>
          <c:dPt>
            <c:idx val="2"/>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10-8CE9-4AC4-851F-7FB4AC69A6C8}"/>
              </c:ext>
            </c:extLst>
          </c:dPt>
          <c:dPt>
            <c:idx val="3"/>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12-8CE9-4AC4-851F-7FB4AC69A6C8}"/>
              </c:ext>
            </c:extLst>
          </c:dPt>
          <c:dPt>
            <c:idx val="4"/>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14-8CE9-4AC4-851F-7FB4AC69A6C8}"/>
              </c:ext>
            </c:extLst>
          </c:dPt>
          <c:cat>
            <c:strRef>
              <c:f>Planilha1!$A$2:$A$6</c:f>
              <c:strCache>
                <c:ptCount val="5"/>
                <c:pt idx="0">
                  <c:v>AFRICA 16%</c:v>
                </c:pt>
                <c:pt idx="1">
                  <c:v>ASIA 60%</c:v>
                </c:pt>
                <c:pt idx="2">
                  <c:v>AMÉRICA 13%</c:v>
                </c:pt>
                <c:pt idx="3">
                  <c:v>EUROPA 10%</c:v>
                </c:pt>
                <c:pt idx="4">
                  <c:v>OCEANIA &gt;1%</c:v>
                </c:pt>
              </c:strCache>
            </c:strRef>
          </c:cat>
          <c:val>
            <c:numRef>
              <c:f>Planilha1!$C$2:$C$6</c:f>
              <c:numCache>
                <c:formatCode>General</c:formatCode>
                <c:ptCount val="5"/>
              </c:numCache>
            </c:numRef>
          </c:val>
          <c:extLst>
            <c:ext xmlns:c16="http://schemas.microsoft.com/office/drawing/2014/chart" uri="{C3380CC4-5D6E-409C-BE32-E72D297353CC}">
              <c16:uniqueId val="{00000015-8CE9-4AC4-851F-7FB4AC69A6C8}"/>
            </c:ext>
          </c:extLst>
        </c:ser>
        <c:dLbls>
          <c:showLegendKey val="0"/>
          <c:showVal val="0"/>
          <c:showCatName val="0"/>
          <c:showSerName val="0"/>
          <c:showPercent val="0"/>
          <c:showBubbleSize val="0"/>
        </c:dLbls>
        <c:gapWidth val="100"/>
        <c:overlap val="100"/>
        <c:axId val="1392844223"/>
        <c:axId val="1392837983"/>
      </c:barChart>
      <c:catAx>
        <c:axId val="139284422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1392837983"/>
        <c:crosses val="autoZero"/>
        <c:auto val="1"/>
        <c:lblAlgn val="ctr"/>
        <c:lblOffset val="100"/>
        <c:noMultiLvlLbl val="0"/>
      </c:catAx>
      <c:valAx>
        <c:axId val="139283798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1392844223"/>
        <c:crosses val="autoZero"/>
        <c:crossBetween val="between"/>
      </c:valAx>
      <c:spPr>
        <a:noFill/>
        <a:ln>
          <a:noFill/>
        </a:ln>
        <a:effectLst/>
      </c:spPr>
    </c:plotArea>
    <c:legend>
      <c:legendPos val="b"/>
      <c:legendEntry>
        <c:idx val="1"/>
        <c:delete val="1"/>
      </c:legendEntry>
      <c:overlay val="0"/>
      <c:spPr>
        <a:noFill/>
        <a:ln>
          <a:noFill/>
        </a:ln>
        <a:effectLst/>
      </c:spPr>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93580908324016"/>
          <c:y val="1.7204408177047624E-2"/>
          <c:w val="0.80965078562996717"/>
          <c:h val="0.73158347028973292"/>
        </c:manualLayout>
      </c:layout>
      <c:barChart>
        <c:barDir val="col"/>
        <c:grouping val="stacked"/>
        <c:varyColors val="0"/>
        <c:ser>
          <c:idx val="0"/>
          <c:order val="0"/>
          <c:tx>
            <c:strRef>
              <c:f>Planilha1!$B$1</c:f>
              <c:strCache>
                <c:ptCount val="1"/>
                <c:pt idx="0">
                  <c:v>ÁREA</c:v>
                </c:pt>
              </c:strCache>
            </c:strRef>
          </c:tx>
          <c:spPr>
            <a:solidFill>
              <a:schemeClr val="accent1"/>
            </a:solidFill>
            <a:ln w="19050">
              <a:solidFill>
                <a:schemeClr val="lt1"/>
              </a:solidFill>
            </a:ln>
            <a:effectLst/>
          </c:spPr>
          <c:invertIfNegative val="0"/>
          <c:dPt>
            <c:idx val="0"/>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1-29BA-4D4E-8D0E-D818F3FE771E}"/>
              </c:ext>
            </c:extLst>
          </c:dPt>
          <c:dPt>
            <c:idx val="1"/>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3-29BA-4D4E-8D0E-D818F3FE771E}"/>
              </c:ext>
            </c:extLst>
          </c:dPt>
          <c:dPt>
            <c:idx val="2"/>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5-29BA-4D4E-8D0E-D818F3FE771E}"/>
              </c:ext>
            </c:extLst>
          </c:dPt>
          <c:dPt>
            <c:idx val="4"/>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9-29BA-4D4E-8D0E-D818F3FE771E}"/>
              </c:ext>
            </c:extLst>
          </c:dPt>
          <c:dPt>
            <c:idx val="5"/>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9-5B65-4BD7-8694-436D9743FEB7}"/>
              </c:ext>
            </c:extLst>
          </c:dPt>
          <c:cat>
            <c:strRef>
              <c:f>Planilha1!$A$2:$A$7</c:f>
              <c:strCache>
                <c:ptCount val="6"/>
                <c:pt idx="0">
                  <c:v>AFRICA 20,4%</c:v>
                </c:pt>
                <c:pt idx="1">
                  <c:v>ASIA 29,5%</c:v>
                </c:pt>
                <c:pt idx="2">
                  <c:v>AMÉRICA 28,5%</c:v>
                </c:pt>
                <c:pt idx="3">
                  <c:v>ANTÁRTIDA 9,2%</c:v>
                </c:pt>
                <c:pt idx="4">
                  <c:v>EUROPA 6,8%</c:v>
                </c:pt>
                <c:pt idx="5">
                  <c:v>OCEANIA 5,9%</c:v>
                </c:pt>
              </c:strCache>
            </c:strRef>
          </c:cat>
          <c:val>
            <c:numRef>
              <c:f>Planilha1!$B$2:$B$7</c:f>
              <c:numCache>
                <c:formatCode>#,##0</c:formatCode>
                <c:ptCount val="6"/>
                <c:pt idx="0">
                  <c:v>30370</c:v>
                </c:pt>
                <c:pt idx="1">
                  <c:v>43810</c:v>
                </c:pt>
                <c:pt idx="2">
                  <c:v>42330</c:v>
                </c:pt>
                <c:pt idx="3">
                  <c:v>13720</c:v>
                </c:pt>
                <c:pt idx="4">
                  <c:v>10180</c:v>
                </c:pt>
                <c:pt idx="5">
                  <c:v>7600</c:v>
                </c:pt>
              </c:numCache>
            </c:numRef>
          </c:val>
          <c:extLst>
            <c:ext xmlns:c16="http://schemas.microsoft.com/office/drawing/2014/chart" uri="{C3380CC4-5D6E-409C-BE32-E72D297353CC}">
              <c16:uniqueId val="{0000000A-29BA-4D4E-8D0E-D818F3FE771E}"/>
            </c:ext>
          </c:extLst>
        </c:ser>
        <c:ser>
          <c:idx val="1"/>
          <c:order val="1"/>
          <c:tx>
            <c:strRef>
              <c:f>Planilha1!$C$1</c:f>
              <c:strCache>
                <c:ptCount val="1"/>
                <c:pt idx="0">
                  <c:v> #</c:v>
                </c:pt>
              </c:strCache>
            </c:strRef>
          </c:tx>
          <c:spPr>
            <a:solidFill>
              <a:schemeClr val="accent2"/>
            </a:solidFill>
            <a:ln w="19050">
              <a:solidFill>
                <a:schemeClr val="lt1"/>
              </a:solidFill>
            </a:ln>
            <a:effectLst/>
          </c:spPr>
          <c:invertIfNegative val="0"/>
          <c:dPt>
            <c:idx val="0"/>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0C-29BA-4D4E-8D0E-D818F3FE771E}"/>
              </c:ext>
            </c:extLst>
          </c:dPt>
          <c:dPt>
            <c:idx val="1"/>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0E-29BA-4D4E-8D0E-D818F3FE771E}"/>
              </c:ext>
            </c:extLst>
          </c:dPt>
          <c:dPt>
            <c:idx val="2"/>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10-29BA-4D4E-8D0E-D818F3FE771E}"/>
              </c:ext>
            </c:extLst>
          </c:dPt>
          <c:dPt>
            <c:idx val="4"/>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14-29BA-4D4E-8D0E-D818F3FE771E}"/>
              </c:ext>
            </c:extLst>
          </c:dPt>
          <c:dPt>
            <c:idx val="5"/>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13-5B65-4BD7-8694-436D9743FEB7}"/>
              </c:ext>
            </c:extLst>
          </c:dPt>
          <c:cat>
            <c:strRef>
              <c:f>Planilha1!$A$2:$A$7</c:f>
              <c:strCache>
                <c:ptCount val="6"/>
                <c:pt idx="0">
                  <c:v>AFRICA 20,4%</c:v>
                </c:pt>
                <c:pt idx="1">
                  <c:v>ASIA 29,5%</c:v>
                </c:pt>
                <c:pt idx="2">
                  <c:v>AMÉRICA 28,5%</c:v>
                </c:pt>
                <c:pt idx="3">
                  <c:v>ANTÁRTIDA 9,2%</c:v>
                </c:pt>
                <c:pt idx="4">
                  <c:v>EUROPA 6,8%</c:v>
                </c:pt>
                <c:pt idx="5">
                  <c:v>OCEANIA 5,9%</c:v>
                </c:pt>
              </c:strCache>
            </c:strRef>
          </c:cat>
          <c:val>
            <c:numRef>
              <c:f>Planilha1!$C$2:$C$7</c:f>
              <c:numCache>
                <c:formatCode>General</c:formatCode>
                <c:ptCount val="6"/>
              </c:numCache>
            </c:numRef>
          </c:val>
          <c:extLst>
            <c:ext xmlns:c16="http://schemas.microsoft.com/office/drawing/2014/chart" uri="{C3380CC4-5D6E-409C-BE32-E72D297353CC}">
              <c16:uniqueId val="{00000015-29BA-4D4E-8D0E-D818F3FE771E}"/>
            </c:ext>
          </c:extLst>
        </c:ser>
        <c:dLbls>
          <c:showLegendKey val="0"/>
          <c:showVal val="0"/>
          <c:showCatName val="0"/>
          <c:showSerName val="0"/>
          <c:showPercent val="0"/>
          <c:showBubbleSize val="0"/>
        </c:dLbls>
        <c:gapWidth val="100"/>
        <c:overlap val="100"/>
        <c:axId val="1392844223"/>
        <c:axId val="1392837983"/>
      </c:barChart>
      <c:catAx>
        <c:axId val="139284422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1392837983"/>
        <c:crosses val="autoZero"/>
        <c:auto val="1"/>
        <c:lblAlgn val="ctr"/>
        <c:lblOffset val="100"/>
        <c:noMultiLvlLbl val="0"/>
      </c:catAx>
      <c:valAx>
        <c:axId val="139283798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1392844223"/>
        <c:crosses val="autoZero"/>
        <c:crossBetween val="between"/>
      </c:valAx>
      <c:spPr>
        <a:noFill/>
        <a:ln>
          <a:noFill/>
        </a:ln>
        <a:effectLst/>
      </c:spPr>
    </c:plotArea>
    <c:legend>
      <c:legendPos val="b"/>
      <c:legendEntry>
        <c:idx val="1"/>
        <c:delete val="1"/>
      </c:legendEntry>
      <c:overlay val="0"/>
      <c:spPr>
        <a:noFill/>
        <a:ln>
          <a:noFill/>
        </a:ln>
        <a:effectLst/>
      </c:spPr>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37375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smtClean="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93763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smtClean="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01917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smtClean="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6507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smtClean="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27381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smtClean="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58170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3522962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3990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92424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smtClean="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91223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421096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25857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12791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05662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2A54C80-263E-416B-A8E0-580EDEADCBDC}" type="datetimeFigureOut">
              <a:rPr lang="en-US" smtClean="0"/>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4232468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9/1/2022</a:t>
            </a:fld>
            <a:endParaRPr lang="en-US" dirty="0"/>
          </a:p>
        </p:txBody>
      </p:sp>
    </p:spTree>
    <p:extLst>
      <p:ext uri="{BB962C8B-B14F-4D97-AF65-F5344CB8AC3E}">
        <p14:creationId xmlns:p14="http://schemas.microsoft.com/office/powerpoint/2010/main" val="641441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5187296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8B20DC-EFD7-4972-9FBC-FCFA4F78FACC}"/>
              </a:ext>
            </a:extLst>
          </p:cNvPr>
          <p:cNvSpPr>
            <a:spLocks noGrp="1"/>
          </p:cNvSpPr>
          <p:nvPr>
            <p:ph type="ctrTitle"/>
          </p:nvPr>
        </p:nvSpPr>
        <p:spPr/>
        <p:txBody>
          <a:bodyPr/>
          <a:lstStyle/>
          <a:p>
            <a:pPr algn="ctr"/>
            <a:r>
              <a:rPr lang="pt-BR" sz="9600" dirty="0">
                <a:latin typeface="Arial" panose="020B0604020202020204" pitchFamily="34" charset="0"/>
                <a:cs typeface="Arial" panose="020B0604020202020204" pitchFamily="34" charset="0"/>
              </a:rPr>
              <a:t>A AMÉRICA</a:t>
            </a:r>
          </a:p>
        </p:txBody>
      </p:sp>
      <p:sp>
        <p:nvSpPr>
          <p:cNvPr id="3" name="Subtítulo 2">
            <a:extLst>
              <a:ext uri="{FF2B5EF4-FFF2-40B4-BE49-F238E27FC236}">
                <a16:creationId xmlns:a16="http://schemas.microsoft.com/office/drawing/2014/main" id="{6D50C816-2D42-48A8-9BCC-9090EB5AAA32}"/>
              </a:ext>
            </a:extLst>
          </p:cNvPr>
          <p:cNvSpPr>
            <a:spLocks noGrp="1"/>
          </p:cNvSpPr>
          <p:nvPr>
            <p:ph type="subTitle" idx="1"/>
          </p:nvPr>
        </p:nvSpPr>
        <p:spPr/>
        <p:txBody>
          <a:bodyPr/>
          <a:lstStyle/>
          <a:p>
            <a:r>
              <a:rPr lang="pt-BR" dirty="0"/>
              <a:t> </a:t>
            </a:r>
          </a:p>
        </p:txBody>
      </p:sp>
    </p:spTree>
    <p:extLst>
      <p:ext uri="{BB962C8B-B14F-4D97-AF65-F5344CB8AC3E}">
        <p14:creationId xmlns:p14="http://schemas.microsoft.com/office/powerpoint/2010/main" val="30847147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F7C7E8-A945-41E5-9BB1-ADC9C4158AE9}"/>
              </a:ext>
            </a:extLst>
          </p:cNvPr>
          <p:cNvSpPr>
            <a:spLocks noGrp="1"/>
          </p:cNvSpPr>
          <p:nvPr>
            <p:ph type="title"/>
          </p:nvPr>
        </p:nvSpPr>
        <p:spPr/>
        <p:txBody>
          <a:bodyPr/>
          <a:lstStyle/>
          <a:p>
            <a:r>
              <a:rPr lang="pt-BR" dirty="0">
                <a:latin typeface="Arial" panose="020B0604020202020204" pitchFamily="34" charset="0"/>
                <a:cs typeface="Arial" panose="020B0604020202020204" pitchFamily="34" charset="0"/>
              </a:rPr>
              <a:t>CORDILHEIRA DOS ANDES</a:t>
            </a:r>
          </a:p>
        </p:txBody>
      </p:sp>
      <p:pic>
        <p:nvPicPr>
          <p:cNvPr id="5" name="Espaço Reservado para Conteúdo 4">
            <a:extLst>
              <a:ext uri="{FF2B5EF4-FFF2-40B4-BE49-F238E27FC236}">
                <a16:creationId xmlns:a16="http://schemas.microsoft.com/office/drawing/2014/main" id="{D5AFA087-80DA-4BF5-8534-6FD8F09BC82A}"/>
              </a:ext>
            </a:extLst>
          </p:cNvPr>
          <p:cNvPicPr>
            <a:picLocks noGrp="1" noChangeAspect="1"/>
          </p:cNvPicPr>
          <p:nvPr>
            <p:ph idx="1"/>
          </p:nvPr>
        </p:nvPicPr>
        <p:blipFill>
          <a:blip r:embed="rId2"/>
          <a:stretch>
            <a:fillRect/>
          </a:stretch>
        </p:blipFill>
        <p:spPr>
          <a:xfrm>
            <a:off x="7231569" y="2137796"/>
            <a:ext cx="2390775" cy="3143250"/>
          </a:xfrm>
        </p:spPr>
      </p:pic>
      <p:pic>
        <p:nvPicPr>
          <p:cNvPr id="7" name="Imagem 6">
            <a:extLst>
              <a:ext uri="{FF2B5EF4-FFF2-40B4-BE49-F238E27FC236}">
                <a16:creationId xmlns:a16="http://schemas.microsoft.com/office/drawing/2014/main" id="{C85D095B-A043-4C15-B8F6-5D2B6CD71EA5}"/>
              </a:ext>
            </a:extLst>
          </p:cNvPr>
          <p:cNvPicPr>
            <a:picLocks noChangeAspect="1"/>
          </p:cNvPicPr>
          <p:nvPr/>
        </p:nvPicPr>
        <p:blipFill>
          <a:blip r:embed="rId3"/>
          <a:stretch>
            <a:fillRect/>
          </a:stretch>
        </p:blipFill>
        <p:spPr>
          <a:xfrm>
            <a:off x="502463" y="1814285"/>
            <a:ext cx="6513943" cy="4325258"/>
          </a:xfrm>
          <a:prstGeom prst="rect">
            <a:avLst/>
          </a:prstGeom>
        </p:spPr>
      </p:pic>
    </p:spTree>
    <p:extLst>
      <p:ext uri="{BB962C8B-B14F-4D97-AF65-F5344CB8AC3E}">
        <p14:creationId xmlns:p14="http://schemas.microsoft.com/office/powerpoint/2010/main" val="15974278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55B3AD-9C77-4511-8735-B5CEA21D2BB6}"/>
              </a:ext>
            </a:extLst>
          </p:cNvPr>
          <p:cNvSpPr>
            <a:spLocks noGrp="1"/>
          </p:cNvSpPr>
          <p:nvPr>
            <p:ph type="title"/>
          </p:nvPr>
        </p:nvSpPr>
        <p:spPr/>
        <p:txBody>
          <a:bodyPr/>
          <a:lstStyle/>
          <a:p>
            <a:r>
              <a:rPr lang="pt-BR" dirty="0">
                <a:latin typeface="Arial" panose="020B0604020202020204" pitchFamily="34" charset="0"/>
                <a:cs typeface="Arial" panose="020B0604020202020204" pitchFamily="34" charset="0"/>
              </a:rPr>
              <a:t>MONTANHAS ROCHOSAS</a:t>
            </a:r>
          </a:p>
        </p:txBody>
      </p:sp>
      <p:pic>
        <p:nvPicPr>
          <p:cNvPr id="5" name="Espaço Reservado para Conteúdo 4">
            <a:extLst>
              <a:ext uri="{FF2B5EF4-FFF2-40B4-BE49-F238E27FC236}">
                <a16:creationId xmlns:a16="http://schemas.microsoft.com/office/drawing/2014/main" id="{C466F649-EEAA-4504-A341-31DA0C202DEC}"/>
              </a:ext>
            </a:extLst>
          </p:cNvPr>
          <p:cNvPicPr>
            <a:picLocks noGrp="1" noChangeAspect="1"/>
          </p:cNvPicPr>
          <p:nvPr>
            <p:ph idx="1"/>
          </p:nvPr>
        </p:nvPicPr>
        <p:blipFill>
          <a:blip r:embed="rId2"/>
          <a:stretch>
            <a:fillRect/>
          </a:stretch>
        </p:blipFill>
        <p:spPr>
          <a:xfrm>
            <a:off x="677334" y="1930400"/>
            <a:ext cx="6320178" cy="4740134"/>
          </a:xfrm>
        </p:spPr>
      </p:pic>
      <p:pic>
        <p:nvPicPr>
          <p:cNvPr id="7" name="Imagem 6">
            <a:extLst>
              <a:ext uri="{FF2B5EF4-FFF2-40B4-BE49-F238E27FC236}">
                <a16:creationId xmlns:a16="http://schemas.microsoft.com/office/drawing/2014/main" id="{2BB3EC69-BC37-44BF-BC92-E5D9FBC45388}"/>
              </a:ext>
            </a:extLst>
          </p:cNvPr>
          <p:cNvPicPr>
            <a:picLocks noChangeAspect="1"/>
          </p:cNvPicPr>
          <p:nvPr/>
        </p:nvPicPr>
        <p:blipFill>
          <a:blip r:embed="rId3"/>
          <a:stretch>
            <a:fillRect/>
          </a:stretch>
        </p:blipFill>
        <p:spPr>
          <a:xfrm>
            <a:off x="7302500" y="2506662"/>
            <a:ext cx="2667000" cy="2657475"/>
          </a:xfrm>
          <a:prstGeom prst="rect">
            <a:avLst/>
          </a:prstGeom>
        </p:spPr>
      </p:pic>
    </p:spTree>
    <p:extLst>
      <p:ext uri="{BB962C8B-B14F-4D97-AF65-F5344CB8AC3E}">
        <p14:creationId xmlns:p14="http://schemas.microsoft.com/office/powerpoint/2010/main" val="39805835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4EDA20-9F1A-4874-B43C-84A00C38EFA4}"/>
              </a:ext>
            </a:extLst>
          </p:cNvPr>
          <p:cNvSpPr>
            <a:spLocks noGrp="1"/>
          </p:cNvSpPr>
          <p:nvPr>
            <p:ph type="title"/>
          </p:nvPr>
        </p:nvSpPr>
        <p:spPr/>
        <p:txBody>
          <a:bodyPr/>
          <a:lstStyle/>
          <a:p>
            <a:r>
              <a:rPr lang="pt-BR" dirty="0"/>
              <a:t> </a:t>
            </a:r>
          </a:p>
        </p:txBody>
      </p:sp>
      <p:sp>
        <p:nvSpPr>
          <p:cNvPr id="3" name="Espaço Reservado para Conteúdo 2">
            <a:extLst>
              <a:ext uri="{FF2B5EF4-FFF2-40B4-BE49-F238E27FC236}">
                <a16:creationId xmlns:a16="http://schemas.microsoft.com/office/drawing/2014/main" id="{C59FAD52-C9EF-4220-970B-9108BE51198F}"/>
              </a:ext>
            </a:extLst>
          </p:cNvPr>
          <p:cNvSpPr>
            <a:spLocks noGrp="1"/>
          </p:cNvSpPr>
          <p:nvPr>
            <p:ph idx="1"/>
          </p:nvPr>
        </p:nvSpPr>
        <p:spPr/>
        <p:txBody>
          <a:bodyPr/>
          <a:lstStyle/>
          <a:p>
            <a:r>
              <a:rPr lang="pt-BR"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Na parte leste da América – tanto no Norte como no Sul – o relevo mais acidentado propicia uma maior predominância de planícies como a do Amazonas, no sul, e do Mississipi ao Norte </a:t>
            </a:r>
          </a:p>
          <a:p>
            <a:r>
              <a:rPr lang="pt-BR"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E de planaltos como o Planalto do Labrador, o Planalto Central, Planalto </a:t>
            </a:r>
            <a:r>
              <a:rPr lang="pt-BR" sz="18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Guiano</a:t>
            </a:r>
            <a:r>
              <a:rPr lang="pt-BR"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(norte da América do Sul), Planalto Central Brasileiro, Planalto da Patagônia (na Argentina), Escudos Canadenses e os Montes Apalaches (oeste dos Estados Unidos), Tais composições evidenciam as pluralidades naturais existentes na geomorfologia americana.</a:t>
            </a:r>
          </a:p>
          <a:p>
            <a:endParaRPr lang="pt-BR"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55489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DAE819-ED26-4B6B-935A-F0B5D3C68989}"/>
              </a:ext>
            </a:extLst>
          </p:cNvPr>
          <p:cNvSpPr>
            <a:spLocks noGrp="1"/>
          </p:cNvSpPr>
          <p:nvPr>
            <p:ph type="title"/>
          </p:nvPr>
        </p:nvSpPr>
        <p:spPr/>
        <p:txBody>
          <a:bodyPr/>
          <a:lstStyle/>
          <a:p>
            <a:r>
              <a:rPr lang="pt-BR" dirty="0"/>
              <a:t> </a:t>
            </a:r>
          </a:p>
        </p:txBody>
      </p:sp>
      <p:sp>
        <p:nvSpPr>
          <p:cNvPr id="3" name="Espaço Reservado para Conteúdo 2">
            <a:extLst>
              <a:ext uri="{FF2B5EF4-FFF2-40B4-BE49-F238E27FC236}">
                <a16:creationId xmlns:a16="http://schemas.microsoft.com/office/drawing/2014/main" id="{71BD1005-C0B6-48CF-9AC3-E862F7BAF124}"/>
              </a:ext>
            </a:extLst>
          </p:cNvPr>
          <p:cNvSpPr>
            <a:spLocks noGrp="1"/>
          </p:cNvSpPr>
          <p:nvPr>
            <p:ph idx="1"/>
          </p:nvPr>
        </p:nvSpPr>
        <p:spPr/>
        <p:txBody>
          <a:bodyPr/>
          <a:lstStyle/>
          <a:p>
            <a:r>
              <a:rPr lang="pt-BR" dirty="0"/>
              <a:t> </a:t>
            </a:r>
          </a:p>
        </p:txBody>
      </p:sp>
      <p:pic>
        <p:nvPicPr>
          <p:cNvPr id="4" name="Imagem 3">
            <a:extLst>
              <a:ext uri="{FF2B5EF4-FFF2-40B4-BE49-F238E27FC236}">
                <a16:creationId xmlns:a16="http://schemas.microsoft.com/office/drawing/2014/main" id="{23C08D5F-F6FA-49BD-961C-619E369BB10A}"/>
              </a:ext>
            </a:extLst>
          </p:cNvPr>
          <p:cNvPicPr>
            <a:picLocks noChangeAspect="1"/>
          </p:cNvPicPr>
          <p:nvPr/>
        </p:nvPicPr>
        <p:blipFill>
          <a:blip r:embed="rId2"/>
          <a:stretch>
            <a:fillRect/>
          </a:stretch>
        </p:blipFill>
        <p:spPr>
          <a:xfrm>
            <a:off x="1073430" y="353785"/>
            <a:ext cx="8200572" cy="6150429"/>
          </a:xfrm>
          <a:prstGeom prst="rect">
            <a:avLst/>
          </a:prstGeom>
        </p:spPr>
      </p:pic>
    </p:spTree>
    <p:extLst>
      <p:ext uri="{BB962C8B-B14F-4D97-AF65-F5344CB8AC3E}">
        <p14:creationId xmlns:p14="http://schemas.microsoft.com/office/powerpoint/2010/main" val="35733789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6DFED-2E49-4EA7-9648-9A4FA3E2A170}"/>
              </a:ext>
            </a:extLst>
          </p:cNvPr>
          <p:cNvSpPr>
            <a:spLocks noGrp="1"/>
          </p:cNvSpPr>
          <p:nvPr>
            <p:ph type="title"/>
          </p:nvPr>
        </p:nvSpPr>
        <p:spPr/>
        <p:txBody>
          <a:bodyPr>
            <a:normAutofit/>
          </a:bodyPr>
          <a:lstStyle/>
          <a:p>
            <a:pPr algn="ctr"/>
            <a:r>
              <a:rPr lang="pt-BR" sz="6600" dirty="0">
                <a:latin typeface="Arial" panose="020B0604020202020204" pitchFamily="34" charset="0"/>
                <a:cs typeface="Arial" panose="020B0604020202020204" pitchFamily="34" charset="0"/>
              </a:rPr>
              <a:t>CLIMA</a:t>
            </a:r>
          </a:p>
        </p:txBody>
      </p:sp>
      <p:sp>
        <p:nvSpPr>
          <p:cNvPr id="3" name="Espaço Reservado para Conteúdo 2">
            <a:extLst>
              <a:ext uri="{FF2B5EF4-FFF2-40B4-BE49-F238E27FC236}">
                <a16:creationId xmlns:a16="http://schemas.microsoft.com/office/drawing/2014/main" id="{F443E8DB-22AF-4AAE-A5DD-348B265D167D}"/>
              </a:ext>
            </a:extLst>
          </p:cNvPr>
          <p:cNvSpPr>
            <a:spLocks noGrp="1"/>
          </p:cNvSpPr>
          <p:nvPr>
            <p:ph idx="1"/>
          </p:nvPr>
        </p:nvSpPr>
        <p:spPr>
          <a:xfrm>
            <a:off x="677334" y="2977227"/>
            <a:ext cx="8596668" cy="3880773"/>
          </a:xfrm>
        </p:spPr>
        <p:txBody>
          <a:bodyPr/>
          <a:lstStyle/>
          <a:p>
            <a:r>
              <a:rPr lang="pt-BR"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Em virtude de sua elevada distância latitudinal, há uma grande variedade de climas, com a presença de pelo menos dez tipos climáticos, que vão desde o Polar, no extremo norte, ao semiárido no Nordeste do Brasil e na região fronteiriça do México com os Estados Unidos. Há também climas de Montanha, Mediterrâneo, Temperados, Tropicais, Subtropicais, Equatoriais e muitos outros.</a:t>
            </a:r>
            <a:endParaRPr lang="pt-BR" sz="1800" dirty="0">
              <a:effectLst/>
              <a:latin typeface="Arial" panose="020B0604020202020204" pitchFamily="34" charset="0"/>
              <a:ea typeface="Times New Roman" panose="02020603050405020304" pitchFamily="18" charset="0"/>
              <a:cs typeface="Arial" panose="020B0604020202020204" pitchFamily="34" charset="0"/>
            </a:endParaRPr>
          </a:p>
          <a:p>
            <a:endParaRPr 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23657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F1A7D9-8131-4248-9091-B08345AB7896}"/>
              </a:ext>
            </a:extLst>
          </p:cNvPr>
          <p:cNvSpPr>
            <a:spLocks noGrp="1"/>
          </p:cNvSpPr>
          <p:nvPr>
            <p:ph type="title"/>
          </p:nvPr>
        </p:nvSpPr>
        <p:spPr/>
        <p:txBody>
          <a:bodyPr/>
          <a:lstStyle/>
          <a:p>
            <a:r>
              <a:rPr lang="pt-BR" dirty="0"/>
              <a:t> </a:t>
            </a:r>
          </a:p>
        </p:txBody>
      </p:sp>
      <p:pic>
        <p:nvPicPr>
          <p:cNvPr id="5" name="Espaço Reservado para Conteúdo 4">
            <a:extLst>
              <a:ext uri="{FF2B5EF4-FFF2-40B4-BE49-F238E27FC236}">
                <a16:creationId xmlns:a16="http://schemas.microsoft.com/office/drawing/2014/main" id="{11C4E9AC-BC9D-418D-9F6E-FB457E921342}"/>
              </a:ext>
            </a:extLst>
          </p:cNvPr>
          <p:cNvPicPr>
            <a:picLocks noGrp="1" noChangeAspect="1"/>
          </p:cNvPicPr>
          <p:nvPr>
            <p:ph idx="1"/>
          </p:nvPr>
        </p:nvPicPr>
        <p:blipFill>
          <a:blip r:embed="rId2"/>
          <a:stretch>
            <a:fillRect/>
          </a:stretch>
        </p:blipFill>
        <p:spPr>
          <a:xfrm>
            <a:off x="677334" y="794065"/>
            <a:ext cx="8181502" cy="5454335"/>
          </a:xfrm>
        </p:spPr>
      </p:pic>
    </p:spTree>
    <p:extLst>
      <p:ext uri="{BB962C8B-B14F-4D97-AF65-F5344CB8AC3E}">
        <p14:creationId xmlns:p14="http://schemas.microsoft.com/office/powerpoint/2010/main" val="27015866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A5D7BA-CFF7-49AC-834A-BEB9B76F66CA}"/>
              </a:ext>
            </a:extLst>
          </p:cNvPr>
          <p:cNvSpPr>
            <a:spLocks noGrp="1"/>
          </p:cNvSpPr>
          <p:nvPr>
            <p:ph type="title"/>
          </p:nvPr>
        </p:nvSpPr>
        <p:spPr/>
        <p:txBody>
          <a:bodyPr/>
          <a:lstStyle/>
          <a:p>
            <a:r>
              <a:rPr lang="pt-BR" dirty="0">
                <a:latin typeface="Arial" panose="020B0604020202020204" pitchFamily="34" charset="0"/>
                <a:cs typeface="Arial" panose="020B0604020202020204" pitchFamily="34" charset="0"/>
              </a:rPr>
              <a:t>COLONIZAÇÃO E OCUPAÇÃO TERRITORIAL</a:t>
            </a:r>
          </a:p>
        </p:txBody>
      </p:sp>
      <p:sp>
        <p:nvSpPr>
          <p:cNvPr id="3" name="Espaço Reservado para Conteúdo 2">
            <a:extLst>
              <a:ext uri="{FF2B5EF4-FFF2-40B4-BE49-F238E27FC236}">
                <a16:creationId xmlns:a16="http://schemas.microsoft.com/office/drawing/2014/main" id="{E37F6DA7-E270-4065-88A7-6E03C498DA94}"/>
              </a:ext>
            </a:extLst>
          </p:cNvPr>
          <p:cNvSpPr>
            <a:spLocks noGrp="1"/>
          </p:cNvSpPr>
          <p:nvPr>
            <p:ph idx="1"/>
          </p:nvPr>
        </p:nvSpPr>
        <p:spPr/>
        <p:txBody>
          <a:bodyPr/>
          <a:lstStyle/>
          <a:p>
            <a:pPr algn="just">
              <a:spcAft>
                <a:spcPts val="1125"/>
              </a:spcAft>
            </a:pPr>
            <a:r>
              <a:rPr lang="pt-BR"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Os primeiros povos a ocupar o continente americano chegaram a esse continente há mais de 15 mil anos. Estudos estimam que eles eram grupos advindos da Ásia, através da passagem pelo Estreito de Bering, que, nesses tempos, encontrava-se congelando, possibilitando a migração por terra.</a:t>
            </a:r>
            <a:endParaRPr lang="pt-BR" sz="1800"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1125"/>
              </a:spcAft>
            </a:pPr>
            <a:r>
              <a:rPr lang="pt-BR"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Em 1492, iniciou-se a colonização europeia com a chegada de Cristóvão Colombo. O nome “América”, inclusive, é uma homenagem a Américo Vespúcio, o primeiro a descobrir que aquelas terras se tratavam, na verdade, de um novo lugar ainda desconhecido pela civilização ocidental.</a:t>
            </a:r>
            <a:endParaRPr lang="pt-BR" sz="1800" dirty="0">
              <a:effectLst/>
              <a:latin typeface="Arial" panose="020B0604020202020204" pitchFamily="34" charset="0"/>
              <a:ea typeface="Times New Roman" panose="02020603050405020304" pitchFamily="18" charset="0"/>
              <a:cs typeface="Arial" panose="020B0604020202020204" pitchFamily="34" charset="0"/>
            </a:endParaRPr>
          </a:p>
          <a:p>
            <a:endParaRPr 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2067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E6EE15-4A8C-4B34-B417-BBC35BE7F3CD}"/>
              </a:ext>
            </a:extLst>
          </p:cNvPr>
          <p:cNvSpPr>
            <a:spLocks noGrp="1"/>
          </p:cNvSpPr>
          <p:nvPr>
            <p:ph type="title"/>
          </p:nvPr>
        </p:nvSpPr>
        <p:spPr/>
        <p:txBody>
          <a:bodyPr/>
          <a:lstStyle/>
          <a:p>
            <a:r>
              <a:rPr lang="pt-BR" dirty="0"/>
              <a:t>  </a:t>
            </a:r>
          </a:p>
        </p:txBody>
      </p:sp>
      <p:pic>
        <p:nvPicPr>
          <p:cNvPr id="5" name="Espaço Reservado para Conteúdo 4">
            <a:extLst>
              <a:ext uri="{FF2B5EF4-FFF2-40B4-BE49-F238E27FC236}">
                <a16:creationId xmlns:a16="http://schemas.microsoft.com/office/drawing/2014/main" id="{A2B1CE63-4EC9-4B7A-9D2D-C75FAF3BF778}"/>
              </a:ext>
            </a:extLst>
          </p:cNvPr>
          <p:cNvPicPr>
            <a:picLocks noGrp="1" noChangeAspect="1"/>
          </p:cNvPicPr>
          <p:nvPr>
            <p:ph idx="1"/>
          </p:nvPr>
        </p:nvPicPr>
        <p:blipFill>
          <a:blip r:embed="rId2"/>
          <a:stretch>
            <a:fillRect/>
          </a:stretch>
        </p:blipFill>
        <p:spPr>
          <a:xfrm>
            <a:off x="1024630" y="957942"/>
            <a:ext cx="7902075" cy="5457371"/>
          </a:xfrm>
        </p:spPr>
      </p:pic>
    </p:spTree>
    <p:extLst>
      <p:ext uri="{BB962C8B-B14F-4D97-AF65-F5344CB8AC3E}">
        <p14:creationId xmlns:p14="http://schemas.microsoft.com/office/powerpoint/2010/main" val="5741555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D32618-E895-4EBF-A685-27B421833430}"/>
              </a:ext>
            </a:extLst>
          </p:cNvPr>
          <p:cNvSpPr>
            <a:spLocks noGrp="1"/>
          </p:cNvSpPr>
          <p:nvPr>
            <p:ph type="title"/>
          </p:nvPr>
        </p:nvSpPr>
        <p:spPr/>
        <p:txBody>
          <a:bodyPr/>
          <a:lstStyle/>
          <a:p>
            <a:r>
              <a:rPr lang="pt-BR" dirty="0"/>
              <a:t> </a:t>
            </a:r>
          </a:p>
        </p:txBody>
      </p:sp>
      <p:pic>
        <p:nvPicPr>
          <p:cNvPr id="4" name="Espaço Reservado para Conteúdo 3">
            <a:extLst>
              <a:ext uri="{FF2B5EF4-FFF2-40B4-BE49-F238E27FC236}">
                <a16:creationId xmlns:a16="http://schemas.microsoft.com/office/drawing/2014/main" id="{0A4A1F7C-5E5F-47F3-B529-938A5E0ADECB}"/>
              </a:ext>
            </a:extLst>
          </p:cNvPr>
          <p:cNvPicPr>
            <a:picLocks noGrp="1" noChangeAspect="1"/>
          </p:cNvPicPr>
          <p:nvPr>
            <p:ph idx="1"/>
          </p:nvPr>
        </p:nvPicPr>
        <p:blipFill>
          <a:blip r:embed="rId2"/>
          <a:stretch>
            <a:fillRect/>
          </a:stretch>
        </p:blipFill>
        <p:spPr>
          <a:xfrm>
            <a:off x="966386" y="848024"/>
            <a:ext cx="8018564" cy="5161951"/>
          </a:xfrm>
          <a:prstGeom prst="rect">
            <a:avLst/>
          </a:prstGeom>
        </p:spPr>
      </p:pic>
    </p:spTree>
    <p:extLst>
      <p:ext uri="{BB962C8B-B14F-4D97-AF65-F5344CB8AC3E}">
        <p14:creationId xmlns:p14="http://schemas.microsoft.com/office/powerpoint/2010/main" val="40275529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14A52-E901-4B33-9524-25E8552A9C4F}"/>
              </a:ext>
            </a:extLst>
          </p:cNvPr>
          <p:cNvSpPr>
            <a:spLocks noGrp="1"/>
          </p:cNvSpPr>
          <p:nvPr>
            <p:ph type="title"/>
          </p:nvPr>
        </p:nvSpPr>
        <p:spPr/>
        <p:txBody>
          <a:bodyPr/>
          <a:lstStyle/>
          <a:p>
            <a:r>
              <a:rPr lang="pt-BR" dirty="0">
                <a:latin typeface="Arial" panose="020B0604020202020204" pitchFamily="34" charset="0"/>
                <a:cs typeface="Arial" panose="020B0604020202020204" pitchFamily="34" charset="0"/>
              </a:rPr>
              <a:t>DIVISÕES REGIONAIS DA AMÉRICA</a:t>
            </a:r>
          </a:p>
        </p:txBody>
      </p:sp>
      <p:sp>
        <p:nvSpPr>
          <p:cNvPr id="3" name="Espaço Reservado para Conteúdo 2">
            <a:extLst>
              <a:ext uri="{FF2B5EF4-FFF2-40B4-BE49-F238E27FC236}">
                <a16:creationId xmlns:a16="http://schemas.microsoft.com/office/drawing/2014/main" id="{B497DB0C-3AC9-4A28-A35A-9BA3E3A0ACF6}"/>
              </a:ext>
            </a:extLst>
          </p:cNvPr>
          <p:cNvSpPr>
            <a:spLocks noGrp="1"/>
          </p:cNvSpPr>
          <p:nvPr>
            <p:ph idx="1"/>
          </p:nvPr>
        </p:nvSpPr>
        <p:spPr/>
        <p:txBody>
          <a:bodyPr>
            <a:normAutofit fontScale="92500" lnSpcReduction="10000"/>
          </a:bodyPr>
          <a:lstStyle/>
          <a:p>
            <a:pPr algn="just">
              <a:spcAft>
                <a:spcPts val="1125"/>
              </a:spcAft>
            </a:pPr>
            <a:r>
              <a:rPr lang="pt-BR"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Em termos de divisão regional, há várias maneiras de classificar e agrupar os países americanos. As duas formas mais utilizadas obedecem à posição geográfica e às composições etnolinguísticas.</a:t>
            </a:r>
            <a:endParaRPr lang="pt-BR" sz="1800"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1125"/>
              </a:spcAft>
            </a:pPr>
            <a:r>
              <a:rPr lang="pt-BR"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Na primeira divisão, esse continente é dividido em América do Norte, Central e do Sul. Isso porque, na verdade, ele é formado por duas grandes massas de terras unidas por um </a:t>
            </a:r>
            <a:r>
              <a:rPr lang="pt-BR" sz="18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istmo</a:t>
            </a:r>
            <a:r>
              <a:rPr lang="pt-BR"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(porção continental mais estreita). Essas massas continentais são as Américas do Norte e do Sul, enquanto a pequena porção de terras e ilhas compõem a América Central.</a:t>
            </a:r>
            <a:endParaRPr lang="pt-BR" sz="1800"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1125"/>
              </a:spcAft>
            </a:pPr>
            <a:r>
              <a:rPr lang="pt-BR"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Na segunda divisão, há uma separação entre América Anglo-Saxônica e América Latina. Essa divisão, no entanto, não se circunscreve apenas em relação ao idioma e às etnias, pois, na América do Norte, há povos que falam idiomas derivados do latim, como o Francês e o Espanhol, enquanto na América Latina existem alguns países em que o inglês é uma das línguas oficiais adotadas. </a:t>
            </a:r>
            <a:endParaRPr 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08344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98E86F-8FD2-4E97-A16F-536789FEC38A}"/>
              </a:ext>
            </a:extLst>
          </p:cNvPr>
          <p:cNvSpPr>
            <a:spLocks noGrp="1"/>
          </p:cNvSpPr>
          <p:nvPr>
            <p:ph type="title"/>
          </p:nvPr>
        </p:nvSpPr>
        <p:spPr/>
        <p:txBody>
          <a:bodyPr>
            <a:normAutofit/>
          </a:bodyPr>
          <a:lstStyle/>
          <a:p>
            <a:r>
              <a:rPr lang="pt-BR" sz="4400" b="1" dirty="0">
                <a:effectLst/>
                <a:latin typeface="Arial" panose="020B0604020202020204" pitchFamily="34" charset="0"/>
                <a:ea typeface="Calibri" panose="020F0502020204030204" pitchFamily="34" charset="0"/>
              </a:rPr>
              <a:t>O Continente Americano </a:t>
            </a:r>
            <a:endParaRPr lang="pt-BR" sz="4400" b="1" dirty="0"/>
          </a:p>
        </p:txBody>
      </p:sp>
      <p:sp>
        <p:nvSpPr>
          <p:cNvPr id="3" name="Espaço Reservado para Conteúdo 2">
            <a:extLst>
              <a:ext uri="{FF2B5EF4-FFF2-40B4-BE49-F238E27FC236}">
                <a16:creationId xmlns:a16="http://schemas.microsoft.com/office/drawing/2014/main" id="{A4A5BD0B-B98F-42E4-9A3B-9AB986430219}"/>
              </a:ext>
            </a:extLst>
          </p:cNvPr>
          <p:cNvSpPr>
            <a:spLocks noGrp="1"/>
          </p:cNvSpPr>
          <p:nvPr>
            <p:ph idx="1"/>
          </p:nvPr>
        </p:nvSpPr>
        <p:spPr/>
        <p:txBody>
          <a:bodyPr/>
          <a:lstStyle/>
          <a:p>
            <a:r>
              <a:rPr lang="pt-BR" dirty="0">
                <a:solidFill>
                  <a:schemeClr val="tx1"/>
                </a:solidFill>
                <a:latin typeface="Arial" panose="020B0604020202020204" pitchFamily="34" charset="0"/>
                <a:ea typeface="Calibri" panose="020F0502020204030204" pitchFamily="34" charset="0"/>
              </a:rPr>
              <a:t>É</a:t>
            </a:r>
            <a:r>
              <a:rPr lang="pt-BR" sz="1800" dirty="0">
                <a:solidFill>
                  <a:schemeClr val="tx1"/>
                </a:solidFill>
                <a:effectLst/>
                <a:latin typeface="Arial" panose="020B0604020202020204" pitchFamily="34" charset="0"/>
                <a:ea typeface="Calibri" panose="020F0502020204030204" pitchFamily="34" charset="0"/>
              </a:rPr>
              <a:t> uma porção de terras banhadas pelo Oceano Atlântico a leste e pelo Oceano Pacífico a oeste. Trata-se de dois blocos continentais ao norte e ao sul unidos por um istmo (pequena faixa de terras situadas entre dois mares).</a:t>
            </a:r>
            <a:endParaRPr lang="pt-BR" dirty="0">
              <a:solidFill>
                <a:schemeClr val="tx1"/>
              </a:solidFill>
            </a:endParaRPr>
          </a:p>
        </p:txBody>
      </p:sp>
    </p:spTree>
    <p:extLst>
      <p:ext uri="{BB962C8B-B14F-4D97-AF65-F5344CB8AC3E}">
        <p14:creationId xmlns:p14="http://schemas.microsoft.com/office/powerpoint/2010/main" val="13707069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CA896A-D9FD-4BDF-A32D-E6AEC7A32016}"/>
              </a:ext>
            </a:extLst>
          </p:cNvPr>
          <p:cNvSpPr>
            <a:spLocks noGrp="1"/>
          </p:cNvSpPr>
          <p:nvPr>
            <p:ph type="title"/>
          </p:nvPr>
        </p:nvSpPr>
        <p:spPr/>
        <p:txBody>
          <a:bodyPr/>
          <a:lstStyle/>
          <a:p>
            <a:r>
              <a:rPr lang="pt-BR" dirty="0">
                <a:latin typeface="Arial" panose="020B0604020202020204" pitchFamily="34" charset="0"/>
                <a:cs typeface="Arial" panose="020B0604020202020204" pitchFamily="34" charset="0"/>
              </a:rPr>
              <a:t>AMÉRICA DO NORTE</a:t>
            </a:r>
          </a:p>
        </p:txBody>
      </p:sp>
      <p:sp>
        <p:nvSpPr>
          <p:cNvPr id="3" name="Espaço Reservado para Conteúdo 2">
            <a:extLst>
              <a:ext uri="{FF2B5EF4-FFF2-40B4-BE49-F238E27FC236}">
                <a16:creationId xmlns:a16="http://schemas.microsoft.com/office/drawing/2014/main" id="{E5B7854B-3840-41D6-9564-50312B6C33BB}"/>
              </a:ext>
            </a:extLst>
          </p:cNvPr>
          <p:cNvSpPr>
            <a:spLocks noGrp="1"/>
          </p:cNvSpPr>
          <p:nvPr>
            <p:ph idx="1"/>
          </p:nvPr>
        </p:nvSpPr>
        <p:spPr>
          <a:xfrm>
            <a:off x="0" y="1488613"/>
            <a:ext cx="8596668" cy="3880773"/>
          </a:xfrm>
        </p:spPr>
        <p:txBody>
          <a:bodyPr/>
          <a:lstStyle/>
          <a:p>
            <a:r>
              <a:rPr lang="pt-BR" dirty="0">
                <a:solidFill>
                  <a:srgbClr val="212529"/>
                </a:solidFill>
                <a:latin typeface="Arial" panose="020B0604020202020204" pitchFamily="34" charset="0"/>
                <a:ea typeface="Times New Roman" panose="02020603050405020304" pitchFamily="18" charset="0"/>
                <a:cs typeface="Arial" panose="020B0604020202020204" pitchFamily="34" charset="0"/>
              </a:rPr>
              <a:t>P</a:t>
            </a:r>
            <a:r>
              <a:rPr lang="pt-BR" sz="1800" dirty="0">
                <a:solidFill>
                  <a:srgbClr val="212529"/>
                </a:solidFill>
                <a:effectLst/>
                <a:latin typeface="Arial" panose="020B0604020202020204" pitchFamily="34" charset="0"/>
                <a:ea typeface="Times New Roman" panose="02020603050405020304" pitchFamily="18" charset="0"/>
                <a:cs typeface="Arial" panose="020B0604020202020204" pitchFamily="34" charset="0"/>
              </a:rPr>
              <a:t>ossui apenas três países: Canadá, Estados Unidos e México.</a:t>
            </a:r>
            <a:endParaRPr lang="pt-BR" sz="1800" dirty="0">
              <a:effectLst/>
              <a:latin typeface="Arial" panose="020B0604020202020204" pitchFamily="34" charset="0"/>
              <a:ea typeface="Times New Roman" panose="02020603050405020304" pitchFamily="18" charset="0"/>
              <a:cs typeface="Arial" panose="020B0604020202020204" pitchFamily="34" charset="0"/>
            </a:endParaRPr>
          </a:p>
          <a:p>
            <a:endParaRPr lang="pt-BR" dirty="0">
              <a:latin typeface="Arial" panose="020B0604020202020204" pitchFamily="34" charset="0"/>
              <a:cs typeface="Arial" panose="020B0604020202020204" pitchFamily="34" charset="0"/>
            </a:endParaRPr>
          </a:p>
        </p:txBody>
      </p:sp>
      <p:pic>
        <p:nvPicPr>
          <p:cNvPr id="5" name="Imagem 4">
            <a:extLst>
              <a:ext uri="{FF2B5EF4-FFF2-40B4-BE49-F238E27FC236}">
                <a16:creationId xmlns:a16="http://schemas.microsoft.com/office/drawing/2014/main" id="{D2ED6CA2-875B-45B1-8887-8807D43A4761}"/>
              </a:ext>
            </a:extLst>
          </p:cNvPr>
          <p:cNvPicPr>
            <a:picLocks noChangeAspect="1"/>
          </p:cNvPicPr>
          <p:nvPr/>
        </p:nvPicPr>
        <p:blipFill>
          <a:blip r:embed="rId2"/>
          <a:stretch>
            <a:fillRect/>
          </a:stretch>
        </p:blipFill>
        <p:spPr>
          <a:xfrm>
            <a:off x="516559" y="2104572"/>
            <a:ext cx="4541357" cy="4390571"/>
          </a:xfrm>
          <a:prstGeom prst="rect">
            <a:avLst/>
          </a:prstGeom>
        </p:spPr>
      </p:pic>
      <p:pic>
        <p:nvPicPr>
          <p:cNvPr id="7" name="Imagem 6">
            <a:extLst>
              <a:ext uri="{FF2B5EF4-FFF2-40B4-BE49-F238E27FC236}">
                <a16:creationId xmlns:a16="http://schemas.microsoft.com/office/drawing/2014/main" id="{BE688E1C-3B57-49A7-874B-0469B1790C89}"/>
              </a:ext>
            </a:extLst>
          </p:cNvPr>
          <p:cNvPicPr>
            <a:picLocks noChangeAspect="1"/>
          </p:cNvPicPr>
          <p:nvPr/>
        </p:nvPicPr>
        <p:blipFill>
          <a:blip r:embed="rId3"/>
          <a:stretch>
            <a:fillRect/>
          </a:stretch>
        </p:blipFill>
        <p:spPr>
          <a:xfrm>
            <a:off x="5574475" y="2503265"/>
            <a:ext cx="3429000" cy="3429000"/>
          </a:xfrm>
          <a:prstGeom prst="rect">
            <a:avLst/>
          </a:prstGeom>
        </p:spPr>
      </p:pic>
    </p:spTree>
    <p:extLst>
      <p:ext uri="{BB962C8B-B14F-4D97-AF65-F5344CB8AC3E}">
        <p14:creationId xmlns:p14="http://schemas.microsoft.com/office/powerpoint/2010/main" val="34605024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F4909D-9B1F-41F1-91A2-3C5EE1CF719A}"/>
              </a:ext>
            </a:extLst>
          </p:cNvPr>
          <p:cNvSpPr>
            <a:spLocks noGrp="1"/>
          </p:cNvSpPr>
          <p:nvPr>
            <p:ph type="title"/>
          </p:nvPr>
        </p:nvSpPr>
        <p:spPr/>
        <p:txBody>
          <a:bodyPr/>
          <a:lstStyle/>
          <a:p>
            <a:r>
              <a:rPr lang="pt-BR" dirty="0">
                <a:latin typeface="Arial" panose="020B0604020202020204" pitchFamily="34" charset="0"/>
                <a:cs typeface="Arial" panose="020B0604020202020204" pitchFamily="34" charset="0"/>
              </a:rPr>
              <a:t>AMÉRICA CENTRAL</a:t>
            </a:r>
          </a:p>
        </p:txBody>
      </p:sp>
      <p:sp>
        <p:nvSpPr>
          <p:cNvPr id="3" name="Espaço Reservado para Conteúdo 2">
            <a:extLst>
              <a:ext uri="{FF2B5EF4-FFF2-40B4-BE49-F238E27FC236}">
                <a16:creationId xmlns:a16="http://schemas.microsoft.com/office/drawing/2014/main" id="{786AEBAB-9169-4637-BE48-8DC6CEB5344C}"/>
              </a:ext>
            </a:extLst>
          </p:cNvPr>
          <p:cNvSpPr>
            <a:spLocks noGrp="1"/>
          </p:cNvSpPr>
          <p:nvPr>
            <p:ph idx="1"/>
          </p:nvPr>
        </p:nvSpPr>
        <p:spPr>
          <a:xfrm>
            <a:off x="550774" y="2647720"/>
            <a:ext cx="8596668" cy="3880773"/>
          </a:xfrm>
        </p:spPr>
        <p:txBody>
          <a:bodyPr/>
          <a:lstStyle/>
          <a:p>
            <a:r>
              <a:rPr lang="pt-BR" sz="1800" dirty="0">
                <a:solidFill>
                  <a:schemeClr val="tx1"/>
                </a:solidFill>
                <a:effectLst/>
                <a:latin typeface="Arial" panose="020B0604020202020204" pitchFamily="34" charset="0"/>
                <a:ea typeface="Calibri" panose="020F0502020204030204" pitchFamily="34" charset="0"/>
              </a:rPr>
              <a:t>A </a:t>
            </a:r>
            <a:r>
              <a:rPr lang="pt-BR" sz="1800" b="1" dirty="0">
                <a:solidFill>
                  <a:schemeClr val="tx1"/>
                </a:solidFill>
                <a:effectLst/>
                <a:latin typeface="Arial" panose="020B0604020202020204" pitchFamily="34" charset="0"/>
                <a:ea typeface="Calibri" panose="020F0502020204030204" pitchFamily="34" charset="0"/>
              </a:rPr>
              <a:t>América Central</a:t>
            </a:r>
            <a:r>
              <a:rPr lang="pt-BR" sz="1800" dirty="0">
                <a:solidFill>
                  <a:schemeClr val="tx1"/>
                </a:solidFill>
                <a:effectLst/>
                <a:latin typeface="Arial" panose="020B0604020202020204" pitchFamily="34" charset="0"/>
                <a:ea typeface="Calibri" panose="020F0502020204030204" pitchFamily="34" charset="0"/>
              </a:rPr>
              <a:t> possui vinte países: Antígua e Barbuda, Bahamas, Barbados, Belize, Costa Rica, Cuba, Dominica, El Salvador, Granada, Guatemala, Haiti, Honduras, Jamaica, Nicarágua, Panamá, República Dominicana, Santa Lúcia, São Cristóvão e Névis, São Vicente e Granadinas, Trinidad e Tobago.</a:t>
            </a:r>
            <a:endParaRPr lang="pt-BR" dirty="0">
              <a:solidFill>
                <a:schemeClr val="tx1"/>
              </a:solidFill>
            </a:endParaRPr>
          </a:p>
        </p:txBody>
      </p:sp>
    </p:spTree>
    <p:extLst>
      <p:ext uri="{BB962C8B-B14F-4D97-AF65-F5344CB8AC3E}">
        <p14:creationId xmlns:p14="http://schemas.microsoft.com/office/powerpoint/2010/main" val="35839942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7F3EA1-31FF-4E4B-B8C4-88F83DD0D09E}"/>
              </a:ext>
            </a:extLst>
          </p:cNvPr>
          <p:cNvSpPr>
            <a:spLocks noGrp="1"/>
          </p:cNvSpPr>
          <p:nvPr>
            <p:ph type="title"/>
          </p:nvPr>
        </p:nvSpPr>
        <p:spPr/>
        <p:txBody>
          <a:bodyPr/>
          <a:lstStyle/>
          <a:p>
            <a:r>
              <a:rPr lang="pt-BR" dirty="0"/>
              <a:t> </a:t>
            </a:r>
          </a:p>
        </p:txBody>
      </p:sp>
      <p:sp>
        <p:nvSpPr>
          <p:cNvPr id="3" name="Espaço Reservado para Conteúdo 2">
            <a:extLst>
              <a:ext uri="{FF2B5EF4-FFF2-40B4-BE49-F238E27FC236}">
                <a16:creationId xmlns:a16="http://schemas.microsoft.com/office/drawing/2014/main" id="{33925ECB-5FBD-43F2-81AC-A51B9D91FD3D}"/>
              </a:ext>
            </a:extLst>
          </p:cNvPr>
          <p:cNvSpPr>
            <a:spLocks noGrp="1"/>
          </p:cNvSpPr>
          <p:nvPr>
            <p:ph idx="1"/>
          </p:nvPr>
        </p:nvSpPr>
        <p:spPr/>
        <p:txBody>
          <a:bodyPr/>
          <a:lstStyle/>
          <a:p>
            <a:r>
              <a:rPr lang="pt-BR" dirty="0"/>
              <a:t> </a:t>
            </a:r>
          </a:p>
        </p:txBody>
      </p:sp>
      <p:pic>
        <p:nvPicPr>
          <p:cNvPr id="4" name="Espaço Reservado para Conteúdo 4">
            <a:extLst>
              <a:ext uri="{FF2B5EF4-FFF2-40B4-BE49-F238E27FC236}">
                <a16:creationId xmlns:a16="http://schemas.microsoft.com/office/drawing/2014/main" id="{52F24FC0-E61C-4823-84F4-226BFD4640B8}"/>
              </a:ext>
            </a:extLst>
          </p:cNvPr>
          <p:cNvPicPr>
            <a:picLocks noChangeAspect="1"/>
          </p:cNvPicPr>
          <p:nvPr/>
        </p:nvPicPr>
        <p:blipFill>
          <a:blip r:embed="rId2"/>
          <a:stretch>
            <a:fillRect/>
          </a:stretch>
        </p:blipFill>
        <p:spPr>
          <a:xfrm>
            <a:off x="7511229" y="1989592"/>
            <a:ext cx="2878815" cy="2878815"/>
          </a:xfrm>
          <a:prstGeom prst="rect">
            <a:avLst/>
          </a:prstGeom>
        </p:spPr>
      </p:pic>
      <p:pic>
        <p:nvPicPr>
          <p:cNvPr id="5" name="Imagem 4">
            <a:extLst>
              <a:ext uri="{FF2B5EF4-FFF2-40B4-BE49-F238E27FC236}">
                <a16:creationId xmlns:a16="http://schemas.microsoft.com/office/drawing/2014/main" id="{8DEFBB09-1857-4067-BDA9-29499E2AD0FF}"/>
              </a:ext>
            </a:extLst>
          </p:cNvPr>
          <p:cNvPicPr>
            <a:picLocks noChangeAspect="1"/>
          </p:cNvPicPr>
          <p:nvPr/>
        </p:nvPicPr>
        <p:blipFill>
          <a:blip r:embed="rId3"/>
          <a:stretch>
            <a:fillRect/>
          </a:stretch>
        </p:blipFill>
        <p:spPr>
          <a:xfrm>
            <a:off x="416076" y="816638"/>
            <a:ext cx="7095153" cy="5297714"/>
          </a:xfrm>
          <a:prstGeom prst="rect">
            <a:avLst/>
          </a:prstGeom>
        </p:spPr>
      </p:pic>
    </p:spTree>
    <p:extLst>
      <p:ext uri="{BB962C8B-B14F-4D97-AF65-F5344CB8AC3E}">
        <p14:creationId xmlns:p14="http://schemas.microsoft.com/office/powerpoint/2010/main" val="29772077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20D969-4700-40A1-B84C-52B51E6EB519}"/>
              </a:ext>
            </a:extLst>
          </p:cNvPr>
          <p:cNvSpPr>
            <a:spLocks noGrp="1"/>
          </p:cNvSpPr>
          <p:nvPr>
            <p:ph type="title"/>
          </p:nvPr>
        </p:nvSpPr>
        <p:spPr/>
        <p:txBody>
          <a:bodyPr/>
          <a:lstStyle/>
          <a:p>
            <a:r>
              <a:rPr lang="pt-BR" dirty="0"/>
              <a:t>AMÉRICA DO SUL</a:t>
            </a:r>
          </a:p>
        </p:txBody>
      </p:sp>
      <p:sp>
        <p:nvSpPr>
          <p:cNvPr id="3" name="Espaço Reservado para Conteúdo 2">
            <a:extLst>
              <a:ext uri="{FF2B5EF4-FFF2-40B4-BE49-F238E27FC236}">
                <a16:creationId xmlns:a16="http://schemas.microsoft.com/office/drawing/2014/main" id="{CCFB6019-C130-42D4-9ACA-0C42F837F854}"/>
              </a:ext>
            </a:extLst>
          </p:cNvPr>
          <p:cNvSpPr>
            <a:spLocks noGrp="1"/>
          </p:cNvSpPr>
          <p:nvPr>
            <p:ph idx="1"/>
          </p:nvPr>
        </p:nvSpPr>
        <p:spPr>
          <a:xfrm>
            <a:off x="607041" y="1488613"/>
            <a:ext cx="8596668" cy="3880773"/>
          </a:xfrm>
        </p:spPr>
        <p:txBody>
          <a:bodyPr/>
          <a:lstStyle/>
          <a:p>
            <a:r>
              <a:rPr lang="pt-BR" sz="1800" dirty="0">
                <a:solidFill>
                  <a:schemeClr val="tx1"/>
                </a:solidFill>
                <a:effectLst/>
                <a:latin typeface="Arial" panose="020B0604020202020204" pitchFamily="34" charset="0"/>
                <a:ea typeface="Times New Roman" panose="02020603050405020304" pitchFamily="18" charset="0"/>
              </a:rPr>
              <a:t>Possui doze países: Argentina, Bolívia, Brasil, Chile, Colômbia, Equador, Guiana, Paraguai, Peru, Suriname, Uruguai e Venezuela.</a:t>
            </a:r>
            <a:endParaRPr lang="pt-BR" sz="1800" dirty="0">
              <a:solidFill>
                <a:schemeClr val="tx1"/>
              </a:solidFill>
              <a:effectLst/>
              <a:latin typeface="Times New Roman" panose="02020603050405020304" pitchFamily="18" charset="0"/>
              <a:ea typeface="Times New Roman" panose="02020603050405020304" pitchFamily="18" charset="0"/>
            </a:endParaRPr>
          </a:p>
          <a:p>
            <a:endParaRPr lang="pt-BR" dirty="0">
              <a:solidFill>
                <a:schemeClr val="tx1"/>
              </a:solidFill>
            </a:endParaRPr>
          </a:p>
        </p:txBody>
      </p:sp>
      <p:pic>
        <p:nvPicPr>
          <p:cNvPr id="5" name="Imagem 4">
            <a:extLst>
              <a:ext uri="{FF2B5EF4-FFF2-40B4-BE49-F238E27FC236}">
                <a16:creationId xmlns:a16="http://schemas.microsoft.com/office/drawing/2014/main" id="{2247B7EB-B361-4A68-8AF3-9092C81B633A}"/>
              </a:ext>
            </a:extLst>
          </p:cNvPr>
          <p:cNvPicPr>
            <a:picLocks noChangeAspect="1"/>
          </p:cNvPicPr>
          <p:nvPr/>
        </p:nvPicPr>
        <p:blipFill>
          <a:blip r:embed="rId2"/>
          <a:stretch>
            <a:fillRect/>
          </a:stretch>
        </p:blipFill>
        <p:spPr>
          <a:xfrm>
            <a:off x="5878286" y="2685707"/>
            <a:ext cx="2845254" cy="2845254"/>
          </a:xfrm>
          <a:prstGeom prst="rect">
            <a:avLst/>
          </a:prstGeom>
        </p:spPr>
      </p:pic>
      <p:pic>
        <p:nvPicPr>
          <p:cNvPr id="7" name="Imagem 6">
            <a:extLst>
              <a:ext uri="{FF2B5EF4-FFF2-40B4-BE49-F238E27FC236}">
                <a16:creationId xmlns:a16="http://schemas.microsoft.com/office/drawing/2014/main" id="{C72A705C-26D8-4BBA-9FA4-88A8FFDED160}"/>
              </a:ext>
            </a:extLst>
          </p:cNvPr>
          <p:cNvPicPr>
            <a:picLocks noChangeAspect="1"/>
          </p:cNvPicPr>
          <p:nvPr/>
        </p:nvPicPr>
        <p:blipFill>
          <a:blip r:embed="rId3"/>
          <a:stretch>
            <a:fillRect/>
          </a:stretch>
        </p:blipFill>
        <p:spPr>
          <a:xfrm>
            <a:off x="1355660" y="2310946"/>
            <a:ext cx="3332454" cy="4290432"/>
          </a:xfrm>
          <a:prstGeom prst="rect">
            <a:avLst/>
          </a:prstGeom>
        </p:spPr>
      </p:pic>
    </p:spTree>
    <p:extLst>
      <p:ext uri="{BB962C8B-B14F-4D97-AF65-F5344CB8AC3E}">
        <p14:creationId xmlns:p14="http://schemas.microsoft.com/office/powerpoint/2010/main" val="2449063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88C30-BF9C-420B-A4B0-F158A36FD2DC}"/>
              </a:ext>
            </a:extLst>
          </p:cNvPr>
          <p:cNvSpPr>
            <a:spLocks noGrp="1"/>
          </p:cNvSpPr>
          <p:nvPr>
            <p:ph type="title"/>
          </p:nvPr>
        </p:nvSpPr>
        <p:spPr/>
        <p:txBody>
          <a:bodyPr/>
          <a:lstStyle/>
          <a:p>
            <a:r>
              <a:rPr lang="pt-BR" dirty="0"/>
              <a:t> </a:t>
            </a:r>
          </a:p>
        </p:txBody>
      </p:sp>
      <p:sp>
        <p:nvSpPr>
          <p:cNvPr id="3" name="Espaço Reservado para Conteúdo 2">
            <a:extLst>
              <a:ext uri="{FF2B5EF4-FFF2-40B4-BE49-F238E27FC236}">
                <a16:creationId xmlns:a16="http://schemas.microsoft.com/office/drawing/2014/main" id="{6F6CF062-2799-41D3-8B95-768AD5090864}"/>
              </a:ext>
            </a:extLst>
          </p:cNvPr>
          <p:cNvSpPr>
            <a:spLocks noGrp="1"/>
          </p:cNvSpPr>
          <p:nvPr>
            <p:ph idx="1"/>
          </p:nvPr>
        </p:nvSpPr>
        <p:spPr>
          <a:xfrm>
            <a:off x="677334" y="1488613"/>
            <a:ext cx="8596668" cy="3880773"/>
          </a:xfrm>
        </p:spPr>
        <p:txBody>
          <a:bodyPr/>
          <a:lstStyle/>
          <a:p>
            <a:r>
              <a:rPr lang="pt-BR" sz="1800" dirty="0">
                <a:solidFill>
                  <a:srgbClr val="212529"/>
                </a:solidFill>
                <a:effectLst/>
                <a:latin typeface="Arial" panose="020B0604020202020204" pitchFamily="34" charset="0"/>
                <a:ea typeface="Calibri" panose="020F0502020204030204" pitchFamily="34" charset="0"/>
              </a:rPr>
              <a:t>Dessa forma, a </a:t>
            </a:r>
            <a:r>
              <a:rPr lang="pt-BR" sz="1800" b="1" dirty="0">
                <a:solidFill>
                  <a:srgbClr val="212529"/>
                </a:solidFill>
                <a:effectLst/>
                <a:latin typeface="Arial" panose="020B0604020202020204" pitchFamily="34" charset="0"/>
                <a:ea typeface="Calibri" panose="020F0502020204030204" pitchFamily="34" charset="0"/>
              </a:rPr>
              <a:t>América Latina </a:t>
            </a:r>
            <a:r>
              <a:rPr lang="pt-BR" sz="1800" dirty="0">
                <a:solidFill>
                  <a:srgbClr val="212529"/>
                </a:solidFill>
                <a:effectLst/>
                <a:latin typeface="Arial" panose="020B0604020202020204" pitchFamily="34" charset="0"/>
                <a:ea typeface="Calibri" panose="020F0502020204030204" pitchFamily="34" charset="0"/>
              </a:rPr>
              <a:t>engloba todos os países da América do Sul e Central em conjunto com o México, enquanto a </a:t>
            </a:r>
            <a:r>
              <a:rPr lang="pt-BR" sz="1800" b="1" dirty="0">
                <a:solidFill>
                  <a:srgbClr val="212529"/>
                </a:solidFill>
                <a:effectLst/>
                <a:latin typeface="Arial" panose="020B0604020202020204" pitchFamily="34" charset="0"/>
                <a:ea typeface="Calibri" panose="020F0502020204030204" pitchFamily="34" charset="0"/>
              </a:rPr>
              <a:t>América Anglo-Saxônica</a:t>
            </a:r>
            <a:r>
              <a:rPr lang="pt-BR" sz="1800" dirty="0">
                <a:solidFill>
                  <a:srgbClr val="212529"/>
                </a:solidFill>
                <a:effectLst/>
                <a:latin typeface="Arial" panose="020B0604020202020204" pitchFamily="34" charset="0"/>
                <a:ea typeface="Calibri" panose="020F0502020204030204" pitchFamily="34" charset="0"/>
              </a:rPr>
              <a:t> conta apenas com Estados Unidos e Canadá</a:t>
            </a:r>
            <a:endParaRPr lang="pt-BR" dirty="0"/>
          </a:p>
        </p:txBody>
      </p:sp>
      <p:pic>
        <p:nvPicPr>
          <p:cNvPr id="5" name="Imagem 4">
            <a:extLst>
              <a:ext uri="{FF2B5EF4-FFF2-40B4-BE49-F238E27FC236}">
                <a16:creationId xmlns:a16="http://schemas.microsoft.com/office/drawing/2014/main" id="{C91F3411-8B9F-43E4-90D5-09542F23B4C2}"/>
              </a:ext>
            </a:extLst>
          </p:cNvPr>
          <p:cNvPicPr>
            <a:picLocks noChangeAspect="1"/>
          </p:cNvPicPr>
          <p:nvPr/>
        </p:nvPicPr>
        <p:blipFill>
          <a:blip r:embed="rId2"/>
          <a:stretch>
            <a:fillRect/>
          </a:stretch>
        </p:blipFill>
        <p:spPr>
          <a:xfrm>
            <a:off x="5158662" y="2437805"/>
            <a:ext cx="4081068" cy="4048067"/>
          </a:xfrm>
          <a:prstGeom prst="rect">
            <a:avLst/>
          </a:prstGeom>
        </p:spPr>
      </p:pic>
      <p:pic>
        <p:nvPicPr>
          <p:cNvPr id="6" name="Imagem 5">
            <a:extLst>
              <a:ext uri="{FF2B5EF4-FFF2-40B4-BE49-F238E27FC236}">
                <a16:creationId xmlns:a16="http://schemas.microsoft.com/office/drawing/2014/main" id="{4C39F6CE-4E64-4AD1-9189-AA9DEB01DB9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84473" y="2461589"/>
            <a:ext cx="3067050" cy="4000500"/>
          </a:xfrm>
          <a:prstGeom prst="rect">
            <a:avLst/>
          </a:prstGeom>
          <a:noFill/>
          <a:ln>
            <a:noFill/>
          </a:ln>
        </p:spPr>
      </p:pic>
    </p:spTree>
    <p:extLst>
      <p:ext uri="{BB962C8B-B14F-4D97-AF65-F5344CB8AC3E}">
        <p14:creationId xmlns:p14="http://schemas.microsoft.com/office/powerpoint/2010/main" val="10369701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2ED74-9C16-43FE-B1F0-D7A346E77951}"/>
              </a:ext>
            </a:extLst>
          </p:cNvPr>
          <p:cNvSpPr>
            <a:spLocks noGrp="1"/>
          </p:cNvSpPr>
          <p:nvPr>
            <p:ph type="title"/>
          </p:nvPr>
        </p:nvSpPr>
        <p:spPr/>
        <p:txBody>
          <a:bodyPr/>
          <a:lstStyle/>
          <a:p>
            <a:r>
              <a:rPr lang="pt-BR" dirty="0"/>
              <a:t>ECONOMIA</a:t>
            </a:r>
          </a:p>
        </p:txBody>
      </p:sp>
      <p:sp>
        <p:nvSpPr>
          <p:cNvPr id="3" name="Espaço Reservado para Conteúdo 2">
            <a:extLst>
              <a:ext uri="{FF2B5EF4-FFF2-40B4-BE49-F238E27FC236}">
                <a16:creationId xmlns:a16="http://schemas.microsoft.com/office/drawing/2014/main" id="{530FA92D-A8C7-42FD-908E-33F44D50A8D0}"/>
              </a:ext>
            </a:extLst>
          </p:cNvPr>
          <p:cNvSpPr>
            <a:spLocks noGrp="1"/>
          </p:cNvSpPr>
          <p:nvPr>
            <p:ph idx="1"/>
          </p:nvPr>
        </p:nvSpPr>
        <p:spPr/>
        <p:txBody>
          <a:bodyPr>
            <a:normAutofit lnSpcReduction="10000"/>
          </a:bodyPr>
          <a:lstStyle/>
          <a:p>
            <a:pPr algn="just"/>
            <a:r>
              <a:rPr lang="pt-BR"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No campo econômico, registram-se na América grandes índices de desigualdade, economicamente, a maior parte dos países americanos é considerada periférica ou em desenvolvimento. Os países que fazem parte da América do Norte são os únicos desenvolvidos do continente, apresentando a maior parte do Produto Interno Bruto deste. Além disso, alguns países como Brasil, México, Argentina e Uruguai são considerados nações emergentes. Os demais são classificados como subdesenvolvidos.</a:t>
            </a:r>
          </a:p>
          <a:p>
            <a:pPr algn="just">
              <a:spcAft>
                <a:spcPts val="1125"/>
              </a:spcAft>
            </a:pPr>
            <a:r>
              <a:rPr lang="pt-BR"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Os dois mais desenvolvidos (Estados Unidos e Canadá) são, obviamente, as nações mais industrializadas, apesar de países como Brasil, México e Argentina também apresentarem elevados níveis de produção fabril. No entanto, nesses últimos, as principais empresas são estrangeiras, ou seja, multinacionais advindas de países ricos e que se instalam nesses locais em busca de mão de obra barata e maiores concessões tributárias e ambientais.</a:t>
            </a:r>
          </a:p>
          <a:p>
            <a:endParaRPr lang="pt-BR"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12071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F3C83-B994-4D11-8CC3-AFDC7BA43848}"/>
              </a:ext>
            </a:extLst>
          </p:cNvPr>
          <p:cNvSpPr>
            <a:spLocks noGrp="1"/>
          </p:cNvSpPr>
          <p:nvPr>
            <p:ph type="title"/>
          </p:nvPr>
        </p:nvSpPr>
        <p:spPr/>
        <p:txBody>
          <a:bodyPr/>
          <a:lstStyle/>
          <a:p>
            <a:r>
              <a:rPr lang="pt-BR" dirty="0"/>
              <a:t> </a:t>
            </a:r>
          </a:p>
        </p:txBody>
      </p:sp>
      <p:sp>
        <p:nvSpPr>
          <p:cNvPr id="3" name="Espaço Reservado para Conteúdo 2">
            <a:extLst>
              <a:ext uri="{FF2B5EF4-FFF2-40B4-BE49-F238E27FC236}">
                <a16:creationId xmlns:a16="http://schemas.microsoft.com/office/drawing/2014/main" id="{A73BC343-2EEF-4A78-AAC4-12AD2C46A8F1}"/>
              </a:ext>
            </a:extLst>
          </p:cNvPr>
          <p:cNvSpPr>
            <a:spLocks noGrp="1"/>
          </p:cNvSpPr>
          <p:nvPr>
            <p:ph idx="1"/>
          </p:nvPr>
        </p:nvSpPr>
        <p:spPr>
          <a:xfrm>
            <a:off x="561220" y="1046828"/>
            <a:ext cx="8596668" cy="3880773"/>
          </a:xfrm>
        </p:spPr>
        <p:txBody>
          <a:bodyPr/>
          <a:lstStyle/>
          <a:p>
            <a:r>
              <a:rPr lang="pt-BR" sz="1800" dirty="0">
                <a:solidFill>
                  <a:srgbClr val="000000"/>
                </a:solidFill>
                <a:effectLst/>
                <a:latin typeface="Arial" panose="020B0604020202020204" pitchFamily="34" charset="0"/>
                <a:ea typeface="Times New Roman" panose="02020603050405020304" pitchFamily="18" charset="0"/>
              </a:rPr>
              <a:t>Há dois blocos econômicos principais: o NAFTA (Tratado Norte-Americano de livre comércio), composto por EUA, Canadá e México; e o Mercosul (Mercado Comum do Sul), tendo como membros permanentes Brasil, Argentina, Uruguai, Paraguai e Venezuela; como membros associados Bolívia, Chile, Peru, Equador e Colômbia; e como membro observador o México. Há também outros blocos, como a ALADI (Associação Latino-Americana de Integração), a ALBA (Alternativa Bolivariana para as Américas), entre outras composições minoritárias.</a:t>
            </a:r>
            <a:endParaRPr lang="pt-BR" sz="1800" dirty="0">
              <a:effectLst/>
              <a:latin typeface="Times New Roman" panose="02020603050405020304" pitchFamily="18" charset="0"/>
              <a:ea typeface="Times New Roman" panose="02020603050405020304" pitchFamily="18" charset="0"/>
            </a:endParaRPr>
          </a:p>
          <a:p>
            <a:endParaRPr lang="pt-BR" dirty="0"/>
          </a:p>
        </p:txBody>
      </p:sp>
      <p:pic>
        <p:nvPicPr>
          <p:cNvPr id="5" name="Imagem 4">
            <a:extLst>
              <a:ext uri="{FF2B5EF4-FFF2-40B4-BE49-F238E27FC236}">
                <a16:creationId xmlns:a16="http://schemas.microsoft.com/office/drawing/2014/main" id="{E41825E6-8B3C-46C9-AFCD-3B92DD2A2F1D}"/>
              </a:ext>
            </a:extLst>
          </p:cNvPr>
          <p:cNvPicPr>
            <a:picLocks noChangeAspect="1"/>
          </p:cNvPicPr>
          <p:nvPr/>
        </p:nvPicPr>
        <p:blipFill>
          <a:blip r:embed="rId2"/>
          <a:stretch>
            <a:fillRect/>
          </a:stretch>
        </p:blipFill>
        <p:spPr>
          <a:xfrm>
            <a:off x="561220" y="3348340"/>
            <a:ext cx="4233334" cy="2930261"/>
          </a:xfrm>
          <a:prstGeom prst="rect">
            <a:avLst/>
          </a:prstGeom>
        </p:spPr>
      </p:pic>
      <p:pic>
        <p:nvPicPr>
          <p:cNvPr id="7" name="Imagem 6">
            <a:extLst>
              <a:ext uri="{FF2B5EF4-FFF2-40B4-BE49-F238E27FC236}">
                <a16:creationId xmlns:a16="http://schemas.microsoft.com/office/drawing/2014/main" id="{0C2C8360-FC1E-4A5B-A0E6-0443A417B404}"/>
              </a:ext>
            </a:extLst>
          </p:cNvPr>
          <p:cNvPicPr>
            <a:picLocks noChangeAspect="1"/>
          </p:cNvPicPr>
          <p:nvPr/>
        </p:nvPicPr>
        <p:blipFill rotWithShape="1">
          <a:blip r:embed="rId3"/>
          <a:srcRect l="776" t="4700" r="2494" b="2908"/>
          <a:stretch/>
        </p:blipFill>
        <p:spPr>
          <a:xfrm>
            <a:off x="4668763" y="3429000"/>
            <a:ext cx="4614916" cy="2645885"/>
          </a:xfrm>
          <a:prstGeom prst="rect">
            <a:avLst/>
          </a:prstGeom>
        </p:spPr>
      </p:pic>
    </p:spTree>
    <p:extLst>
      <p:ext uri="{BB962C8B-B14F-4D97-AF65-F5344CB8AC3E}">
        <p14:creationId xmlns:p14="http://schemas.microsoft.com/office/powerpoint/2010/main" val="33129875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FC2070-0EE5-47A1-80F3-1B8E47A9E04E}"/>
              </a:ext>
            </a:extLst>
          </p:cNvPr>
          <p:cNvSpPr>
            <a:spLocks noGrp="1"/>
          </p:cNvSpPr>
          <p:nvPr>
            <p:ph type="title"/>
          </p:nvPr>
        </p:nvSpPr>
        <p:spPr/>
        <p:txBody>
          <a:bodyPr/>
          <a:lstStyle/>
          <a:p>
            <a:r>
              <a:rPr lang="pt-BR" dirty="0">
                <a:latin typeface="Arial" panose="020B0604020202020204" pitchFamily="34" charset="0"/>
                <a:cs typeface="Arial" panose="020B0604020202020204" pitchFamily="34" charset="0"/>
              </a:rPr>
              <a:t>OBRIGADO POR ASSISTIR!</a:t>
            </a:r>
          </a:p>
        </p:txBody>
      </p:sp>
      <p:sp>
        <p:nvSpPr>
          <p:cNvPr id="3" name="Espaço Reservado para Conteúdo 2">
            <a:extLst>
              <a:ext uri="{FF2B5EF4-FFF2-40B4-BE49-F238E27FC236}">
                <a16:creationId xmlns:a16="http://schemas.microsoft.com/office/drawing/2014/main" id="{19A165FF-BFF3-4907-BBCA-283CEB8B46C0}"/>
              </a:ext>
            </a:extLst>
          </p:cNvPr>
          <p:cNvSpPr>
            <a:spLocks noGrp="1"/>
          </p:cNvSpPr>
          <p:nvPr>
            <p:ph idx="1"/>
          </p:nvPr>
        </p:nvSpPr>
        <p:spPr>
          <a:xfrm>
            <a:off x="677334" y="1630017"/>
            <a:ext cx="8596668" cy="4411345"/>
          </a:xfrm>
        </p:spPr>
        <p:txBody>
          <a:bodyPr>
            <a:normAutofit lnSpcReduction="10000"/>
          </a:bodyPr>
          <a:lstStyle/>
          <a:p>
            <a:r>
              <a:rPr lang="pt-BR" dirty="0">
                <a:latin typeface="Arial" panose="020B0604020202020204" pitchFamily="34" charset="0"/>
                <a:cs typeface="Arial" panose="020B0604020202020204" pitchFamily="34" charset="0"/>
              </a:rPr>
              <a:t>Link para ver o trabalho on-line</a:t>
            </a:r>
          </a:p>
          <a:p>
            <a:endParaRPr lang="pt-BR" dirty="0">
              <a:latin typeface="Arial" panose="020B0604020202020204" pitchFamily="34" charset="0"/>
              <a:cs typeface="Arial" panose="020B0604020202020204" pitchFamily="34" charset="0"/>
            </a:endParaRPr>
          </a:p>
          <a:p>
            <a:endParaRPr lang="pt-BR" dirty="0">
              <a:latin typeface="Arial" panose="020B0604020202020204" pitchFamily="34" charset="0"/>
              <a:cs typeface="Arial" panose="020B0604020202020204" pitchFamily="34" charset="0"/>
            </a:endParaRPr>
          </a:p>
          <a:p>
            <a:endParaRPr lang="pt-BR" dirty="0">
              <a:latin typeface="Arial" panose="020B0604020202020204" pitchFamily="34" charset="0"/>
              <a:cs typeface="Arial" panose="020B0604020202020204" pitchFamily="34" charset="0"/>
            </a:endParaRPr>
          </a:p>
          <a:p>
            <a:endParaRPr lang="pt-BR" dirty="0">
              <a:latin typeface="Arial" panose="020B0604020202020204" pitchFamily="34" charset="0"/>
              <a:cs typeface="Arial" panose="020B0604020202020204" pitchFamily="34" charset="0"/>
            </a:endParaRPr>
          </a:p>
          <a:p>
            <a:pPr algn="ctr"/>
            <a:endParaRPr lang="pt-BR" dirty="0">
              <a:latin typeface="Arial" panose="020B0604020202020204" pitchFamily="34" charset="0"/>
              <a:cs typeface="Arial" panose="020B0604020202020204" pitchFamily="34" charset="0"/>
            </a:endParaRPr>
          </a:p>
          <a:p>
            <a:pPr algn="ctr"/>
            <a:endParaRPr lang="pt-BR" dirty="0">
              <a:latin typeface="Arial" panose="020B0604020202020204" pitchFamily="34" charset="0"/>
              <a:cs typeface="Arial" panose="020B0604020202020204" pitchFamily="34" charset="0"/>
            </a:endParaRPr>
          </a:p>
          <a:p>
            <a:pPr algn="ctr"/>
            <a:endParaRPr lang="pt-BR" dirty="0">
              <a:latin typeface="Arial" panose="020B0604020202020204" pitchFamily="34" charset="0"/>
              <a:cs typeface="Arial" panose="020B0604020202020204" pitchFamily="34" charset="0"/>
            </a:endParaRPr>
          </a:p>
          <a:p>
            <a:pPr algn="ctr"/>
            <a:endParaRPr lang="pt-BR" dirty="0">
              <a:latin typeface="Arial" panose="020B0604020202020204" pitchFamily="34" charset="0"/>
              <a:cs typeface="Arial" panose="020B0604020202020204" pitchFamily="34" charset="0"/>
            </a:endParaRPr>
          </a:p>
          <a:p>
            <a:pPr algn="ctr"/>
            <a:endParaRPr lang="pt-BR" dirty="0">
              <a:latin typeface="Arial" panose="020B0604020202020204" pitchFamily="34" charset="0"/>
              <a:cs typeface="Arial" panose="020B0604020202020204" pitchFamily="34" charset="0"/>
            </a:endParaRPr>
          </a:p>
          <a:p>
            <a:pPr algn="ctr"/>
            <a:r>
              <a:rPr lang="pt-BR" sz="3600" b="1" dirty="0">
                <a:latin typeface="Arial" panose="020B0604020202020204" pitchFamily="34" charset="0"/>
                <a:cs typeface="Arial" panose="020B0604020202020204" pitchFamily="34" charset="0"/>
              </a:rPr>
              <a:t>https://ederarthur.github.io/americas</a:t>
            </a:r>
          </a:p>
        </p:txBody>
      </p:sp>
      <p:pic>
        <p:nvPicPr>
          <p:cNvPr id="5" name="Imagem 4">
            <a:extLst>
              <a:ext uri="{FF2B5EF4-FFF2-40B4-BE49-F238E27FC236}">
                <a16:creationId xmlns:a16="http://schemas.microsoft.com/office/drawing/2014/main" id="{D8BA0C26-8C26-4FE0-860B-0E7A4B223CEA}"/>
              </a:ext>
            </a:extLst>
          </p:cNvPr>
          <p:cNvPicPr>
            <a:picLocks noChangeAspect="1"/>
          </p:cNvPicPr>
          <p:nvPr/>
        </p:nvPicPr>
        <p:blipFill rotWithShape="1">
          <a:blip r:embed="rId2"/>
          <a:srcRect l="7332" t="6173" r="7334" b="7256"/>
          <a:stretch/>
        </p:blipFill>
        <p:spPr>
          <a:xfrm>
            <a:off x="3464920" y="2162698"/>
            <a:ext cx="3021496" cy="3065285"/>
          </a:xfrm>
          <a:prstGeom prst="rect">
            <a:avLst/>
          </a:prstGeom>
        </p:spPr>
      </p:pic>
    </p:spTree>
    <p:extLst>
      <p:ext uri="{BB962C8B-B14F-4D97-AF65-F5344CB8AC3E}">
        <p14:creationId xmlns:p14="http://schemas.microsoft.com/office/powerpoint/2010/main" val="419236217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AC2C4C-97FE-420E-81B0-1684825D07BA}"/>
              </a:ext>
            </a:extLst>
          </p:cNvPr>
          <p:cNvSpPr>
            <a:spLocks noGrp="1"/>
          </p:cNvSpPr>
          <p:nvPr>
            <p:ph type="title"/>
          </p:nvPr>
        </p:nvSpPr>
        <p:spPr/>
        <p:txBody>
          <a:bodyPr/>
          <a:lstStyle/>
          <a:p>
            <a:r>
              <a:rPr lang="pt-BR" dirty="0"/>
              <a:t> </a:t>
            </a:r>
          </a:p>
        </p:txBody>
      </p:sp>
      <p:pic>
        <p:nvPicPr>
          <p:cNvPr id="5" name="Espaço Reservado para Conteúdo 4">
            <a:extLst>
              <a:ext uri="{FF2B5EF4-FFF2-40B4-BE49-F238E27FC236}">
                <a16:creationId xmlns:a16="http://schemas.microsoft.com/office/drawing/2014/main" id="{8E05095E-FD22-484B-AB85-F5970724D560}"/>
              </a:ext>
            </a:extLst>
          </p:cNvPr>
          <p:cNvPicPr>
            <a:picLocks noGrp="1" noChangeAspect="1"/>
          </p:cNvPicPr>
          <p:nvPr>
            <p:ph idx="1"/>
          </p:nvPr>
        </p:nvPicPr>
        <p:blipFill>
          <a:blip r:embed="rId2"/>
          <a:stretch>
            <a:fillRect/>
          </a:stretch>
        </p:blipFill>
        <p:spPr>
          <a:xfrm>
            <a:off x="6655695" y="2046514"/>
            <a:ext cx="3185489" cy="3185489"/>
          </a:xfrm>
        </p:spPr>
      </p:pic>
      <p:pic>
        <p:nvPicPr>
          <p:cNvPr id="6" name="Imagem 5">
            <a:extLst>
              <a:ext uri="{FF2B5EF4-FFF2-40B4-BE49-F238E27FC236}">
                <a16:creationId xmlns:a16="http://schemas.microsoft.com/office/drawing/2014/main" id="{3EF9D89B-FB68-45DE-AB52-95FD63532EA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80534" y="493486"/>
            <a:ext cx="5026779" cy="6088742"/>
          </a:xfrm>
          <a:prstGeom prst="rect">
            <a:avLst/>
          </a:prstGeom>
          <a:noFill/>
          <a:ln>
            <a:noFill/>
          </a:ln>
        </p:spPr>
      </p:pic>
    </p:spTree>
    <p:extLst>
      <p:ext uri="{BB962C8B-B14F-4D97-AF65-F5344CB8AC3E}">
        <p14:creationId xmlns:p14="http://schemas.microsoft.com/office/powerpoint/2010/main" val="5680874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59A171-08F1-4F4A-B498-25228D991E72}"/>
              </a:ext>
            </a:extLst>
          </p:cNvPr>
          <p:cNvSpPr>
            <a:spLocks noGrp="1"/>
          </p:cNvSpPr>
          <p:nvPr>
            <p:ph type="title"/>
          </p:nvPr>
        </p:nvSpPr>
        <p:spPr/>
        <p:txBody>
          <a:bodyPr/>
          <a:lstStyle/>
          <a:p>
            <a:r>
              <a:rPr lang="pt-BR" dirty="0"/>
              <a:t> </a:t>
            </a:r>
          </a:p>
        </p:txBody>
      </p:sp>
      <p:sp>
        <p:nvSpPr>
          <p:cNvPr id="3" name="Espaço Reservado para Conteúdo 2">
            <a:extLst>
              <a:ext uri="{FF2B5EF4-FFF2-40B4-BE49-F238E27FC236}">
                <a16:creationId xmlns:a16="http://schemas.microsoft.com/office/drawing/2014/main" id="{1C54E7B6-90EF-4A95-B6B2-37C0626251D6}"/>
              </a:ext>
            </a:extLst>
          </p:cNvPr>
          <p:cNvSpPr>
            <a:spLocks noGrp="1"/>
          </p:cNvSpPr>
          <p:nvPr>
            <p:ph idx="1"/>
          </p:nvPr>
        </p:nvSpPr>
        <p:spPr/>
        <p:txBody>
          <a:bodyPr/>
          <a:lstStyle/>
          <a:p>
            <a:r>
              <a:rPr lang="pt-BR" sz="1800" dirty="0">
                <a:solidFill>
                  <a:schemeClr val="tx1"/>
                </a:solidFill>
                <a:effectLst/>
                <a:latin typeface="Arial" panose="020B0604020202020204" pitchFamily="34" charset="0"/>
                <a:ea typeface="Calibri" panose="020F0502020204030204" pitchFamily="34" charset="0"/>
              </a:rPr>
              <a:t>Com uma população de quase 1 bilhão de habitantes, o continente americano é o terceiro mais habitado, depois da Ásia e da África. Em virtude do processo de colonização de seus territórios, há uma grande variedade étnica, envolvendo os inúmeros povos nativos que habitavam em tempos pré-colombianos, grupos identitários europeus e as várias etnias africanas, advindas por meio do processo de escravidão colonial.</a:t>
            </a:r>
            <a:endParaRPr lang="pt-BR" dirty="0">
              <a:solidFill>
                <a:schemeClr val="tx1"/>
              </a:solidFill>
            </a:endParaRPr>
          </a:p>
        </p:txBody>
      </p:sp>
    </p:spTree>
    <p:extLst>
      <p:ext uri="{BB962C8B-B14F-4D97-AF65-F5344CB8AC3E}">
        <p14:creationId xmlns:p14="http://schemas.microsoft.com/office/powerpoint/2010/main" val="2713412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9EBD0F-DF9D-4201-BFCB-477464C3608C}"/>
              </a:ext>
            </a:extLst>
          </p:cNvPr>
          <p:cNvSpPr>
            <a:spLocks noGrp="1"/>
          </p:cNvSpPr>
          <p:nvPr>
            <p:ph type="title"/>
          </p:nvPr>
        </p:nvSpPr>
        <p:spPr/>
        <p:txBody>
          <a:bodyPr/>
          <a:lstStyle/>
          <a:p>
            <a:pPr algn="ctr"/>
            <a:r>
              <a:rPr lang="en-US" sz="3600" b="1" dirty="0">
                <a:latin typeface="Arial" panose="020B0604020202020204" pitchFamily="34" charset="0"/>
                <a:cs typeface="Arial" panose="020B0604020202020204" pitchFamily="34" charset="0"/>
              </a:rPr>
              <a:t>POPULAÇÃO</a:t>
            </a:r>
            <a:r>
              <a:rPr lang="en-US" sz="3600" b="1" baseline="0" dirty="0">
                <a:latin typeface="Arial" panose="020B0604020202020204" pitchFamily="34" charset="0"/>
                <a:cs typeface="Arial" panose="020B0604020202020204" pitchFamily="34" charset="0"/>
              </a:rPr>
              <a:t> DOS CONTINENTES</a:t>
            </a:r>
            <a:br>
              <a:rPr lang="en-US" sz="3600" b="1" baseline="0" dirty="0">
                <a:latin typeface="Arial" panose="020B0604020202020204" pitchFamily="34" charset="0"/>
                <a:cs typeface="Arial" panose="020B0604020202020204" pitchFamily="34" charset="0"/>
              </a:rPr>
            </a:br>
            <a:r>
              <a:rPr lang="en-US" sz="3600" b="1" baseline="0" dirty="0">
                <a:latin typeface="Arial" panose="020B0604020202020204" pitchFamily="34" charset="0"/>
                <a:cs typeface="Arial" panose="020B0604020202020204" pitchFamily="34" charset="0"/>
              </a:rPr>
              <a:t>(EM MILHÕES)</a:t>
            </a:r>
            <a:endParaRPr lang="pt-BR" dirty="0">
              <a:latin typeface="Arial" panose="020B0604020202020204" pitchFamily="34" charset="0"/>
              <a:cs typeface="Arial" panose="020B0604020202020204" pitchFamily="34" charset="0"/>
            </a:endParaRPr>
          </a:p>
        </p:txBody>
      </p:sp>
      <p:graphicFrame>
        <p:nvGraphicFramePr>
          <p:cNvPr id="4" name="Espaço Reservado para Conteúdo 5">
            <a:extLst>
              <a:ext uri="{FF2B5EF4-FFF2-40B4-BE49-F238E27FC236}">
                <a16:creationId xmlns:a16="http://schemas.microsoft.com/office/drawing/2014/main" id="{995575D5-A061-4F06-AB26-32DD0421FC78}"/>
              </a:ext>
            </a:extLst>
          </p:cNvPr>
          <p:cNvGraphicFramePr>
            <a:graphicFrameLocks noGrp="1"/>
          </p:cNvGraphicFramePr>
          <p:nvPr>
            <p:ph idx="1"/>
            <p:extLst>
              <p:ext uri="{D42A27DB-BD31-4B8C-83A1-F6EECF244321}">
                <p14:modId xmlns:p14="http://schemas.microsoft.com/office/powerpoint/2010/main" val="2417066303"/>
              </p:ext>
            </p:extLst>
          </p:nvPr>
        </p:nvGraphicFramePr>
        <p:xfrm>
          <a:off x="677863" y="1930400"/>
          <a:ext cx="8596312" cy="431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31242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D06F78-37E1-4A6C-A382-A84C1B628A48}"/>
              </a:ext>
            </a:extLst>
          </p:cNvPr>
          <p:cNvSpPr>
            <a:spLocks noGrp="1"/>
          </p:cNvSpPr>
          <p:nvPr>
            <p:ph type="title"/>
          </p:nvPr>
        </p:nvSpPr>
        <p:spPr/>
        <p:txBody>
          <a:bodyPr/>
          <a:lstStyle/>
          <a:p>
            <a:r>
              <a:rPr lang="pt-BR" dirty="0">
                <a:latin typeface="Arial" panose="020B0604020202020204" pitchFamily="34" charset="0"/>
                <a:cs typeface="Arial" panose="020B0604020202020204" pitchFamily="34" charset="0"/>
              </a:rPr>
              <a:t>ÁREA</a:t>
            </a:r>
          </a:p>
        </p:txBody>
      </p:sp>
      <p:sp>
        <p:nvSpPr>
          <p:cNvPr id="3" name="Espaço Reservado para Conteúdo 2">
            <a:extLst>
              <a:ext uri="{FF2B5EF4-FFF2-40B4-BE49-F238E27FC236}">
                <a16:creationId xmlns:a16="http://schemas.microsoft.com/office/drawing/2014/main" id="{4E03AF88-E296-4756-8675-F824370F7446}"/>
              </a:ext>
            </a:extLst>
          </p:cNvPr>
          <p:cNvSpPr>
            <a:spLocks noGrp="1"/>
          </p:cNvSpPr>
          <p:nvPr>
            <p:ph idx="1"/>
          </p:nvPr>
        </p:nvSpPr>
        <p:spPr/>
        <p:txBody>
          <a:bodyPr/>
          <a:lstStyle/>
          <a:p>
            <a:r>
              <a:rPr lang="pt-BR"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Devido ele ter e uma área territorial de 42.549.00 km², a América é o segundo maior continente (atrás apenas da Ásia) e conta com 14,2% da população mundial. Ao todo, são 35 países independentes e 16 colônias.</a:t>
            </a:r>
          </a:p>
          <a:p>
            <a:endParaRPr lang="pt-BR"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31555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C0BFE7-B556-44B5-A558-B3C6E5571990}"/>
              </a:ext>
            </a:extLst>
          </p:cNvPr>
          <p:cNvSpPr>
            <a:spLocks noGrp="1"/>
          </p:cNvSpPr>
          <p:nvPr>
            <p:ph type="title"/>
          </p:nvPr>
        </p:nvSpPr>
        <p:spPr/>
        <p:txBody>
          <a:bodyPr/>
          <a:lstStyle/>
          <a:p>
            <a:pPr algn="ctr"/>
            <a:r>
              <a:rPr lang="pt-BR" dirty="0">
                <a:latin typeface="Arial" panose="020B0604020202020204" pitchFamily="34" charset="0"/>
                <a:cs typeface="Arial" panose="020B0604020202020204" pitchFamily="34" charset="0"/>
              </a:rPr>
              <a:t>ÁREA DOS CONTINENTES </a:t>
            </a: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(EM MILHÕES)</a:t>
            </a:r>
          </a:p>
        </p:txBody>
      </p:sp>
      <p:graphicFrame>
        <p:nvGraphicFramePr>
          <p:cNvPr id="4" name="Espaço Reservado para Conteúdo 5">
            <a:extLst>
              <a:ext uri="{FF2B5EF4-FFF2-40B4-BE49-F238E27FC236}">
                <a16:creationId xmlns:a16="http://schemas.microsoft.com/office/drawing/2014/main" id="{E2E94822-0E28-4FC8-88F4-AEA6D76ED350}"/>
              </a:ext>
            </a:extLst>
          </p:cNvPr>
          <p:cNvGraphicFramePr>
            <a:graphicFrameLocks noGrp="1"/>
          </p:cNvGraphicFramePr>
          <p:nvPr>
            <p:ph idx="1"/>
            <p:extLst>
              <p:ext uri="{D42A27DB-BD31-4B8C-83A1-F6EECF244321}">
                <p14:modId xmlns:p14="http://schemas.microsoft.com/office/powerpoint/2010/main" val="2451496023"/>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663767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22B95B9-8885-4337-8D4B-CE384927E05C}"/>
              </a:ext>
            </a:extLst>
          </p:cNvPr>
          <p:cNvSpPr>
            <a:spLocks noGrp="1"/>
          </p:cNvSpPr>
          <p:nvPr>
            <p:ph idx="1"/>
          </p:nvPr>
        </p:nvSpPr>
        <p:spPr>
          <a:xfrm>
            <a:off x="510707" y="293196"/>
            <a:ext cx="8996150" cy="4075604"/>
          </a:xfrm>
        </p:spPr>
        <p:txBody>
          <a:bodyPr/>
          <a:lstStyle/>
          <a:p>
            <a:r>
              <a:rPr lang="pt-BR"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É o continente com maior extensão no sentido norte-sul, sendo o único a ocupar todas as faixas climáticas do planeta, uma vez que é cortado pela Linha do Equador e também pelos dois trópicos (Câncer e Capricórnio).</a:t>
            </a:r>
            <a:br>
              <a:rPr lang="pt-BR" sz="1800" dirty="0">
                <a:effectLst/>
                <a:latin typeface="Arial" panose="020B0604020202020204" pitchFamily="34" charset="0"/>
                <a:ea typeface="Times New Roman" panose="02020603050405020304" pitchFamily="18" charset="0"/>
                <a:cs typeface="Arial" panose="020B0604020202020204" pitchFamily="34" charset="0"/>
              </a:rPr>
            </a:br>
            <a:r>
              <a:rPr lang="pt-BR" dirty="0">
                <a:latin typeface="Arial" panose="020B0604020202020204" pitchFamily="34" charset="0"/>
                <a:cs typeface="Arial" panose="020B0604020202020204" pitchFamily="34" charset="0"/>
              </a:rPr>
              <a:t> </a:t>
            </a:r>
          </a:p>
        </p:txBody>
      </p:sp>
      <p:pic>
        <p:nvPicPr>
          <p:cNvPr id="5" name="Imagem 4">
            <a:extLst>
              <a:ext uri="{FF2B5EF4-FFF2-40B4-BE49-F238E27FC236}">
                <a16:creationId xmlns:a16="http://schemas.microsoft.com/office/drawing/2014/main" id="{2A63B79A-D5E4-4D79-922F-0870233586FB}"/>
              </a:ext>
            </a:extLst>
          </p:cNvPr>
          <p:cNvPicPr>
            <a:picLocks noChangeAspect="1"/>
          </p:cNvPicPr>
          <p:nvPr/>
        </p:nvPicPr>
        <p:blipFill>
          <a:blip r:embed="rId2"/>
          <a:stretch>
            <a:fillRect/>
          </a:stretch>
        </p:blipFill>
        <p:spPr>
          <a:xfrm>
            <a:off x="2438401" y="1358383"/>
            <a:ext cx="5089627" cy="5001182"/>
          </a:xfrm>
          <a:prstGeom prst="rect">
            <a:avLst/>
          </a:prstGeom>
        </p:spPr>
      </p:pic>
    </p:spTree>
    <p:extLst>
      <p:ext uri="{BB962C8B-B14F-4D97-AF65-F5344CB8AC3E}">
        <p14:creationId xmlns:p14="http://schemas.microsoft.com/office/powerpoint/2010/main" val="39935512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D339F-8916-423C-BB8A-529DB509D386}"/>
              </a:ext>
            </a:extLst>
          </p:cNvPr>
          <p:cNvSpPr>
            <a:spLocks noGrp="1"/>
          </p:cNvSpPr>
          <p:nvPr>
            <p:ph type="title"/>
          </p:nvPr>
        </p:nvSpPr>
        <p:spPr/>
        <p:txBody>
          <a:bodyPr/>
          <a:lstStyle/>
          <a:p>
            <a:r>
              <a:rPr lang="pt-BR" dirty="0">
                <a:latin typeface="Arial" panose="020B0604020202020204" pitchFamily="34" charset="0"/>
                <a:cs typeface="Arial" panose="020B0604020202020204" pitchFamily="34" charset="0"/>
              </a:rPr>
              <a:t>RELEVO DO CONTINENTE </a:t>
            </a:r>
          </a:p>
        </p:txBody>
      </p:sp>
      <p:sp>
        <p:nvSpPr>
          <p:cNvPr id="3" name="Espaço Reservado para Conteúdo 2">
            <a:extLst>
              <a:ext uri="{FF2B5EF4-FFF2-40B4-BE49-F238E27FC236}">
                <a16:creationId xmlns:a16="http://schemas.microsoft.com/office/drawing/2014/main" id="{A3F36DBB-F88A-441B-BD0F-77A5B9B6F82D}"/>
              </a:ext>
            </a:extLst>
          </p:cNvPr>
          <p:cNvSpPr>
            <a:spLocks noGrp="1"/>
          </p:cNvSpPr>
          <p:nvPr>
            <p:ph idx="1"/>
          </p:nvPr>
        </p:nvSpPr>
        <p:spPr/>
        <p:txBody>
          <a:bodyPr/>
          <a:lstStyle/>
          <a:p>
            <a:r>
              <a:rPr lang="pt-BR"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As terras compostas pelo continente americano são consideradas geologicamente antigas, apresentando composições que foram muito transformadas pelos agentes externos ou exógenos de transformação do relevo. No entanto, há também algumas formas de relevo mais recentes, geralmente posicionadas em toda a sua porção oeste banhada pelo Pacífico, como as cadeias de montanhas formadas pela Cordilheira dos Andes e pelas Montanhas Rochosas, ambas as composições formadas pelas ações do tectonismo.</a:t>
            </a:r>
            <a:endParaRPr lang="pt-BR" sz="1800" dirty="0">
              <a:effectLst/>
              <a:latin typeface="Arial" panose="020B0604020202020204" pitchFamily="34" charset="0"/>
              <a:ea typeface="Times New Roman" panose="02020603050405020304" pitchFamily="18" charset="0"/>
              <a:cs typeface="Arial" panose="020B0604020202020204" pitchFamily="34" charset="0"/>
            </a:endParaRPr>
          </a:p>
          <a:p>
            <a:endParaRPr 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72558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191</TotalTime>
  <Words>1174</Words>
  <Application>Microsoft Office PowerPoint</Application>
  <PresentationFormat>Widescreen</PresentationFormat>
  <Paragraphs>60</Paragraphs>
  <Slides>27</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27</vt:i4>
      </vt:variant>
    </vt:vector>
  </HeadingPairs>
  <TitlesOfParts>
    <vt:vector size="32" baseType="lpstr">
      <vt:lpstr>Arial</vt:lpstr>
      <vt:lpstr>Times New Roman</vt:lpstr>
      <vt:lpstr>Trebuchet MS</vt:lpstr>
      <vt:lpstr>Wingdings 3</vt:lpstr>
      <vt:lpstr>Facetado</vt:lpstr>
      <vt:lpstr>A AMÉRICA</vt:lpstr>
      <vt:lpstr>O Continente Americano </vt:lpstr>
      <vt:lpstr> </vt:lpstr>
      <vt:lpstr> </vt:lpstr>
      <vt:lpstr>POPULAÇÃO DOS CONTINENTES (EM MILHÕES)</vt:lpstr>
      <vt:lpstr>ÁREA</vt:lpstr>
      <vt:lpstr>ÁREA DOS CONTINENTES  (EM MILHÕES)</vt:lpstr>
      <vt:lpstr>Apresentação do PowerPoint</vt:lpstr>
      <vt:lpstr>RELEVO DO CONTINENTE </vt:lpstr>
      <vt:lpstr>CORDILHEIRA DOS ANDES</vt:lpstr>
      <vt:lpstr>MONTANHAS ROCHOSAS</vt:lpstr>
      <vt:lpstr> </vt:lpstr>
      <vt:lpstr> </vt:lpstr>
      <vt:lpstr>CLIMA</vt:lpstr>
      <vt:lpstr> </vt:lpstr>
      <vt:lpstr>COLONIZAÇÃO E OCUPAÇÃO TERRITORIAL</vt:lpstr>
      <vt:lpstr>  </vt:lpstr>
      <vt:lpstr> </vt:lpstr>
      <vt:lpstr>DIVISÕES REGIONAIS DA AMÉRICA</vt:lpstr>
      <vt:lpstr>AMÉRICA DO NORTE</vt:lpstr>
      <vt:lpstr>AMÉRICA CENTRAL</vt:lpstr>
      <vt:lpstr> </vt:lpstr>
      <vt:lpstr>AMÉRICA DO SUL</vt:lpstr>
      <vt:lpstr> </vt:lpstr>
      <vt:lpstr>ECONOMIA</vt:lpstr>
      <vt:lpstr> </vt:lpstr>
      <vt:lpstr>OBRIGADO POR ASSISTIR!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AMÉRICA</dc:title>
  <dc:creator>Administrator</dc:creator>
  <cp:lastModifiedBy>Administrator</cp:lastModifiedBy>
  <cp:revision>16</cp:revision>
  <dcterms:created xsi:type="dcterms:W3CDTF">2022-08-30T03:18:23Z</dcterms:created>
  <dcterms:modified xsi:type="dcterms:W3CDTF">2022-09-01T05:11:26Z</dcterms:modified>
</cp:coreProperties>
</file>