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9" r:id="rId5"/>
    <p:sldId id="256" r:id="rId6"/>
    <p:sldId id="257" r:id="rId7"/>
    <p:sldId id="271" r:id="rId8"/>
    <p:sldId id="276" r:id="rId9"/>
    <p:sldId id="277" r:id="rId10"/>
    <p:sldId id="278" r:id="rId11"/>
    <p:sldId id="262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EB6C-330A-4556-AC8C-E5A501B46336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5957-1418-453C-A644-6E131A652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975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EB6C-330A-4556-AC8C-E5A501B46336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5957-1418-453C-A644-6E131A652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247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EB6C-330A-4556-AC8C-E5A501B46336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5957-1418-453C-A644-6E131A652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2017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7DC55F-43BB-FB49-985D-1CA2736A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EB6C-330A-4556-AC8C-E5A501B46336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3304A2-70B6-DF4D-80BD-AD524CAF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5EBE7F-1BF7-4741-937F-BD93F139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5957-1418-453C-A644-6E131A652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980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EB6C-330A-4556-AC8C-E5A501B46336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5957-1418-453C-A644-6E131A652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716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EB6C-330A-4556-AC8C-E5A501B46336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5957-1418-453C-A644-6E131A652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431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EB6C-330A-4556-AC8C-E5A501B46336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5957-1418-453C-A644-6E131A652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720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EB6C-330A-4556-AC8C-E5A501B46336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5957-1418-453C-A644-6E131A652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311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EB6C-330A-4556-AC8C-E5A501B46336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5957-1418-453C-A644-6E131A652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500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EB6C-330A-4556-AC8C-E5A501B46336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5957-1418-453C-A644-6E131A652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178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EB6C-330A-4556-AC8C-E5A501B46336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5957-1418-453C-A644-6E131A652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769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EB6C-330A-4556-AC8C-E5A501B46336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5957-1418-453C-A644-6E131A652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594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9EB6C-330A-4556-AC8C-E5A501B46336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5957-1418-453C-A644-6E131A65201F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EBCE69C-0E9C-5945-8C5B-51CD63616BC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7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s-es/azure/architecture/example-scenario/data/hybrid-etl-with-a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docs.microsoft.com/es-es/azure/devops/pipelines/apps/cd/azure/build-data-pipeline?view=azure-devops#configure-azure-databricks-and-azure-data-factor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s-es/azure/architecture/solution-ideas/articles/optimized-storage-time-based-data-lak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docs.microsoft.com/es-es/azure/devops/pipelines/apps/cd/azure/build-data-pipeline?view=azure-devops#configure-azure-databricks-and-azure-data-factor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architecture/dw2bq/dw-bq-migration-overview?hl=es-419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dataflow?hl=es#section-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www.cloudskillsboost.google/focuses/3460?locale=es&amp;parent=catalo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0" cy="6858000"/>
          </a:xfrm>
          <a:prstGeom prst="rect">
            <a:avLst/>
          </a:prstGeom>
        </p:spPr>
      </p:pic>
      <p:sp>
        <p:nvSpPr>
          <p:cNvPr id="12" name="Google Shape;42;p1"/>
          <p:cNvSpPr txBox="1">
            <a:spLocks noGrp="1"/>
          </p:cNvSpPr>
          <p:nvPr/>
        </p:nvSpPr>
        <p:spPr>
          <a:xfrm>
            <a:off x="1409037" y="3007263"/>
            <a:ext cx="9373925" cy="843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sz="36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s-CO" sz="5400" dirty="0">
                <a:solidFill>
                  <a:schemeClr val="lt1"/>
                </a:solidFill>
              </a:rPr>
              <a:t>Diplomado de Inteligencia de Negocios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endParaRPr lang="es-CO" sz="54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s-CO" sz="5400" dirty="0">
                <a:solidFill>
                  <a:schemeClr val="lt1"/>
                </a:solidFill>
              </a:rPr>
              <a:t>Profesor: Eder Lara 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1146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0" cy="6858000"/>
          </a:xfrm>
          <a:prstGeom prst="rect">
            <a:avLst/>
          </a:prstGeom>
        </p:spPr>
      </p:pic>
      <p:sp>
        <p:nvSpPr>
          <p:cNvPr id="12" name="Google Shape;42;p1"/>
          <p:cNvSpPr txBox="1">
            <a:spLocks noGrp="1"/>
          </p:cNvSpPr>
          <p:nvPr/>
        </p:nvSpPr>
        <p:spPr>
          <a:xfrm>
            <a:off x="1409036" y="3007262"/>
            <a:ext cx="9373925" cy="843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sz="36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s-CO" sz="5400" dirty="0">
                <a:solidFill>
                  <a:schemeClr val="lt1"/>
                </a:solidFill>
              </a:rPr>
              <a:t>Carga de datos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002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Google Shape;54;p3"/>
          <p:cNvSpPr txBox="1">
            <a:spLocks noGrp="1"/>
          </p:cNvSpPr>
          <p:nvPr/>
        </p:nvSpPr>
        <p:spPr>
          <a:xfrm>
            <a:off x="1524000" y="266003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lang="es-MX" sz="1800" dirty="0">
                <a:latin typeface="Arial"/>
                <a:ea typeface="Arial"/>
                <a:cs typeface="Arial"/>
                <a:sym typeface="Arial"/>
              </a:rPr>
              <a:t>La carga de datos consiste en una serie de pasos para mover datos procesados desde una fuente por lo general </a:t>
            </a:r>
            <a:r>
              <a:rPr lang="es-MX" sz="1800" dirty="0" err="1"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s-MX" sz="1800" dirty="0">
                <a:latin typeface="Arial"/>
                <a:ea typeface="Arial"/>
                <a:cs typeface="Arial"/>
                <a:sym typeface="Arial"/>
              </a:rPr>
              <a:t> premise a un data </a:t>
            </a:r>
            <a:r>
              <a:rPr lang="es-MX" sz="1800" dirty="0" err="1">
                <a:latin typeface="Arial"/>
                <a:ea typeface="Arial"/>
                <a:cs typeface="Arial"/>
                <a:sym typeface="Arial"/>
              </a:rPr>
              <a:t>lake</a:t>
            </a:r>
            <a:r>
              <a:rPr lang="es-MX" sz="1800" dirty="0">
                <a:latin typeface="Arial"/>
                <a:ea typeface="Arial"/>
                <a:cs typeface="Arial"/>
                <a:sym typeface="Arial"/>
              </a:rPr>
              <a:t> (este puede ser </a:t>
            </a:r>
            <a:r>
              <a:rPr lang="es-MX" sz="1800" dirty="0" err="1">
                <a:latin typeface="Arial"/>
                <a:ea typeface="Arial"/>
                <a:cs typeface="Arial"/>
                <a:sym typeface="Arial"/>
              </a:rPr>
              <a:t>on.premise</a:t>
            </a:r>
            <a:r>
              <a:rPr lang="es-MX" sz="1800" dirty="0">
                <a:latin typeface="Arial"/>
                <a:ea typeface="Arial"/>
                <a:cs typeface="Arial"/>
                <a:sym typeface="Arial"/>
              </a:rPr>
              <a:t> también, o en algún servicio de nube)</a:t>
            </a:r>
            <a:endParaRPr lang="es-MX" sz="1800" dirty="0">
              <a:latin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endParaRPr dirty="0"/>
          </a:p>
        </p:txBody>
      </p:sp>
      <p:sp>
        <p:nvSpPr>
          <p:cNvPr id="6" name="Google Shape;53;p3"/>
          <p:cNvSpPr txBox="1">
            <a:spLocks noGrp="1"/>
          </p:cNvSpPr>
          <p:nvPr/>
        </p:nvSpPr>
        <p:spPr>
          <a:xfrm>
            <a:off x="1524000" y="1589298"/>
            <a:ext cx="9144000" cy="952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None/>
            </a:pPr>
            <a:r>
              <a:rPr lang="es-CO" dirty="0"/>
              <a:t>Casos de Uso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593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Google Shape;54;p3"/>
          <p:cNvSpPr txBox="1">
            <a:spLocks noGrp="1"/>
          </p:cNvSpPr>
          <p:nvPr/>
        </p:nvSpPr>
        <p:spPr>
          <a:xfrm>
            <a:off x="1510748" y="5721626"/>
            <a:ext cx="9144000" cy="559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lang="es-MX" sz="1800" dirty="0">
                <a:latin typeface="Arial"/>
                <a:ea typeface="Arial"/>
                <a:cs typeface="Arial"/>
                <a:sym typeface="Arial"/>
              </a:rPr>
              <a:t>Toda la información en : </a:t>
            </a:r>
            <a:r>
              <a:rPr lang="es-MX" sz="1800" dirty="0">
                <a:latin typeface="Arial"/>
                <a:ea typeface="Arial"/>
                <a:cs typeface="Arial"/>
                <a:sym typeface="Arial"/>
                <a:hlinkClick r:id="rId3"/>
              </a:rPr>
              <a:t>Microsoft </a:t>
            </a:r>
            <a:r>
              <a:rPr lang="es-MX" sz="1800" dirty="0" err="1">
                <a:latin typeface="Arial"/>
                <a:ea typeface="Arial"/>
                <a:cs typeface="Arial"/>
                <a:sym typeface="Arial"/>
                <a:hlinkClick r:id="rId3"/>
              </a:rPr>
              <a:t>Docs</a:t>
            </a:r>
            <a:r>
              <a:rPr lang="es-MX" sz="1800" dirty="0">
                <a:latin typeface="Arial"/>
                <a:ea typeface="Arial"/>
                <a:cs typeface="Arial"/>
                <a:sym typeface="Arial"/>
              </a:rPr>
              <a:t> añadir pipelines de carga en </a:t>
            </a:r>
            <a:r>
              <a:rPr lang="es-MX" sz="1800" dirty="0" err="1">
                <a:latin typeface="Arial"/>
                <a:ea typeface="Arial"/>
                <a:cs typeface="Arial"/>
                <a:sym typeface="Arial"/>
              </a:rPr>
              <a:t>azure</a:t>
            </a:r>
            <a:r>
              <a:rPr lang="es-MX" sz="18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MX" sz="1800" dirty="0">
                <a:latin typeface="Arial"/>
                <a:ea typeface="Arial"/>
                <a:cs typeface="Arial"/>
                <a:sym typeface="Arial"/>
                <a:hlinkClick r:id="rId4"/>
              </a:rPr>
              <a:t>Microsoft Pipeline</a:t>
            </a:r>
            <a:endParaRPr lang="es-MX" sz="1800" dirty="0">
              <a:latin typeface="Arial"/>
              <a:cs typeface="Arial"/>
            </a:endParaRPr>
          </a:p>
        </p:txBody>
      </p:sp>
      <p:sp>
        <p:nvSpPr>
          <p:cNvPr id="6" name="Google Shape;53;p3"/>
          <p:cNvSpPr txBox="1">
            <a:spLocks noGrp="1"/>
          </p:cNvSpPr>
          <p:nvPr/>
        </p:nvSpPr>
        <p:spPr>
          <a:xfrm>
            <a:off x="1510748" y="1164069"/>
            <a:ext cx="9144000" cy="952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None/>
            </a:pPr>
            <a:br>
              <a:rPr lang="es-CO" dirty="0"/>
            </a:br>
            <a:r>
              <a:rPr lang="es-CO" dirty="0"/>
              <a:t>Caso de Uso Azure</a:t>
            </a: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4A4D726-C4C1-2F98-E5E5-F96C1CF97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148" y="2242901"/>
            <a:ext cx="3790122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55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Google Shape;54;p3"/>
          <p:cNvSpPr txBox="1">
            <a:spLocks noGrp="1"/>
          </p:cNvSpPr>
          <p:nvPr/>
        </p:nvSpPr>
        <p:spPr>
          <a:xfrm>
            <a:off x="1510748" y="5721626"/>
            <a:ext cx="9144000" cy="559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lang="es-MX" sz="1800" dirty="0">
                <a:latin typeface="Arial"/>
                <a:ea typeface="Arial"/>
                <a:cs typeface="Arial"/>
                <a:sym typeface="Arial"/>
              </a:rPr>
              <a:t>Toda la información en : </a:t>
            </a:r>
            <a:r>
              <a:rPr lang="es-MX" sz="1800" dirty="0">
                <a:latin typeface="Arial"/>
                <a:ea typeface="Arial"/>
                <a:cs typeface="Arial"/>
                <a:sym typeface="Arial"/>
                <a:hlinkClick r:id="rId3"/>
              </a:rPr>
              <a:t>Microsoft </a:t>
            </a:r>
            <a:r>
              <a:rPr lang="es-MX" sz="1800" dirty="0" err="1">
                <a:latin typeface="Arial"/>
                <a:ea typeface="Arial"/>
                <a:cs typeface="Arial"/>
                <a:sym typeface="Arial"/>
                <a:hlinkClick r:id="rId3"/>
              </a:rPr>
              <a:t>Docs</a:t>
            </a:r>
            <a:endParaRPr lang="es-MX" sz="1800" dirty="0">
              <a:latin typeface="Arial"/>
              <a:cs typeface="Arial"/>
            </a:endParaRPr>
          </a:p>
        </p:txBody>
      </p:sp>
      <p:sp>
        <p:nvSpPr>
          <p:cNvPr id="6" name="Google Shape;53;p3"/>
          <p:cNvSpPr txBox="1">
            <a:spLocks noGrp="1"/>
          </p:cNvSpPr>
          <p:nvPr/>
        </p:nvSpPr>
        <p:spPr>
          <a:xfrm>
            <a:off x="1510748" y="1164069"/>
            <a:ext cx="9144000" cy="952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None/>
            </a:pPr>
            <a:br>
              <a:rPr lang="es-CO" dirty="0"/>
            </a:br>
            <a:r>
              <a:rPr lang="es-CO" dirty="0"/>
              <a:t>Almacenamiento Optimizado</a:t>
            </a:r>
            <a:endParaRPr dirty="0"/>
          </a:p>
        </p:txBody>
      </p:sp>
      <p:pic>
        <p:nvPicPr>
          <p:cNvPr id="2050" name="Picture 2">
            <a:hlinkClick r:id="rId4"/>
            <a:extLst>
              <a:ext uri="{FF2B5EF4-FFF2-40B4-BE49-F238E27FC236}">
                <a16:creationId xmlns:a16="http://schemas.microsoft.com/office/drawing/2014/main" id="{E42601ED-B6E9-FE22-1AE4-31A222FE1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1" b="15304"/>
          <a:stretch/>
        </p:blipFill>
        <p:spPr bwMode="auto">
          <a:xfrm>
            <a:off x="2039815" y="2218771"/>
            <a:ext cx="7441810" cy="350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00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Google Shape;54;p3"/>
          <p:cNvSpPr txBox="1">
            <a:spLocks noGrp="1"/>
          </p:cNvSpPr>
          <p:nvPr/>
        </p:nvSpPr>
        <p:spPr>
          <a:xfrm>
            <a:off x="1510748" y="5721626"/>
            <a:ext cx="9144000" cy="559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lang="es-MX" sz="1800" dirty="0">
                <a:latin typeface="Arial"/>
                <a:ea typeface="Arial"/>
                <a:cs typeface="Arial"/>
                <a:sym typeface="Arial"/>
              </a:rPr>
              <a:t>Toda la información en : </a:t>
            </a:r>
            <a:r>
              <a:rPr lang="es-MX" sz="1800" dirty="0">
                <a:latin typeface="Arial"/>
                <a:ea typeface="Arial"/>
                <a:cs typeface="Arial"/>
                <a:sym typeface="Arial"/>
                <a:hlinkClick r:id="rId3"/>
              </a:rPr>
              <a:t>Google </a:t>
            </a:r>
            <a:r>
              <a:rPr lang="es-MX" sz="1800" dirty="0" err="1">
                <a:latin typeface="Arial"/>
                <a:ea typeface="Arial"/>
                <a:cs typeface="Arial"/>
                <a:sym typeface="Arial"/>
                <a:hlinkClick r:id="rId3"/>
              </a:rPr>
              <a:t>Documentation</a:t>
            </a:r>
            <a:endParaRPr lang="es-MX" sz="1800" dirty="0">
              <a:latin typeface="Arial"/>
              <a:cs typeface="Arial"/>
            </a:endParaRPr>
          </a:p>
        </p:txBody>
      </p:sp>
      <p:sp>
        <p:nvSpPr>
          <p:cNvPr id="6" name="Google Shape;53;p3"/>
          <p:cNvSpPr txBox="1">
            <a:spLocks noGrp="1"/>
          </p:cNvSpPr>
          <p:nvPr/>
        </p:nvSpPr>
        <p:spPr>
          <a:xfrm>
            <a:off x="742122" y="1455835"/>
            <a:ext cx="5102088" cy="952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None/>
            </a:pPr>
            <a:br>
              <a:rPr lang="es-CO" dirty="0"/>
            </a:br>
            <a:r>
              <a:rPr lang="es-CO" dirty="0"/>
              <a:t>Caso de uso GCP</a:t>
            </a:r>
            <a:endParaRPr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DFD38F8-2EE0-7DB7-6661-C531064C0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8765" y="337615"/>
            <a:ext cx="5102088" cy="53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9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Google Shape;54;p3"/>
          <p:cNvSpPr txBox="1">
            <a:spLocks noGrp="1"/>
          </p:cNvSpPr>
          <p:nvPr/>
        </p:nvSpPr>
        <p:spPr>
          <a:xfrm>
            <a:off x="1510748" y="5721626"/>
            <a:ext cx="9144000" cy="559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lang="es-MX" sz="1800" dirty="0">
                <a:latin typeface="Arial"/>
                <a:ea typeface="Arial"/>
                <a:cs typeface="Arial"/>
                <a:sym typeface="Arial"/>
              </a:rPr>
              <a:t>Toda la información en : </a:t>
            </a:r>
            <a:r>
              <a:rPr lang="es-MX" sz="1800" dirty="0">
                <a:latin typeface="Arial"/>
                <a:ea typeface="Arial"/>
                <a:cs typeface="Arial"/>
                <a:sym typeface="Arial"/>
                <a:hlinkClick r:id="rId3"/>
              </a:rPr>
              <a:t>Google </a:t>
            </a:r>
            <a:r>
              <a:rPr lang="es-MX" sz="1800" dirty="0" err="1">
                <a:latin typeface="Arial"/>
                <a:ea typeface="Arial"/>
                <a:cs typeface="Arial"/>
                <a:sym typeface="Arial"/>
                <a:hlinkClick r:id="rId3"/>
              </a:rPr>
              <a:t>Documentation</a:t>
            </a:r>
            <a:endParaRPr lang="es-MX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lang="es-MX" sz="1800" dirty="0">
                <a:latin typeface="Arial"/>
                <a:cs typeface="Arial"/>
                <a:sym typeface="Arial"/>
              </a:rPr>
              <a:t>Laboratorio Google : </a:t>
            </a:r>
            <a:r>
              <a:rPr lang="es-MX" sz="1800" dirty="0">
                <a:latin typeface="Arial"/>
                <a:cs typeface="Arial"/>
                <a:sym typeface="Arial"/>
                <a:hlinkClick r:id="rId4"/>
              </a:rPr>
              <a:t>googlelab</a:t>
            </a:r>
            <a:endParaRPr lang="es-MX" sz="1800" dirty="0">
              <a:latin typeface="Arial"/>
              <a:cs typeface="Arial"/>
            </a:endParaRPr>
          </a:p>
        </p:txBody>
      </p:sp>
      <p:sp>
        <p:nvSpPr>
          <p:cNvPr id="6" name="Google Shape;53;p3"/>
          <p:cNvSpPr txBox="1">
            <a:spLocks noGrp="1"/>
          </p:cNvSpPr>
          <p:nvPr/>
        </p:nvSpPr>
        <p:spPr>
          <a:xfrm>
            <a:off x="1046922" y="963322"/>
            <a:ext cx="9740348" cy="952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None/>
            </a:pPr>
            <a:br>
              <a:rPr lang="es-CO" dirty="0"/>
            </a:br>
            <a:r>
              <a:rPr lang="es-CO" dirty="0"/>
              <a:t>Caso de uso Analítica </a:t>
            </a:r>
            <a:r>
              <a:rPr lang="es-CO" dirty="0" err="1"/>
              <a:t>Streaming</a:t>
            </a:r>
            <a:endParaRPr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6E257887-DB6D-A90C-D924-DCDE9FC7EF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72139" y="2156949"/>
            <a:ext cx="6480313" cy="353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4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11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7D498B4934E84C92532A8E5E3B3741" ma:contentTypeVersion="2" ma:contentTypeDescription="Create a new document." ma:contentTypeScope="" ma:versionID="6a5f22f9ededcb6e2abc5a3c0507c396">
  <xsd:schema xmlns:xsd="http://www.w3.org/2001/XMLSchema" xmlns:xs="http://www.w3.org/2001/XMLSchema" xmlns:p="http://schemas.microsoft.com/office/2006/metadata/properties" xmlns:ns3="393167e8-16d5-4237-8b21-334b3a896463" targetNamespace="http://schemas.microsoft.com/office/2006/metadata/properties" ma:root="true" ma:fieldsID="6e85d3d1ed306b05c32b81e62b41b4c8" ns3:_="">
    <xsd:import namespace="393167e8-16d5-4237-8b21-334b3a8964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3167e8-16d5-4237-8b21-334b3a8964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837624-0939-4E5B-AC02-D6BE28858E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3167e8-16d5-4237-8b21-334b3a8964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A9326F-C0E2-4DCE-8C74-B90A28535F73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393167e8-16d5-4237-8b21-334b3a896463"/>
  </ds:schemaRefs>
</ds:datastoreItem>
</file>

<file path=customXml/itemProps3.xml><?xml version="1.0" encoding="utf-8"?>
<ds:datastoreItem xmlns:ds="http://schemas.openxmlformats.org/officeDocument/2006/customXml" ds:itemID="{F70008EE-F871-4286-AF3E-7D776272C1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7534</TotalTime>
  <Words>118</Words>
  <Application>Microsoft Office PowerPoint</Application>
  <PresentationFormat>Panorámica</PresentationFormat>
  <Paragraphs>15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Nicolás Arteaga Hernández</dc:creator>
  <cp:lastModifiedBy>Eder Lara Trujillo</cp:lastModifiedBy>
  <cp:revision>16</cp:revision>
  <dcterms:created xsi:type="dcterms:W3CDTF">2022-02-01T21:22:47Z</dcterms:created>
  <dcterms:modified xsi:type="dcterms:W3CDTF">2022-06-03T15:38:58Z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0x010100D77D498B4934E84C92532A8E5E3B3741</vt:lpwstr>
  </property>
</Properties>
</file>