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9" r:id="rId5"/>
    <p:sldId id="256" r:id="rId6"/>
    <p:sldId id="257" r:id="rId7"/>
    <p:sldId id="271" r:id="rId8"/>
    <p:sldId id="260" r:id="rId9"/>
    <p:sldId id="258" r:id="rId10"/>
    <p:sldId id="261" r:id="rId11"/>
    <p:sldId id="264" r:id="rId12"/>
    <p:sldId id="272" r:id="rId13"/>
    <p:sldId id="263" r:id="rId14"/>
    <p:sldId id="266" r:id="rId15"/>
    <p:sldId id="273" r:id="rId16"/>
    <p:sldId id="274" r:id="rId17"/>
    <p:sldId id="275" r:id="rId18"/>
    <p:sldId id="262" r:id="rId1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83" autoAdjust="0"/>
    <p:restoredTop sz="94660"/>
  </p:normalViewPr>
  <p:slideViewPr>
    <p:cSldViewPr snapToGrid="0">
      <p:cViewPr varScale="1">
        <p:scale>
          <a:sx n="72" d="100"/>
          <a:sy n="72" d="100"/>
        </p:scale>
        <p:origin x="66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B6D3A7-B198-4E2D-BA4E-975C05BB7EC5}"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s-CO"/>
        </a:p>
      </dgm:t>
    </dgm:pt>
    <dgm:pt modelId="{DD9764AB-09DB-4939-8C56-B260156A63DA}">
      <dgm:prSet phldrT="[Texto]"/>
      <dgm:spPr/>
      <dgm:t>
        <a:bodyPr/>
        <a:lstStyle/>
        <a:p>
          <a:r>
            <a:rPr lang="es-CO" b="1" i="0" u="none" dirty="0"/>
            <a:t>CONCEPTUALES</a:t>
          </a:r>
          <a:endParaRPr lang="es-CO" dirty="0"/>
        </a:p>
      </dgm:t>
    </dgm:pt>
    <dgm:pt modelId="{F61F2DB1-A2C4-44EC-AF1D-849735E114BD}" type="parTrans" cxnId="{27704BEB-71B0-4136-BE63-9539CB75765B}">
      <dgm:prSet/>
      <dgm:spPr/>
      <dgm:t>
        <a:bodyPr/>
        <a:lstStyle/>
        <a:p>
          <a:endParaRPr lang="es-CO"/>
        </a:p>
      </dgm:t>
    </dgm:pt>
    <dgm:pt modelId="{EAFEF18E-91CE-4C58-9B04-0A8D763B7E8B}" type="sibTrans" cxnId="{27704BEB-71B0-4136-BE63-9539CB75765B}">
      <dgm:prSet/>
      <dgm:spPr/>
      <dgm:t>
        <a:bodyPr/>
        <a:lstStyle/>
        <a:p>
          <a:endParaRPr lang="es-CO"/>
        </a:p>
      </dgm:t>
    </dgm:pt>
    <dgm:pt modelId="{CC73C988-67A3-4188-AEB0-0A9A3808E0A1}">
      <dgm:prSet phldrT="[Texto]"/>
      <dgm:spPr/>
      <dgm:t>
        <a:bodyPr/>
        <a:lstStyle/>
        <a:p>
          <a:r>
            <a:rPr lang="es-CO" b="1" i="0" u="none" dirty="0"/>
            <a:t>LÓGICO</a:t>
          </a:r>
          <a:endParaRPr lang="es-CO" dirty="0"/>
        </a:p>
      </dgm:t>
    </dgm:pt>
    <dgm:pt modelId="{96D88085-0014-4DA7-844A-507FFAE4AC3B}" type="parTrans" cxnId="{53619803-289E-4B0D-A2FC-EB3A56274ED3}">
      <dgm:prSet/>
      <dgm:spPr/>
      <dgm:t>
        <a:bodyPr/>
        <a:lstStyle/>
        <a:p>
          <a:endParaRPr lang="es-CO"/>
        </a:p>
      </dgm:t>
    </dgm:pt>
    <dgm:pt modelId="{E4351F9A-EA34-4A91-B68D-9F36B0081D5F}" type="sibTrans" cxnId="{53619803-289E-4B0D-A2FC-EB3A56274ED3}">
      <dgm:prSet/>
      <dgm:spPr/>
      <dgm:t>
        <a:bodyPr/>
        <a:lstStyle/>
        <a:p>
          <a:endParaRPr lang="es-CO"/>
        </a:p>
      </dgm:t>
    </dgm:pt>
    <dgm:pt modelId="{4DC8ED2D-CBFC-4BA2-BC42-F2C612884393}">
      <dgm:prSet phldrT="[Texto]"/>
      <dgm:spPr/>
      <dgm:t>
        <a:bodyPr/>
        <a:lstStyle/>
        <a:p>
          <a:r>
            <a:rPr lang="es-CO" b="1" i="0" u="none" dirty="0"/>
            <a:t>FÍSICO</a:t>
          </a:r>
          <a:endParaRPr lang="es-CO" dirty="0"/>
        </a:p>
      </dgm:t>
    </dgm:pt>
    <dgm:pt modelId="{DDF73DD3-CD65-4C59-B9AB-B84D3793E434}" type="parTrans" cxnId="{2AC8ACC0-0828-440D-A658-F3E01971A718}">
      <dgm:prSet/>
      <dgm:spPr/>
      <dgm:t>
        <a:bodyPr/>
        <a:lstStyle/>
        <a:p>
          <a:endParaRPr lang="es-CO"/>
        </a:p>
      </dgm:t>
    </dgm:pt>
    <dgm:pt modelId="{A11E3D57-30E4-4766-9776-BCC81CDC0018}" type="sibTrans" cxnId="{2AC8ACC0-0828-440D-A658-F3E01971A718}">
      <dgm:prSet/>
      <dgm:spPr/>
      <dgm:t>
        <a:bodyPr/>
        <a:lstStyle/>
        <a:p>
          <a:endParaRPr lang="es-CO"/>
        </a:p>
      </dgm:t>
    </dgm:pt>
    <dgm:pt modelId="{2BADE0C1-1011-47BF-AA81-162896B14F21}">
      <dgm:prSet/>
      <dgm:spPr/>
      <dgm:t>
        <a:bodyPr/>
        <a:lstStyle/>
        <a:p>
          <a:r>
            <a:rPr lang="es-CO" dirty="0"/>
            <a:t>Define la estructura general del negocio y los datos del mismo</a:t>
          </a:r>
        </a:p>
      </dgm:t>
    </dgm:pt>
    <dgm:pt modelId="{40E0079F-6639-4778-B986-E29CC3A00D99}" type="parTrans" cxnId="{EBEB304E-814A-41FB-AD66-ABAFBC32C662}">
      <dgm:prSet/>
      <dgm:spPr/>
      <dgm:t>
        <a:bodyPr/>
        <a:lstStyle/>
        <a:p>
          <a:endParaRPr lang="es-CO"/>
        </a:p>
      </dgm:t>
    </dgm:pt>
    <dgm:pt modelId="{6F6C5E5D-FEC8-4F1C-A211-F1D0B575A00B}" type="sibTrans" cxnId="{EBEB304E-814A-41FB-AD66-ABAFBC32C662}">
      <dgm:prSet/>
      <dgm:spPr/>
      <dgm:t>
        <a:bodyPr/>
        <a:lstStyle/>
        <a:p>
          <a:endParaRPr lang="es-CO"/>
        </a:p>
      </dgm:t>
    </dgm:pt>
    <dgm:pt modelId="{CBB83F47-1CF1-4B94-BC27-84B89E2B6AA1}">
      <dgm:prSet/>
      <dgm:spPr/>
      <dgm:t>
        <a:bodyPr/>
        <a:lstStyle/>
        <a:p>
          <a:r>
            <a:rPr lang="es-CO" dirty="0"/>
            <a:t>Organiza conceptos de negocio (según interesados y arquitectos de datos)</a:t>
          </a:r>
        </a:p>
      </dgm:t>
    </dgm:pt>
    <dgm:pt modelId="{B7F3AA37-2055-4A9C-9CEB-F862D200C3C7}" type="parTrans" cxnId="{97755677-35D6-4252-98DE-BCDEAA09B35D}">
      <dgm:prSet/>
      <dgm:spPr/>
      <dgm:t>
        <a:bodyPr/>
        <a:lstStyle/>
        <a:p>
          <a:endParaRPr lang="es-CO"/>
        </a:p>
      </dgm:t>
    </dgm:pt>
    <dgm:pt modelId="{2B92DA50-CF60-4C07-9E67-5FF803F6CE11}" type="sibTrans" cxnId="{97755677-35D6-4252-98DE-BCDEAA09B35D}">
      <dgm:prSet/>
      <dgm:spPr/>
      <dgm:t>
        <a:bodyPr/>
        <a:lstStyle/>
        <a:p>
          <a:endParaRPr lang="es-CO"/>
        </a:p>
      </dgm:t>
    </dgm:pt>
    <dgm:pt modelId="{FDC700C3-9414-428A-BA9E-F4B9EAC0A1F4}">
      <dgm:prSet/>
      <dgm:spPr/>
      <dgm:t>
        <a:bodyPr/>
        <a:lstStyle/>
        <a:p>
          <a:r>
            <a:rPr lang="es-MX" b="0" i="0" u="none" dirty="0"/>
            <a:t>Se basa en el modelo conceptual con atributos específicos de datos</a:t>
          </a:r>
          <a:endParaRPr lang="es-CO" dirty="0"/>
        </a:p>
      </dgm:t>
    </dgm:pt>
    <dgm:pt modelId="{CFB770AE-9690-42D2-B17D-CAD2E89560C6}" type="parTrans" cxnId="{3B46336B-A876-45BB-B54B-1130EB3D4ED3}">
      <dgm:prSet/>
      <dgm:spPr/>
      <dgm:t>
        <a:bodyPr/>
        <a:lstStyle/>
        <a:p>
          <a:endParaRPr lang="es-CO"/>
        </a:p>
      </dgm:t>
    </dgm:pt>
    <dgm:pt modelId="{86B7C9BD-DE17-43AF-8FBD-C179B99437DE}" type="sibTrans" cxnId="{3B46336B-A876-45BB-B54B-1130EB3D4ED3}">
      <dgm:prSet/>
      <dgm:spPr/>
      <dgm:t>
        <a:bodyPr/>
        <a:lstStyle/>
        <a:p>
          <a:endParaRPr lang="es-CO"/>
        </a:p>
      </dgm:t>
    </dgm:pt>
    <dgm:pt modelId="{889A5690-28E9-443A-A54D-9D5B5BC6DCB0}">
      <dgm:prSet/>
      <dgm:spPr/>
      <dgm:t>
        <a:bodyPr/>
        <a:lstStyle/>
        <a:p>
          <a:r>
            <a:rPr lang="es-MX" b="0" i="0" u="none" dirty="0"/>
            <a:t>Ayuda a tomar decisiones sobre qué modelo físico requieren los datos y las necesidades de negocio</a:t>
          </a:r>
          <a:endParaRPr lang="es-CO" dirty="0"/>
        </a:p>
      </dgm:t>
    </dgm:pt>
    <dgm:pt modelId="{E8382183-AB57-408C-8ED2-624F81C73675}" type="parTrans" cxnId="{03096625-3154-4A0F-8202-28EC3F42B829}">
      <dgm:prSet/>
      <dgm:spPr/>
      <dgm:t>
        <a:bodyPr/>
        <a:lstStyle/>
        <a:p>
          <a:endParaRPr lang="es-CO"/>
        </a:p>
      </dgm:t>
    </dgm:pt>
    <dgm:pt modelId="{C649FC63-95BE-492C-BEB0-C45B6EFF0D8D}" type="sibTrans" cxnId="{03096625-3154-4A0F-8202-28EC3F42B829}">
      <dgm:prSet/>
      <dgm:spPr/>
      <dgm:t>
        <a:bodyPr/>
        <a:lstStyle/>
        <a:p>
          <a:endParaRPr lang="es-CO"/>
        </a:p>
      </dgm:t>
    </dgm:pt>
    <dgm:pt modelId="{821B8946-D7DD-460C-96C2-62451F253395}">
      <dgm:prSet/>
      <dgm:spPr/>
      <dgm:t>
        <a:bodyPr/>
        <a:lstStyle/>
        <a:p>
          <a:r>
            <a:rPr lang="es-MX" b="0" i="0" u="none" dirty="0"/>
            <a:t>Es la implementación específica del modelo de datos lógicos, y son creados por los administradores de bases de datos y desarrolladores</a:t>
          </a:r>
          <a:endParaRPr lang="es-CO" dirty="0"/>
        </a:p>
      </dgm:t>
    </dgm:pt>
    <dgm:pt modelId="{70208372-D2BF-4DCD-80BD-04EC0DB1FC29}" type="parTrans" cxnId="{BF23D863-5E02-4C62-8AE3-EAB967461792}">
      <dgm:prSet/>
      <dgm:spPr/>
      <dgm:t>
        <a:bodyPr/>
        <a:lstStyle/>
        <a:p>
          <a:endParaRPr lang="es-CO"/>
        </a:p>
      </dgm:t>
    </dgm:pt>
    <dgm:pt modelId="{E016D67A-39EC-410D-95CD-915C10A752E4}" type="sibTrans" cxnId="{BF23D863-5E02-4C62-8AE3-EAB967461792}">
      <dgm:prSet/>
      <dgm:spPr/>
      <dgm:t>
        <a:bodyPr/>
        <a:lstStyle/>
        <a:p>
          <a:endParaRPr lang="es-CO"/>
        </a:p>
      </dgm:t>
    </dgm:pt>
    <dgm:pt modelId="{1C890E92-8707-4383-9592-5A774F9C326F}">
      <dgm:prSet/>
      <dgm:spPr/>
      <dgm:t>
        <a:bodyPr/>
        <a:lstStyle/>
        <a:p>
          <a:r>
            <a:rPr lang="es-MX" b="0" i="0" u="none" dirty="0"/>
            <a:t>Está desarrollado para alguna tecnología de almacenamiento de datos específica</a:t>
          </a:r>
          <a:endParaRPr lang="es-CO" dirty="0"/>
        </a:p>
      </dgm:t>
    </dgm:pt>
    <dgm:pt modelId="{B357BC22-2CD8-4B74-AA18-131468C05E9E}" type="parTrans" cxnId="{D4211D6C-215F-4278-89DC-EBE591123419}">
      <dgm:prSet/>
      <dgm:spPr/>
      <dgm:t>
        <a:bodyPr/>
        <a:lstStyle/>
        <a:p>
          <a:endParaRPr lang="es-CO"/>
        </a:p>
      </dgm:t>
    </dgm:pt>
    <dgm:pt modelId="{D7B69021-506A-474E-98E8-D32F015DB0C6}" type="sibTrans" cxnId="{D4211D6C-215F-4278-89DC-EBE591123419}">
      <dgm:prSet/>
      <dgm:spPr/>
      <dgm:t>
        <a:bodyPr/>
        <a:lstStyle/>
        <a:p>
          <a:endParaRPr lang="es-CO"/>
        </a:p>
      </dgm:t>
    </dgm:pt>
    <dgm:pt modelId="{B473DB85-0A81-4D97-AE66-BD79192A0130}" type="pres">
      <dgm:prSet presAssocID="{F0B6D3A7-B198-4E2D-BA4E-975C05BB7EC5}" presName="linear" presStyleCnt="0">
        <dgm:presLayoutVars>
          <dgm:dir/>
          <dgm:animLvl val="lvl"/>
          <dgm:resizeHandles val="exact"/>
        </dgm:presLayoutVars>
      </dgm:prSet>
      <dgm:spPr/>
    </dgm:pt>
    <dgm:pt modelId="{986BAE59-65A6-490F-8204-1007BA6761E6}" type="pres">
      <dgm:prSet presAssocID="{DD9764AB-09DB-4939-8C56-B260156A63DA}" presName="parentLin" presStyleCnt="0"/>
      <dgm:spPr/>
    </dgm:pt>
    <dgm:pt modelId="{D43C4A1C-910C-481E-9CCC-3D3B3B990DB0}" type="pres">
      <dgm:prSet presAssocID="{DD9764AB-09DB-4939-8C56-B260156A63DA}" presName="parentLeftMargin" presStyleLbl="node1" presStyleIdx="0" presStyleCnt="3"/>
      <dgm:spPr/>
    </dgm:pt>
    <dgm:pt modelId="{8113D176-691B-4750-89CD-59BC16397C4F}" type="pres">
      <dgm:prSet presAssocID="{DD9764AB-09DB-4939-8C56-B260156A63DA}" presName="parentText" presStyleLbl="node1" presStyleIdx="0" presStyleCnt="3">
        <dgm:presLayoutVars>
          <dgm:chMax val="0"/>
          <dgm:bulletEnabled val="1"/>
        </dgm:presLayoutVars>
      </dgm:prSet>
      <dgm:spPr/>
    </dgm:pt>
    <dgm:pt modelId="{5F2984EF-538D-4636-8F2B-88278D87D496}" type="pres">
      <dgm:prSet presAssocID="{DD9764AB-09DB-4939-8C56-B260156A63DA}" presName="negativeSpace" presStyleCnt="0"/>
      <dgm:spPr/>
    </dgm:pt>
    <dgm:pt modelId="{DA5A9A67-BF1F-46FC-AB54-C52A283FCEEC}" type="pres">
      <dgm:prSet presAssocID="{DD9764AB-09DB-4939-8C56-B260156A63DA}" presName="childText" presStyleLbl="conFgAcc1" presStyleIdx="0" presStyleCnt="3">
        <dgm:presLayoutVars>
          <dgm:bulletEnabled val="1"/>
        </dgm:presLayoutVars>
      </dgm:prSet>
      <dgm:spPr/>
    </dgm:pt>
    <dgm:pt modelId="{367F02CA-A68F-45B9-B6F3-9448AFB200DF}" type="pres">
      <dgm:prSet presAssocID="{EAFEF18E-91CE-4C58-9B04-0A8D763B7E8B}" presName="spaceBetweenRectangles" presStyleCnt="0"/>
      <dgm:spPr/>
    </dgm:pt>
    <dgm:pt modelId="{6E2AA190-BC36-4A5A-8F4B-90BA292AA298}" type="pres">
      <dgm:prSet presAssocID="{CC73C988-67A3-4188-AEB0-0A9A3808E0A1}" presName="parentLin" presStyleCnt="0"/>
      <dgm:spPr/>
    </dgm:pt>
    <dgm:pt modelId="{7039D5A9-F6CF-4FB8-9095-09DD8D780CDA}" type="pres">
      <dgm:prSet presAssocID="{CC73C988-67A3-4188-AEB0-0A9A3808E0A1}" presName="parentLeftMargin" presStyleLbl="node1" presStyleIdx="0" presStyleCnt="3"/>
      <dgm:spPr/>
    </dgm:pt>
    <dgm:pt modelId="{A5D6BE9E-B763-4945-A78F-9CED146E3B63}" type="pres">
      <dgm:prSet presAssocID="{CC73C988-67A3-4188-AEB0-0A9A3808E0A1}" presName="parentText" presStyleLbl="node1" presStyleIdx="1" presStyleCnt="3">
        <dgm:presLayoutVars>
          <dgm:chMax val="0"/>
          <dgm:bulletEnabled val="1"/>
        </dgm:presLayoutVars>
      </dgm:prSet>
      <dgm:spPr/>
    </dgm:pt>
    <dgm:pt modelId="{431E1439-7FED-4781-92F6-42209041C150}" type="pres">
      <dgm:prSet presAssocID="{CC73C988-67A3-4188-AEB0-0A9A3808E0A1}" presName="negativeSpace" presStyleCnt="0"/>
      <dgm:spPr/>
    </dgm:pt>
    <dgm:pt modelId="{A67D50F7-8E3E-4EB6-8262-58C4B23E7F4E}" type="pres">
      <dgm:prSet presAssocID="{CC73C988-67A3-4188-AEB0-0A9A3808E0A1}" presName="childText" presStyleLbl="conFgAcc1" presStyleIdx="1" presStyleCnt="3">
        <dgm:presLayoutVars>
          <dgm:bulletEnabled val="1"/>
        </dgm:presLayoutVars>
      </dgm:prSet>
      <dgm:spPr/>
    </dgm:pt>
    <dgm:pt modelId="{439164DE-F2E4-4A92-86D5-B6F270B5EBAD}" type="pres">
      <dgm:prSet presAssocID="{E4351F9A-EA34-4A91-B68D-9F36B0081D5F}" presName="spaceBetweenRectangles" presStyleCnt="0"/>
      <dgm:spPr/>
    </dgm:pt>
    <dgm:pt modelId="{C454E735-4759-4CE0-A219-7F9D2CEEB10D}" type="pres">
      <dgm:prSet presAssocID="{4DC8ED2D-CBFC-4BA2-BC42-F2C612884393}" presName="parentLin" presStyleCnt="0"/>
      <dgm:spPr/>
    </dgm:pt>
    <dgm:pt modelId="{3280F688-ADAC-44DA-96AB-7ABDC4397B60}" type="pres">
      <dgm:prSet presAssocID="{4DC8ED2D-CBFC-4BA2-BC42-F2C612884393}" presName="parentLeftMargin" presStyleLbl="node1" presStyleIdx="1" presStyleCnt="3"/>
      <dgm:spPr/>
    </dgm:pt>
    <dgm:pt modelId="{606A0A35-25D8-4EB2-88C0-38C7DE12D232}" type="pres">
      <dgm:prSet presAssocID="{4DC8ED2D-CBFC-4BA2-BC42-F2C612884393}" presName="parentText" presStyleLbl="node1" presStyleIdx="2" presStyleCnt="3">
        <dgm:presLayoutVars>
          <dgm:chMax val="0"/>
          <dgm:bulletEnabled val="1"/>
        </dgm:presLayoutVars>
      </dgm:prSet>
      <dgm:spPr/>
    </dgm:pt>
    <dgm:pt modelId="{8615AC83-E074-4B6B-BCE6-54D43BA8E1A7}" type="pres">
      <dgm:prSet presAssocID="{4DC8ED2D-CBFC-4BA2-BC42-F2C612884393}" presName="negativeSpace" presStyleCnt="0"/>
      <dgm:spPr/>
    </dgm:pt>
    <dgm:pt modelId="{6A12FFAE-3C96-4E96-A65F-1135993B0676}" type="pres">
      <dgm:prSet presAssocID="{4DC8ED2D-CBFC-4BA2-BC42-F2C612884393}" presName="childText" presStyleLbl="conFgAcc1" presStyleIdx="2" presStyleCnt="3">
        <dgm:presLayoutVars>
          <dgm:bulletEnabled val="1"/>
        </dgm:presLayoutVars>
      </dgm:prSet>
      <dgm:spPr/>
    </dgm:pt>
  </dgm:ptLst>
  <dgm:cxnLst>
    <dgm:cxn modelId="{53619803-289E-4B0D-A2FC-EB3A56274ED3}" srcId="{F0B6D3A7-B198-4E2D-BA4E-975C05BB7EC5}" destId="{CC73C988-67A3-4188-AEB0-0A9A3808E0A1}" srcOrd="1" destOrd="0" parTransId="{96D88085-0014-4DA7-844A-507FFAE4AC3B}" sibTransId="{E4351F9A-EA34-4A91-B68D-9F36B0081D5F}"/>
    <dgm:cxn modelId="{2E48310D-962A-4B8A-8CF1-BA914F43649E}" type="presOf" srcId="{FDC700C3-9414-428A-BA9E-F4B9EAC0A1F4}" destId="{A67D50F7-8E3E-4EB6-8262-58C4B23E7F4E}" srcOrd="0" destOrd="0" presId="urn:microsoft.com/office/officeart/2005/8/layout/list1"/>
    <dgm:cxn modelId="{3E08270F-0786-4151-BAD1-1D59D040739F}" type="presOf" srcId="{DD9764AB-09DB-4939-8C56-B260156A63DA}" destId="{8113D176-691B-4750-89CD-59BC16397C4F}" srcOrd="1" destOrd="0" presId="urn:microsoft.com/office/officeart/2005/8/layout/list1"/>
    <dgm:cxn modelId="{03096625-3154-4A0F-8202-28EC3F42B829}" srcId="{CC73C988-67A3-4188-AEB0-0A9A3808E0A1}" destId="{889A5690-28E9-443A-A54D-9D5B5BC6DCB0}" srcOrd="1" destOrd="0" parTransId="{E8382183-AB57-408C-8ED2-624F81C73675}" sibTransId="{C649FC63-95BE-492C-BEB0-C45B6EFF0D8D}"/>
    <dgm:cxn modelId="{BF23D863-5E02-4C62-8AE3-EAB967461792}" srcId="{4DC8ED2D-CBFC-4BA2-BC42-F2C612884393}" destId="{821B8946-D7DD-460C-96C2-62451F253395}" srcOrd="0" destOrd="0" parTransId="{70208372-D2BF-4DCD-80BD-04EC0DB1FC29}" sibTransId="{E016D67A-39EC-410D-95CD-915C10A752E4}"/>
    <dgm:cxn modelId="{CCE3B164-82C7-4D50-BF90-5758B0C0685D}" type="presOf" srcId="{821B8946-D7DD-460C-96C2-62451F253395}" destId="{6A12FFAE-3C96-4E96-A65F-1135993B0676}" srcOrd="0" destOrd="0" presId="urn:microsoft.com/office/officeart/2005/8/layout/list1"/>
    <dgm:cxn modelId="{3B46336B-A876-45BB-B54B-1130EB3D4ED3}" srcId="{CC73C988-67A3-4188-AEB0-0A9A3808E0A1}" destId="{FDC700C3-9414-428A-BA9E-F4B9EAC0A1F4}" srcOrd="0" destOrd="0" parTransId="{CFB770AE-9690-42D2-B17D-CAD2E89560C6}" sibTransId="{86B7C9BD-DE17-43AF-8FBD-C179B99437DE}"/>
    <dgm:cxn modelId="{D4211D6C-215F-4278-89DC-EBE591123419}" srcId="{4DC8ED2D-CBFC-4BA2-BC42-F2C612884393}" destId="{1C890E92-8707-4383-9592-5A774F9C326F}" srcOrd="1" destOrd="0" parTransId="{B357BC22-2CD8-4B74-AA18-131468C05E9E}" sibTransId="{D7B69021-506A-474E-98E8-D32F015DB0C6}"/>
    <dgm:cxn modelId="{6DCAA84C-0C73-46CE-8A31-FC8FFFB8E81D}" type="presOf" srcId="{2BADE0C1-1011-47BF-AA81-162896B14F21}" destId="{DA5A9A67-BF1F-46FC-AB54-C52A283FCEEC}" srcOrd="0" destOrd="0" presId="urn:microsoft.com/office/officeart/2005/8/layout/list1"/>
    <dgm:cxn modelId="{EBEB304E-814A-41FB-AD66-ABAFBC32C662}" srcId="{DD9764AB-09DB-4939-8C56-B260156A63DA}" destId="{2BADE0C1-1011-47BF-AA81-162896B14F21}" srcOrd="0" destOrd="0" parTransId="{40E0079F-6639-4778-B986-E29CC3A00D99}" sibTransId="{6F6C5E5D-FEC8-4F1C-A211-F1D0B575A00B}"/>
    <dgm:cxn modelId="{DB6F6457-353B-4D42-8C61-CCB3EDBA0E0E}" type="presOf" srcId="{CBB83F47-1CF1-4B94-BC27-84B89E2B6AA1}" destId="{DA5A9A67-BF1F-46FC-AB54-C52A283FCEEC}" srcOrd="0" destOrd="1" presId="urn:microsoft.com/office/officeart/2005/8/layout/list1"/>
    <dgm:cxn modelId="{97755677-35D6-4252-98DE-BCDEAA09B35D}" srcId="{DD9764AB-09DB-4939-8C56-B260156A63DA}" destId="{CBB83F47-1CF1-4B94-BC27-84B89E2B6AA1}" srcOrd="1" destOrd="0" parTransId="{B7F3AA37-2055-4A9C-9CEB-F862D200C3C7}" sibTransId="{2B92DA50-CF60-4C07-9E67-5FF803F6CE11}"/>
    <dgm:cxn modelId="{A4948658-DD54-40C4-9AFC-9E3B9EF635A7}" type="presOf" srcId="{4DC8ED2D-CBFC-4BA2-BC42-F2C612884393}" destId="{606A0A35-25D8-4EB2-88C0-38C7DE12D232}" srcOrd="1" destOrd="0" presId="urn:microsoft.com/office/officeart/2005/8/layout/list1"/>
    <dgm:cxn modelId="{7F29385A-24FE-48A9-BB41-2A1B239C8E25}" type="presOf" srcId="{CC73C988-67A3-4188-AEB0-0A9A3808E0A1}" destId="{7039D5A9-F6CF-4FB8-9095-09DD8D780CDA}" srcOrd="0" destOrd="0" presId="urn:microsoft.com/office/officeart/2005/8/layout/list1"/>
    <dgm:cxn modelId="{418F838B-F97A-4D0A-94AE-DFAF5394E001}" type="presOf" srcId="{DD9764AB-09DB-4939-8C56-B260156A63DA}" destId="{D43C4A1C-910C-481E-9CCC-3D3B3B990DB0}" srcOrd="0" destOrd="0" presId="urn:microsoft.com/office/officeart/2005/8/layout/list1"/>
    <dgm:cxn modelId="{94476C9A-7850-4C20-9620-FA399A92381F}" type="presOf" srcId="{889A5690-28E9-443A-A54D-9D5B5BC6DCB0}" destId="{A67D50F7-8E3E-4EB6-8262-58C4B23E7F4E}" srcOrd="0" destOrd="1" presId="urn:microsoft.com/office/officeart/2005/8/layout/list1"/>
    <dgm:cxn modelId="{F88EACBD-9CBC-497B-9788-6EFF3A80D1EA}" type="presOf" srcId="{4DC8ED2D-CBFC-4BA2-BC42-F2C612884393}" destId="{3280F688-ADAC-44DA-96AB-7ABDC4397B60}" srcOrd="0" destOrd="0" presId="urn:microsoft.com/office/officeart/2005/8/layout/list1"/>
    <dgm:cxn modelId="{2AC8ACC0-0828-440D-A658-F3E01971A718}" srcId="{F0B6D3A7-B198-4E2D-BA4E-975C05BB7EC5}" destId="{4DC8ED2D-CBFC-4BA2-BC42-F2C612884393}" srcOrd="2" destOrd="0" parTransId="{DDF73DD3-CD65-4C59-B9AB-B84D3793E434}" sibTransId="{A11E3D57-30E4-4766-9776-BCC81CDC0018}"/>
    <dgm:cxn modelId="{831070C6-3F3E-43A4-81ED-C92A37FAFF2F}" type="presOf" srcId="{CC73C988-67A3-4188-AEB0-0A9A3808E0A1}" destId="{A5D6BE9E-B763-4945-A78F-9CED146E3B63}" srcOrd="1" destOrd="0" presId="urn:microsoft.com/office/officeart/2005/8/layout/list1"/>
    <dgm:cxn modelId="{72F3F8CE-8213-44DA-9695-AE2346CC589D}" type="presOf" srcId="{F0B6D3A7-B198-4E2D-BA4E-975C05BB7EC5}" destId="{B473DB85-0A81-4D97-AE66-BD79192A0130}" srcOrd="0" destOrd="0" presId="urn:microsoft.com/office/officeart/2005/8/layout/list1"/>
    <dgm:cxn modelId="{27704BEB-71B0-4136-BE63-9539CB75765B}" srcId="{F0B6D3A7-B198-4E2D-BA4E-975C05BB7EC5}" destId="{DD9764AB-09DB-4939-8C56-B260156A63DA}" srcOrd="0" destOrd="0" parTransId="{F61F2DB1-A2C4-44EC-AF1D-849735E114BD}" sibTransId="{EAFEF18E-91CE-4C58-9B04-0A8D763B7E8B}"/>
    <dgm:cxn modelId="{E7673BFE-106B-4570-9D09-0CA0D9C76BE6}" type="presOf" srcId="{1C890E92-8707-4383-9592-5A774F9C326F}" destId="{6A12FFAE-3C96-4E96-A65F-1135993B0676}" srcOrd="0" destOrd="1" presId="urn:microsoft.com/office/officeart/2005/8/layout/list1"/>
    <dgm:cxn modelId="{09678DB1-302C-44B1-9B1F-EF055235489E}" type="presParOf" srcId="{B473DB85-0A81-4D97-AE66-BD79192A0130}" destId="{986BAE59-65A6-490F-8204-1007BA6761E6}" srcOrd="0" destOrd="0" presId="urn:microsoft.com/office/officeart/2005/8/layout/list1"/>
    <dgm:cxn modelId="{5CFDFFCF-F03B-45F2-AB9F-E98CCF773859}" type="presParOf" srcId="{986BAE59-65A6-490F-8204-1007BA6761E6}" destId="{D43C4A1C-910C-481E-9CCC-3D3B3B990DB0}" srcOrd="0" destOrd="0" presId="urn:microsoft.com/office/officeart/2005/8/layout/list1"/>
    <dgm:cxn modelId="{F5E79573-A5E5-4EC4-A3EF-6AAEEDC4C944}" type="presParOf" srcId="{986BAE59-65A6-490F-8204-1007BA6761E6}" destId="{8113D176-691B-4750-89CD-59BC16397C4F}" srcOrd="1" destOrd="0" presId="urn:microsoft.com/office/officeart/2005/8/layout/list1"/>
    <dgm:cxn modelId="{0136A493-763C-4836-BAF8-C3AFAD4BB822}" type="presParOf" srcId="{B473DB85-0A81-4D97-AE66-BD79192A0130}" destId="{5F2984EF-538D-4636-8F2B-88278D87D496}" srcOrd="1" destOrd="0" presId="urn:microsoft.com/office/officeart/2005/8/layout/list1"/>
    <dgm:cxn modelId="{C828CC0D-9E38-4BBA-BFD7-1F5DEF7C1C46}" type="presParOf" srcId="{B473DB85-0A81-4D97-AE66-BD79192A0130}" destId="{DA5A9A67-BF1F-46FC-AB54-C52A283FCEEC}" srcOrd="2" destOrd="0" presId="urn:microsoft.com/office/officeart/2005/8/layout/list1"/>
    <dgm:cxn modelId="{DC243882-D7AC-493D-A214-D1A6EA38C7F8}" type="presParOf" srcId="{B473DB85-0A81-4D97-AE66-BD79192A0130}" destId="{367F02CA-A68F-45B9-B6F3-9448AFB200DF}" srcOrd="3" destOrd="0" presId="urn:microsoft.com/office/officeart/2005/8/layout/list1"/>
    <dgm:cxn modelId="{CD9BBF44-7FA3-4F48-A1B2-A485A48D220B}" type="presParOf" srcId="{B473DB85-0A81-4D97-AE66-BD79192A0130}" destId="{6E2AA190-BC36-4A5A-8F4B-90BA292AA298}" srcOrd="4" destOrd="0" presId="urn:microsoft.com/office/officeart/2005/8/layout/list1"/>
    <dgm:cxn modelId="{4F5C62CE-D292-4FF1-A996-46838F57FD93}" type="presParOf" srcId="{6E2AA190-BC36-4A5A-8F4B-90BA292AA298}" destId="{7039D5A9-F6CF-4FB8-9095-09DD8D780CDA}" srcOrd="0" destOrd="0" presId="urn:microsoft.com/office/officeart/2005/8/layout/list1"/>
    <dgm:cxn modelId="{47738E94-1EC2-4254-AD7D-D304DE0B5C63}" type="presParOf" srcId="{6E2AA190-BC36-4A5A-8F4B-90BA292AA298}" destId="{A5D6BE9E-B763-4945-A78F-9CED146E3B63}" srcOrd="1" destOrd="0" presId="urn:microsoft.com/office/officeart/2005/8/layout/list1"/>
    <dgm:cxn modelId="{8DDE82B0-237E-4F8D-A0B1-E304CBE83DC6}" type="presParOf" srcId="{B473DB85-0A81-4D97-AE66-BD79192A0130}" destId="{431E1439-7FED-4781-92F6-42209041C150}" srcOrd="5" destOrd="0" presId="urn:microsoft.com/office/officeart/2005/8/layout/list1"/>
    <dgm:cxn modelId="{FCED4004-7D2C-4B4F-A47D-7D8DC9EE4396}" type="presParOf" srcId="{B473DB85-0A81-4D97-AE66-BD79192A0130}" destId="{A67D50F7-8E3E-4EB6-8262-58C4B23E7F4E}" srcOrd="6" destOrd="0" presId="urn:microsoft.com/office/officeart/2005/8/layout/list1"/>
    <dgm:cxn modelId="{19537920-90E0-4381-AAD0-B86D97C27715}" type="presParOf" srcId="{B473DB85-0A81-4D97-AE66-BD79192A0130}" destId="{439164DE-F2E4-4A92-86D5-B6F270B5EBAD}" srcOrd="7" destOrd="0" presId="urn:microsoft.com/office/officeart/2005/8/layout/list1"/>
    <dgm:cxn modelId="{BDC51B51-E7A6-467E-949F-CF2A0914D6C4}" type="presParOf" srcId="{B473DB85-0A81-4D97-AE66-BD79192A0130}" destId="{C454E735-4759-4CE0-A219-7F9D2CEEB10D}" srcOrd="8" destOrd="0" presId="urn:microsoft.com/office/officeart/2005/8/layout/list1"/>
    <dgm:cxn modelId="{74888C83-78BA-4187-A8BF-A7CAA22D083C}" type="presParOf" srcId="{C454E735-4759-4CE0-A219-7F9D2CEEB10D}" destId="{3280F688-ADAC-44DA-96AB-7ABDC4397B60}" srcOrd="0" destOrd="0" presId="urn:microsoft.com/office/officeart/2005/8/layout/list1"/>
    <dgm:cxn modelId="{D43E5860-0A48-4E02-AED7-ED7B04D805F9}" type="presParOf" srcId="{C454E735-4759-4CE0-A219-7F9D2CEEB10D}" destId="{606A0A35-25D8-4EB2-88C0-38C7DE12D232}" srcOrd="1" destOrd="0" presId="urn:microsoft.com/office/officeart/2005/8/layout/list1"/>
    <dgm:cxn modelId="{B88290D8-FEE1-4A8B-921F-ABF6BF8DF462}" type="presParOf" srcId="{B473DB85-0A81-4D97-AE66-BD79192A0130}" destId="{8615AC83-E074-4B6B-BCE6-54D43BA8E1A7}" srcOrd="9" destOrd="0" presId="urn:microsoft.com/office/officeart/2005/8/layout/list1"/>
    <dgm:cxn modelId="{6B78FC41-1AD9-4B38-8E49-83BF85766357}" type="presParOf" srcId="{B473DB85-0A81-4D97-AE66-BD79192A0130}" destId="{6A12FFAE-3C96-4E96-A65F-1135993B0676}"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5A9A67-BF1F-46FC-AB54-C52A283FCEEC}">
      <dsp:nvSpPr>
        <dsp:cNvPr id="0" name=""/>
        <dsp:cNvSpPr/>
      </dsp:nvSpPr>
      <dsp:spPr>
        <a:xfrm>
          <a:off x="0" y="280528"/>
          <a:ext cx="9144000" cy="932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09676" tIns="333248" rIns="709676" bIns="113792" numCol="1" spcCol="1270" anchor="t" anchorCtr="0">
          <a:noAutofit/>
        </a:bodyPr>
        <a:lstStyle/>
        <a:p>
          <a:pPr marL="171450" lvl="1" indent="-171450" algn="l" defTabSz="711200">
            <a:lnSpc>
              <a:spcPct val="90000"/>
            </a:lnSpc>
            <a:spcBef>
              <a:spcPct val="0"/>
            </a:spcBef>
            <a:spcAft>
              <a:spcPct val="15000"/>
            </a:spcAft>
            <a:buChar char="•"/>
          </a:pPr>
          <a:r>
            <a:rPr lang="es-CO" sz="1600" kern="1200" dirty="0"/>
            <a:t>Define la estructura general del negocio y los datos del mismo</a:t>
          </a:r>
        </a:p>
        <a:p>
          <a:pPr marL="171450" lvl="1" indent="-171450" algn="l" defTabSz="711200">
            <a:lnSpc>
              <a:spcPct val="90000"/>
            </a:lnSpc>
            <a:spcBef>
              <a:spcPct val="0"/>
            </a:spcBef>
            <a:spcAft>
              <a:spcPct val="15000"/>
            </a:spcAft>
            <a:buChar char="•"/>
          </a:pPr>
          <a:r>
            <a:rPr lang="es-CO" sz="1600" kern="1200" dirty="0"/>
            <a:t>Organiza conceptos de negocio (según interesados y arquitectos de datos)</a:t>
          </a:r>
        </a:p>
      </dsp:txBody>
      <dsp:txXfrm>
        <a:off x="0" y="280528"/>
        <a:ext cx="9144000" cy="932400"/>
      </dsp:txXfrm>
    </dsp:sp>
    <dsp:sp modelId="{8113D176-691B-4750-89CD-59BC16397C4F}">
      <dsp:nvSpPr>
        <dsp:cNvPr id="0" name=""/>
        <dsp:cNvSpPr/>
      </dsp:nvSpPr>
      <dsp:spPr>
        <a:xfrm>
          <a:off x="457200" y="44368"/>
          <a:ext cx="6400800" cy="4723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935" tIns="0" rIns="241935" bIns="0" numCol="1" spcCol="1270" anchor="ctr" anchorCtr="0">
          <a:noAutofit/>
        </a:bodyPr>
        <a:lstStyle/>
        <a:p>
          <a:pPr marL="0" lvl="0" indent="0" algn="l" defTabSz="711200">
            <a:lnSpc>
              <a:spcPct val="90000"/>
            </a:lnSpc>
            <a:spcBef>
              <a:spcPct val="0"/>
            </a:spcBef>
            <a:spcAft>
              <a:spcPct val="35000"/>
            </a:spcAft>
            <a:buNone/>
          </a:pPr>
          <a:r>
            <a:rPr lang="es-CO" sz="1600" b="1" i="0" u="none" kern="1200" dirty="0"/>
            <a:t>CONCEPTUALES</a:t>
          </a:r>
          <a:endParaRPr lang="es-CO" sz="1600" kern="1200" dirty="0"/>
        </a:p>
      </dsp:txBody>
      <dsp:txXfrm>
        <a:off x="480257" y="67425"/>
        <a:ext cx="6354686" cy="426206"/>
      </dsp:txXfrm>
    </dsp:sp>
    <dsp:sp modelId="{A67D50F7-8E3E-4EB6-8262-58C4B23E7F4E}">
      <dsp:nvSpPr>
        <dsp:cNvPr id="0" name=""/>
        <dsp:cNvSpPr/>
      </dsp:nvSpPr>
      <dsp:spPr>
        <a:xfrm>
          <a:off x="0" y="1535488"/>
          <a:ext cx="9144000" cy="1159200"/>
        </a:xfrm>
        <a:prstGeom prst="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09676" tIns="333248" rIns="709676" bIns="113792" numCol="1" spcCol="1270" anchor="t" anchorCtr="0">
          <a:noAutofit/>
        </a:bodyPr>
        <a:lstStyle/>
        <a:p>
          <a:pPr marL="171450" lvl="1" indent="-171450" algn="l" defTabSz="711200">
            <a:lnSpc>
              <a:spcPct val="90000"/>
            </a:lnSpc>
            <a:spcBef>
              <a:spcPct val="0"/>
            </a:spcBef>
            <a:spcAft>
              <a:spcPct val="15000"/>
            </a:spcAft>
            <a:buChar char="•"/>
          </a:pPr>
          <a:r>
            <a:rPr lang="es-MX" sz="1600" b="0" i="0" u="none" kern="1200" dirty="0"/>
            <a:t>Se basa en el modelo conceptual con atributos específicos de datos</a:t>
          </a:r>
          <a:endParaRPr lang="es-CO" sz="1600" kern="1200" dirty="0"/>
        </a:p>
        <a:p>
          <a:pPr marL="171450" lvl="1" indent="-171450" algn="l" defTabSz="711200">
            <a:lnSpc>
              <a:spcPct val="90000"/>
            </a:lnSpc>
            <a:spcBef>
              <a:spcPct val="0"/>
            </a:spcBef>
            <a:spcAft>
              <a:spcPct val="15000"/>
            </a:spcAft>
            <a:buChar char="•"/>
          </a:pPr>
          <a:r>
            <a:rPr lang="es-MX" sz="1600" b="0" i="0" u="none" kern="1200" dirty="0"/>
            <a:t>Ayuda a tomar decisiones sobre qué modelo físico requieren los datos y las necesidades de negocio</a:t>
          </a:r>
          <a:endParaRPr lang="es-CO" sz="1600" kern="1200" dirty="0"/>
        </a:p>
      </dsp:txBody>
      <dsp:txXfrm>
        <a:off x="0" y="1535488"/>
        <a:ext cx="9144000" cy="1159200"/>
      </dsp:txXfrm>
    </dsp:sp>
    <dsp:sp modelId="{A5D6BE9E-B763-4945-A78F-9CED146E3B63}">
      <dsp:nvSpPr>
        <dsp:cNvPr id="0" name=""/>
        <dsp:cNvSpPr/>
      </dsp:nvSpPr>
      <dsp:spPr>
        <a:xfrm>
          <a:off x="457200" y="1299328"/>
          <a:ext cx="6400800" cy="47232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935" tIns="0" rIns="241935" bIns="0" numCol="1" spcCol="1270" anchor="ctr" anchorCtr="0">
          <a:noAutofit/>
        </a:bodyPr>
        <a:lstStyle/>
        <a:p>
          <a:pPr marL="0" lvl="0" indent="0" algn="l" defTabSz="711200">
            <a:lnSpc>
              <a:spcPct val="90000"/>
            </a:lnSpc>
            <a:spcBef>
              <a:spcPct val="0"/>
            </a:spcBef>
            <a:spcAft>
              <a:spcPct val="35000"/>
            </a:spcAft>
            <a:buNone/>
          </a:pPr>
          <a:r>
            <a:rPr lang="es-CO" sz="1600" b="1" i="0" u="none" kern="1200" dirty="0"/>
            <a:t>LÓGICO</a:t>
          </a:r>
          <a:endParaRPr lang="es-CO" sz="1600" kern="1200" dirty="0"/>
        </a:p>
      </dsp:txBody>
      <dsp:txXfrm>
        <a:off x="480257" y="1322385"/>
        <a:ext cx="6354686" cy="426206"/>
      </dsp:txXfrm>
    </dsp:sp>
    <dsp:sp modelId="{6A12FFAE-3C96-4E96-A65F-1135993B0676}">
      <dsp:nvSpPr>
        <dsp:cNvPr id="0" name=""/>
        <dsp:cNvSpPr/>
      </dsp:nvSpPr>
      <dsp:spPr>
        <a:xfrm>
          <a:off x="0" y="3017248"/>
          <a:ext cx="9144000" cy="11592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09676" tIns="333248" rIns="709676" bIns="113792" numCol="1" spcCol="1270" anchor="t" anchorCtr="0">
          <a:noAutofit/>
        </a:bodyPr>
        <a:lstStyle/>
        <a:p>
          <a:pPr marL="171450" lvl="1" indent="-171450" algn="l" defTabSz="711200">
            <a:lnSpc>
              <a:spcPct val="90000"/>
            </a:lnSpc>
            <a:spcBef>
              <a:spcPct val="0"/>
            </a:spcBef>
            <a:spcAft>
              <a:spcPct val="15000"/>
            </a:spcAft>
            <a:buChar char="•"/>
          </a:pPr>
          <a:r>
            <a:rPr lang="es-MX" sz="1600" b="0" i="0" u="none" kern="1200" dirty="0"/>
            <a:t>Es la implementación específica del modelo de datos lógicos, y son creados por los administradores de bases de datos y desarrolladores</a:t>
          </a:r>
          <a:endParaRPr lang="es-CO" sz="1600" kern="1200" dirty="0"/>
        </a:p>
        <a:p>
          <a:pPr marL="171450" lvl="1" indent="-171450" algn="l" defTabSz="711200">
            <a:lnSpc>
              <a:spcPct val="90000"/>
            </a:lnSpc>
            <a:spcBef>
              <a:spcPct val="0"/>
            </a:spcBef>
            <a:spcAft>
              <a:spcPct val="15000"/>
            </a:spcAft>
            <a:buChar char="•"/>
          </a:pPr>
          <a:r>
            <a:rPr lang="es-MX" sz="1600" b="0" i="0" u="none" kern="1200" dirty="0"/>
            <a:t>Está desarrollado para alguna tecnología de almacenamiento de datos específica</a:t>
          </a:r>
          <a:endParaRPr lang="es-CO" sz="1600" kern="1200" dirty="0"/>
        </a:p>
      </dsp:txBody>
      <dsp:txXfrm>
        <a:off x="0" y="3017248"/>
        <a:ext cx="9144000" cy="1159200"/>
      </dsp:txXfrm>
    </dsp:sp>
    <dsp:sp modelId="{606A0A35-25D8-4EB2-88C0-38C7DE12D232}">
      <dsp:nvSpPr>
        <dsp:cNvPr id="0" name=""/>
        <dsp:cNvSpPr/>
      </dsp:nvSpPr>
      <dsp:spPr>
        <a:xfrm>
          <a:off x="457200" y="2781088"/>
          <a:ext cx="6400800" cy="47232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935" tIns="0" rIns="241935" bIns="0" numCol="1" spcCol="1270" anchor="ctr" anchorCtr="0">
          <a:noAutofit/>
        </a:bodyPr>
        <a:lstStyle/>
        <a:p>
          <a:pPr marL="0" lvl="0" indent="0" algn="l" defTabSz="711200">
            <a:lnSpc>
              <a:spcPct val="90000"/>
            </a:lnSpc>
            <a:spcBef>
              <a:spcPct val="0"/>
            </a:spcBef>
            <a:spcAft>
              <a:spcPct val="35000"/>
            </a:spcAft>
            <a:buNone/>
          </a:pPr>
          <a:r>
            <a:rPr lang="es-CO" sz="1600" b="1" i="0" u="none" kern="1200" dirty="0"/>
            <a:t>FÍSICO</a:t>
          </a:r>
          <a:endParaRPr lang="es-CO" sz="1600" kern="1200" dirty="0"/>
        </a:p>
      </dsp:txBody>
      <dsp:txXfrm>
        <a:off x="480257" y="2804145"/>
        <a:ext cx="6354686" cy="42620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524000" y="1122363"/>
            <a:ext cx="9144000" cy="2387600"/>
          </a:xfrm>
        </p:spPr>
        <p:txBody>
          <a:bodyPr anchor="b">
            <a:normAutofit/>
          </a:bodyPr>
          <a:lstStyle>
            <a:lvl1pPr algn="ctr">
              <a:defRPr sz="5400">
                <a:solidFill>
                  <a:schemeClr val="tx1">
                    <a:lumMod val="65000"/>
                    <a:lumOff val="35000"/>
                  </a:schemeClr>
                </a:solidFill>
                <a:latin typeface="Arial" panose="020B0604020202020204" pitchFamily="34" charset="0"/>
                <a:cs typeface="Arial" panose="020B0604020202020204" pitchFamily="34" charset="0"/>
              </a:defRPr>
            </a:lvl1pPr>
          </a:lstStyle>
          <a:p>
            <a:r>
              <a:rPr lang="es-ES" dirty="0"/>
              <a:t>Título</a:t>
            </a:r>
            <a:endParaRPr lang="es-CO" dirty="0"/>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solidFill>
                  <a:schemeClr val="tx1">
                    <a:lumMod val="65000"/>
                    <a:lumOff val="35000"/>
                  </a:schemeClr>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modificar el estilo de subtítulo del patrón</a:t>
            </a:r>
            <a:endParaRPr lang="es-CO" dirty="0"/>
          </a:p>
        </p:txBody>
      </p:sp>
      <p:sp>
        <p:nvSpPr>
          <p:cNvPr id="4" name="Marcador de fecha 3"/>
          <p:cNvSpPr>
            <a:spLocks noGrp="1"/>
          </p:cNvSpPr>
          <p:nvPr>
            <p:ph type="dt" sz="half" idx="10"/>
          </p:nvPr>
        </p:nvSpPr>
        <p:spPr/>
        <p:txBody>
          <a:bodyPr/>
          <a:lstStyle/>
          <a:p>
            <a:fld id="{6299EB6C-330A-4556-AC8C-E5A501B46336}" type="datetimeFigureOut">
              <a:rPr lang="es-CO" smtClean="0"/>
              <a:t>25/05/2022</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6D455957-1418-453C-A644-6E131A65201F}" type="slidenum">
              <a:rPr lang="es-CO" smtClean="0"/>
              <a:t>‹Nº›</a:t>
            </a:fld>
            <a:endParaRPr lang="es-CO"/>
          </a:p>
        </p:txBody>
      </p:sp>
    </p:spTree>
    <p:extLst>
      <p:ext uri="{BB962C8B-B14F-4D97-AF65-F5344CB8AC3E}">
        <p14:creationId xmlns:p14="http://schemas.microsoft.com/office/powerpoint/2010/main" val="2219752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6299EB6C-330A-4556-AC8C-E5A501B46336}" type="datetimeFigureOut">
              <a:rPr lang="es-CO" smtClean="0"/>
              <a:t>25/05/2022</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6D455957-1418-453C-A644-6E131A65201F}" type="slidenum">
              <a:rPr lang="es-CO" smtClean="0"/>
              <a:t>‹Nº›</a:t>
            </a:fld>
            <a:endParaRPr lang="es-CO"/>
          </a:p>
        </p:txBody>
      </p:sp>
    </p:spTree>
    <p:extLst>
      <p:ext uri="{BB962C8B-B14F-4D97-AF65-F5344CB8AC3E}">
        <p14:creationId xmlns:p14="http://schemas.microsoft.com/office/powerpoint/2010/main" val="3262475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6299EB6C-330A-4556-AC8C-E5A501B46336}" type="datetimeFigureOut">
              <a:rPr lang="es-CO" smtClean="0"/>
              <a:t>25/05/2022</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6D455957-1418-453C-A644-6E131A65201F}" type="slidenum">
              <a:rPr lang="es-CO" smtClean="0"/>
              <a:t>‹Nº›</a:t>
            </a:fld>
            <a:endParaRPr lang="es-CO"/>
          </a:p>
        </p:txBody>
      </p:sp>
    </p:spTree>
    <p:extLst>
      <p:ext uri="{BB962C8B-B14F-4D97-AF65-F5344CB8AC3E}">
        <p14:creationId xmlns:p14="http://schemas.microsoft.com/office/powerpoint/2010/main" val="1912017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3" name="Marcador de fecha 2">
            <a:extLst>
              <a:ext uri="{FF2B5EF4-FFF2-40B4-BE49-F238E27FC236}">
                <a16:creationId xmlns:a16="http://schemas.microsoft.com/office/drawing/2014/main" id="{0C7DC55F-43BB-FB49-985D-1CA2736A201F}"/>
              </a:ext>
            </a:extLst>
          </p:cNvPr>
          <p:cNvSpPr>
            <a:spLocks noGrp="1"/>
          </p:cNvSpPr>
          <p:nvPr>
            <p:ph type="dt" sz="half" idx="10"/>
          </p:nvPr>
        </p:nvSpPr>
        <p:spPr/>
        <p:txBody>
          <a:bodyPr/>
          <a:lstStyle/>
          <a:p>
            <a:fld id="{6299EB6C-330A-4556-AC8C-E5A501B46336}" type="datetimeFigureOut">
              <a:rPr lang="es-CO" smtClean="0"/>
              <a:t>25/05/2022</a:t>
            </a:fld>
            <a:endParaRPr lang="es-CO"/>
          </a:p>
        </p:txBody>
      </p:sp>
      <p:sp>
        <p:nvSpPr>
          <p:cNvPr id="4" name="Marcador de pie de página 3">
            <a:extLst>
              <a:ext uri="{FF2B5EF4-FFF2-40B4-BE49-F238E27FC236}">
                <a16:creationId xmlns:a16="http://schemas.microsoft.com/office/drawing/2014/main" id="{323304A2-70B6-DF4D-80BD-AD524CAF4CBB}"/>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F85EBE7F-1BF7-4741-937F-BD93F139FF02}"/>
              </a:ext>
            </a:extLst>
          </p:cNvPr>
          <p:cNvSpPr>
            <a:spLocks noGrp="1"/>
          </p:cNvSpPr>
          <p:nvPr>
            <p:ph type="sldNum" sz="quarter" idx="12"/>
          </p:nvPr>
        </p:nvSpPr>
        <p:spPr/>
        <p:txBody>
          <a:bodyPr/>
          <a:lstStyle/>
          <a:p>
            <a:fld id="{6D455957-1418-453C-A644-6E131A65201F}" type="slidenum">
              <a:rPr lang="es-CO" smtClean="0"/>
              <a:t>‹Nº›</a:t>
            </a:fld>
            <a:endParaRPr lang="es-CO"/>
          </a:p>
        </p:txBody>
      </p:sp>
    </p:spTree>
    <p:extLst>
      <p:ext uri="{BB962C8B-B14F-4D97-AF65-F5344CB8AC3E}">
        <p14:creationId xmlns:p14="http://schemas.microsoft.com/office/powerpoint/2010/main" val="2349804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6299EB6C-330A-4556-AC8C-E5A501B46336}" type="datetimeFigureOut">
              <a:rPr lang="es-CO" smtClean="0"/>
              <a:t>25/05/2022</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6D455957-1418-453C-A644-6E131A65201F}" type="slidenum">
              <a:rPr lang="es-CO" smtClean="0"/>
              <a:t>‹Nº›</a:t>
            </a:fld>
            <a:endParaRPr lang="es-CO"/>
          </a:p>
        </p:txBody>
      </p:sp>
    </p:spTree>
    <p:extLst>
      <p:ext uri="{BB962C8B-B14F-4D97-AF65-F5344CB8AC3E}">
        <p14:creationId xmlns:p14="http://schemas.microsoft.com/office/powerpoint/2010/main" val="1527169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6299EB6C-330A-4556-AC8C-E5A501B46336}" type="datetimeFigureOut">
              <a:rPr lang="es-CO" smtClean="0"/>
              <a:t>25/05/2022</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6D455957-1418-453C-A644-6E131A65201F}" type="slidenum">
              <a:rPr lang="es-CO" smtClean="0"/>
              <a:t>‹Nº›</a:t>
            </a:fld>
            <a:endParaRPr lang="es-CO"/>
          </a:p>
        </p:txBody>
      </p:sp>
    </p:spTree>
    <p:extLst>
      <p:ext uri="{BB962C8B-B14F-4D97-AF65-F5344CB8AC3E}">
        <p14:creationId xmlns:p14="http://schemas.microsoft.com/office/powerpoint/2010/main" val="3164312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6299EB6C-330A-4556-AC8C-E5A501B46336}" type="datetimeFigureOut">
              <a:rPr lang="es-CO" smtClean="0"/>
              <a:t>25/05/2022</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6D455957-1418-453C-A644-6E131A65201F}" type="slidenum">
              <a:rPr lang="es-CO" smtClean="0"/>
              <a:t>‹Nº›</a:t>
            </a:fld>
            <a:endParaRPr lang="es-CO"/>
          </a:p>
        </p:txBody>
      </p:sp>
    </p:spTree>
    <p:extLst>
      <p:ext uri="{BB962C8B-B14F-4D97-AF65-F5344CB8AC3E}">
        <p14:creationId xmlns:p14="http://schemas.microsoft.com/office/powerpoint/2010/main" val="1437207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6299EB6C-330A-4556-AC8C-E5A501B46336}" type="datetimeFigureOut">
              <a:rPr lang="es-CO" smtClean="0"/>
              <a:t>25/05/2022</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6D455957-1418-453C-A644-6E131A65201F}" type="slidenum">
              <a:rPr lang="es-CO" smtClean="0"/>
              <a:t>‹Nº›</a:t>
            </a:fld>
            <a:endParaRPr lang="es-CO"/>
          </a:p>
        </p:txBody>
      </p:sp>
    </p:spTree>
    <p:extLst>
      <p:ext uri="{BB962C8B-B14F-4D97-AF65-F5344CB8AC3E}">
        <p14:creationId xmlns:p14="http://schemas.microsoft.com/office/powerpoint/2010/main" val="1103116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6299EB6C-330A-4556-AC8C-E5A501B46336}" type="datetimeFigureOut">
              <a:rPr lang="es-CO" smtClean="0"/>
              <a:t>25/05/2022</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6D455957-1418-453C-A644-6E131A65201F}" type="slidenum">
              <a:rPr lang="es-CO" smtClean="0"/>
              <a:t>‹Nº›</a:t>
            </a:fld>
            <a:endParaRPr lang="es-CO"/>
          </a:p>
        </p:txBody>
      </p:sp>
    </p:spTree>
    <p:extLst>
      <p:ext uri="{BB962C8B-B14F-4D97-AF65-F5344CB8AC3E}">
        <p14:creationId xmlns:p14="http://schemas.microsoft.com/office/powerpoint/2010/main" val="3445008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6299EB6C-330A-4556-AC8C-E5A501B46336}" type="datetimeFigureOut">
              <a:rPr lang="es-CO" smtClean="0"/>
              <a:t>25/05/2022</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6D455957-1418-453C-A644-6E131A65201F}" type="slidenum">
              <a:rPr lang="es-CO" smtClean="0"/>
              <a:t>‹Nº›</a:t>
            </a:fld>
            <a:endParaRPr lang="es-CO"/>
          </a:p>
        </p:txBody>
      </p:sp>
    </p:spTree>
    <p:extLst>
      <p:ext uri="{BB962C8B-B14F-4D97-AF65-F5344CB8AC3E}">
        <p14:creationId xmlns:p14="http://schemas.microsoft.com/office/powerpoint/2010/main" val="4031786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6299EB6C-330A-4556-AC8C-E5A501B46336}" type="datetimeFigureOut">
              <a:rPr lang="es-CO" smtClean="0"/>
              <a:t>25/05/2022</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6D455957-1418-453C-A644-6E131A65201F}" type="slidenum">
              <a:rPr lang="es-CO" smtClean="0"/>
              <a:t>‹Nº›</a:t>
            </a:fld>
            <a:endParaRPr lang="es-CO"/>
          </a:p>
        </p:txBody>
      </p:sp>
    </p:spTree>
    <p:extLst>
      <p:ext uri="{BB962C8B-B14F-4D97-AF65-F5344CB8AC3E}">
        <p14:creationId xmlns:p14="http://schemas.microsoft.com/office/powerpoint/2010/main" val="457690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6299EB6C-330A-4556-AC8C-E5A501B46336}" type="datetimeFigureOut">
              <a:rPr lang="es-CO" smtClean="0"/>
              <a:t>25/05/2022</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6D455957-1418-453C-A644-6E131A65201F}" type="slidenum">
              <a:rPr lang="es-CO" smtClean="0"/>
              <a:t>‹Nº›</a:t>
            </a:fld>
            <a:endParaRPr lang="es-CO"/>
          </a:p>
        </p:txBody>
      </p:sp>
    </p:spTree>
    <p:extLst>
      <p:ext uri="{BB962C8B-B14F-4D97-AF65-F5344CB8AC3E}">
        <p14:creationId xmlns:p14="http://schemas.microsoft.com/office/powerpoint/2010/main" val="975943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99EB6C-330A-4556-AC8C-E5A501B46336}" type="datetimeFigureOut">
              <a:rPr lang="es-CO" smtClean="0"/>
              <a:t>25/05/2022</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455957-1418-453C-A644-6E131A65201F}" type="slidenum">
              <a:rPr lang="es-CO" smtClean="0"/>
              <a:t>‹Nº›</a:t>
            </a:fld>
            <a:endParaRPr lang="es-CO"/>
          </a:p>
        </p:txBody>
      </p:sp>
      <p:pic>
        <p:nvPicPr>
          <p:cNvPr id="7" name="Imagen 6">
            <a:extLst>
              <a:ext uri="{FF2B5EF4-FFF2-40B4-BE49-F238E27FC236}">
                <a16:creationId xmlns:a16="http://schemas.microsoft.com/office/drawing/2014/main" id="{FEBCE69C-0E9C-5945-8C5B-51CD63616BCB}"/>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453771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0" cy="6858000"/>
          </a:xfrm>
          <a:prstGeom prst="rect">
            <a:avLst/>
          </a:prstGeom>
        </p:spPr>
      </p:pic>
      <p:sp>
        <p:nvSpPr>
          <p:cNvPr id="12" name="Google Shape;42;p1"/>
          <p:cNvSpPr txBox="1">
            <a:spLocks noGrp="1"/>
          </p:cNvSpPr>
          <p:nvPr/>
        </p:nvSpPr>
        <p:spPr>
          <a:xfrm>
            <a:off x="1409037" y="3007263"/>
            <a:ext cx="9373925" cy="843473"/>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595959"/>
              </a:buClr>
              <a:buSzPts val="1800"/>
              <a:buFont typeface="Arial"/>
              <a:buNone/>
              <a:defRPr sz="3600" b="1" i="0" u="none" strike="noStrike" cap="none">
                <a:solidFill>
                  <a:srgbClr val="59595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ctr" rtl="0">
              <a:lnSpc>
                <a:spcPct val="90000"/>
              </a:lnSpc>
              <a:spcBef>
                <a:spcPts val="0"/>
              </a:spcBef>
              <a:spcAft>
                <a:spcPts val="0"/>
              </a:spcAft>
              <a:buClr>
                <a:schemeClr val="lt1"/>
              </a:buClr>
              <a:buSzPts val="5400"/>
              <a:buFont typeface="Arial"/>
              <a:buNone/>
            </a:pPr>
            <a:r>
              <a:rPr lang="es-CO" sz="5400" dirty="0">
                <a:solidFill>
                  <a:schemeClr val="lt1"/>
                </a:solidFill>
              </a:rPr>
              <a:t>Diplomado de Inteligencia de Negocios</a:t>
            </a:r>
          </a:p>
          <a:p>
            <a:pPr marL="0" lvl="0" indent="0" algn="ctr" rtl="0">
              <a:lnSpc>
                <a:spcPct val="90000"/>
              </a:lnSpc>
              <a:spcBef>
                <a:spcPts val="0"/>
              </a:spcBef>
              <a:spcAft>
                <a:spcPts val="0"/>
              </a:spcAft>
              <a:buClr>
                <a:schemeClr val="lt1"/>
              </a:buClr>
              <a:buSzPts val="5400"/>
              <a:buFont typeface="Arial"/>
              <a:buNone/>
            </a:pPr>
            <a:endParaRPr lang="es-CO" sz="5400" dirty="0">
              <a:solidFill>
                <a:schemeClr val="lt1"/>
              </a:solidFill>
            </a:endParaRPr>
          </a:p>
          <a:p>
            <a:pPr marL="0" lvl="0" indent="0" algn="ctr" rtl="0">
              <a:lnSpc>
                <a:spcPct val="90000"/>
              </a:lnSpc>
              <a:spcBef>
                <a:spcPts val="0"/>
              </a:spcBef>
              <a:spcAft>
                <a:spcPts val="0"/>
              </a:spcAft>
              <a:buClr>
                <a:schemeClr val="lt1"/>
              </a:buClr>
              <a:buSzPts val="5400"/>
              <a:buFont typeface="Arial"/>
              <a:buNone/>
            </a:pPr>
            <a:r>
              <a:rPr lang="es-CO" sz="5400" dirty="0">
                <a:solidFill>
                  <a:schemeClr val="lt1"/>
                </a:solidFill>
              </a:rPr>
              <a:t>Profesor: Eder Lara T</a:t>
            </a:r>
            <a:endParaRPr lang="es-CO" dirty="0"/>
          </a:p>
        </p:txBody>
      </p:sp>
    </p:spTree>
    <p:extLst>
      <p:ext uri="{BB962C8B-B14F-4D97-AF65-F5344CB8AC3E}">
        <p14:creationId xmlns:p14="http://schemas.microsoft.com/office/powerpoint/2010/main" val="2311468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F2F87753-60FD-D5E9-AC87-007BBF6624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4899" y="984739"/>
            <a:ext cx="7662202" cy="5746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1165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Google Shape;53;p3"/>
          <p:cNvSpPr txBox="1">
            <a:spLocks noGrp="1"/>
          </p:cNvSpPr>
          <p:nvPr/>
        </p:nvSpPr>
        <p:spPr>
          <a:xfrm>
            <a:off x="1447800" y="1289233"/>
            <a:ext cx="9144000" cy="952907"/>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595959"/>
              </a:buClr>
              <a:buSzPts val="4800"/>
              <a:buFont typeface="Arial"/>
              <a:buNone/>
              <a:defRPr sz="4800" b="1" i="0" u="none" strike="noStrike" cap="none">
                <a:solidFill>
                  <a:srgbClr val="59595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ctr" rtl="0">
              <a:lnSpc>
                <a:spcPct val="90000"/>
              </a:lnSpc>
              <a:spcBef>
                <a:spcPts val="0"/>
              </a:spcBef>
              <a:spcAft>
                <a:spcPts val="0"/>
              </a:spcAft>
              <a:buClr>
                <a:srgbClr val="595959"/>
              </a:buClr>
              <a:buSzPts val="4800"/>
              <a:buFont typeface="Arial"/>
              <a:buNone/>
            </a:pPr>
            <a:r>
              <a:rPr lang="es-CO" dirty="0">
                <a:solidFill>
                  <a:schemeClr val="bg1"/>
                </a:solidFill>
              </a:rPr>
              <a:t>Relaciones y Jerarquías</a:t>
            </a:r>
            <a:endParaRPr dirty="0">
              <a:solidFill>
                <a:schemeClr val="bg1"/>
              </a:solidFill>
            </a:endParaRPr>
          </a:p>
        </p:txBody>
      </p:sp>
      <p:sp>
        <p:nvSpPr>
          <p:cNvPr id="5" name="Google Shape;54;p3"/>
          <p:cNvSpPr txBox="1">
            <a:spLocks noGrp="1"/>
          </p:cNvSpPr>
          <p:nvPr/>
        </p:nvSpPr>
        <p:spPr>
          <a:xfrm>
            <a:off x="1524000" y="2904922"/>
            <a:ext cx="9144000" cy="335010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228600" algn="ctr" rtl="0">
              <a:lnSpc>
                <a:spcPct val="90000"/>
              </a:lnSpc>
              <a:spcBef>
                <a:spcPts val="1000"/>
              </a:spcBef>
              <a:spcAft>
                <a:spcPts val="0"/>
              </a:spcAft>
              <a:buClr>
                <a:srgbClr val="595959"/>
              </a:buClr>
              <a:buSzPts val="2400"/>
              <a:buFont typeface="Arial"/>
              <a:buNone/>
              <a:defRPr sz="2400" b="0" i="0" u="none" strike="noStrike" cap="none">
                <a:solidFill>
                  <a:srgbClr val="595959"/>
                </a:solidFill>
                <a:latin typeface="Arial Narrow"/>
                <a:ea typeface="Arial Narrow"/>
                <a:cs typeface="Arial Narrow"/>
                <a:sym typeface="Arial Narrow"/>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marL="285750" lvl="0" indent="-285750" algn="just" rtl="0">
              <a:lnSpc>
                <a:spcPct val="90000"/>
              </a:lnSpc>
              <a:spcBef>
                <a:spcPts val="0"/>
              </a:spcBef>
              <a:spcAft>
                <a:spcPts val="0"/>
              </a:spcAft>
              <a:buClr>
                <a:srgbClr val="595959"/>
              </a:buClr>
              <a:buSzPts val="1800"/>
              <a:buFont typeface="Arial" panose="020B0604020202020204" pitchFamily="34" charset="0"/>
              <a:buChar char="•"/>
            </a:pPr>
            <a:endParaRPr lang="es-MX" sz="1800" dirty="0">
              <a:solidFill>
                <a:schemeClr val="bg1"/>
              </a:solidFill>
              <a:latin typeface="Arial"/>
              <a:ea typeface="Arial"/>
              <a:cs typeface="Arial"/>
              <a:sym typeface="Arial"/>
            </a:endParaRPr>
          </a:p>
          <a:p>
            <a:pPr marL="0" lvl="0" indent="0" algn="ctr" rtl="0">
              <a:lnSpc>
                <a:spcPct val="90000"/>
              </a:lnSpc>
              <a:spcBef>
                <a:spcPts val="0"/>
              </a:spcBef>
              <a:spcAft>
                <a:spcPts val="0"/>
              </a:spcAft>
              <a:buClr>
                <a:srgbClr val="595959"/>
              </a:buClr>
              <a:buSzPts val="1800"/>
              <a:buNone/>
            </a:pPr>
            <a:endParaRPr lang="es-MX" sz="1800" dirty="0">
              <a:solidFill>
                <a:schemeClr val="bg1"/>
              </a:solidFill>
              <a:latin typeface="Arial"/>
              <a:ea typeface="Arial"/>
              <a:cs typeface="Arial"/>
              <a:sym typeface="Arial"/>
            </a:endParaRPr>
          </a:p>
          <a:p>
            <a:pPr marL="0" lvl="0" indent="0" algn="ctr" rtl="0">
              <a:lnSpc>
                <a:spcPct val="90000"/>
              </a:lnSpc>
              <a:spcBef>
                <a:spcPts val="0"/>
              </a:spcBef>
              <a:spcAft>
                <a:spcPts val="0"/>
              </a:spcAft>
              <a:buClr>
                <a:srgbClr val="595959"/>
              </a:buClr>
              <a:buSzPts val="1800"/>
              <a:buNone/>
            </a:pPr>
            <a:endParaRPr dirty="0">
              <a:solidFill>
                <a:schemeClr val="bg1"/>
              </a:solidFill>
            </a:endParaRPr>
          </a:p>
        </p:txBody>
      </p:sp>
      <p:sp>
        <p:nvSpPr>
          <p:cNvPr id="3" name="Marcador de contenido 2">
            <a:extLst>
              <a:ext uri="{FF2B5EF4-FFF2-40B4-BE49-F238E27FC236}">
                <a16:creationId xmlns:a16="http://schemas.microsoft.com/office/drawing/2014/main" id="{4B78E274-693F-A53E-0C80-FD4EE9501FC1}"/>
              </a:ext>
            </a:extLst>
          </p:cNvPr>
          <p:cNvSpPr>
            <a:spLocks noGrp="1"/>
          </p:cNvSpPr>
          <p:nvPr>
            <p:ph sz="half" idx="1"/>
          </p:nvPr>
        </p:nvSpPr>
        <p:spPr>
          <a:xfrm>
            <a:off x="838200" y="2532265"/>
            <a:ext cx="5181600" cy="3644697"/>
          </a:xfrm>
        </p:spPr>
        <p:txBody>
          <a:bodyPr/>
          <a:lstStyle/>
          <a:p>
            <a:r>
              <a:rPr lang="es-MX" dirty="0">
                <a:solidFill>
                  <a:schemeClr val="bg1"/>
                </a:solidFill>
              </a:rPr>
              <a:t>Es la manera en la que las distintas tablas trabajan en conjunto</a:t>
            </a:r>
          </a:p>
          <a:p>
            <a:r>
              <a:rPr lang="es-MX" dirty="0">
                <a:solidFill>
                  <a:schemeClr val="bg1"/>
                </a:solidFill>
              </a:rPr>
              <a:t>Representan una conexión lógica entre las diferentes fuentes de datos</a:t>
            </a:r>
            <a:endParaRPr lang="es-CO" dirty="0">
              <a:solidFill>
                <a:schemeClr val="bg1"/>
              </a:solidFill>
            </a:endParaRPr>
          </a:p>
        </p:txBody>
      </p:sp>
      <p:sp>
        <p:nvSpPr>
          <p:cNvPr id="7" name="Marcador de contenido 6">
            <a:extLst>
              <a:ext uri="{FF2B5EF4-FFF2-40B4-BE49-F238E27FC236}">
                <a16:creationId xmlns:a16="http://schemas.microsoft.com/office/drawing/2014/main" id="{41FD0E03-9716-7243-A710-9BE2F076C0BC}"/>
              </a:ext>
            </a:extLst>
          </p:cNvPr>
          <p:cNvSpPr>
            <a:spLocks noGrp="1"/>
          </p:cNvSpPr>
          <p:nvPr>
            <p:ph sz="half" idx="2"/>
          </p:nvPr>
        </p:nvSpPr>
        <p:spPr>
          <a:xfrm>
            <a:off x="6172200" y="2532265"/>
            <a:ext cx="5181600" cy="3644698"/>
          </a:xfrm>
        </p:spPr>
        <p:txBody>
          <a:bodyPr/>
          <a:lstStyle/>
          <a:p>
            <a:r>
              <a:rPr lang="es-MX" dirty="0">
                <a:solidFill>
                  <a:schemeClr val="bg1"/>
                </a:solidFill>
              </a:rPr>
              <a:t>Se encuentran dentro de una tabla de dimensión</a:t>
            </a:r>
          </a:p>
          <a:p>
            <a:r>
              <a:rPr lang="es-MX" dirty="0">
                <a:solidFill>
                  <a:schemeClr val="bg1"/>
                </a:solidFill>
              </a:rPr>
              <a:t>Pueden haber varias jerarquías dentro de una tabla de dimensión</a:t>
            </a:r>
          </a:p>
          <a:p>
            <a:r>
              <a:rPr lang="es-MX" dirty="0">
                <a:solidFill>
                  <a:schemeClr val="bg1"/>
                </a:solidFill>
              </a:rPr>
              <a:t>Permiten pasar de un nivel de detalle a un nivel de agregación (y viceversa)</a:t>
            </a:r>
            <a:endParaRPr lang="es-CO" dirty="0">
              <a:solidFill>
                <a:schemeClr val="bg1"/>
              </a:solidFill>
            </a:endParaRPr>
          </a:p>
        </p:txBody>
      </p:sp>
    </p:spTree>
    <p:extLst>
      <p:ext uri="{BB962C8B-B14F-4D97-AF65-F5344CB8AC3E}">
        <p14:creationId xmlns:p14="http://schemas.microsoft.com/office/powerpoint/2010/main" val="688218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Google Shape;53;p3"/>
          <p:cNvSpPr txBox="1">
            <a:spLocks noGrp="1"/>
          </p:cNvSpPr>
          <p:nvPr/>
        </p:nvSpPr>
        <p:spPr>
          <a:xfrm>
            <a:off x="1447800" y="1289233"/>
            <a:ext cx="9144000" cy="952907"/>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595959"/>
              </a:buClr>
              <a:buSzPts val="4800"/>
              <a:buFont typeface="Arial"/>
              <a:buNone/>
              <a:defRPr sz="4800" b="1" i="0" u="none" strike="noStrike" cap="none">
                <a:solidFill>
                  <a:srgbClr val="59595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ctr" rtl="0">
              <a:lnSpc>
                <a:spcPct val="90000"/>
              </a:lnSpc>
              <a:spcBef>
                <a:spcPts val="0"/>
              </a:spcBef>
              <a:spcAft>
                <a:spcPts val="0"/>
              </a:spcAft>
              <a:buClr>
                <a:srgbClr val="595959"/>
              </a:buClr>
              <a:buSzPts val="4800"/>
              <a:buFont typeface="Arial"/>
              <a:buNone/>
            </a:pPr>
            <a:r>
              <a:rPr lang="es-CO" dirty="0">
                <a:solidFill>
                  <a:schemeClr val="bg1"/>
                </a:solidFill>
              </a:rPr>
              <a:t>Tipos de Relaciones, Cardinalidad</a:t>
            </a:r>
            <a:endParaRPr dirty="0">
              <a:solidFill>
                <a:schemeClr val="bg1"/>
              </a:solidFill>
            </a:endParaRPr>
          </a:p>
        </p:txBody>
      </p:sp>
      <p:sp>
        <p:nvSpPr>
          <p:cNvPr id="5" name="Google Shape;54;p3"/>
          <p:cNvSpPr txBox="1">
            <a:spLocks noGrp="1"/>
          </p:cNvSpPr>
          <p:nvPr/>
        </p:nvSpPr>
        <p:spPr>
          <a:xfrm>
            <a:off x="1524000" y="2904922"/>
            <a:ext cx="9144000" cy="335010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228600" algn="ctr" rtl="0">
              <a:lnSpc>
                <a:spcPct val="90000"/>
              </a:lnSpc>
              <a:spcBef>
                <a:spcPts val="1000"/>
              </a:spcBef>
              <a:spcAft>
                <a:spcPts val="0"/>
              </a:spcAft>
              <a:buClr>
                <a:srgbClr val="595959"/>
              </a:buClr>
              <a:buSzPts val="2400"/>
              <a:buFont typeface="Arial"/>
              <a:buNone/>
              <a:defRPr sz="2400" b="0" i="0" u="none" strike="noStrike" cap="none">
                <a:solidFill>
                  <a:srgbClr val="595959"/>
                </a:solidFill>
                <a:latin typeface="Arial Narrow"/>
                <a:ea typeface="Arial Narrow"/>
                <a:cs typeface="Arial Narrow"/>
                <a:sym typeface="Arial Narrow"/>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marL="285750" lvl="0" indent="-285750" algn="just" rtl="0">
              <a:lnSpc>
                <a:spcPct val="90000"/>
              </a:lnSpc>
              <a:spcBef>
                <a:spcPts val="0"/>
              </a:spcBef>
              <a:spcAft>
                <a:spcPts val="0"/>
              </a:spcAft>
              <a:buClr>
                <a:srgbClr val="595959"/>
              </a:buClr>
              <a:buSzPts val="1800"/>
              <a:buFont typeface="Arial" panose="020B0604020202020204" pitchFamily="34" charset="0"/>
              <a:buChar char="•"/>
            </a:pPr>
            <a:endParaRPr lang="es-MX" sz="1800" dirty="0">
              <a:solidFill>
                <a:schemeClr val="bg1"/>
              </a:solidFill>
              <a:latin typeface="Arial"/>
              <a:ea typeface="Arial"/>
              <a:cs typeface="Arial"/>
              <a:sym typeface="Arial"/>
            </a:endParaRPr>
          </a:p>
          <a:p>
            <a:pPr marL="0" lvl="0" indent="0" algn="ctr" rtl="0">
              <a:lnSpc>
                <a:spcPct val="90000"/>
              </a:lnSpc>
              <a:spcBef>
                <a:spcPts val="0"/>
              </a:spcBef>
              <a:spcAft>
                <a:spcPts val="0"/>
              </a:spcAft>
              <a:buClr>
                <a:srgbClr val="595959"/>
              </a:buClr>
              <a:buSzPts val="1800"/>
              <a:buNone/>
            </a:pPr>
            <a:endParaRPr lang="es-MX" sz="1800" dirty="0">
              <a:solidFill>
                <a:schemeClr val="bg1"/>
              </a:solidFill>
              <a:latin typeface="Arial"/>
              <a:ea typeface="Arial"/>
              <a:cs typeface="Arial"/>
              <a:sym typeface="Arial"/>
            </a:endParaRPr>
          </a:p>
          <a:p>
            <a:pPr marL="0" lvl="0" indent="0" algn="ctr" rtl="0">
              <a:lnSpc>
                <a:spcPct val="90000"/>
              </a:lnSpc>
              <a:spcBef>
                <a:spcPts val="0"/>
              </a:spcBef>
              <a:spcAft>
                <a:spcPts val="0"/>
              </a:spcAft>
              <a:buClr>
                <a:srgbClr val="595959"/>
              </a:buClr>
              <a:buSzPts val="1800"/>
              <a:buNone/>
            </a:pPr>
            <a:endParaRPr dirty="0">
              <a:solidFill>
                <a:schemeClr val="bg1"/>
              </a:solidFill>
            </a:endParaRPr>
          </a:p>
        </p:txBody>
      </p:sp>
      <p:sp>
        <p:nvSpPr>
          <p:cNvPr id="7" name="Marcador de contenido 6">
            <a:extLst>
              <a:ext uri="{FF2B5EF4-FFF2-40B4-BE49-F238E27FC236}">
                <a16:creationId xmlns:a16="http://schemas.microsoft.com/office/drawing/2014/main" id="{41FD0E03-9716-7243-A710-9BE2F076C0BC}"/>
              </a:ext>
            </a:extLst>
          </p:cNvPr>
          <p:cNvSpPr>
            <a:spLocks noGrp="1"/>
          </p:cNvSpPr>
          <p:nvPr>
            <p:ph sz="half" idx="2"/>
          </p:nvPr>
        </p:nvSpPr>
        <p:spPr>
          <a:xfrm>
            <a:off x="689113" y="2532265"/>
            <a:ext cx="10664687" cy="3644698"/>
          </a:xfrm>
        </p:spPr>
        <p:txBody>
          <a:bodyPr>
            <a:normAutofit fontScale="92500" lnSpcReduction="20000"/>
          </a:bodyPr>
          <a:lstStyle/>
          <a:p>
            <a:r>
              <a:rPr lang="es-MX" dirty="0">
                <a:solidFill>
                  <a:schemeClr val="bg1"/>
                </a:solidFill>
              </a:rPr>
              <a:t>Varios a 1 (*:1) = El tipo más común de relación predeterminada. La columna de una tabla puede tener más de una instancia de un valor. La otra tabla relacionada (tabla de búsqueda) sólo tiene una instancia de un valor.</a:t>
            </a:r>
          </a:p>
          <a:p>
            <a:r>
              <a:rPr lang="es-MX" dirty="0">
                <a:solidFill>
                  <a:schemeClr val="bg1"/>
                </a:solidFill>
              </a:rPr>
              <a:t>Uno a uno (1:1) = La columna de una tabla solo tiene una instancia de un valor determinado. La otra tabla relacionada solo tiene una instancia de una valor determinado</a:t>
            </a:r>
          </a:p>
          <a:p>
            <a:r>
              <a:rPr lang="es-MX" dirty="0">
                <a:solidFill>
                  <a:schemeClr val="bg1"/>
                </a:solidFill>
              </a:rPr>
              <a:t>Uno a varios (1:*) = La columna de una tabla solo tiene una instancia de un valor . La otra tabla relacionada puede tener más de una instancia de un valor</a:t>
            </a:r>
          </a:p>
          <a:p>
            <a:r>
              <a:rPr lang="es-MX" dirty="0">
                <a:solidFill>
                  <a:schemeClr val="bg1"/>
                </a:solidFill>
              </a:rPr>
              <a:t>Varios  a varios (*:*) = Elimina los requisitos de los valores únicos entre las tablas.</a:t>
            </a:r>
          </a:p>
        </p:txBody>
      </p:sp>
    </p:spTree>
    <p:extLst>
      <p:ext uri="{BB962C8B-B14F-4D97-AF65-F5344CB8AC3E}">
        <p14:creationId xmlns:p14="http://schemas.microsoft.com/office/powerpoint/2010/main" val="2904269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Google Shape;53;p3"/>
          <p:cNvSpPr txBox="1">
            <a:spLocks noGrp="1"/>
          </p:cNvSpPr>
          <p:nvPr/>
        </p:nvSpPr>
        <p:spPr>
          <a:xfrm>
            <a:off x="1447800" y="1289233"/>
            <a:ext cx="9144000" cy="952907"/>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595959"/>
              </a:buClr>
              <a:buSzPts val="4800"/>
              <a:buFont typeface="Arial"/>
              <a:buNone/>
              <a:defRPr sz="4800" b="1" i="0" u="none" strike="noStrike" cap="none">
                <a:solidFill>
                  <a:srgbClr val="59595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ctr" rtl="0">
              <a:lnSpc>
                <a:spcPct val="90000"/>
              </a:lnSpc>
              <a:spcBef>
                <a:spcPts val="0"/>
              </a:spcBef>
              <a:spcAft>
                <a:spcPts val="0"/>
              </a:spcAft>
              <a:buClr>
                <a:srgbClr val="595959"/>
              </a:buClr>
              <a:buSzPts val="4800"/>
              <a:buFont typeface="Arial"/>
              <a:buNone/>
            </a:pPr>
            <a:r>
              <a:rPr lang="es-CO" dirty="0">
                <a:solidFill>
                  <a:schemeClr val="bg1"/>
                </a:solidFill>
              </a:rPr>
              <a:t>Pasos para diseñar un esquema estrella</a:t>
            </a:r>
            <a:endParaRPr dirty="0">
              <a:solidFill>
                <a:schemeClr val="bg1"/>
              </a:solidFill>
            </a:endParaRPr>
          </a:p>
        </p:txBody>
      </p:sp>
      <p:sp>
        <p:nvSpPr>
          <p:cNvPr id="5" name="Google Shape;54;p3"/>
          <p:cNvSpPr txBox="1">
            <a:spLocks noGrp="1"/>
          </p:cNvSpPr>
          <p:nvPr/>
        </p:nvSpPr>
        <p:spPr>
          <a:xfrm>
            <a:off x="1524000" y="2904922"/>
            <a:ext cx="9144000" cy="335010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228600" algn="ctr" rtl="0">
              <a:lnSpc>
                <a:spcPct val="90000"/>
              </a:lnSpc>
              <a:spcBef>
                <a:spcPts val="1000"/>
              </a:spcBef>
              <a:spcAft>
                <a:spcPts val="0"/>
              </a:spcAft>
              <a:buClr>
                <a:srgbClr val="595959"/>
              </a:buClr>
              <a:buSzPts val="2400"/>
              <a:buFont typeface="Arial"/>
              <a:buNone/>
              <a:defRPr sz="2400" b="0" i="0" u="none" strike="noStrike" cap="none">
                <a:solidFill>
                  <a:srgbClr val="595959"/>
                </a:solidFill>
                <a:latin typeface="Arial Narrow"/>
                <a:ea typeface="Arial Narrow"/>
                <a:cs typeface="Arial Narrow"/>
                <a:sym typeface="Arial Narrow"/>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marL="285750" lvl="0" indent="-285750" algn="just" rtl="0">
              <a:lnSpc>
                <a:spcPct val="90000"/>
              </a:lnSpc>
              <a:spcBef>
                <a:spcPts val="0"/>
              </a:spcBef>
              <a:spcAft>
                <a:spcPts val="0"/>
              </a:spcAft>
              <a:buClr>
                <a:srgbClr val="595959"/>
              </a:buClr>
              <a:buSzPts val="1800"/>
              <a:buFont typeface="Arial" panose="020B0604020202020204" pitchFamily="34" charset="0"/>
              <a:buChar char="•"/>
            </a:pPr>
            <a:endParaRPr lang="es-MX" sz="1800" dirty="0">
              <a:solidFill>
                <a:schemeClr val="bg1"/>
              </a:solidFill>
              <a:latin typeface="Arial"/>
              <a:ea typeface="Arial"/>
              <a:cs typeface="Arial"/>
              <a:sym typeface="Arial"/>
            </a:endParaRPr>
          </a:p>
          <a:p>
            <a:pPr marL="0" lvl="0" indent="0" algn="ctr" rtl="0">
              <a:lnSpc>
                <a:spcPct val="90000"/>
              </a:lnSpc>
              <a:spcBef>
                <a:spcPts val="0"/>
              </a:spcBef>
              <a:spcAft>
                <a:spcPts val="0"/>
              </a:spcAft>
              <a:buClr>
                <a:srgbClr val="595959"/>
              </a:buClr>
              <a:buSzPts val="1800"/>
              <a:buNone/>
            </a:pPr>
            <a:endParaRPr lang="es-MX" sz="1800" dirty="0">
              <a:solidFill>
                <a:schemeClr val="bg1"/>
              </a:solidFill>
              <a:latin typeface="Arial"/>
              <a:ea typeface="Arial"/>
              <a:cs typeface="Arial"/>
              <a:sym typeface="Arial"/>
            </a:endParaRPr>
          </a:p>
          <a:p>
            <a:pPr marL="0" lvl="0" indent="0" algn="ctr" rtl="0">
              <a:lnSpc>
                <a:spcPct val="90000"/>
              </a:lnSpc>
              <a:spcBef>
                <a:spcPts val="0"/>
              </a:spcBef>
              <a:spcAft>
                <a:spcPts val="0"/>
              </a:spcAft>
              <a:buClr>
                <a:srgbClr val="595959"/>
              </a:buClr>
              <a:buSzPts val="1800"/>
              <a:buNone/>
            </a:pPr>
            <a:endParaRPr dirty="0">
              <a:solidFill>
                <a:schemeClr val="bg1"/>
              </a:solidFill>
            </a:endParaRPr>
          </a:p>
        </p:txBody>
      </p:sp>
      <p:sp>
        <p:nvSpPr>
          <p:cNvPr id="7" name="Marcador de contenido 6">
            <a:extLst>
              <a:ext uri="{FF2B5EF4-FFF2-40B4-BE49-F238E27FC236}">
                <a16:creationId xmlns:a16="http://schemas.microsoft.com/office/drawing/2014/main" id="{41FD0E03-9716-7243-A710-9BE2F076C0BC}"/>
              </a:ext>
            </a:extLst>
          </p:cNvPr>
          <p:cNvSpPr>
            <a:spLocks noGrp="1"/>
          </p:cNvSpPr>
          <p:nvPr>
            <p:ph sz="half" idx="2"/>
          </p:nvPr>
        </p:nvSpPr>
        <p:spPr>
          <a:xfrm>
            <a:off x="1007166" y="2707397"/>
            <a:ext cx="8388626" cy="2861370"/>
          </a:xfrm>
        </p:spPr>
        <p:txBody>
          <a:bodyPr>
            <a:normAutofit/>
          </a:bodyPr>
          <a:lstStyle/>
          <a:p>
            <a:pPr marL="514350" indent="-514350">
              <a:buFont typeface="+mj-lt"/>
              <a:buAutoNum type="arabicPeriod"/>
            </a:pPr>
            <a:r>
              <a:rPr lang="es-MX" dirty="0">
                <a:solidFill>
                  <a:schemeClr val="bg1"/>
                </a:solidFill>
              </a:rPr>
              <a:t>Identificar un proceso de negocios a analizar</a:t>
            </a:r>
          </a:p>
          <a:p>
            <a:pPr marL="514350" indent="-514350">
              <a:buFont typeface="+mj-lt"/>
              <a:buAutoNum type="arabicPeriod"/>
            </a:pPr>
            <a:r>
              <a:rPr lang="es-MX" dirty="0">
                <a:solidFill>
                  <a:schemeClr val="bg1"/>
                </a:solidFill>
              </a:rPr>
              <a:t>Identificar la medida o hechos</a:t>
            </a:r>
          </a:p>
          <a:p>
            <a:pPr marL="514350" indent="-514350">
              <a:buFont typeface="+mj-lt"/>
              <a:buAutoNum type="arabicPeriod"/>
            </a:pPr>
            <a:r>
              <a:rPr lang="es-MX" dirty="0">
                <a:solidFill>
                  <a:schemeClr val="bg1"/>
                </a:solidFill>
              </a:rPr>
              <a:t>Identificar las dimensiones de los hechos</a:t>
            </a:r>
          </a:p>
          <a:p>
            <a:pPr marL="514350" indent="-514350">
              <a:buFont typeface="+mj-lt"/>
              <a:buAutoNum type="arabicPeriod"/>
            </a:pPr>
            <a:r>
              <a:rPr lang="es-MX" dirty="0">
                <a:solidFill>
                  <a:schemeClr val="bg1"/>
                </a:solidFill>
              </a:rPr>
              <a:t>Listar las columnas de cada dimensión</a:t>
            </a:r>
          </a:p>
          <a:p>
            <a:pPr marL="514350" indent="-514350">
              <a:buFont typeface="+mj-lt"/>
              <a:buAutoNum type="arabicPeriod"/>
            </a:pPr>
            <a:r>
              <a:rPr lang="es-MX" dirty="0">
                <a:solidFill>
                  <a:schemeClr val="bg1"/>
                </a:solidFill>
              </a:rPr>
              <a:t>Determinar el nivel mínimo de agregación</a:t>
            </a:r>
          </a:p>
        </p:txBody>
      </p:sp>
    </p:spTree>
    <p:extLst>
      <p:ext uri="{BB962C8B-B14F-4D97-AF65-F5344CB8AC3E}">
        <p14:creationId xmlns:p14="http://schemas.microsoft.com/office/powerpoint/2010/main" val="2263825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Google Shape;53;p3"/>
          <p:cNvSpPr txBox="1">
            <a:spLocks noGrp="1"/>
          </p:cNvSpPr>
          <p:nvPr/>
        </p:nvSpPr>
        <p:spPr>
          <a:xfrm>
            <a:off x="967408" y="1289233"/>
            <a:ext cx="10721009" cy="952907"/>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595959"/>
              </a:buClr>
              <a:buSzPts val="4800"/>
              <a:buFont typeface="Arial"/>
              <a:buNone/>
              <a:defRPr sz="4800" b="1" i="0" u="none" strike="noStrike" cap="none">
                <a:solidFill>
                  <a:srgbClr val="59595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ctr" rtl="0">
              <a:lnSpc>
                <a:spcPct val="90000"/>
              </a:lnSpc>
              <a:spcBef>
                <a:spcPts val="0"/>
              </a:spcBef>
              <a:spcAft>
                <a:spcPts val="0"/>
              </a:spcAft>
              <a:buClr>
                <a:srgbClr val="595959"/>
              </a:buClr>
              <a:buSzPts val="4800"/>
              <a:buFont typeface="Arial"/>
              <a:buNone/>
            </a:pPr>
            <a:r>
              <a:rPr lang="es-CO" dirty="0">
                <a:solidFill>
                  <a:schemeClr val="bg1"/>
                </a:solidFill>
              </a:rPr>
              <a:t>Normalización y Desnormalización</a:t>
            </a:r>
            <a:endParaRPr dirty="0">
              <a:solidFill>
                <a:schemeClr val="bg1"/>
              </a:solidFill>
            </a:endParaRPr>
          </a:p>
        </p:txBody>
      </p:sp>
      <p:sp>
        <p:nvSpPr>
          <p:cNvPr id="5" name="Google Shape;54;p3"/>
          <p:cNvSpPr txBox="1">
            <a:spLocks noGrp="1"/>
          </p:cNvSpPr>
          <p:nvPr/>
        </p:nvSpPr>
        <p:spPr>
          <a:xfrm>
            <a:off x="1524000" y="2904922"/>
            <a:ext cx="9144000" cy="335010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228600" algn="ctr" rtl="0">
              <a:lnSpc>
                <a:spcPct val="90000"/>
              </a:lnSpc>
              <a:spcBef>
                <a:spcPts val="1000"/>
              </a:spcBef>
              <a:spcAft>
                <a:spcPts val="0"/>
              </a:spcAft>
              <a:buClr>
                <a:srgbClr val="595959"/>
              </a:buClr>
              <a:buSzPts val="2400"/>
              <a:buFont typeface="Arial"/>
              <a:buNone/>
              <a:defRPr sz="2400" b="0" i="0" u="none" strike="noStrike" cap="none">
                <a:solidFill>
                  <a:srgbClr val="595959"/>
                </a:solidFill>
                <a:latin typeface="Arial Narrow"/>
                <a:ea typeface="Arial Narrow"/>
                <a:cs typeface="Arial Narrow"/>
                <a:sym typeface="Arial Narrow"/>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marL="285750" lvl="0" indent="-285750" algn="just" rtl="0">
              <a:lnSpc>
                <a:spcPct val="90000"/>
              </a:lnSpc>
              <a:spcBef>
                <a:spcPts val="0"/>
              </a:spcBef>
              <a:spcAft>
                <a:spcPts val="0"/>
              </a:spcAft>
              <a:buClr>
                <a:srgbClr val="595959"/>
              </a:buClr>
              <a:buSzPts val="1800"/>
              <a:buFont typeface="Arial" panose="020B0604020202020204" pitchFamily="34" charset="0"/>
              <a:buChar char="•"/>
            </a:pPr>
            <a:endParaRPr lang="es-MX" sz="1800" dirty="0">
              <a:solidFill>
                <a:schemeClr val="bg1"/>
              </a:solidFill>
              <a:latin typeface="Arial"/>
              <a:ea typeface="Arial"/>
              <a:cs typeface="Arial"/>
              <a:sym typeface="Arial"/>
            </a:endParaRPr>
          </a:p>
          <a:p>
            <a:pPr marL="0" lvl="0" indent="0" algn="ctr" rtl="0">
              <a:lnSpc>
                <a:spcPct val="90000"/>
              </a:lnSpc>
              <a:spcBef>
                <a:spcPts val="0"/>
              </a:spcBef>
              <a:spcAft>
                <a:spcPts val="0"/>
              </a:spcAft>
              <a:buClr>
                <a:srgbClr val="595959"/>
              </a:buClr>
              <a:buSzPts val="1800"/>
              <a:buNone/>
            </a:pPr>
            <a:endParaRPr lang="es-MX" sz="1800" dirty="0">
              <a:solidFill>
                <a:schemeClr val="bg1"/>
              </a:solidFill>
              <a:latin typeface="Arial"/>
              <a:ea typeface="Arial"/>
              <a:cs typeface="Arial"/>
              <a:sym typeface="Arial"/>
            </a:endParaRPr>
          </a:p>
          <a:p>
            <a:pPr marL="0" lvl="0" indent="0" algn="ctr" rtl="0">
              <a:lnSpc>
                <a:spcPct val="90000"/>
              </a:lnSpc>
              <a:spcBef>
                <a:spcPts val="0"/>
              </a:spcBef>
              <a:spcAft>
                <a:spcPts val="0"/>
              </a:spcAft>
              <a:buClr>
                <a:srgbClr val="595959"/>
              </a:buClr>
              <a:buSzPts val="1800"/>
              <a:buNone/>
            </a:pPr>
            <a:endParaRPr dirty="0">
              <a:solidFill>
                <a:schemeClr val="bg1"/>
              </a:solidFill>
            </a:endParaRPr>
          </a:p>
        </p:txBody>
      </p:sp>
      <p:sp>
        <p:nvSpPr>
          <p:cNvPr id="7" name="Marcador de contenido 6">
            <a:extLst>
              <a:ext uri="{FF2B5EF4-FFF2-40B4-BE49-F238E27FC236}">
                <a16:creationId xmlns:a16="http://schemas.microsoft.com/office/drawing/2014/main" id="{41FD0E03-9716-7243-A710-9BE2F076C0BC}"/>
              </a:ext>
            </a:extLst>
          </p:cNvPr>
          <p:cNvSpPr>
            <a:spLocks noGrp="1"/>
          </p:cNvSpPr>
          <p:nvPr>
            <p:ph sz="half" idx="2"/>
          </p:nvPr>
        </p:nvSpPr>
        <p:spPr>
          <a:xfrm>
            <a:off x="689113" y="2707397"/>
            <a:ext cx="5592418" cy="2861370"/>
          </a:xfrm>
        </p:spPr>
        <p:txBody>
          <a:bodyPr>
            <a:normAutofit fontScale="92500" lnSpcReduction="10000"/>
          </a:bodyPr>
          <a:lstStyle/>
          <a:p>
            <a:pPr marL="514350" indent="-514350">
              <a:buFont typeface="+mj-lt"/>
              <a:buAutoNum type="arabicPeriod"/>
            </a:pPr>
            <a:r>
              <a:rPr lang="es-MX" dirty="0">
                <a:solidFill>
                  <a:schemeClr val="bg1"/>
                </a:solidFill>
              </a:rPr>
              <a:t>Es el proceso de organizar los datos en tablas de manera que los datos sean siempre inequívocos. Se trata de un refinamiento de los objetos de datos, teniendo que identificar sus relaciones y definir las tablas requeridas y las columnas dentro de cada tabla.</a:t>
            </a:r>
          </a:p>
        </p:txBody>
      </p:sp>
      <p:sp>
        <p:nvSpPr>
          <p:cNvPr id="8" name="Marcador de contenido 6">
            <a:extLst>
              <a:ext uri="{FF2B5EF4-FFF2-40B4-BE49-F238E27FC236}">
                <a16:creationId xmlns:a16="http://schemas.microsoft.com/office/drawing/2014/main" id="{BDBD2CFB-B966-1B1E-D954-634615B9FF1B}"/>
              </a:ext>
            </a:extLst>
          </p:cNvPr>
          <p:cNvSpPr txBox="1">
            <a:spLocks/>
          </p:cNvSpPr>
          <p:nvPr/>
        </p:nvSpPr>
        <p:spPr>
          <a:xfrm>
            <a:off x="6096000" y="2707397"/>
            <a:ext cx="5592418" cy="286137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s-MX" dirty="0">
                <a:solidFill>
                  <a:schemeClr val="bg1"/>
                </a:solidFill>
              </a:rPr>
              <a:t>Es la estrategia utilizada para aumentar el rendimiento de una base de datos (previamente normalizada). Se basa en agregar datos redundantes a las tablas donde pensamos que nos ayudarán más, pudiendo utilizar atributos adicionales en una tabla existe, agregando nuevas tablas o incluso crear instancias de tablas existentes.</a:t>
            </a:r>
          </a:p>
        </p:txBody>
      </p:sp>
    </p:spTree>
    <p:extLst>
      <p:ext uri="{BB962C8B-B14F-4D97-AF65-F5344CB8AC3E}">
        <p14:creationId xmlns:p14="http://schemas.microsoft.com/office/powerpoint/2010/main" val="3439606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130911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0" cy="6858000"/>
          </a:xfrm>
          <a:prstGeom prst="rect">
            <a:avLst/>
          </a:prstGeom>
        </p:spPr>
      </p:pic>
      <p:sp>
        <p:nvSpPr>
          <p:cNvPr id="12" name="Google Shape;42;p1"/>
          <p:cNvSpPr txBox="1">
            <a:spLocks noGrp="1"/>
          </p:cNvSpPr>
          <p:nvPr/>
        </p:nvSpPr>
        <p:spPr>
          <a:xfrm>
            <a:off x="1409037" y="3007263"/>
            <a:ext cx="9373925" cy="843473"/>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595959"/>
              </a:buClr>
              <a:buSzPts val="1800"/>
              <a:buFont typeface="Arial"/>
              <a:buNone/>
              <a:defRPr sz="3600" b="1" i="0" u="none" strike="noStrike" cap="none">
                <a:solidFill>
                  <a:srgbClr val="59595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ctr" rtl="0">
              <a:lnSpc>
                <a:spcPct val="90000"/>
              </a:lnSpc>
              <a:spcBef>
                <a:spcPts val="0"/>
              </a:spcBef>
              <a:spcAft>
                <a:spcPts val="0"/>
              </a:spcAft>
              <a:buClr>
                <a:schemeClr val="lt1"/>
              </a:buClr>
              <a:buSzPts val="5400"/>
              <a:buFont typeface="Arial"/>
              <a:buNone/>
            </a:pPr>
            <a:r>
              <a:rPr lang="es-CO" sz="5400" dirty="0">
                <a:solidFill>
                  <a:schemeClr val="lt1"/>
                </a:solidFill>
              </a:rPr>
              <a:t>Modelado de datos</a:t>
            </a:r>
            <a:endParaRPr dirty="0"/>
          </a:p>
        </p:txBody>
      </p:sp>
    </p:spTree>
    <p:extLst>
      <p:ext uri="{BB962C8B-B14F-4D97-AF65-F5344CB8AC3E}">
        <p14:creationId xmlns:p14="http://schemas.microsoft.com/office/powerpoint/2010/main" val="2970024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Google Shape;54;p3"/>
          <p:cNvSpPr txBox="1">
            <a:spLocks noGrp="1"/>
          </p:cNvSpPr>
          <p:nvPr/>
        </p:nvSpPr>
        <p:spPr>
          <a:xfrm>
            <a:off x="1524000" y="2660034"/>
            <a:ext cx="9144000" cy="165576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228600" algn="ctr" rtl="0">
              <a:lnSpc>
                <a:spcPct val="90000"/>
              </a:lnSpc>
              <a:spcBef>
                <a:spcPts val="1000"/>
              </a:spcBef>
              <a:spcAft>
                <a:spcPts val="0"/>
              </a:spcAft>
              <a:buClr>
                <a:srgbClr val="595959"/>
              </a:buClr>
              <a:buSzPts val="2400"/>
              <a:buFont typeface="Arial"/>
              <a:buNone/>
              <a:defRPr sz="2400" b="0" i="0" u="none" strike="noStrike" cap="none">
                <a:solidFill>
                  <a:srgbClr val="595959"/>
                </a:solidFill>
                <a:latin typeface="Arial Narrow"/>
                <a:ea typeface="Arial Narrow"/>
                <a:cs typeface="Arial Narrow"/>
                <a:sym typeface="Arial Narrow"/>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marL="0" lvl="0" indent="0" algn="ctr" rtl="0">
              <a:lnSpc>
                <a:spcPct val="90000"/>
              </a:lnSpc>
              <a:spcBef>
                <a:spcPts val="0"/>
              </a:spcBef>
              <a:spcAft>
                <a:spcPts val="0"/>
              </a:spcAft>
              <a:buClr>
                <a:srgbClr val="595959"/>
              </a:buClr>
              <a:buSzPts val="1800"/>
              <a:buNone/>
            </a:pPr>
            <a:r>
              <a:rPr lang="es-MX" sz="1800" dirty="0">
                <a:latin typeface="Arial"/>
                <a:ea typeface="Arial"/>
                <a:cs typeface="Arial"/>
                <a:sym typeface="Arial"/>
              </a:rPr>
              <a:t>Un modelo implica una estructura organizada que me garantiza el mismo tipo de información en un escenario particular.</a:t>
            </a:r>
            <a:endParaRPr lang="es-MX" sz="1800" dirty="0">
              <a:latin typeface="Arial"/>
              <a:cs typeface="Arial"/>
              <a:sym typeface="Arial"/>
            </a:endParaRPr>
          </a:p>
          <a:p>
            <a:pPr marL="0" lvl="0" indent="0" algn="ctr" rtl="0">
              <a:lnSpc>
                <a:spcPct val="90000"/>
              </a:lnSpc>
              <a:spcBef>
                <a:spcPts val="0"/>
              </a:spcBef>
              <a:spcAft>
                <a:spcPts val="0"/>
              </a:spcAft>
              <a:buClr>
                <a:srgbClr val="595959"/>
              </a:buClr>
              <a:buSzPts val="1800"/>
              <a:buNone/>
            </a:pPr>
            <a:endParaRPr dirty="0"/>
          </a:p>
        </p:txBody>
      </p:sp>
      <p:sp>
        <p:nvSpPr>
          <p:cNvPr id="6" name="Google Shape;53;p3"/>
          <p:cNvSpPr txBox="1">
            <a:spLocks noGrp="1"/>
          </p:cNvSpPr>
          <p:nvPr/>
        </p:nvSpPr>
        <p:spPr>
          <a:xfrm>
            <a:off x="1524000" y="1589298"/>
            <a:ext cx="9144000" cy="952907"/>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595959"/>
              </a:buClr>
              <a:buSzPts val="4800"/>
              <a:buFont typeface="Arial"/>
              <a:buNone/>
              <a:defRPr sz="4800" b="1" i="0" u="none" strike="noStrike" cap="none">
                <a:solidFill>
                  <a:srgbClr val="59595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ctr" rtl="0">
              <a:lnSpc>
                <a:spcPct val="90000"/>
              </a:lnSpc>
              <a:spcBef>
                <a:spcPts val="0"/>
              </a:spcBef>
              <a:spcAft>
                <a:spcPts val="0"/>
              </a:spcAft>
              <a:buClr>
                <a:srgbClr val="595959"/>
              </a:buClr>
              <a:buSzPts val="4800"/>
              <a:buFont typeface="Arial"/>
              <a:buNone/>
            </a:pPr>
            <a:br>
              <a:rPr lang="es-CO" dirty="0"/>
            </a:br>
            <a:r>
              <a:rPr lang="es-CO" dirty="0"/>
              <a:t>Modelo</a:t>
            </a:r>
            <a:endParaRPr dirty="0"/>
          </a:p>
        </p:txBody>
      </p:sp>
    </p:spTree>
    <p:extLst>
      <p:ext uri="{BB962C8B-B14F-4D97-AF65-F5344CB8AC3E}">
        <p14:creationId xmlns:p14="http://schemas.microsoft.com/office/powerpoint/2010/main" val="4025933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Google Shape;54;p3"/>
          <p:cNvSpPr txBox="1">
            <a:spLocks noGrp="1"/>
          </p:cNvSpPr>
          <p:nvPr/>
        </p:nvSpPr>
        <p:spPr>
          <a:xfrm>
            <a:off x="1524000" y="2660034"/>
            <a:ext cx="9144000" cy="223001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228600" algn="ctr" rtl="0">
              <a:lnSpc>
                <a:spcPct val="90000"/>
              </a:lnSpc>
              <a:spcBef>
                <a:spcPts val="1000"/>
              </a:spcBef>
              <a:spcAft>
                <a:spcPts val="0"/>
              </a:spcAft>
              <a:buClr>
                <a:srgbClr val="595959"/>
              </a:buClr>
              <a:buSzPts val="2400"/>
              <a:buFont typeface="Arial"/>
              <a:buNone/>
              <a:defRPr sz="2400" b="0" i="0" u="none" strike="noStrike" cap="none">
                <a:solidFill>
                  <a:srgbClr val="595959"/>
                </a:solidFill>
                <a:latin typeface="Arial Narrow"/>
                <a:ea typeface="Arial Narrow"/>
                <a:cs typeface="Arial Narrow"/>
                <a:sym typeface="Arial Narrow"/>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marL="0" lvl="0" indent="0" algn="just" rtl="0">
              <a:lnSpc>
                <a:spcPct val="90000"/>
              </a:lnSpc>
              <a:spcBef>
                <a:spcPts val="0"/>
              </a:spcBef>
              <a:spcAft>
                <a:spcPts val="0"/>
              </a:spcAft>
              <a:buClr>
                <a:srgbClr val="595959"/>
              </a:buClr>
              <a:buSzPts val="1800"/>
              <a:buNone/>
            </a:pPr>
            <a:r>
              <a:rPr lang="es-MX" sz="1800" dirty="0">
                <a:latin typeface="Arial"/>
                <a:ea typeface="Arial"/>
                <a:cs typeface="Arial"/>
                <a:sym typeface="Arial"/>
              </a:rPr>
              <a:t>Es el proceso de analizar y definir todos los diferentes datos producidos y recopilados, así como la relación entre los mismos. Ayuda a crear una representación visual de los datos, lo que beneficia a los diferentes segmentos del negocio.</a:t>
            </a:r>
          </a:p>
          <a:p>
            <a:pPr marL="0" lvl="0" indent="0" algn="just" rtl="0">
              <a:lnSpc>
                <a:spcPct val="90000"/>
              </a:lnSpc>
              <a:spcBef>
                <a:spcPts val="0"/>
              </a:spcBef>
              <a:spcAft>
                <a:spcPts val="0"/>
              </a:spcAft>
              <a:buClr>
                <a:srgbClr val="595959"/>
              </a:buClr>
              <a:buSzPts val="1800"/>
              <a:buNone/>
            </a:pPr>
            <a:endParaRPr lang="es-MX" sz="1800" dirty="0">
              <a:latin typeface="Arial"/>
              <a:cs typeface="Arial"/>
              <a:sym typeface="Arial"/>
            </a:endParaRPr>
          </a:p>
          <a:p>
            <a:pPr marL="285750" lvl="0" indent="-285750" algn="just" rtl="0">
              <a:lnSpc>
                <a:spcPct val="90000"/>
              </a:lnSpc>
              <a:spcBef>
                <a:spcPts val="0"/>
              </a:spcBef>
              <a:spcAft>
                <a:spcPts val="0"/>
              </a:spcAft>
              <a:buClr>
                <a:srgbClr val="595959"/>
              </a:buClr>
              <a:buSzPts val="1800"/>
              <a:buFont typeface="Arial" panose="020B0604020202020204" pitchFamily="34" charset="0"/>
              <a:buChar char="•"/>
            </a:pPr>
            <a:r>
              <a:rPr lang="es-MX" sz="1800" dirty="0">
                <a:latin typeface="Arial"/>
                <a:cs typeface="Arial"/>
              </a:rPr>
              <a:t>El modelado de datos es un ejercicio de conocimiento y aclaración de los requisitos para los datos con los que se van a estar trabajando. </a:t>
            </a:r>
          </a:p>
          <a:p>
            <a:pPr marL="285750" lvl="0" indent="-285750" algn="just" rtl="0">
              <a:lnSpc>
                <a:spcPct val="90000"/>
              </a:lnSpc>
              <a:spcBef>
                <a:spcPts val="0"/>
              </a:spcBef>
              <a:spcAft>
                <a:spcPts val="0"/>
              </a:spcAft>
              <a:buClr>
                <a:srgbClr val="595959"/>
              </a:buClr>
              <a:buSzPts val="1800"/>
              <a:buFont typeface="Arial" panose="020B0604020202020204" pitchFamily="34" charset="0"/>
              <a:buChar char="•"/>
            </a:pPr>
            <a:r>
              <a:rPr lang="es-MX" sz="1800" dirty="0">
                <a:latin typeface="Arial"/>
                <a:cs typeface="Arial"/>
              </a:rPr>
              <a:t>Es un conjunto de habilidades, las cuales se van adquiriendo con la experiencia, y hoy en día son muy valoradas en la industria.</a:t>
            </a:r>
          </a:p>
        </p:txBody>
      </p:sp>
      <p:sp>
        <p:nvSpPr>
          <p:cNvPr id="6" name="Google Shape;53;p3"/>
          <p:cNvSpPr txBox="1">
            <a:spLocks noGrp="1"/>
          </p:cNvSpPr>
          <p:nvPr/>
        </p:nvSpPr>
        <p:spPr>
          <a:xfrm>
            <a:off x="1510748" y="1589298"/>
            <a:ext cx="9144000" cy="952907"/>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595959"/>
              </a:buClr>
              <a:buSzPts val="4800"/>
              <a:buFont typeface="Arial"/>
              <a:buNone/>
              <a:defRPr sz="4800" b="1" i="0" u="none" strike="noStrike" cap="none">
                <a:solidFill>
                  <a:srgbClr val="59595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ctr" rtl="0">
              <a:lnSpc>
                <a:spcPct val="90000"/>
              </a:lnSpc>
              <a:spcBef>
                <a:spcPts val="0"/>
              </a:spcBef>
              <a:spcAft>
                <a:spcPts val="0"/>
              </a:spcAft>
              <a:buClr>
                <a:srgbClr val="595959"/>
              </a:buClr>
              <a:buSzPts val="4800"/>
              <a:buFont typeface="Arial"/>
              <a:buNone/>
            </a:pPr>
            <a:br>
              <a:rPr lang="es-CO" dirty="0"/>
            </a:br>
            <a:r>
              <a:rPr lang="es-CO" dirty="0"/>
              <a:t>¿Qué es Modelo de datos?</a:t>
            </a:r>
            <a:endParaRPr dirty="0"/>
          </a:p>
        </p:txBody>
      </p:sp>
    </p:spTree>
    <p:extLst>
      <p:ext uri="{BB962C8B-B14F-4D97-AF65-F5344CB8AC3E}">
        <p14:creationId xmlns:p14="http://schemas.microsoft.com/office/powerpoint/2010/main" val="563555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Google Shape;53;p3"/>
          <p:cNvSpPr txBox="1">
            <a:spLocks noGrp="1"/>
          </p:cNvSpPr>
          <p:nvPr/>
        </p:nvSpPr>
        <p:spPr>
          <a:xfrm>
            <a:off x="1524000" y="1293337"/>
            <a:ext cx="9144000" cy="952907"/>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595959"/>
              </a:buClr>
              <a:buSzPts val="4800"/>
              <a:buFont typeface="Arial"/>
              <a:buNone/>
              <a:defRPr sz="4800" b="1" i="0" u="none" strike="noStrike" cap="none">
                <a:solidFill>
                  <a:srgbClr val="59595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ctr" rtl="0">
              <a:lnSpc>
                <a:spcPct val="90000"/>
              </a:lnSpc>
              <a:spcBef>
                <a:spcPts val="0"/>
              </a:spcBef>
              <a:spcAft>
                <a:spcPts val="0"/>
              </a:spcAft>
              <a:buClr>
                <a:srgbClr val="595959"/>
              </a:buClr>
              <a:buSzPts val="4800"/>
              <a:buFont typeface="Arial"/>
              <a:buNone/>
            </a:pPr>
            <a:r>
              <a:rPr lang="es-CO" dirty="0">
                <a:solidFill>
                  <a:schemeClr val="bg1"/>
                </a:solidFill>
              </a:rPr>
              <a:t>Tipos de Modelos </a:t>
            </a:r>
            <a:endParaRPr dirty="0">
              <a:solidFill>
                <a:schemeClr val="bg1"/>
              </a:solidFill>
            </a:endParaRPr>
          </a:p>
        </p:txBody>
      </p:sp>
      <p:graphicFrame>
        <p:nvGraphicFramePr>
          <p:cNvPr id="6" name="Diagrama 5">
            <a:extLst>
              <a:ext uri="{FF2B5EF4-FFF2-40B4-BE49-F238E27FC236}">
                <a16:creationId xmlns:a16="http://schemas.microsoft.com/office/drawing/2014/main" id="{2382999F-D552-EE3F-980D-F01D19F0B0CE}"/>
              </a:ext>
            </a:extLst>
          </p:cNvPr>
          <p:cNvGraphicFramePr/>
          <p:nvPr>
            <p:extLst>
              <p:ext uri="{D42A27DB-BD31-4B8C-83A1-F6EECF244321}">
                <p14:modId xmlns:p14="http://schemas.microsoft.com/office/powerpoint/2010/main" val="885900590"/>
              </p:ext>
            </p:extLst>
          </p:nvPr>
        </p:nvGraphicFramePr>
        <p:xfrm>
          <a:off x="1524000" y="2246244"/>
          <a:ext cx="9144000" cy="42208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30844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Google Shape;53;p3"/>
          <p:cNvSpPr txBox="1">
            <a:spLocks noGrp="1"/>
          </p:cNvSpPr>
          <p:nvPr/>
        </p:nvSpPr>
        <p:spPr>
          <a:xfrm>
            <a:off x="1524000" y="1579359"/>
            <a:ext cx="9144000" cy="952907"/>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595959"/>
              </a:buClr>
              <a:buSzPts val="4800"/>
              <a:buFont typeface="Arial"/>
              <a:buNone/>
              <a:defRPr sz="4800" b="1" i="0" u="none" strike="noStrike" cap="none">
                <a:solidFill>
                  <a:srgbClr val="59595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ctr" rtl="0">
              <a:lnSpc>
                <a:spcPct val="90000"/>
              </a:lnSpc>
              <a:spcBef>
                <a:spcPts val="0"/>
              </a:spcBef>
              <a:spcAft>
                <a:spcPts val="0"/>
              </a:spcAft>
              <a:buClr>
                <a:srgbClr val="595959"/>
              </a:buClr>
              <a:buSzPts val="4800"/>
              <a:buFont typeface="Arial"/>
              <a:buNone/>
            </a:pPr>
            <a:r>
              <a:rPr lang="es-MX" dirty="0"/>
              <a:t> Modelado Y Análisis De Los Datos</a:t>
            </a:r>
            <a:endParaRPr lang="es-CO" dirty="0"/>
          </a:p>
        </p:txBody>
      </p:sp>
      <p:sp>
        <p:nvSpPr>
          <p:cNvPr id="6" name="Google Shape;54;p3"/>
          <p:cNvSpPr txBox="1">
            <a:spLocks noGrp="1"/>
          </p:cNvSpPr>
          <p:nvPr/>
        </p:nvSpPr>
        <p:spPr>
          <a:xfrm>
            <a:off x="1524000" y="2904921"/>
            <a:ext cx="9144000" cy="263448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228600" algn="ctr" rtl="0">
              <a:lnSpc>
                <a:spcPct val="90000"/>
              </a:lnSpc>
              <a:spcBef>
                <a:spcPts val="1000"/>
              </a:spcBef>
              <a:spcAft>
                <a:spcPts val="0"/>
              </a:spcAft>
              <a:buClr>
                <a:srgbClr val="595959"/>
              </a:buClr>
              <a:buSzPts val="2400"/>
              <a:buFont typeface="Arial"/>
              <a:buNone/>
              <a:defRPr sz="2400" b="0" i="0" u="none" strike="noStrike" cap="none">
                <a:solidFill>
                  <a:srgbClr val="595959"/>
                </a:solidFill>
                <a:latin typeface="Arial Narrow"/>
                <a:ea typeface="Arial Narrow"/>
                <a:cs typeface="Arial Narrow"/>
                <a:sym typeface="Arial Narrow"/>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marL="285750" lvl="0" indent="-285750" algn="just" rtl="0">
              <a:lnSpc>
                <a:spcPct val="90000"/>
              </a:lnSpc>
              <a:spcBef>
                <a:spcPts val="0"/>
              </a:spcBef>
              <a:spcAft>
                <a:spcPts val="0"/>
              </a:spcAft>
              <a:buClr>
                <a:srgbClr val="595959"/>
              </a:buClr>
              <a:buSzPts val="1800"/>
              <a:buFont typeface="Arial" panose="020B0604020202020204" pitchFamily="34" charset="0"/>
              <a:buChar char="•"/>
            </a:pPr>
            <a:r>
              <a:rPr lang="es-MX" sz="1800" dirty="0">
                <a:latin typeface="Arial"/>
                <a:ea typeface="Arial"/>
                <a:cs typeface="Arial"/>
                <a:sym typeface="Arial"/>
              </a:rPr>
              <a:t>Se necesita un modelo de datos de calidad para obtener un análisis más integral y concluyente para la “Inteligencia Empresarial” para la toma de decisiones</a:t>
            </a:r>
          </a:p>
          <a:p>
            <a:pPr marL="285750" lvl="0" indent="-285750" algn="just" rtl="0">
              <a:lnSpc>
                <a:spcPct val="90000"/>
              </a:lnSpc>
              <a:spcBef>
                <a:spcPts val="0"/>
              </a:spcBef>
              <a:spcAft>
                <a:spcPts val="0"/>
              </a:spcAft>
              <a:buClr>
                <a:srgbClr val="595959"/>
              </a:buClr>
              <a:buSzPts val="1800"/>
              <a:buFont typeface="Arial" panose="020B0604020202020204" pitchFamily="34" charset="0"/>
              <a:buChar char="•"/>
            </a:pPr>
            <a:r>
              <a:rPr lang="es-MX" sz="1800" dirty="0">
                <a:latin typeface="Arial"/>
                <a:ea typeface="Arial"/>
                <a:cs typeface="Arial"/>
                <a:sym typeface="Arial"/>
              </a:rPr>
              <a:t>Un modelo de datos sólido significa un rendimiento analítico optimizado</a:t>
            </a:r>
          </a:p>
          <a:p>
            <a:pPr marL="285750" lvl="0" indent="-285750" algn="just" rtl="0">
              <a:lnSpc>
                <a:spcPct val="90000"/>
              </a:lnSpc>
              <a:spcBef>
                <a:spcPts val="0"/>
              </a:spcBef>
              <a:spcAft>
                <a:spcPts val="0"/>
              </a:spcAft>
              <a:buClr>
                <a:srgbClr val="595959"/>
              </a:buClr>
              <a:buSzPts val="1800"/>
              <a:buFont typeface="Arial" panose="020B0604020202020204" pitchFamily="34" charset="0"/>
              <a:buChar char="•"/>
            </a:pPr>
            <a:r>
              <a:rPr lang="es-MX" sz="1800" dirty="0">
                <a:latin typeface="Arial"/>
                <a:ea typeface="Arial"/>
                <a:cs typeface="Arial"/>
                <a:sym typeface="Arial"/>
              </a:rPr>
              <a:t>Resulta mucho más fácil analizar exactamente los datos necesarios si se tienen los datos definidos</a:t>
            </a:r>
          </a:p>
          <a:p>
            <a:pPr marL="285750" lvl="0" indent="-285750" algn="just" rtl="0">
              <a:lnSpc>
                <a:spcPct val="90000"/>
              </a:lnSpc>
              <a:spcBef>
                <a:spcPts val="0"/>
              </a:spcBef>
              <a:spcAft>
                <a:spcPts val="0"/>
              </a:spcAft>
              <a:buClr>
                <a:srgbClr val="595959"/>
              </a:buClr>
              <a:buSzPts val="1800"/>
              <a:buFont typeface="Arial" panose="020B0604020202020204" pitchFamily="34" charset="0"/>
              <a:buChar char="•"/>
            </a:pPr>
            <a:r>
              <a:rPr lang="es-MX" sz="1800" dirty="0">
                <a:latin typeface="Arial"/>
                <a:ea typeface="Arial"/>
                <a:cs typeface="Arial"/>
                <a:sym typeface="Arial"/>
              </a:rPr>
              <a:t>Al configurar las relaciones entre los atributos, es más sencillo analizar y ver los cambios de los procesos</a:t>
            </a:r>
          </a:p>
        </p:txBody>
      </p:sp>
    </p:spTree>
    <p:extLst>
      <p:ext uri="{BB962C8B-B14F-4D97-AF65-F5344CB8AC3E}">
        <p14:creationId xmlns:p14="http://schemas.microsoft.com/office/powerpoint/2010/main" val="1116853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Google Shape;53;p3"/>
          <p:cNvSpPr txBox="1">
            <a:spLocks noGrp="1"/>
          </p:cNvSpPr>
          <p:nvPr/>
        </p:nvSpPr>
        <p:spPr>
          <a:xfrm>
            <a:off x="1524000" y="1075776"/>
            <a:ext cx="9144000" cy="952907"/>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595959"/>
              </a:buClr>
              <a:buSzPts val="4800"/>
              <a:buFont typeface="Arial"/>
              <a:buNone/>
              <a:defRPr sz="4800" b="1" i="0" u="none" strike="noStrike" cap="none">
                <a:solidFill>
                  <a:srgbClr val="59595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ctr" rtl="0">
              <a:lnSpc>
                <a:spcPct val="90000"/>
              </a:lnSpc>
              <a:spcBef>
                <a:spcPts val="0"/>
              </a:spcBef>
              <a:spcAft>
                <a:spcPts val="0"/>
              </a:spcAft>
              <a:buClr>
                <a:srgbClr val="595959"/>
              </a:buClr>
              <a:buSzPts val="4800"/>
              <a:buFont typeface="Arial"/>
              <a:buNone/>
            </a:pPr>
            <a:r>
              <a:rPr lang="es-CO" dirty="0">
                <a:solidFill>
                  <a:schemeClr val="bg1"/>
                </a:solidFill>
              </a:rPr>
              <a:t>Bases del Modelado</a:t>
            </a:r>
          </a:p>
        </p:txBody>
      </p:sp>
      <p:sp>
        <p:nvSpPr>
          <p:cNvPr id="5" name="Google Shape;54;p3"/>
          <p:cNvSpPr txBox="1">
            <a:spLocks noGrp="1"/>
          </p:cNvSpPr>
          <p:nvPr/>
        </p:nvSpPr>
        <p:spPr>
          <a:xfrm>
            <a:off x="583095" y="2519014"/>
            <a:ext cx="5512905" cy="3576986"/>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228600" algn="ctr" rtl="0">
              <a:lnSpc>
                <a:spcPct val="90000"/>
              </a:lnSpc>
              <a:spcBef>
                <a:spcPts val="1000"/>
              </a:spcBef>
              <a:spcAft>
                <a:spcPts val="0"/>
              </a:spcAft>
              <a:buClr>
                <a:srgbClr val="595959"/>
              </a:buClr>
              <a:buSzPts val="2400"/>
              <a:buFont typeface="Arial"/>
              <a:buNone/>
              <a:defRPr sz="2400" b="0" i="0" u="none" strike="noStrike" cap="none">
                <a:solidFill>
                  <a:srgbClr val="595959"/>
                </a:solidFill>
                <a:latin typeface="Arial Narrow"/>
                <a:ea typeface="Arial Narrow"/>
                <a:cs typeface="Arial Narrow"/>
                <a:sym typeface="Arial Narrow"/>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algn="just" rtl="0">
              <a:spcBef>
                <a:spcPts val="0"/>
              </a:spcBef>
              <a:spcAft>
                <a:spcPts val="0"/>
              </a:spcAft>
            </a:pPr>
            <a:r>
              <a:rPr lang="es-MX" sz="1800" dirty="0">
                <a:solidFill>
                  <a:schemeClr val="bg1"/>
                </a:solidFill>
                <a:latin typeface="Arial"/>
                <a:cs typeface="Arial"/>
              </a:rPr>
              <a:t>En las bases de datos relacionales, usualmente se manejan modelos con esquema estrella, los cuales están compuestas de:</a:t>
            </a:r>
          </a:p>
          <a:p>
            <a:pPr marL="457200" algn="l" rtl="0" fontAlgn="base">
              <a:spcBef>
                <a:spcPts val="1200"/>
              </a:spcBef>
              <a:spcAft>
                <a:spcPts val="0"/>
              </a:spcAft>
              <a:buFont typeface="Arial" panose="020B0604020202020204" pitchFamily="34" charset="0"/>
              <a:buChar char="•"/>
            </a:pPr>
            <a:r>
              <a:rPr lang="es-MX" sz="1800" dirty="0">
                <a:solidFill>
                  <a:schemeClr val="bg1"/>
                </a:solidFill>
                <a:latin typeface="Arial"/>
                <a:cs typeface="Arial"/>
              </a:rPr>
              <a:t>Tablas hechos</a:t>
            </a:r>
          </a:p>
          <a:p>
            <a:pPr marL="742950" lvl="1" indent="-285750" algn="l" rtl="0" fontAlgn="base">
              <a:spcBef>
                <a:spcPts val="0"/>
              </a:spcBef>
              <a:spcAft>
                <a:spcPts val="0"/>
              </a:spcAft>
              <a:buFont typeface="Arial" panose="020B0604020202020204" pitchFamily="34" charset="0"/>
              <a:buChar char="•"/>
            </a:pPr>
            <a:r>
              <a:rPr lang="es-MX" sz="1800" dirty="0">
                <a:solidFill>
                  <a:schemeClr val="bg1"/>
                </a:solidFill>
                <a:latin typeface="Arial"/>
                <a:cs typeface="Arial"/>
                <a:sym typeface="Arial Narrow"/>
              </a:rPr>
              <a:t>Lo que queremos medir o analizar</a:t>
            </a:r>
          </a:p>
          <a:p>
            <a:pPr marL="742950" lvl="1" indent="-285750" algn="l" rtl="0" fontAlgn="base">
              <a:spcBef>
                <a:spcPts val="0"/>
              </a:spcBef>
              <a:spcAft>
                <a:spcPts val="0"/>
              </a:spcAft>
              <a:buFont typeface="Arial" panose="020B0604020202020204" pitchFamily="34" charset="0"/>
              <a:buChar char="•"/>
            </a:pPr>
            <a:r>
              <a:rPr lang="es-MX" sz="1800" dirty="0">
                <a:solidFill>
                  <a:schemeClr val="bg1"/>
                </a:solidFill>
                <a:latin typeface="Arial"/>
                <a:cs typeface="Arial"/>
                <a:sym typeface="Arial Narrow"/>
              </a:rPr>
              <a:t>Generalmente son tablas largas y delgadas</a:t>
            </a:r>
          </a:p>
          <a:p>
            <a:pPr marL="742950" lvl="1" indent="-285750" algn="l" rtl="0" fontAlgn="base">
              <a:spcBef>
                <a:spcPts val="0"/>
              </a:spcBef>
              <a:spcAft>
                <a:spcPts val="0"/>
              </a:spcAft>
              <a:buFont typeface="Arial" panose="020B0604020202020204" pitchFamily="34" charset="0"/>
              <a:buChar char="•"/>
            </a:pPr>
            <a:endParaRPr lang="es-MX" sz="1800" dirty="0">
              <a:solidFill>
                <a:schemeClr val="bg1"/>
              </a:solidFill>
              <a:latin typeface="Arial"/>
              <a:cs typeface="Arial"/>
              <a:sym typeface="Arial Narrow"/>
            </a:endParaRPr>
          </a:p>
          <a:p>
            <a:pPr marL="457200" algn="l" rtl="0" fontAlgn="base">
              <a:spcBef>
                <a:spcPts val="0"/>
              </a:spcBef>
              <a:spcAft>
                <a:spcPts val="0"/>
              </a:spcAft>
              <a:buFont typeface="Arial" panose="020B0604020202020204" pitchFamily="34" charset="0"/>
              <a:buChar char="•"/>
            </a:pPr>
            <a:r>
              <a:rPr lang="es-MX" sz="1800" dirty="0">
                <a:solidFill>
                  <a:schemeClr val="bg1"/>
                </a:solidFill>
                <a:latin typeface="Arial"/>
                <a:cs typeface="Arial"/>
              </a:rPr>
              <a:t>Tablas dimensiones</a:t>
            </a:r>
          </a:p>
          <a:p>
            <a:pPr marL="742950" lvl="1" indent="-285750" algn="l" rtl="0" fontAlgn="base">
              <a:spcBef>
                <a:spcPts val="0"/>
              </a:spcBef>
              <a:spcAft>
                <a:spcPts val="0"/>
              </a:spcAft>
              <a:buFont typeface="Arial" panose="020B0604020202020204" pitchFamily="34" charset="0"/>
              <a:buChar char="•"/>
            </a:pPr>
            <a:r>
              <a:rPr lang="es-MX" sz="1800" dirty="0">
                <a:solidFill>
                  <a:schemeClr val="bg1"/>
                </a:solidFill>
                <a:latin typeface="Arial"/>
                <a:cs typeface="Arial"/>
                <a:sym typeface="Arial Narrow"/>
              </a:rPr>
              <a:t>Cómo lo queremos medir</a:t>
            </a:r>
          </a:p>
          <a:p>
            <a:pPr marL="742950" lvl="1" indent="-285750" algn="l" rtl="0" fontAlgn="base">
              <a:spcBef>
                <a:spcPts val="0"/>
              </a:spcBef>
              <a:spcAft>
                <a:spcPts val="0"/>
              </a:spcAft>
              <a:buFont typeface="Arial" panose="020B0604020202020204" pitchFamily="34" charset="0"/>
              <a:buChar char="•"/>
            </a:pPr>
            <a:r>
              <a:rPr lang="es-MX" sz="1800" dirty="0">
                <a:solidFill>
                  <a:schemeClr val="bg1"/>
                </a:solidFill>
                <a:latin typeface="Arial"/>
                <a:cs typeface="Arial"/>
                <a:sym typeface="Arial Narrow"/>
              </a:rPr>
              <a:t>Generalmente son tablas cortas y anchas</a:t>
            </a:r>
          </a:p>
          <a:p>
            <a:pPr marL="457200" algn="l" rtl="0" fontAlgn="base">
              <a:spcBef>
                <a:spcPts val="0"/>
              </a:spcBef>
              <a:spcAft>
                <a:spcPts val="0"/>
              </a:spcAft>
              <a:buFont typeface="Arial" panose="020B0604020202020204" pitchFamily="34" charset="0"/>
              <a:buChar char="•"/>
            </a:pPr>
            <a:r>
              <a:rPr lang="es-MX" sz="1800" dirty="0">
                <a:solidFill>
                  <a:schemeClr val="bg1"/>
                </a:solidFill>
                <a:latin typeface="Arial"/>
                <a:cs typeface="Arial"/>
              </a:rPr>
              <a:t>Nos permiten agrupar los hechos en función de los valores de la dimensión</a:t>
            </a:r>
          </a:p>
          <a:p>
            <a:pPr marL="0" lvl="0" indent="0" algn="ctr" rtl="0">
              <a:lnSpc>
                <a:spcPct val="90000"/>
              </a:lnSpc>
              <a:spcBef>
                <a:spcPts val="0"/>
              </a:spcBef>
              <a:spcAft>
                <a:spcPts val="0"/>
              </a:spcAft>
              <a:buClr>
                <a:srgbClr val="595959"/>
              </a:buClr>
              <a:buSzPts val="1800"/>
              <a:buNone/>
            </a:pPr>
            <a:endParaRPr lang="es-MX" sz="1800" dirty="0">
              <a:solidFill>
                <a:schemeClr val="bg1"/>
              </a:solidFill>
              <a:latin typeface="Arial"/>
              <a:ea typeface="Arial"/>
              <a:cs typeface="Arial"/>
              <a:sym typeface="Arial"/>
            </a:endParaRPr>
          </a:p>
          <a:p>
            <a:pPr marL="0" lvl="0" indent="0" algn="ctr" rtl="0">
              <a:lnSpc>
                <a:spcPct val="90000"/>
              </a:lnSpc>
              <a:spcBef>
                <a:spcPts val="0"/>
              </a:spcBef>
              <a:spcAft>
                <a:spcPts val="0"/>
              </a:spcAft>
              <a:buClr>
                <a:srgbClr val="595959"/>
              </a:buClr>
              <a:buSzPts val="1800"/>
              <a:buNone/>
            </a:pPr>
            <a:endParaRPr lang="es-MX" sz="1800" dirty="0">
              <a:solidFill>
                <a:schemeClr val="bg1"/>
              </a:solidFill>
              <a:latin typeface="Arial"/>
              <a:ea typeface="Arial"/>
              <a:cs typeface="Arial"/>
              <a:sym typeface="Arial"/>
            </a:endParaRPr>
          </a:p>
          <a:p>
            <a:pPr marL="0" lvl="0" indent="0" algn="ctr" rtl="0">
              <a:lnSpc>
                <a:spcPct val="90000"/>
              </a:lnSpc>
              <a:spcBef>
                <a:spcPts val="0"/>
              </a:spcBef>
              <a:spcAft>
                <a:spcPts val="0"/>
              </a:spcAft>
              <a:buClr>
                <a:srgbClr val="595959"/>
              </a:buClr>
              <a:buSzPts val="1800"/>
              <a:buNone/>
            </a:pPr>
            <a:endParaRPr dirty="0">
              <a:solidFill>
                <a:schemeClr val="bg1"/>
              </a:solidFill>
            </a:endParaRPr>
          </a:p>
        </p:txBody>
      </p:sp>
      <p:pic>
        <p:nvPicPr>
          <p:cNvPr id="2052" name="Picture 4">
            <a:extLst>
              <a:ext uri="{FF2B5EF4-FFF2-40B4-BE49-F238E27FC236}">
                <a16:creationId xmlns:a16="http://schemas.microsoft.com/office/drawing/2014/main" id="{5C6A2FC9-0BC3-5887-A954-4CC386CA06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2411" y="2410796"/>
            <a:ext cx="5723178" cy="3576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4166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3;p3">
            <a:extLst>
              <a:ext uri="{FF2B5EF4-FFF2-40B4-BE49-F238E27FC236}">
                <a16:creationId xmlns:a16="http://schemas.microsoft.com/office/drawing/2014/main" id="{C5DA2D9E-44D6-2919-194D-D48305EDA48C}"/>
              </a:ext>
            </a:extLst>
          </p:cNvPr>
          <p:cNvSpPr txBox="1">
            <a:spLocks noGrp="1"/>
          </p:cNvSpPr>
          <p:nvPr/>
        </p:nvSpPr>
        <p:spPr>
          <a:xfrm>
            <a:off x="1524000" y="1579359"/>
            <a:ext cx="9144000" cy="952907"/>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595959"/>
              </a:buClr>
              <a:buSzPts val="4800"/>
              <a:buFont typeface="Arial"/>
              <a:buNone/>
              <a:defRPr sz="4800" b="1" i="0" u="none" strike="noStrike" cap="none">
                <a:solidFill>
                  <a:srgbClr val="59595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ctr" rtl="0">
              <a:lnSpc>
                <a:spcPct val="90000"/>
              </a:lnSpc>
              <a:spcBef>
                <a:spcPts val="0"/>
              </a:spcBef>
              <a:spcAft>
                <a:spcPts val="0"/>
              </a:spcAft>
              <a:buClr>
                <a:srgbClr val="595959"/>
              </a:buClr>
              <a:buSzPts val="4800"/>
              <a:buFont typeface="Arial"/>
              <a:buNone/>
            </a:pPr>
            <a:r>
              <a:rPr lang="es-MX" dirty="0"/>
              <a:t>Dimensiones</a:t>
            </a:r>
            <a:endParaRPr lang="es-CO" dirty="0"/>
          </a:p>
        </p:txBody>
      </p:sp>
      <p:sp>
        <p:nvSpPr>
          <p:cNvPr id="4" name="Google Shape;54;p3">
            <a:extLst>
              <a:ext uri="{FF2B5EF4-FFF2-40B4-BE49-F238E27FC236}">
                <a16:creationId xmlns:a16="http://schemas.microsoft.com/office/drawing/2014/main" id="{F637A6E5-C1EC-1498-4AA7-AC638707FDF7}"/>
              </a:ext>
            </a:extLst>
          </p:cNvPr>
          <p:cNvSpPr txBox="1">
            <a:spLocks noGrp="1"/>
          </p:cNvSpPr>
          <p:nvPr/>
        </p:nvSpPr>
        <p:spPr>
          <a:xfrm>
            <a:off x="1524000" y="2904921"/>
            <a:ext cx="9144000" cy="263448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228600" algn="ctr" rtl="0">
              <a:lnSpc>
                <a:spcPct val="90000"/>
              </a:lnSpc>
              <a:spcBef>
                <a:spcPts val="1000"/>
              </a:spcBef>
              <a:spcAft>
                <a:spcPts val="0"/>
              </a:spcAft>
              <a:buClr>
                <a:srgbClr val="595959"/>
              </a:buClr>
              <a:buSzPts val="2400"/>
              <a:buFont typeface="Arial"/>
              <a:buNone/>
              <a:defRPr sz="2400" b="0" i="0" u="none" strike="noStrike" cap="none">
                <a:solidFill>
                  <a:srgbClr val="595959"/>
                </a:solidFill>
                <a:latin typeface="Arial Narrow"/>
                <a:ea typeface="Arial Narrow"/>
                <a:cs typeface="Arial Narrow"/>
                <a:sym typeface="Arial Narrow"/>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marL="285750" lvl="0" indent="-285750" algn="just" rtl="0">
              <a:lnSpc>
                <a:spcPct val="90000"/>
              </a:lnSpc>
              <a:spcBef>
                <a:spcPts val="0"/>
              </a:spcBef>
              <a:spcAft>
                <a:spcPts val="0"/>
              </a:spcAft>
              <a:buClr>
                <a:srgbClr val="595959"/>
              </a:buClr>
              <a:buSzPts val="1800"/>
              <a:buFont typeface="Arial" panose="020B0604020202020204" pitchFamily="34" charset="0"/>
              <a:buChar char="•"/>
            </a:pPr>
            <a:r>
              <a:rPr lang="es-MX" sz="1800" dirty="0">
                <a:latin typeface="Arial"/>
                <a:ea typeface="Arial"/>
                <a:cs typeface="Arial"/>
                <a:sym typeface="Arial"/>
              </a:rPr>
              <a:t>Su llave Primaria es un solo Campo</a:t>
            </a:r>
          </a:p>
          <a:p>
            <a:pPr marL="285750" lvl="0" indent="-285750" algn="just" rtl="0">
              <a:lnSpc>
                <a:spcPct val="90000"/>
              </a:lnSpc>
              <a:spcBef>
                <a:spcPts val="0"/>
              </a:spcBef>
              <a:spcAft>
                <a:spcPts val="0"/>
              </a:spcAft>
              <a:buClr>
                <a:srgbClr val="595959"/>
              </a:buClr>
              <a:buSzPts val="1800"/>
              <a:buFont typeface="Arial" panose="020B0604020202020204" pitchFamily="34" charset="0"/>
              <a:buChar char="•"/>
            </a:pPr>
            <a:r>
              <a:rPr lang="es-MX" sz="1800" dirty="0">
                <a:latin typeface="Arial"/>
                <a:ea typeface="Arial"/>
                <a:cs typeface="Arial"/>
                <a:sym typeface="Arial"/>
              </a:rPr>
              <a:t>La información real se almacena en los campos llamados “atributos”</a:t>
            </a:r>
          </a:p>
          <a:p>
            <a:pPr marL="285750" lvl="0" indent="-285750" algn="just" rtl="0">
              <a:lnSpc>
                <a:spcPct val="90000"/>
              </a:lnSpc>
              <a:spcBef>
                <a:spcPts val="0"/>
              </a:spcBef>
              <a:spcAft>
                <a:spcPts val="0"/>
              </a:spcAft>
              <a:buClr>
                <a:srgbClr val="595959"/>
              </a:buClr>
              <a:buSzPts val="1800"/>
              <a:buFont typeface="Arial" panose="020B0604020202020204" pitchFamily="34" charset="0"/>
              <a:buChar char="•"/>
            </a:pPr>
            <a:r>
              <a:rPr lang="es-MX" sz="1800" dirty="0">
                <a:latin typeface="Arial"/>
                <a:ea typeface="Arial"/>
                <a:cs typeface="Arial"/>
                <a:sym typeface="Arial"/>
              </a:rPr>
              <a:t>Son semejantes a catálogos</a:t>
            </a:r>
          </a:p>
          <a:p>
            <a:pPr marL="285750" lvl="0" indent="-285750" algn="just" rtl="0">
              <a:lnSpc>
                <a:spcPct val="90000"/>
              </a:lnSpc>
              <a:spcBef>
                <a:spcPts val="0"/>
              </a:spcBef>
              <a:spcAft>
                <a:spcPts val="0"/>
              </a:spcAft>
              <a:buClr>
                <a:srgbClr val="595959"/>
              </a:buClr>
              <a:buSzPts val="1800"/>
              <a:buFont typeface="Arial" panose="020B0604020202020204" pitchFamily="34" charset="0"/>
              <a:buChar char="•"/>
            </a:pPr>
            <a:r>
              <a:rPr lang="es-MX" sz="1800" dirty="0">
                <a:latin typeface="Arial"/>
                <a:ea typeface="Arial"/>
                <a:cs typeface="Arial"/>
                <a:sym typeface="Arial"/>
              </a:rPr>
              <a:t>Las tablas dimensión no se relacionan entre sí</a:t>
            </a:r>
          </a:p>
          <a:p>
            <a:pPr marL="285750" lvl="0" indent="-285750" algn="just" rtl="0">
              <a:lnSpc>
                <a:spcPct val="90000"/>
              </a:lnSpc>
              <a:spcBef>
                <a:spcPts val="0"/>
              </a:spcBef>
              <a:spcAft>
                <a:spcPts val="0"/>
              </a:spcAft>
              <a:buClr>
                <a:srgbClr val="595959"/>
              </a:buClr>
              <a:buSzPts val="1800"/>
              <a:buFont typeface="Arial" panose="020B0604020202020204" pitchFamily="34" charset="0"/>
              <a:buChar char="•"/>
            </a:pPr>
            <a:r>
              <a:rPr lang="es-MX" sz="1800" dirty="0">
                <a:latin typeface="Arial"/>
                <a:ea typeface="Arial"/>
                <a:cs typeface="Arial"/>
                <a:sym typeface="Arial"/>
              </a:rPr>
              <a:t>Contiene la información sobre la cual se realizan las consultas (Son filtros, se usan para ordenar, controlan el nivel de la agregación</a:t>
            </a:r>
          </a:p>
          <a:p>
            <a:pPr marL="285750" lvl="0" indent="-285750" algn="just" rtl="0">
              <a:lnSpc>
                <a:spcPct val="90000"/>
              </a:lnSpc>
              <a:spcBef>
                <a:spcPts val="0"/>
              </a:spcBef>
              <a:spcAft>
                <a:spcPts val="0"/>
              </a:spcAft>
              <a:buClr>
                <a:srgbClr val="595959"/>
              </a:buClr>
              <a:buSzPts val="1800"/>
              <a:buFont typeface="Arial" panose="020B0604020202020204" pitchFamily="34" charset="0"/>
              <a:buChar char="•"/>
            </a:pPr>
            <a:r>
              <a:rPr lang="es-MX" sz="1800" dirty="0">
                <a:latin typeface="Arial"/>
                <a:ea typeface="Arial"/>
                <a:cs typeface="Arial"/>
                <a:sym typeface="Arial"/>
              </a:rPr>
              <a:t>Contiene información descriptiva de los valores numéricos de la tabla de hechos (Que, cuando, donde)</a:t>
            </a:r>
          </a:p>
        </p:txBody>
      </p:sp>
    </p:spTree>
    <p:extLst>
      <p:ext uri="{BB962C8B-B14F-4D97-AF65-F5344CB8AC3E}">
        <p14:creationId xmlns:p14="http://schemas.microsoft.com/office/powerpoint/2010/main" val="3885430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3;p3">
            <a:extLst>
              <a:ext uri="{FF2B5EF4-FFF2-40B4-BE49-F238E27FC236}">
                <a16:creationId xmlns:a16="http://schemas.microsoft.com/office/drawing/2014/main" id="{C5DA2D9E-44D6-2919-194D-D48305EDA48C}"/>
              </a:ext>
            </a:extLst>
          </p:cNvPr>
          <p:cNvSpPr txBox="1">
            <a:spLocks noGrp="1"/>
          </p:cNvSpPr>
          <p:nvPr/>
        </p:nvSpPr>
        <p:spPr>
          <a:xfrm>
            <a:off x="1524000" y="1579359"/>
            <a:ext cx="9144000" cy="952907"/>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595959"/>
              </a:buClr>
              <a:buSzPts val="4800"/>
              <a:buFont typeface="Arial"/>
              <a:buNone/>
              <a:defRPr sz="4800" b="1" i="0" u="none" strike="noStrike" cap="none">
                <a:solidFill>
                  <a:srgbClr val="59595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ctr" rtl="0">
              <a:lnSpc>
                <a:spcPct val="90000"/>
              </a:lnSpc>
              <a:spcBef>
                <a:spcPts val="0"/>
              </a:spcBef>
              <a:spcAft>
                <a:spcPts val="0"/>
              </a:spcAft>
              <a:buClr>
                <a:srgbClr val="595959"/>
              </a:buClr>
              <a:buSzPts val="4800"/>
              <a:buFont typeface="Arial"/>
              <a:buNone/>
            </a:pPr>
            <a:r>
              <a:rPr lang="es-MX" dirty="0"/>
              <a:t>Hechos</a:t>
            </a:r>
            <a:endParaRPr lang="es-CO" dirty="0"/>
          </a:p>
        </p:txBody>
      </p:sp>
      <p:sp>
        <p:nvSpPr>
          <p:cNvPr id="4" name="Google Shape;54;p3">
            <a:extLst>
              <a:ext uri="{FF2B5EF4-FFF2-40B4-BE49-F238E27FC236}">
                <a16:creationId xmlns:a16="http://schemas.microsoft.com/office/drawing/2014/main" id="{F637A6E5-C1EC-1498-4AA7-AC638707FDF7}"/>
              </a:ext>
            </a:extLst>
          </p:cNvPr>
          <p:cNvSpPr txBox="1">
            <a:spLocks noGrp="1"/>
          </p:cNvSpPr>
          <p:nvPr/>
        </p:nvSpPr>
        <p:spPr>
          <a:xfrm>
            <a:off x="1524000" y="2904921"/>
            <a:ext cx="9144000" cy="160081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228600" algn="ctr" rtl="0">
              <a:lnSpc>
                <a:spcPct val="90000"/>
              </a:lnSpc>
              <a:spcBef>
                <a:spcPts val="1000"/>
              </a:spcBef>
              <a:spcAft>
                <a:spcPts val="0"/>
              </a:spcAft>
              <a:buClr>
                <a:srgbClr val="595959"/>
              </a:buClr>
              <a:buSzPts val="2400"/>
              <a:buFont typeface="Arial"/>
              <a:buNone/>
              <a:defRPr sz="2400" b="0" i="0" u="none" strike="noStrike" cap="none">
                <a:solidFill>
                  <a:srgbClr val="595959"/>
                </a:solidFill>
                <a:latin typeface="Arial Narrow"/>
                <a:ea typeface="Arial Narrow"/>
                <a:cs typeface="Arial Narrow"/>
                <a:sym typeface="Arial Narrow"/>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marL="285750" lvl="0" indent="-285750" algn="just" rtl="0">
              <a:lnSpc>
                <a:spcPct val="90000"/>
              </a:lnSpc>
              <a:spcBef>
                <a:spcPts val="0"/>
              </a:spcBef>
              <a:spcAft>
                <a:spcPts val="0"/>
              </a:spcAft>
              <a:buClr>
                <a:srgbClr val="595959"/>
              </a:buClr>
              <a:buSzPts val="1800"/>
              <a:buFont typeface="Arial" panose="020B0604020202020204" pitchFamily="34" charset="0"/>
              <a:buChar char="•"/>
            </a:pPr>
            <a:r>
              <a:rPr lang="es-MX" sz="1800" dirty="0">
                <a:latin typeface="Arial"/>
                <a:ea typeface="Arial"/>
                <a:cs typeface="Arial"/>
                <a:sym typeface="Arial"/>
              </a:rPr>
              <a:t>Se accede usando los datos almacenados en las tablas de dimensión (llaves)</a:t>
            </a:r>
          </a:p>
          <a:p>
            <a:pPr marL="285750" lvl="0" indent="-285750" algn="just" rtl="0">
              <a:lnSpc>
                <a:spcPct val="90000"/>
              </a:lnSpc>
              <a:spcBef>
                <a:spcPts val="0"/>
              </a:spcBef>
              <a:spcAft>
                <a:spcPts val="0"/>
              </a:spcAft>
              <a:buClr>
                <a:srgbClr val="595959"/>
              </a:buClr>
              <a:buSzPts val="1800"/>
              <a:buFont typeface="Arial" panose="020B0604020202020204" pitchFamily="34" charset="0"/>
              <a:buChar char="•"/>
            </a:pPr>
            <a:r>
              <a:rPr lang="es-MX" sz="1800" dirty="0">
                <a:latin typeface="Arial"/>
                <a:ea typeface="Arial"/>
                <a:cs typeface="Arial"/>
                <a:sym typeface="Arial"/>
              </a:rPr>
              <a:t>Contiene un elemento de tiempo (marca periodos de interés)</a:t>
            </a:r>
          </a:p>
          <a:p>
            <a:pPr marL="285750" lvl="0" indent="-285750" algn="just" rtl="0">
              <a:lnSpc>
                <a:spcPct val="90000"/>
              </a:lnSpc>
              <a:spcBef>
                <a:spcPts val="0"/>
              </a:spcBef>
              <a:spcAft>
                <a:spcPts val="0"/>
              </a:spcAft>
              <a:buClr>
                <a:srgbClr val="595959"/>
              </a:buClr>
              <a:buSzPts val="1800"/>
              <a:buFont typeface="Arial" panose="020B0604020202020204" pitchFamily="34" charset="0"/>
              <a:buChar char="•"/>
            </a:pPr>
            <a:r>
              <a:rPr lang="es-MX" sz="1800" dirty="0">
                <a:latin typeface="Arial"/>
                <a:ea typeface="Arial"/>
                <a:cs typeface="Arial"/>
                <a:sym typeface="Arial"/>
              </a:rPr>
              <a:t>Tiene las llaves de las tablas de dimensión</a:t>
            </a:r>
          </a:p>
          <a:p>
            <a:pPr marL="285750" lvl="0" indent="-285750" algn="just" rtl="0">
              <a:lnSpc>
                <a:spcPct val="90000"/>
              </a:lnSpc>
              <a:spcBef>
                <a:spcPts val="0"/>
              </a:spcBef>
              <a:spcAft>
                <a:spcPts val="0"/>
              </a:spcAft>
              <a:buClr>
                <a:srgbClr val="595959"/>
              </a:buClr>
              <a:buSzPts val="1800"/>
              <a:buFont typeface="Arial" panose="020B0604020202020204" pitchFamily="34" charset="0"/>
              <a:buChar char="•"/>
            </a:pPr>
            <a:r>
              <a:rPr lang="es-MX" sz="1800" dirty="0">
                <a:latin typeface="Arial"/>
                <a:ea typeface="Arial"/>
                <a:cs typeface="Arial"/>
                <a:sym typeface="Arial"/>
              </a:rPr>
              <a:t>Crecen rápidamente</a:t>
            </a:r>
          </a:p>
        </p:txBody>
      </p:sp>
    </p:spTree>
    <p:extLst>
      <p:ext uri="{BB962C8B-B14F-4D97-AF65-F5344CB8AC3E}">
        <p14:creationId xmlns:p14="http://schemas.microsoft.com/office/powerpoint/2010/main" val="69105625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77D498B4934E84C92532A8E5E3B3741" ma:contentTypeVersion="2" ma:contentTypeDescription="Create a new document." ma:contentTypeScope="" ma:versionID="6a5f22f9ededcb6e2abc5a3c0507c396">
  <xsd:schema xmlns:xsd="http://www.w3.org/2001/XMLSchema" xmlns:xs="http://www.w3.org/2001/XMLSchema" xmlns:p="http://schemas.microsoft.com/office/2006/metadata/properties" xmlns:ns3="393167e8-16d5-4237-8b21-334b3a896463" targetNamespace="http://schemas.microsoft.com/office/2006/metadata/properties" ma:root="true" ma:fieldsID="6e85d3d1ed306b05c32b81e62b41b4c8" ns3:_="">
    <xsd:import namespace="393167e8-16d5-4237-8b21-334b3a896463"/>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3167e8-16d5-4237-8b21-334b3a8964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70008EE-F871-4286-AF3E-7D776272C1CB}">
  <ds:schemaRefs>
    <ds:schemaRef ds:uri="http://schemas.microsoft.com/sharepoint/v3/contenttype/forms"/>
  </ds:schemaRefs>
</ds:datastoreItem>
</file>

<file path=customXml/itemProps2.xml><?xml version="1.0" encoding="utf-8"?>
<ds:datastoreItem xmlns:ds="http://schemas.openxmlformats.org/officeDocument/2006/customXml" ds:itemID="{9D837624-0939-4E5B-AC02-D6BE28858E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93167e8-16d5-4237-8b21-334b3a89646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A9326F-C0E2-4DCE-8C74-B90A28535F73}">
  <ds:schemaRefs>
    <ds:schemaRef ds:uri="http://schemas.microsoft.com/office/2006/metadata/properties"/>
    <ds:schemaRef ds:uri="http://schemas.microsoft.com/office/2006/documentManagement/types"/>
    <ds:schemaRef ds:uri="http://schemas.openxmlformats.org/package/2006/metadata/core-properties"/>
    <ds:schemaRef ds:uri="http://purl.org/dc/dcmitype/"/>
    <ds:schemaRef ds:uri="http://purl.org/dc/terms/"/>
    <ds:schemaRef ds:uri="http://purl.org/dc/elements/1.1/"/>
    <ds:schemaRef ds:uri="http://www.w3.org/XML/1998/namespace"/>
    <ds:schemaRef ds:uri="http://schemas.microsoft.com/office/infopath/2007/PartnerControls"/>
    <ds:schemaRef ds:uri="393167e8-16d5-4237-8b21-334b3a896463"/>
  </ds:schemaRefs>
</ds:datastoreItem>
</file>

<file path=docProps/app.xml><?xml version="1.0" encoding="utf-8"?>
<Properties xmlns="http://schemas.openxmlformats.org/officeDocument/2006/extended-properties" xmlns:vt="http://schemas.openxmlformats.org/officeDocument/2006/docPropsVTypes">
  <TotalTime>7454</TotalTime>
  <Words>810</Words>
  <Application>Microsoft Office PowerPoint</Application>
  <PresentationFormat>Panorámica</PresentationFormat>
  <Paragraphs>73</Paragraphs>
  <Slides>15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Arial</vt:lpstr>
      <vt:lpstr>Arial Narrow</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Nicolás Arteaga Hernández</dc:creator>
  <cp:lastModifiedBy>Eder Lara Trujillo</cp:lastModifiedBy>
  <cp:revision>13</cp:revision>
  <dcterms:created xsi:type="dcterms:W3CDTF">2022-02-01T21:22:47Z</dcterms:created>
  <dcterms:modified xsi:type="dcterms:W3CDTF">2022-05-26T00:56:04Z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0x010100D77D498B4934E84C92532A8E5E3B3741</vt:lpwstr>
  </property>
</Properties>
</file>