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2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7534" y="3119671"/>
            <a:ext cx="10996930" cy="796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3732" y="3788981"/>
            <a:ext cx="10884535" cy="129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5959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5959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5959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1274946"/>
            <a:ext cx="956171" cy="637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227" y="2348166"/>
            <a:ext cx="10837544" cy="1548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5959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8564" y="2151951"/>
            <a:ext cx="9754870" cy="346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57" y="6614794"/>
            <a:ext cx="960755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8228" y="6614794"/>
            <a:ext cx="2552700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0.jpg"/><Relationship Id="rId5" Type="http://schemas.openxmlformats.org/officeDocument/2006/relationships/image" Target="../media/image7.png"/><Relationship Id="rId10" Type="http://schemas.openxmlformats.org/officeDocument/2006/relationships/image" Target="../media/image13.jp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13.jp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horizons.edu.p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0590" y="4011929"/>
            <a:ext cx="5247640" cy="1427480"/>
          </a:xfrm>
          <a:custGeom>
            <a:avLst/>
            <a:gdLst/>
            <a:ahLst/>
            <a:cxnLst/>
            <a:rect l="l" t="t" r="r" b="b"/>
            <a:pathLst>
              <a:path w="5247640" h="1427479">
                <a:moveTo>
                  <a:pt x="0" y="237871"/>
                </a:moveTo>
                <a:lnTo>
                  <a:pt x="4834" y="189947"/>
                </a:lnTo>
                <a:lnTo>
                  <a:pt x="18700" y="145303"/>
                </a:lnTo>
                <a:lnTo>
                  <a:pt x="40639" y="104899"/>
                </a:lnTo>
                <a:lnTo>
                  <a:pt x="69691" y="69691"/>
                </a:lnTo>
                <a:lnTo>
                  <a:pt x="104899" y="40639"/>
                </a:lnTo>
                <a:lnTo>
                  <a:pt x="145303" y="18700"/>
                </a:lnTo>
                <a:lnTo>
                  <a:pt x="189947" y="4834"/>
                </a:lnTo>
                <a:lnTo>
                  <a:pt x="237871" y="0"/>
                </a:lnTo>
                <a:lnTo>
                  <a:pt x="5009769" y="0"/>
                </a:lnTo>
                <a:lnTo>
                  <a:pt x="5057692" y="4834"/>
                </a:lnTo>
                <a:lnTo>
                  <a:pt x="5102336" y="18700"/>
                </a:lnTo>
                <a:lnTo>
                  <a:pt x="5142740" y="40639"/>
                </a:lnTo>
                <a:lnTo>
                  <a:pt x="5177948" y="69691"/>
                </a:lnTo>
                <a:lnTo>
                  <a:pt x="5207000" y="104899"/>
                </a:lnTo>
                <a:lnTo>
                  <a:pt x="5228939" y="145303"/>
                </a:lnTo>
                <a:lnTo>
                  <a:pt x="5242805" y="189947"/>
                </a:lnTo>
                <a:lnTo>
                  <a:pt x="5247640" y="237871"/>
                </a:lnTo>
                <a:lnTo>
                  <a:pt x="5247640" y="1189609"/>
                </a:lnTo>
                <a:lnTo>
                  <a:pt x="5242805" y="1237532"/>
                </a:lnTo>
                <a:lnTo>
                  <a:pt x="5228939" y="1282176"/>
                </a:lnTo>
                <a:lnTo>
                  <a:pt x="5207000" y="1322580"/>
                </a:lnTo>
                <a:lnTo>
                  <a:pt x="5177948" y="1357788"/>
                </a:lnTo>
                <a:lnTo>
                  <a:pt x="5142740" y="1386840"/>
                </a:lnTo>
                <a:lnTo>
                  <a:pt x="5102336" y="1408779"/>
                </a:lnTo>
                <a:lnTo>
                  <a:pt x="5057692" y="1422645"/>
                </a:lnTo>
                <a:lnTo>
                  <a:pt x="5009769" y="1427480"/>
                </a:lnTo>
                <a:lnTo>
                  <a:pt x="237871" y="1427480"/>
                </a:lnTo>
                <a:lnTo>
                  <a:pt x="189947" y="1422645"/>
                </a:lnTo>
                <a:lnTo>
                  <a:pt x="145303" y="1408779"/>
                </a:lnTo>
                <a:lnTo>
                  <a:pt x="104899" y="1386840"/>
                </a:lnTo>
                <a:lnTo>
                  <a:pt x="69691" y="1357788"/>
                </a:lnTo>
                <a:lnTo>
                  <a:pt x="40639" y="1322580"/>
                </a:lnTo>
                <a:lnTo>
                  <a:pt x="18700" y="1282176"/>
                </a:lnTo>
                <a:lnTo>
                  <a:pt x="4834" y="1237532"/>
                </a:lnTo>
                <a:lnTo>
                  <a:pt x="0" y="1189609"/>
                </a:lnTo>
                <a:lnTo>
                  <a:pt x="0" y="237871"/>
                </a:lnTo>
                <a:close/>
              </a:path>
            </a:pathLst>
          </a:custGeom>
          <a:ln w="12700">
            <a:solidFill>
              <a:srgbClr val="84AC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1250" y="4342447"/>
            <a:ext cx="2306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4400" spc="-75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sz="4400" spc="-35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4400" spc="-15" dirty="0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sz="4400" spc="-60" dirty="0">
                <a:solidFill>
                  <a:srgbClr val="000000"/>
                </a:solidFill>
                <a:latin typeface="Calibri Light"/>
                <a:cs typeface="Calibri Light"/>
              </a:rPr>
              <a:t>O</a:t>
            </a:r>
            <a:r>
              <a:rPr sz="4400" dirty="0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sz="4400" spc="-1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000000"/>
                </a:solidFill>
                <a:latin typeface="Calibri Light"/>
                <a:cs typeface="Calibri Light"/>
              </a:rPr>
              <a:t>05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0159" y="2026920"/>
            <a:ext cx="1211579" cy="5359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328909" y="218122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059" y="2026920"/>
            <a:ext cx="1211579" cy="535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715756" y="2105025"/>
            <a:ext cx="10134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endParaRPr sz="11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1100" spc="-15" dirty="0">
                <a:latin typeface="Calibri Light"/>
                <a:cs typeface="Calibri Light"/>
              </a:rPr>
              <a:t>V</a:t>
            </a:r>
            <a:r>
              <a:rPr sz="1100" dirty="0">
                <a:latin typeface="Calibri Light"/>
                <a:cs typeface="Calibri Light"/>
              </a:rPr>
              <a:t>al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d</a:t>
            </a:r>
            <a:r>
              <a:rPr sz="1100" dirty="0">
                <a:latin typeface="Calibri Light"/>
                <a:cs typeface="Calibri Light"/>
              </a:rPr>
              <a:t>at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dirty="0">
                <a:latin typeface="Calibri Light"/>
                <a:cs typeface="Calibri Light"/>
              </a:rPr>
              <a:t>o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/t</a:t>
            </a:r>
            <a:r>
              <a:rPr sz="1100" spc="-10" dirty="0">
                <a:latin typeface="Calibri Light"/>
                <a:cs typeface="Calibri Light"/>
              </a:rPr>
              <a:t>es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0159" y="1153160"/>
            <a:ext cx="1211579" cy="5334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321290" y="1306195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buildin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8059" y="1188719"/>
            <a:ext cx="1211579" cy="5334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720835" y="1341120"/>
            <a:ext cx="100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Selection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81669" y="704850"/>
            <a:ext cx="3446779" cy="2725420"/>
          </a:xfrm>
          <a:custGeom>
            <a:avLst/>
            <a:gdLst/>
            <a:ahLst/>
            <a:cxnLst/>
            <a:rect l="l" t="t" r="r" b="b"/>
            <a:pathLst>
              <a:path w="3446779" h="2725420">
                <a:moveTo>
                  <a:pt x="0" y="2725420"/>
                </a:moveTo>
                <a:lnTo>
                  <a:pt x="3446779" y="2725420"/>
                </a:lnTo>
                <a:lnTo>
                  <a:pt x="3446779" y="0"/>
                </a:lnTo>
                <a:lnTo>
                  <a:pt x="0" y="0"/>
                </a:lnTo>
                <a:lnTo>
                  <a:pt x="0" y="2725420"/>
                </a:lnTo>
                <a:close/>
              </a:path>
            </a:pathLst>
          </a:custGeom>
          <a:ln w="127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9290" y="3570985"/>
            <a:ext cx="328612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Select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algorithm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 per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use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case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Split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Train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model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bigger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4785" marR="14097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Validate </a:t>
            </a:r>
            <a:r>
              <a:rPr sz="1100" dirty="0">
                <a:latin typeface="Calibri Light"/>
                <a:cs typeface="Calibri Light"/>
              </a:rPr>
              <a:t>and </a:t>
            </a:r>
            <a:r>
              <a:rPr sz="1100" spc="-5" dirty="0">
                <a:latin typeface="Calibri Light"/>
                <a:cs typeface="Calibri Light"/>
              </a:rPr>
              <a:t>test </a:t>
            </a:r>
            <a:r>
              <a:rPr sz="1100" dirty="0">
                <a:latin typeface="Calibri Light"/>
                <a:cs typeface="Calibri Light"/>
              </a:rPr>
              <a:t>the </a:t>
            </a:r>
            <a:r>
              <a:rPr sz="1100" spc="-5" dirty="0">
                <a:latin typeface="Calibri Light"/>
                <a:cs typeface="Calibri Light"/>
              </a:rPr>
              <a:t>trained </a:t>
            </a:r>
            <a:r>
              <a:rPr sz="1100" dirty="0">
                <a:latin typeface="Calibri Light"/>
                <a:cs typeface="Calibri Light"/>
              </a:rPr>
              <a:t>model on the remaning </a:t>
            </a:r>
            <a:r>
              <a:rPr sz="1100" spc="-2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Try </a:t>
            </a:r>
            <a:r>
              <a:rPr sz="1100" spc="-5" dirty="0">
                <a:latin typeface="Calibri Light"/>
                <a:cs typeface="Calibri Light"/>
              </a:rPr>
              <a:t>different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combinations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 data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, algorithm,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features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H</a:t>
            </a:r>
            <a:r>
              <a:rPr sz="1100" spc="-10" dirty="0">
                <a:latin typeface="Calibri Light"/>
                <a:cs typeface="Calibri Light"/>
              </a:rPr>
              <a:t>y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dirty="0">
                <a:latin typeface="Calibri Light"/>
                <a:cs typeface="Calibri Light"/>
              </a:rPr>
              <a:t>ara</a:t>
            </a:r>
            <a:r>
              <a:rPr sz="1100" spc="10" dirty="0">
                <a:latin typeface="Calibri Light"/>
                <a:cs typeface="Calibri Light"/>
              </a:rPr>
              <a:t>m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5" dirty="0">
                <a:latin typeface="Calibri Light"/>
                <a:cs typeface="Calibri Light"/>
              </a:rPr>
              <a:t>un</a:t>
            </a:r>
            <a:r>
              <a:rPr sz="1100" dirty="0">
                <a:latin typeface="Calibri Light"/>
                <a:cs typeface="Calibri Light"/>
              </a:rPr>
              <a:t>ing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98000" y="4937759"/>
            <a:ext cx="1209040" cy="53593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245218" y="5002529"/>
            <a:ext cx="284607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1705610" indent="1752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5" dirty="0">
                <a:latin typeface="Calibri Light"/>
                <a:cs typeface="Calibri Light"/>
              </a:rPr>
              <a:t>pl</a:t>
            </a:r>
            <a:r>
              <a:rPr sz="1200" spc="-10" dirty="0">
                <a:latin typeface="Calibri Light"/>
                <a:cs typeface="Calibri Light"/>
              </a:rPr>
              <a:t>oym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2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t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7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r>
              <a:rPr sz="1100" spc="229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deployment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form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5" dirty="0">
                <a:latin typeface="Calibri Light"/>
                <a:cs typeface="Calibri Light"/>
              </a:rPr>
              <a:t> webservices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.API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50480" y="17754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0335" y="5811837"/>
            <a:ext cx="250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10607040" y="2058797"/>
            <a:ext cx="1354455" cy="3180715"/>
          </a:xfrm>
          <a:custGeom>
            <a:avLst/>
            <a:gdLst/>
            <a:ahLst/>
            <a:cxnLst/>
            <a:rect l="l" t="t" r="r" b="b"/>
            <a:pathLst>
              <a:path w="1354454" h="3180715">
                <a:moveTo>
                  <a:pt x="74294" y="3104641"/>
                </a:moveTo>
                <a:lnTo>
                  <a:pt x="0" y="3146297"/>
                </a:lnTo>
                <a:lnTo>
                  <a:pt x="77977" y="3180715"/>
                </a:lnTo>
                <a:lnTo>
                  <a:pt x="76471" y="3149600"/>
                </a:lnTo>
                <a:lnTo>
                  <a:pt x="64007" y="3149600"/>
                </a:lnTo>
                <a:lnTo>
                  <a:pt x="62864" y="3136900"/>
                </a:lnTo>
                <a:lnTo>
                  <a:pt x="75797" y="3135685"/>
                </a:lnTo>
                <a:lnTo>
                  <a:pt x="74294" y="3104641"/>
                </a:lnTo>
                <a:close/>
              </a:path>
              <a:path w="1354454" h="3180715">
                <a:moveTo>
                  <a:pt x="75797" y="3135685"/>
                </a:moveTo>
                <a:lnTo>
                  <a:pt x="62864" y="3136900"/>
                </a:lnTo>
                <a:lnTo>
                  <a:pt x="64007" y="3149600"/>
                </a:lnTo>
                <a:lnTo>
                  <a:pt x="76413" y="3148404"/>
                </a:lnTo>
                <a:lnTo>
                  <a:pt x="75797" y="3135685"/>
                </a:lnTo>
                <a:close/>
              </a:path>
              <a:path w="1354454" h="3180715">
                <a:moveTo>
                  <a:pt x="76413" y="3148404"/>
                </a:moveTo>
                <a:lnTo>
                  <a:pt x="64007" y="3149600"/>
                </a:lnTo>
                <a:lnTo>
                  <a:pt x="76471" y="3149600"/>
                </a:lnTo>
                <a:lnTo>
                  <a:pt x="76413" y="3148404"/>
                </a:lnTo>
                <a:close/>
              </a:path>
              <a:path w="1354454" h="3180715">
                <a:moveTo>
                  <a:pt x="1161571" y="29972"/>
                </a:moveTo>
                <a:lnTo>
                  <a:pt x="1146048" y="29972"/>
                </a:lnTo>
                <a:lnTo>
                  <a:pt x="1146682" y="30733"/>
                </a:lnTo>
                <a:lnTo>
                  <a:pt x="1166749" y="63753"/>
                </a:lnTo>
                <a:lnTo>
                  <a:pt x="1187068" y="113029"/>
                </a:lnTo>
                <a:lnTo>
                  <a:pt x="1207007" y="176911"/>
                </a:lnTo>
                <a:lnTo>
                  <a:pt x="1216786" y="213867"/>
                </a:lnTo>
                <a:lnTo>
                  <a:pt x="1226311" y="254126"/>
                </a:lnTo>
                <a:lnTo>
                  <a:pt x="1235582" y="297306"/>
                </a:lnTo>
                <a:lnTo>
                  <a:pt x="1244600" y="343535"/>
                </a:lnTo>
                <a:lnTo>
                  <a:pt x="1253489" y="392429"/>
                </a:lnTo>
                <a:lnTo>
                  <a:pt x="1261871" y="443864"/>
                </a:lnTo>
                <a:lnTo>
                  <a:pt x="1270127" y="497839"/>
                </a:lnTo>
                <a:lnTo>
                  <a:pt x="1278001" y="554101"/>
                </a:lnTo>
                <a:lnTo>
                  <a:pt x="1285493" y="612520"/>
                </a:lnTo>
                <a:lnTo>
                  <a:pt x="1292605" y="672973"/>
                </a:lnTo>
                <a:lnTo>
                  <a:pt x="1299336" y="735202"/>
                </a:lnTo>
                <a:lnTo>
                  <a:pt x="1305686" y="799211"/>
                </a:lnTo>
                <a:lnTo>
                  <a:pt x="1311528" y="864869"/>
                </a:lnTo>
                <a:lnTo>
                  <a:pt x="1321942" y="1000251"/>
                </a:lnTo>
                <a:lnTo>
                  <a:pt x="1330198" y="1140205"/>
                </a:lnTo>
                <a:lnTo>
                  <a:pt x="1336420" y="1283715"/>
                </a:lnTo>
                <a:lnTo>
                  <a:pt x="1340230" y="1429512"/>
                </a:lnTo>
                <a:lnTo>
                  <a:pt x="1341501" y="1576323"/>
                </a:lnTo>
                <a:lnTo>
                  <a:pt x="1339595" y="1649729"/>
                </a:lnTo>
                <a:lnTo>
                  <a:pt x="1333880" y="1722754"/>
                </a:lnTo>
                <a:lnTo>
                  <a:pt x="1324355" y="1795652"/>
                </a:lnTo>
                <a:lnTo>
                  <a:pt x="1311402" y="1868042"/>
                </a:lnTo>
                <a:lnTo>
                  <a:pt x="1294891" y="1939925"/>
                </a:lnTo>
                <a:lnTo>
                  <a:pt x="1275079" y="2010917"/>
                </a:lnTo>
                <a:lnTo>
                  <a:pt x="1252092" y="2081276"/>
                </a:lnTo>
                <a:lnTo>
                  <a:pt x="1226057" y="2150491"/>
                </a:lnTo>
                <a:lnTo>
                  <a:pt x="1197102" y="2218690"/>
                </a:lnTo>
                <a:lnTo>
                  <a:pt x="1165225" y="2285619"/>
                </a:lnTo>
                <a:lnTo>
                  <a:pt x="1130680" y="2351023"/>
                </a:lnTo>
                <a:lnTo>
                  <a:pt x="1093596" y="2414904"/>
                </a:lnTo>
                <a:lnTo>
                  <a:pt x="1053973" y="2477008"/>
                </a:lnTo>
                <a:lnTo>
                  <a:pt x="1012062" y="2537333"/>
                </a:lnTo>
                <a:lnTo>
                  <a:pt x="967993" y="2595626"/>
                </a:lnTo>
                <a:lnTo>
                  <a:pt x="921765" y="2651633"/>
                </a:lnTo>
                <a:lnTo>
                  <a:pt x="873632" y="2705480"/>
                </a:lnTo>
                <a:lnTo>
                  <a:pt x="823594" y="2756916"/>
                </a:lnTo>
                <a:lnTo>
                  <a:pt x="771778" y="2805684"/>
                </a:lnTo>
                <a:lnTo>
                  <a:pt x="718565" y="2851785"/>
                </a:lnTo>
                <a:lnTo>
                  <a:pt x="663701" y="2894965"/>
                </a:lnTo>
                <a:lnTo>
                  <a:pt x="607567" y="2935097"/>
                </a:lnTo>
                <a:lnTo>
                  <a:pt x="550163" y="2972180"/>
                </a:lnTo>
                <a:lnTo>
                  <a:pt x="491743" y="3005835"/>
                </a:lnTo>
                <a:lnTo>
                  <a:pt x="432307" y="3036189"/>
                </a:lnTo>
                <a:lnTo>
                  <a:pt x="371982" y="3062859"/>
                </a:lnTo>
                <a:lnTo>
                  <a:pt x="311023" y="3085846"/>
                </a:lnTo>
                <a:lnTo>
                  <a:pt x="249427" y="3105022"/>
                </a:lnTo>
                <a:lnTo>
                  <a:pt x="187451" y="3120009"/>
                </a:lnTo>
                <a:lnTo>
                  <a:pt x="125094" y="3131058"/>
                </a:lnTo>
                <a:lnTo>
                  <a:pt x="75797" y="3135685"/>
                </a:lnTo>
                <a:lnTo>
                  <a:pt x="76413" y="3148404"/>
                </a:lnTo>
                <a:lnTo>
                  <a:pt x="127253" y="3143504"/>
                </a:lnTo>
                <a:lnTo>
                  <a:pt x="190500" y="3132454"/>
                </a:lnTo>
                <a:lnTo>
                  <a:pt x="253237" y="3117088"/>
                </a:lnTo>
                <a:lnTo>
                  <a:pt x="315467" y="3097784"/>
                </a:lnTo>
                <a:lnTo>
                  <a:pt x="377189" y="3074542"/>
                </a:lnTo>
                <a:lnTo>
                  <a:pt x="438023" y="3047491"/>
                </a:lnTo>
                <a:lnTo>
                  <a:pt x="498093" y="3016885"/>
                </a:lnTo>
                <a:lnTo>
                  <a:pt x="557021" y="2982848"/>
                </a:lnTo>
                <a:lnTo>
                  <a:pt x="614933" y="2945510"/>
                </a:lnTo>
                <a:lnTo>
                  <a:pt x="671576" y="2904871"/>
                </a:lnTo>
                <a:lnTo>
                  <a:pt x="726820" y="2861436"/>
                </a:lnTo>
                <a:lnTo>
                  <a:pt x="780541" y="2814954"/>
                </a:lnTo>
                <a:lnTo>
                  <a:pt x="832611" y="2765805"/>
                </a:lnTo>
                <a:lnTo>
                  <a:pt x="883030" y="2713990"/>
                </a:lnTo>
                <a:lnTo>
                  <a:pt x="931544" y="2659760"/>
                </a:lnTo>
                <a:lnTo>
                  <a:pt x="978153" y="2603246"/>
                </a:lnTo>
                <a:lnTo>
                  <a:pt x="1022476" y="2544572"/>
                </a:lnTo>
                <a:lnTo>
                  <a:pt x="1064767" y="2483866"/>
                </a:lnTo>
                <a:lnTo>
                  <a:pt x="1104518" y="2421254"/>
                </a:lnTo>
                <a:lnTo>
                  <a:pt x="1141983" y="2356866"/>
                </a:lnTo>
                <a:lnTo>
                  <a:pt x="1176781" y="2291079"/>
                </a:lnTo>
                <a:lnTo>
                  <a:pt x="1208785" y="2223642"/>
                </a:lnTo>
                <a:lnTo>
                  <a:pt x="1237995" y="2155063"/>
                </a:lnTo>
                <a:lnTo>
                  <a:pt x="1264157" y="2085213"/>
                </a:lnTo>
                <a:lnTo>
                  <a:pt x="1287271" y="2014346"/>
                </a:lnTo>
                <a:lnTo>
                  <a:pt x="1307337" y="1942719"/>
                </a:lnTo>
                <a:lnTo>
                  <a:pt x="1323848" y="1870202"/>
                </a:lnTo>
                <a:lnTo>
                  <a:pt x="1336928" y="1797303"/>
                </a:lnTo>
                <a:lnTo>
                  <a:pt x="1346453" y="1723770"/>
                </a:lnTo>
                <a:lnTo>
                  <a:pt x="1352176" y="1649729"/>
                </a:lnTo>
                <a:lnTo>
                  <a:pt x="1354201" y="1576323"/>
                </a:lnTo>
                <a:lnTo>
                  <a:pt x="1352930" y="1429130"/>
                </a:lnTo>
                <a:lnTo>
                  <a:pt x="1349120" y="1283207"/>
                </a:lnTo>
                <a:lnTo>
                  <a:pt x="1342898" y="1139570"/>
                </a:lnTo>
                <a:lnTo>
                  <a:pt x="1334642" y="999236"/>
                </a:lnTo>
                <a:lnTo>
                  <a:pt x="1324228" y="863726"/>
                </a:lnTo>
                <a:lnTo>
                  <a:pt x="1318259" y="797940"/>
                </a:lnTo>
                <a:lnTo>
                  <a:pt x="1312036" y="733805"/>
                </a:lnTo>
                <a:lnTo>
                  <a:pt x="1305178" y="671449"/>
                </a:lnTo>
                <a:lnTo>
                  <a:pt x="1298066" y="610869"/>
                </a:lnTo>
                <a:lnTo>
                  <a:pt x="1290574" y="552323"/>
                </a:lnTo>
                <a:lnTo>
                  <a:pt x="1282700" y="495935"/>
                </a:lnTo>
                <a:lnTo>
                  <a:pt x="1274444" y="441832"/>
                </a:lnTo>
                <a:lnTo>
                  <a:pt x="1265935" y="390143"/>
                </a:lnTo>
                <a:lnTo>
                  <a:pt x="1257045" y="340994"/>
                </a:lnTo>
                <a:lnTo>
                  <a:pt x="1248028" y="294639"/>
                </a:lnTo>
                <a:lnTo>
                  <a:pt x="1238630" y="251205"/>
                </a:lnTo>
                <a:lnTo>
                  <a:pt x="1229105" y="210565"/>
                </a:lnTo>
                <a:lnTo>
                  <a:pt x="1219200" y="173354"/>
                </a:lnTo>
                <a:lnTo>
                  <a:pt x="1198879" y="108457"/>
                </a:lnTo>
                <a:lnTo>
                  <a:pt x="1177925" y="57657"/>
                </a:lnTo>
                <a:lnTo>
                  <a:pt x="1167129" y="37845"/>
                </a:lnTo>
                <a:lnTo>
                  <a:pt x="1161571" y="29972"/>
                </a:lnTo>
                <a:close/>
              </a:path>
              <a:path w="1354454" h="3180715">
                <a:moveTo>
                  <a:pt x="1146321" y="30359"/>
                </a:moveTo>
                <a:lnTo>
                  <a:pt x="1146585" y="30733"/>
                </a:lnTo>
                <a:lnTo>
                  <a:pt x="1146321" y="30359"/>
                </a:lnTo>
                <a:close/>
              </a:path>
              <a:path w="1354454" h="3180715">
                <a:moveTo>
                  <a:pt x="1146048" y="29972"/>
                </a:moveTo>
                <a:lnTo>
                  <a:pt x="1146321" y="30359"/>
                </a:lnTo>
                <a:lnTo>
                  <a:pt x="1146682" y="30733"/>
                </a:lnTo>
                <a:lnTo>
                  <a:pt x="1146048" y="29972"/>
                </a:lnTo>
                <a:close/>
              </a:path>
              <a:path w="1354454" h="3180715">
                <a:moveTo>
                  <a:pt x="1136537" y="20226"/>
                </a:moveTo>
                <a:lnTo>
                  <a:pt x="1146321" y="30359"/>
                </a:lnTo>
                <a:lnTo>
                  <a:pt x="1146048" y="29972"/>
                </a:lnTo>
                <a:lnTo>
                  <a:pt x="1161571" y="29972"/>
                </a:lnTo>
                <a:lnTo>
                  <a:pt x="1156461" y="22732"/>
                </a:lnTo>
                <a:lnTo>
                  <a:pt x="1156334" y="22351"/>
                </a:lnTo>
                <a:lnTo>
                  <a:pt x="1156080" y="22098"/>
                </a:lnTo>
                <a:lnTo>
                  <a:pt x="1155827" y="21970"/>
                </a:lnTo>
                <a:lnTo>
                  <a:pt x="1154597" y="20700"/>
                </a:lnTo>
                <a:lnTo>
                  <a:pt x="1137284" y="20700"/>
                </a:lnTo>
                <a:lnTo>
                  <a:pt x="1136537" y="20226"/>
                </a:lnTo>
                <a:close/>
              </a:path>
              <a:path w="1354454" h="3180715">
                <a:moveTo>
                  <a:pt x="1136014" y="19685"/>
                </a:moveTo>
                <a:lnTo>
                  <a:pt x="1136537" y="20226"/>
                </a:lnTo>
                <a:lnTo>
                  <a:pt x="1137284" y="20700"/>
                </a:lnTo>
                <a:lnTo>
                  <a:pt x="1136014" y="19685"/>
                </a:lnTo>
                <a:close/>
              </a:path>
              <a:path w="1354454" h="3180715">
                <a:moveTo>
                  <a:pt x="1153614" y="19685"/>
                </a:moveTo>
                <a:lnTo>
                  <a:pt x="1136014" y="19685"/>
                </a:lnTo>
                <a:lnTo>
                  <a:pt x="1137284" y="20700"/>
                </a:lnTo>
                <a:lnTo>
                  <a:pt x="1154597" y="20700"/>
                </a:lnTo>
                <a:lnTo>
                  <a:pt x="1153614" y="19685"/>
                </a:lnTo>
                <a:close/>
              </a:path>
              <a:path w="1354454" h="3180715">
                <a:moveTo>
                  <a:pt x="1127567" y="14527"/>
                </a:moveTo>
                <a:lnTo>
                  <a:pt x="1136537" y="20226"/>
                </a:lnTo>
                <a:lnTo>
                  <a:pt x="1136014" y="19685"/>
                </a:lnTo>
                <a:lnTo>
                  <a:pt x="1153614" y="19685"/>
                </a:lnTo>
                <a:lnTo>
                  <a:pt x="1148821" y="14731"/>
                </a:lnTo>
                <a:lnTo>
                  <a:pt x="1128521" y="14731"/>
                </a:lnTo>
                <a:lnTo>
                  <a:pt x="1127567" y="14527"/>
                </a:lnTo>
                <a:close/>
              </a:path>
              <a:path w="1354454" h="3180715">
                <a:moveTo>
                  <a:pt x="1126489" y="13842"/>
                </a:moveTo>
                <a:lnTo>
                  <a:pt x="1127567" y="14527"/>
                </a:lnTo>
                <a:lnTo>
                  <a:pt x="1128521" y="14731"/>
                </a:lnTo>
                <a:lnTo>
                  <a:pt x="1126489" y="13842"/>
                </a:lnTo>
                <a:close/>
              </a:path>
              <a:path w="1354454" h="3180715">
                <a:moveTo>
                  <a:pt x="1147961" y="13842"/>
                </a:moveTo>
                <a:lnTo>
                  <a:pt x="1126489" y="13842"/>
                </a:lnTo>
                <a:lnTo>
                  <a:pt x="1128521" y="14731"/>
                </a:lnTo>
                <a:lnTo>
                  <a:pt x="1148821" y="14731"/>
                </a:lnTo>
                <a:lnTo>
                  <a:pt x="1147961" y="13842"/>
                </a:lnTo>
                <a:close/>
              </a:path>
              <a:path w="1354454" h="3180715">
                <a:moveTo>
                  <a:pt x="1120520" y="0"/>
                </a:moveTo>
                <a:lnTo>
                  <a:pt x="1117853" y="12445"/>
                </a:lnTo>
                <a:lnTo>
                  <a:pt x="1127567" y="14527"/>
                </a:lnTo>
                <a:lnTo>
                  <a:pt x="1126489" y="13842"/>
                </a:lnTo>
                <a:lnTo>
                  <a:pt x="1147961" y="13842"/>
                </a:lnTo>
                <a:lnTo>
                  <a:pt x="1144396" y="10160"/>
                </a:lnTo>
                <a:lnTo>
                  <a:pt x="1144015" y="9905"/>
                </a:lnTo>
                <a:lnTo>
                  <a:pt x="1131951" y="2412"/>
                </a:lnTo>
                <a:lnTo>
                  <a:pt x="1131188" y="2286"/>
                </a:lnTo>
                <a:lnTo>
                  <a:pt x="1120520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0159" y="2026920"/>
            <a:ext cx="1211579" cy="5359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328909" y="218122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059" y="2026920"/>
            <a:ext cx="1211579" cy="535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715756" y="2105025"/>
            <a:ext cx="10134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endParaRPr sz="11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1100" spc="-15" dirty="0">
                <a:latin typeface="Calibri Light"/>
                <a:cs typeface="Calibri Light"/>
              </a:rPr>
              <a:t>V</a:t>
            </a:r>
            <a:r>
              <a:rPr sz="1100" dirty="0">
                <a:latin typeface="Calibri Light"/>
                <a:cs typeface="Calibri Light"/>
              </a:rPr>
              <a:t>al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d</a:t>
            </a:r>
            <a:r>
              <a:rPr sz="1100" dirty="0">
                <a:latin typeface="Calibri Light"/>
                <a:cs typeface="Calibri Light"/>
              </a:rPr>
              <a:t>at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dirty="0">
                <a:latin typeface="Calibri Light"/>
                <a:cs typeface="Calibri Light"/>
              </a:rPr>
              <a:t>o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/t</a:t>
            </a:r>
            <a:r>
              <a:rPr sz="1100" spc="-10" dirty="0">
                <a:latin typeface="Calibri Light"/>
                <a:cs typeface="Calibri Light"/>
              </a:rPr>
              <a:t>es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0159" y="1153160"/>
            <a:ext cx="1211579" cy="5334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321290" y="1306195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buildin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8059" y="1188719"/>
            <a:ext cx="1211579" cy="5334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720835" y="1341120"/>
            <a:ext cx="100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Selection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81669" y="704850"/>
            <a:ext cx="3446779" cy="2725420"/>
          </a:xfrm>
          <a:custGeom>
            <a:avLst/>
            <a:gdLst/>
            <a:ahLst/>
            <a:cxnLst/>
            <a:rect l="l" t="t" r="r" b="b"/>
            <a:pathLst>
              <a:path w="3446779" h="2725420">
                <a:moveTo>
                  <a:pt x="0" y="2725420"/>
                </a:moveTo>
                <a:lnTo>
                  <a:pt x="3446779" y="2725420"/>
                </a:lnTo>
                <a:lnTo>
                  <a:pt x="3446779" y="0"/>
                </a:lnTo>
                <a:lnTo>
                  <a:pt x="0" y="0"/>
                </a:lnTo>
                <a:lnTo>
                  <a:pt x="0" y="2725420"/>
                </a:lnTo>
                <a:close/>
              </a:path>
            </a:pathLst>
          </a:custGeom>
          <a:ln w="127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9290" y="3570985"/>
            <a:ext cx="328612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Select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algorithm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 per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use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case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Split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Train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model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bigger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4785" marR="14097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Validate </a:t>
            </a:r>
            <a:r>
              <a:rPr sz="1100" dirty="0">
                <a:latin typeface="Calibri Light"/>
                <a:cs typeface="Calibri Light"/>
              </a:rPr>
              <a:t>and </a:t>
            </a:r>
            <a:r>
              <a:rPr sz="1100" spc="-5" dirty="0">
                <a:latin typeface="Calibri Light"/>
                <a:cs typeface="Calibri Light"/>
              </a:rPr>
              <a:t>test </a:t>
            </a:r>
            <a:r>
              <a:rPr sz="1100" dirty="0">
                <a:latin typeface="Calibri Light"/>
                <a:cs typeface="Calibri Light"/>
              </a:rPr>
              <a:t>the </a:t>
            </a:r>
            <a:r>
              <a:rPr sz="1100" spc="-5" dirty="0">
                <a:latin typeface="Calibri Light"/>
                <a:cs typeface="Calibri Light"/>
              </a:rPr>
              <a:t>trained </a:t>
            </a:r>
            <a:r>
              <a:rPr sz="1100" dirty="0">
                <a:latin typeface="Calibri Light"/>
                <a:cs typeface="Calibri Light"/>
              </a:rPr>
              <a:t>model on the remaning </a:t>
            </a:r>
            <a:r>
              <a:rPr sz="1100" spc="-2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Try </a:t>
            </a:r>
            <a:r>
              <a:rPr sz="1100" spc="-5" dirty="0">
                <a:latin typeface="Calibri Light"/>
                <a:cs typeface="Calibri Light"/>
              </a:rPr>
              <a:t>different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combinations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 data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, algorithm,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features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H</a:t>
            </a:r>
            <a:r>
              <a:rPr sz="1100" spc="-10" dirty="0">
                <a:latin typeface="Calibri Light"/>
                <a:cs typeface="Calibri Light"/>
              </a:rPr>
              <a:t>y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dirty="0">
                <a:latin typeface="Calibri Light"/>
                <a:cs typeface="Calibri Light"/>
              </a:rPr>
              <a:t>ara</a:t>
            </a:r>
            <a:r>
              <a:rPr sz="1100" spc="10" dirty="0">
                <a:latin typeface="Calibri Light"/>
                <a:cs typeface="Calibri Light"/>
              </a:rPr>
              <a:t>m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5" dirty="0">
                <a:latin typeface="Calibri Light"/>
                <a:cs typeface="Calibri Light"/>
              </a:rPr>
              <a:t>un</a:t>
            </a:r>
            <a:r>
              <a:rPr sz="1100" dirty="0">
                <a:latin typeface="Calibri Light"/>
                <a:cs typeface="Calibri Light"/>
              </a:rPr>
              <a:t>ing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98000" y="4937759"/>
            <a:ext cx="1209040" cy="53593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618980" y="5002529"/>
            <a:ext cx="77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5" dirty="0">
                <a:latin typeface="Calibri Light"/>
                <a:cs typeface="Calibri Light"/>
              </a:rPr>
              <a:t>pl</a:t>
            </a:r>
            <a:r>
              <a:rPr sz="1200" spc="-10" dirty="0">
                <a:latin typeface="Calibri Light"/>
                <a:cs typeface="Calibri Light"/>
              </a:rPr>
              <a:t>oym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2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t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50480" y="17754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02040" y="5118100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908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90854" h="76200">
                <a:moveTo>
                  <a:pt x="49047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90474" y="44450"/>
                </a:lnTo>
                <a:lnTo>
                  <a:pt x="4904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0335" y="5811837"/>
            <a:ext cx="250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01157" y="4859020"/>
            <a:ext cx="652242" cy="67564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350379" y="5668645"/>
            <a:ext cx="82994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3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6055" algn="l"/>
              </a:tabLst>
            </a:pPr>
            <a:r>
              <a:rPr sz="1100" spc="-5" dirty="0">
                <a:latin typeface="Calibri Light"/>
                <a:cs typeface="Calibri Light"/>
              </a:rPr>
              <a:t>Monitoring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45218" y="5632132"/>
            <a:ext cx="28460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r>
              <a:rPr sz="1100" spc="229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deployment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form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5" dirty="0">
                <a:latin typeface="Calibri Light"/>
                <a:cs typeface="Calibri Light"/>
              </a:rPr>
              <a:t> webservices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.API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10607040" y="2058797"/>
            <a:ext cx="1354455" cy="3180715"/>
          </a:xfrm>
          <a:custGeom>
            <a:avLst/>
            <a:gdLst/>
            <a:ahLst/>
            <a:cxnLst/>
            <a:rect l="l" t="t" r="r" b="b"/>
            <a:pathLst>
              <a:path w="1354454" h="3180715">
                <a:moveTo>
                  <a:pt x="74294" y="3104641"/>
                </a:moveTo>
                <a:lnTo>
                  <a:pt x="0" y="3146297"/>
                </a:lnTo>
                <a:lnTo>
                  <a:pt x="77977" y="3180715"/>
                </a:lnTo>
                <a:lnTo>
                  <a:pt x="76471" y="3149600"/>
                </a:lnTo>
                <a:lnTo>
                  <a:pt x="64007" y="3149600"/>
                </a:lnTo>
                <a:lnTo>
                  <a:pt x="62864" y="3136900"/>
                </a:lnTo>
                <a:lnTo>
                  <a:pt x="75797" y="3135685"/>
                </a:lnTo>
                <a:lnTo>
                  <a:pt x="74294" y="3104641"/>
                </a:lnTo>
                <a:close/>
              </a:path>
              <a:path w="1354454" h="3180715">
                <a:moveTo>
                  <a:pt x="75797" y="3135685"/>
                </a:moveTo>
                <a:lnTo>
                  <a:pt x="62864" y="3136900"/>
                </a:lnTo>
                <a:lnTo>
                  <a:pt x="64007" y="3149600"/>
                </a:lnTo>
                <a:lnTo>
                  <a:pt x="76413" y="3148404"/>
                </a:lnTo>
                <a:lnTo>
                  <a:pt x="75797" y="3135685"/>
                </a:lnTo>
                <a:close/>
              </a:path>
              <a:path w="1354454" h="3180715">
                <a:moveTo>
                  <a:pt x="76413" y="3148404"/>
                </a:moveTo>
                <a:lnTo>
                  <a:pt x="64007" y="3149600"/>
                </a:lnTo>
                <a:lnTo>
                  <a:pt x="76471" y="3149600"/>
                </a:lnTo>
                <a:lnTo>
                  <a:pt x="76413" y="3148404"/>
                </a:lnTo>
                <a:close/>
              </a:path>
              <a:path w="1354454" h="3180715">
                <a:moveTo>
                  <a:pt x="1161571" y="29972"/>
                </a:moveTo>
                <a:lnTo>
                  <a:pt x="1146048" y="29972"/>
                </a:lnTo>
                <a:lnTo>
                  <a:pt x="1146682" y="30733"/>
                </a:lnTo>
                <a:lnTo>
                  <a:pt x="1166749" y="63753"/>
                </a:lnTo>
                <a:lnTo>
                  <a:pt x="1187068" y="113029"/>
                </a:lnTo>
                <a:lnTo>
                  <a:pt x="1207007" y="176911"/>
                </a:lnTo>
                <a:lnTo>
                  <a:pt x="1216786" y="213867"/>
                </a:lnTo>
                <a:lnTo>
                  <a:pt x="1226311" y="254126"/>
                </a:lnTo>
                <a:lnTo>
                  <a:pt x="1235582" y="297306"/>
                </a:lnTo>
                <a:lnTo>
                  <a:pt x="1244600" y="343535"/>
                </a:lnTo>
                <a:lnTo>
                  <a:pt x="1253489" y="392429"/>
                </a:lnTo>
                <a:lnTo>
                  <a:pt x="1261871" y="443864"/>
                </a:lnTo>
                <a:lnTo>
                  <a:pt x="1270127" y="497839"/>
                </a:lnTo>
                <a:lnTo>
                  <a:pt x="1278001" y="554101"/>
                </a:lnTo>
                <a:lnTo>
                  <a:pt x="1285493" y="612520"/>
                </a:lnTo>
                <a:lnTo>
                  <a:pt x="1292605" y="672973"/>
                </a:lnTo>
                <a:lnTo>
                  <a:pt x="1299336" y="735202"/>
                </a:lnTo>
                <a:lnTo>
                  <a:pt x="1305686" y="799211"/>
                </a:lnTo>
                <a:lnTo>
                  <a:pt x="1311528" y="864869"/>
                </a:lnTo>
                <a:lnTo>
                  <a:pt x="1321942" y="1000251"/>
                </a:lnTo>
                <a:lnTo>
                  <a:pt x="1330198" y="1140205"/>
                </a:lnTo>
                <a:lnTo>
                  <a:pt x="1336420" y="1283715"/>
                </a:lnTo>
                <a:lnTo>
                  <a:pt x="1340230" y="1429512"/>
                </a:lnTo>
                <a:lnTo>
                  <a:pt x="1341501" y="1576323"/>
                </a:lnTo>
                <a:lnTo>
                  <a:pt x="1339595" y="1649729"/>
                </a:lnTo>
                <a:lnTo>
                  <a:pt x="1333880" y="1722754"/>
                </a:lnTo>
                <a:lnTo>
                  <a:pt x="1324355" y="1795652"/>
                </a:lnTo>
                <a:lnTo>
                  <a:pt x="1311402" y="1868042"/>
                </a:lnTo>
                <a:lnTo>
                  <a:pt x="1294891" y="1939925"/>
                </a:lnTo>
                <a:lnTo>
                  <a:pt x="1275079" y="2010917"/>
                </a:lnTo>
                <a:lnTo>
                  <a:pt x="1252092" y="2081276"/>
                </a:lnTo>
                <a:lnTo>
                  <a:pt x="1226057" y="2150491"/>
                </a:lnTo>
                <a:lnTo>
                  <a:pt x="1197102" y="2218690"/>
                </a:lnTo>
                <a:lnTo>
                  <a:pt x="1165225" y="2285619"/>
                </a:lnTo>
                <a:lnTo>
                  <a:pt x="1130680" y="2351023"/>
                </a:lnTo>
                <a:lnTo>
                  <a:pt x="1093596" y="2414904"/>
                </a:lnTo>
                <a:lnTo>
                  <a:pt x="1053973" y="2477008"/>
                </a:lnTo>
                <a:lnTo>
                  <a:pt x="1012062" y="2537333"/>
                </a:lnTo>
                <a:lnTo>
                  <a:pt x="967993" y="2595626"/>
                </a:lnTo>
                <a:lnTo>
                  <a:pt x="921765" y="2651633"/>
                </a:lnTo>
                <a:lnTo>
                  <a:pt x="873632" y="2705480"/>
                </a:lnTo>
                <a:lnTo>
                  <a:pt x="823594" y="2756916"/>
                </a:lnTo>
                <a:lnTo>
                  <a:pt x="771778" y="2805684"/>
                </a:lnTo>
                <a:lnTo>
                  <a:pt x="718565" y="2851785"/>
                </a:lnTo>
                <a:lnTo>
                  <a:pt x="663701" y="2894965"/>
                </a:lnTo>
                <a:lnTo>
                  <a:pt x="607567" y="2935097"/>
                </a:lnTo>
                <a:lnTo>
                  <a:pt x="550163" y="2972180"/>
                </a:lnTo>
                <a:lnTo>
                  <a:pt x="491743" y="3005835"/>
                </a:lnTo>
                <a:lnTo>
                  <a:pt x="432307" y="3036189"/>
                </a:lnTo>
                <a:lnTo>
                  <a:pt x="371982" y="3062859"/>
                </a:lnTo>
                <a:lnTo>
                  <a:pt x="311023" y="3085846"/>
                </a:lnTo>
                <a:lnTo>
                  <a:pt x="249427" y="3105022"/>
                </a:lnTo>
                <a:lnTo>
                  <a:pt x="187451" y="3120009"/>
                </a:lnTo>
                <a:lnTo>
                  <a:pt x="125094" y="3131058"/>
                </a:lnTo>
                <a:lnTo>
                  <a:pt x="75797" y="3135685"/>
                </a:lnTo>
                <a:lnTo>
                  <a:pt x="76413" y="3148404"/>
                </a:lnTo>
                <a:lnTo>
                  <a:pt x="127253" y="3143504"/>
                </a:lnTo>
                <a:lnTo>
                  <a:pt x="190500" y="3132454"/>
                </a:lnTo>
                <a:lnTo>
                  <a:pt x="253237" y="3117088"/>
                </a:lnTo>
                <a:lnTo>
                  <a:pt x="315467" y="3097784"/>
                </a:lnTo>
                <a:lnTo>
                  <a:pt x="377189" y="3074542"/>
                </a:lnTo>
                <a:lnTo>
                  <a:pt x="438023" y="3047491"/>
                </a:lnTo>
                <a:lnTo>
                  <a:pt x="498093" y="3016885"/>
                </a:lnTo>
                <a:lnTo>
                  <a:pt x="557021" y="2982848"/>
                </a:lnTo>
                <a:lnTo>
                  <a:pt x="614933" y="2945510"/>
                </a:lnTo>
                <a:lnTo>
                  <a:pt x="671576" y="2904871"/>
                </a:lnTo>
                <a:lnTo>
                  <a:pt x="726820" y="2861436"/>
                </a:lnTo>
                <a:lnTo>
                  <a:pt x="780541" y="2814954"/>
                </a:lnTo>
                <a:lnTo>
                  <a:pt x="832611" y="2765805"/>
                </a:lnTo>
                <a:lnTo>
                  <a:pt x="883030" y="2713990"/>
                </a:lnTo>
                <a:lnTo>
                  <a:pt x="931544" y="2659760"/>
                </a:lnTo>
                <a:lnTo>
                  <a:pt x="978153" y="2603246"/>
                </a:lnTo>
                <a:lnTo>
                  <a:pt x="1022476" y="2544572"/>
                </a:lnTo>
                <a:lnTo>
                  <a:pt x="1064767" y="2483866"/>
                </a:lnTo>
                <a:lnTo>
                  <a:pt x="1104518" y="2421254"/>
                </a:lnTo>
                <a:lnTo>
                  <a:pt x="1141983" y="2356866"/>
                </a:lnTo>
                <a:lnTo>
                  <a:pt x="1176781" y="2291079"/>
                </a:lnTo>
                <a:lnTo>
                  <a:pt x="1208785" y="2223642"/>
                </a:lnTo>
                <a:lnTo>
                  <a:pt x="1237995" y="2155063"/>
                </a:lnTo>
                <a:lnTo>
                  <a:pt x="1264157" y="2085213"/>
                </a:lnTo>
                <a:lnTo>
                  <a:pt x="1287271" y="2014346"/>
                </a:lnTo>
                <a:lnTo>
                  <a:pt x="1307337" y="1942719"/>
                </a:lnTo>
                <a:lnTo>
                  <a:pt x="1323848" y="1870202"/>
                </a:lnTo>
                <a:lnTo>
                  <a:pt x="1336928" y="1797303"/>
                </a:lnTo>
                <a:lnTo>
                  <a:pt x="1346453" y="1723770"/>
                </a:lnTo>
                <a:lnTo>
                  <a:pt x="1352176" y="1649729"/>
                </a:lnTo>
                <a:lnTo>
                  <a:pt x="1354201" y="1576323"/>
                </a:lnTo>
                <a:lnTo>
                  <a:pt x="1352930" y="1429130"/>
                </a:lnTo>
                <a:lnTo>
                  <a:pt x="1349120" y="1283207"/>
                </a:lnTo>
                <a:lnTo>
                  <a:pt x="1342898" y="1139570"/>
                </a:lnTo>
                <a:lnTo>
                  <a:pt x="1334642" y="999236"/>
                </a:lnTo>
                <a:lnTo>
                  <a:pt x="1324228" y="863726"/>
                </a:lnTo>
                <a:lnTo>
                  <a:pt x="1318259" y="797940"/>
                </a:lnTo>
                <a:lnTo>
                  <a:pt x="1312036" y="733805"/>
                </a:lnTo>
                <a:lnTo>
                  <a:pt x="1305178" y="671449"/>
                </a:lnTo>
                <a:lnTo>
                  <a:pt x="1298066" y="610869"/>
                </a:lnTo>
                <a:lnTo>
                  <a:pt x="1290574" y="552323"/>
                </a:lnTo>
                <a:lnTo>
                  <a:pt x="1282700" y="495935"/>
                </a:lnTo>
                <a:lnTo>
                  <a:pt x="1274444" y="441832"/>
                </a:lnTo>
                <a:lnTo>
                  <a:pt x="1265935" y="390143"/>
                </a:lnTo>
                <a:lnTo>
                  <a:pt x="1257045" y="340994"/>
                </a:lnTo>
                <a:lnTo>
                  <a:pt x="1248028" y="294639"/>
                </a:lnTo>
                <a:lnTo>
                  <a:pt x="1238630" y="251205"/>
                </a:lnTo>
                <a:lnTo>
                  <a:pt x="1229105" y="210565"/>
                </a:lnTo>
                <a:lnTo>
                  <a:pt x="1219200" y="173354"/>
                </a:lnTo>
                <a:lnTo>
                  <a:pt x="1198879" y="108457"/>
                </a:lnTo>
                <a:lnTo>
                  <a:pt x="1177925" y="57657"/>
                </a:lnTo>
                <a:lnTo>
                  <a:pt x="1167129" y="37845"/>
                </a:lnTo>
                <a:lnTo>
                  <a:pt x="1161571" y="29972"/>
                </a:lnTo>
                <a:close/>
              </a:path>
              <a:path w="1354454" h="3180715">
                <a:moveTo>
                  <a:pt x="1146321" y="30359"/>
                </a:moveTo>
                <a:lnTo>
                  <a:pt x="1146585" y="30733"/>
                </a:lnTo>
                <a:lnTo>
                  <a:pt x="1146321" y="30359"/>
                </a:lnTo>
                <a:close/>
              </a:path>
              <a:path w="1354454" h="3180715">
                <a:moveTo>
                  <a:pt x="1146048" y="29972"/>
                </a:moveTo>
                <a:lnTo>
                  <a:pt x="1146321" y="30359"/>
                </a:lnTo>
                <a:lnTo>
                  <a:pt x="1146682" y="30733"/>
                </a:lnTo>
                <a:lnTo>
                  <a:pt x="1146048" y="29972"/>
                </a:lnTo>
                <a:close/>
              </a:path>
              <a:path w="1354454" h="3180715">
                <a:moveTo>
                  <a:pt x="1136537" y="20226"/>
                </a:moveTo>
                <a:lnTo>
                  <a:pt x="1146321" y="30359"/>
                </a:lnTo>
                <a:lnTo>
                  <a:pt x="1146048" y="29972"/>
                </a:lnTo>
                <a:lnTo>
                  <a:pt x="1161571" y="29972"/>
                </a:lnTo>
                <a:lnTo>
                  <a:pt x="1156461" y="22732"/>
                </a:lnTo>
                <a:lnTo>
                  <a:pt x="1156334" y="22351"/>
                </a:lnTo>
                <a:lnTo>
                  <a:pt x="1156080" y="22098"/>
                </a:lnTo>
                <a:lnTo>
                  <a:pt x="1155827" y="21970"/>
                </a:lnTo>
                <a:lnTo>
                  <a:pt x="1154597" y="20700"/>
                </a:lnTo>
                <a:lnTo>
                  <a:pt x="1137284" y="20700"/>
                </a:lnTo>
                <a:lnTo>
                  <a:pt x="1136537" y="20226"/>
                </a:lnTo>
                <a:close/>
              </a:path>
              <a:path w="1354454" h="3180715">
                <a:moveTo>
                  <a:pt x="1136014" y="19685"/>
                </a:moveTo>
                <a:lnTo>
                  <a:pt x="1136537" y="20226"/>
                </a:lnTo>
                <a:lnTo>
                  <a:pt x="1137284" y="20700"/>
                </a:lnTo>
                <a:lnTo>
                  <a:pt x="1136014" y="19685"/>
                </a:lnTo>
                <a:close/>
              </a:path>
              <a:path w="1354454" h="3180715">
                <a:moveTo>
                  <a:pt x="1153614" y="19685"/>
                </a:moveTo>
                <a:lnTo>
                  <a:pt x="1136014" y="19685"/>
                </a:lnTo>
                <a:lnTo>
                  <a:pt x="1137284" y="20700"/>
                </a:lnTo>
                <a:lnTo>
                  <a:pt x="1154597" y="20700"/>
                </a:lnTo>
                <a:lnTo>
                  <a:pt x="1153614" y="19685"/>
                </a:lnTo>
                <a:close/>
              </a:path>
              <a:path w="1354454" h="3180715">
                <a:moveTo>
                  <a:pt x="1127567" y="14527"/>
                </a:moveTo>
                <a:lnTo>
                  <a:pt x="1136537" y="20226"/>
                </a:lnTo>
                <a:lnTo>
                  <a:pt x="1136014" y="19685"/>
                </a:lnTo>
                <a:lnTo>
                  <a:pt x="1153614" y="19685"/>
                </a:lnTo>
                <a:lnTo>
                  <a:pt x="1148821" y="14731"/>
                </a:lnTo>
                <a:lnTo>
                  <a:pt x="1128521" y="14731"/>
                </a:lnTo>
                <a:lnTo>
                  <a:pt x="1127567" y="14527"/>
                </a:lnTo>
                <a:close/>
              </a:path>
              <a:path w="1354454" h="3180715">
                <a:moveTo>
                  <a:pt x="1126489" y="13842"/>
                </a:moveTo>
                <a:lnTo>
                  <a:pt x="1127567" y="14527"/>
                </a:lnTo>
                <a:lnTo>
                  <a:pt x="1128521" y="14731"/>
                </a:lnTo>
                <a:lnTo>
                  <a:pt x="1126489" y="13842"/>
                </a:lnTo>
                <a:close/>
              </a:path>
              <a:path w="1354454" h="3180715">
                <a:moveTo>
                  <a:pt x="1147961" y="13842"/>
                </a:moveTo>
                <a:lnTo>
                  <a:pt x="1126489" y="13842"/>
                </a:lnTo>
                <a:lnTo>
                  <a:pt x="1128521" y="14731"/>
                </a:lnTo>
                <a:lnTo>
                  <a:pt x="1148821" y="14731"/>
                </a:lnTo>
                <a:lnTo>
                  <a:pt x="1147961" y="13842"/>
                </a:lnTo>
                <a:close/>
              </a:path>
              <a:path w="1354454" h="3180715">
                <a:moveTo>
                  <a:pt x="1120520" y="0"/>
                </a:moveTo>
                <a:lnTo>
                  <a:pt x="1117853" y="12445"/>
                </a:lnTo>
                <a:lnTo>
                  <a:pt x="1127567" y="14527"/>
                </a:lnTo>
                <a:lnTo>
                  <a:pt x="1126489" y="13842"/>
                </a:lnTo>
                <a:lnTo>
                  <a:pt x="1147961" y="13842"/>
                </a:lnTo>
                <a:lnTo>
                  <a:pt x="1144396" y="10160"/>
                </a:lnTo>
                <a:lnTo>
                  <a:pt x="1144015" y="9905"/>
                </a:lnTo>
                <a:lnTo>
                  <a:pt x="1131951" y="2412"/>
                </a:lnTo>
                <a:lnTo>
                  <a:pt x="1131188" y="2286"/>
                </a:lnTo>
                <a:lnTo>
                  <a:pt x="1120520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0159" y="2026920"/>
            <a:ext cx="1211579" cy="5359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328909" y="218122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059" y="2026920"/>
            <a:ext cx="1211579" cy="535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715756" y="2105025"/>
            <a:ext cx="10134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endParaRPr sz="11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1100" spc="-15" dirty="0">
                <a:latin typeface="Calibri Light"/>
                <a:cs typeface="Calibri Light"/>
              </a:rPr>
              <a:t>V</a:t>
            </a:r>
            <a:r>
              <a:rPr sz="1100" dirty="0">
                <a:latin typeface="Calibri Light"/>
                <a:cs typeface="Calibri Light"/>
              </a:rPr>
              <a:t>al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d</a:t>
            </a:r>
            <a:r>
              <a:rPr sz="1100" dirty="0">
                <a:latin typeface="Calibri Light"/>
                <a:cs typeface="Calibri Light"/>
              </a:rPr>
              <a:t>at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dirty="0">
                <a:latin typeface="Calibri Light"/>
                <a:cs typeface="Calibri Light"/>
              </a:rPr>
              <a:t>o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/t</a:t>
            </a:r>
            <a:r>
              <a:rPr sz="1100" spc="-10" dirty="0">
                <a:latin typeface="Calibri Light"/>
                <a:cs typeface="Calibri Light"/>
              </a:rPr>
              <a:t>es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0159" y="1153160"/>
            <a:ext cx="1211579" cy="5334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321290" y="1306195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buildin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8059" y="1188719"/>
            <a:ext cx="1211579" cy="5334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720835" y="1341120"/>
            <a:ext cx="100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Selection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81669" y="704850"/>
            <a:ext cx="3446779" cy="2725420"/>
          </a:xfrm>
          <a:custGeom>
            <a:avLst/>
            <a:gdLst/>
            <a:ahLst/>
            <a:cxnLst/>
            <a:rect l="l" t="t" r="r" b="b"/>
            <a:pathLst>
              <a:path w="3446779" h="2725420">
                <a:moveTo>
                  <a:pt x="0" y="2725420"/>
                </a:moveTo>
                <a:lnTo>
                  <a:pt x="3446779" y="2725420"/>
                </a:lnTo>
                <a:lnTo>
                  <a:pt x="3446779" y="0"/>
                </a:lnTo>
                <a:lnTo>
                  <a:pt x="0" y="0"/>
                </a:lnTo>
                <a:lnTo>
                  <a:pt x="0" y="2725420"/>
                </a:lnTo>
                <a:close/>
              </a:path>
            </a:pathLst>
          </a:custGeom>
          <a:ln w="127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9290" y="3570985"/>
            <a:ext cx="328612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Select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algorithm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 per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use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case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Split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Train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model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bigger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4785" marR="14097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Validate </a:t>
            </a:r>
            <a:r>
              <a:rPr sz="1100" dirty="0">
                <a:latin typeface="Calibri Light"/>
                <a:cs typeface="Calibri Light"/>
              </a:rPr>
              <a:t>and </a:t>
            </a:r>
            <a:r>
              <a:rPr sz="1100" spc="-5" dirty="0">
                <a:latin typeface="Calibri Light"/>
                <a:cs typeface="Calibri Light"/>
              </a:rPr>
              <a:t>test </a:t>
            </a:r>
            <a:r>
              <a:rPr sz="1100" dirty="0">
                <a:latin typeface="Calibri Light"/>
                <a:cs typeface="Calibri Light"/>
              </a:rPr>
              <a:t>the </a:t>
            </a:r>
            <a:r>
              <a:rPr sz="1100" spc="-5" dirty="0">
                <a:latin typeface="Calibri Light"/>
                <a:cs typeface="Calibri Light"/>
              </a:rPr>
              <a:t>trained </a:t>
            </a:r>
            <a:r>
              <a:rPr sz="1100" dirty="0">
                <a:latin typeface="Calibri Light"/>
                <a:cs typeface="Calibri Light"/>
              </a:rPr>
              <a:t>model on the remaning </a:t>
            </a:r>
            <a:r>
              <a:rPr sz="1100" spc="-2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Try </a:t>
            </a:r>
            <a:r>
              <a:rPr sz="1100" spc="-5" dirty="0">
                <a:latin typeface="Calibri Light"/>
                <a:cs typeface="Calibri Light"/>
              </a:rPr>
              <a:t>different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combinations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 data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, algorithm,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features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H</a:t>
            </a:r>
            <a:r>
              <a:rPr sz="1100" spc="-10" dirty="0">
                <a:latin typeface="Calibri Light"/>
                <a:cs typeface="Calibri Light"/>
              </a:rPr>
              <a:t>y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dirty="0">
                <a:latin typeface="Calibri Light"/>
                <a:cs typeface="Calibri Light"/>
              </a:rPr>
              <a:t>ara</a:t>
            </a:r>
            <a:r>
              <a:rPr sz="1100" spc="10" dirty="0">
                <a:latin typeface="Calibri Light"/>
                <a:cs typeface="Calibri Light"/>
              </a:rPr>
              <a:t>m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5" dirty="0">
                <a:latin typeface="Calibri Light"/>
                <a:cs typeface="Calibri Light"/>
              </a:rPr>
              <a:t>un</a:t>
            </a:r>
            <a:r>
              <a:rPr sz="1100" dirty="0">
                <a:latin typeface="Calibri Light"/>
                <a:cs typeface="Calibri Light"/>
              </a:rPr>
              <a:t>ing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98000" y="4937759"/>
            <a:ext cx="1209040" cy="53593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618980" y="5002529"/>
            <a:ext cx="77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5" dirty="0">
                <a:latin typeface="Calibri Light"/>
                <a:cs typeface="Calibri Light"/>
              </a:rPr>
              <a:t>pl</a:t>
            </a:r>
            <a:r>
              <a:rPr sz="1200" spc="-10" dirty="0">
                <a:latin typeface="Calibri Light"/>
                <a:cs typeface="Calibri Light"/>
              </a:rPr>
              <a:t>oym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2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t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30140" y="4937759"/>
            <a:ext cx="1165860" cy="53593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189854" y="5002529"/>
            <a:ext cx="64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7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R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50480" y="17754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02040" y="5118100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908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90854" h="76200">
                <a:moveTo>
                  <a:pt x="49047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90474" y="44450"/>
                </a:lnTo>
                <a:lnTo>
                  <a:pt x="4904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5059" y="5158740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908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90854" h="76200">
                <a:moveTo>
                  <a:pt x="49047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90473" y="44450"/>
                </a:lnTo>
                <a:lnTo>
                  <a:pt x="490473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0335" y="5811837"/>
            <a:ext cx="250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01157" y="4859020"/>
            <a:ext cx="652242" cy="675640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7350379" y="5668645"/>
            <a:ext cx="82994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3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6055" algn="l"/>
              </a:tabLst>
            </a:pPr>
            <a:r>
              <a:rPr sz="1100" spc="-5" dirty="0">
                <a:latin typeface="Calibri Light"/>
                <a:cs typeface="Calibri Light"/>
              </a:rPr>
              <a:t>Monitoring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35778" y="5614670"/>
            <a:ext cx="1499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3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6055" algn="l"/>
              </a:tabLst>
            </a:pPr>
            <a:r>
              <a:rPr sz="1100" spc="-5" dirty="0">
                <a:latin typeface="Calibri Light"/>
                <a:cs typeface="Calibri Light"/>
              </a:rPr>
              <a:t>Retraining</a:t>
            </a:r>
            <a:r>
              <a:rPr sz="1100" spc="-4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new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45218" y="5632132"/>
            <a:ext cx="28460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r>
              <a:rPr sz="1100" spc="229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deployment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in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form </a:t>
            </a:r>
            <a:r>
              <a:rPr sz="1100" dirty="0">
                <a:latin typeface="Calibri Light"/>
                <a:cs typeface="Calibri Light"/>
              </a:rPr>
              <a:t>of</a:t>
            </a:r>
            <a:r>
              <a:rPr sz="1100" spc="-5" dirty="0">
                <a:latin typeface="Calibri Light"/>
                <a:cs typeface="Calibri Light"/>
              </a:rPr>
              <a:t> webservices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10" dirty="0">
                <a:latin typeface="Calibri Light"/>
                <a:cs typeface="Calibri Light"/>
              </a:rPr>
              <a:t>.API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10607040" y="2058797"/>
            <a:ext cx="1354455" cy="3180715"/>
          </a:xfrm>
          <a:custGeom>
            <a:avLst/>
            <a:gdLst/>
            <a:ahLst/>
            <a:cxnLst/>
            <a:rect l="l" t="t" r="r" b="b"/>
            <a:pathLst>
              <a:path w="1354454" h="3180715">
                <a:moveTo>
                  <a:pt x="74294" y="3104641"/>
                </a:moveTo>
                <a:lnTo>
                  <a:pt x="0" y="3146297"/>
                </a:lnTo>
                <a:lnTo>
                  <a:pt x="77977" y="3180715"/>
                </a:lnTo>
                <a:lnTo>
                  <a:pt x="76471" y="3149600"/>
                </a:lnTo>
                <a:lnTo>
                  <a:pt x="64007" y="3149600"/>
                </a:lnTo>
                <a:lnTo>
                  <a:pt x="62864" y="3136900"/>
                </a:lnTo>
                <a:lnTo>
                  <a:pt x="75797" y="3135685"/>
                </a:lnTo>
                <a:lnTo>
                  <a:pt x="74294" y="3104641"/>
                </a:lnTo>
                <a:close/>
              </a:path>
              <a:path w="1354454" h="3180715">
                <a:moveTo>
                  <a:pt x="75797" y="3135685"/>
                </a:moveTo>
                <a:lnTo>
                  <a:pt x="62864" y="3136900"/>
                </a:lnTo>
                <a:lnTo>
                  <a:pt x="64007" y="3149600"/>
                </a:lnTo>
                <a:lnTo>
                  <a:pt x="76413" y="3148404"/>
                </a:lnTo>
                <a:lnTo>
                  <a:pt x="75797" y="3135685"/>
                </a:lnTo>
                <a:close/>
              </a:path>
              <a:path w="1354454" h="3180715">
                <a:moveTo>
                  <a:pt x="76413" y="3148404"/>
                </a:moveTo>
                <a:lnTo>
                  <a:pt x="64007" y="3149600"/>
                </a:lnTo>
                <a:lnTo>
                  <a:pt x="76471" y="3149600"/>
                </a:lnTo>
                <a:lnTo>
                  <a:pt x="76413" y="3148404"/>
                </a:lnTo>
                <a:close/>
              </a:path>
              <a:path w="1354454" h="3180715">
                <a:moveTo>
                  <a:pt x="1161571" y="29972"/>
                </a:moveTo>
                <a:lnTo>
                  <a:pt x="1146048" y="29972"/>
                </a:lnTo>
                <a:lnTo>
                  <a:pt x="1146682" y="30733"/>
                </a:lnTo>
                <a:lnTo>
                  <a:pt x="1166749" y="63753"/>
                </a:lnTo>
                <a:lnTo>
                  <a:pt x="1187068" y="113029"/>
                </a:lnTo>
                <a:lnTo>
                  <a:pt x="1207007" y="176911"/>
                </a:lnTo>
                <a:lnTo>
                  <a:pt x="1216786" y="213867"/>
                </a:lnTo>
                <a:lnTo>
                  <a:pt x="1226311" y="254126"/>
                </a:lnTo>
                <a:lnTo>
                  <a:pt x="1235582" y="297306"/>
                </a:lnTo>
                <a:lnTo>
                  <a:pt x="1244600" y="343535"/>
                </a:lnTo>
                <a:lnTo>
                  <a:pt x="1253489" y="392429"/>
                </a:lnTo>
                <a:lnTo>
                  <a:pt x="1261871" y="443864"/>
                </a:lnTo>
                <a:lnTo>
                  <a:pt x="1270127" y="497839"/>
                </a:lnTo>
                <a:lnTo>
                  <a:pt x="1278001" y="554101"/>
                </a:lnTo>
                <a:lnTo>
                  <a:pt x="1285493" y="612520"/>
                </a:lnTo>
                <a:lnTo>
                  <a:pt x="1292605" y="672973"/>
                </a:lnTo>
                <a:lnTo>
                  <a:pt x="1299336" y="735202"/>
                </a:lnTo>
                <a:lnTo>
                  <a:pt x="1305686" y="799211"/>
                </a:lnTo>
                <a:lnTo>
                  <a:pt x="1311528" y="864869"/>
                </a:lnTo>
                <a:lnTo>
                  <a:pt x="1321942" y="1000251"/>
                </a:lnTo>
                <a:lnTo>
                  <a:pt x="1330198" y="1140205"/>
                </a:lnTo>
                <a:lnTo>
                  <a:pt x="1336420" y="1283715"/>
                </a:lnTo>
                <a:lnTo>
                  <a:pt x="1340230" y="1429512"/>
                </a:lnTo>
                <a:lnTo>
                  <a:pt x="1341501" y="1576323"/>
                </a:lnTo>
                <a:lnTo>
                  <a:pt x="1339595" y="1649729"/>
                </a:lnTo>
                <a:lnTo>
                  <a:pt x="1333880" y="1722754"/>
                </a:lnTo>
                <a:lnTo>
                  <a:pt x="1324355" y="1795652"/>
                </a:lnTo>
                <a:lnTo>
                  <a:pt x="1311402" y="1868042"/>
                </a:lnTo>
                <a:lnTo>
                  <a:pt x="1294891" y="1939925"/>
                </a:lnTo>
                <a:lnTo>
                  <a:pt x="1275079" y="2010917"/>
                </a:lnTo>
                <a:lnTo>
                  <a:pt x="1252092" y="2081276"/>
                </a:lnTo>
                <a:lnTo>
                  <a:pt x="1226057" y="2150491"/>
                </a:lnTo>
                <a:lnTo>
                  <a:pt x="1197102" y="2218690"/>
                </a:lnTo>
                <a:lnTo>
                  <a:pt x="1165225" y="2285619"/>
                </a:lnTo>
                <a:lnTo>
                  <a:pt x="1130680" y="2351023"/>
                </a:lnTo>
                <a:lnTo>
                  <a:pt x="1093596" y="2414904"/>
                </a:lnTo>
                <a:lnTo>
                  <a:pt x="1053973" y="2477008"/>
                </a:lnTo>
                <a:lnTo>
                  <a:pt x="1012062" y="2537333"/>
                </a:lnTo>
                <a:lnTo>
                  <a:pt x="967993" y="2595626"/>
                </a:lnTo>
                <a:lnTo>
                  <a:pt x="921765" y="2651633"/>
                </a:lnTo>
                <a:lnTo>
                  <a:pt x="873632" y="2705480"/>
                </a:lnTo>
                <a:lnTo>
                  <a:pt x="823594" y="2756916"/>
                </a:lnTo>
                <a:lnTo>
                  <a:pt x="771778" y="2805684"/>
                </a:lnTo>
                <a:lnTo>
                  <a:pt x="718565" y="2851785"/>
                </a:lnTo>
                <a:lnTo>
                  <a:pt x="663701" y="2894965"/>
                </a:lnTo>
                <a:lnTo>
                  <a:pt x="607567" y="2935097"/>
                </a:lnTo>
                <a:lnTo>
                  <a:pt x="550163" y="2972180"/>
                </a:lnTo>
                <a:lnTo>
                  <a:pt x="491743" y="3005835"/>
                </a:lnTo>
                <a:lnTo>
                  <a:pt x="432307" y="3036189"/>
                </a:lnTo>
                <a:lnTo>
                  <a:pt x="371982" y="3062859"/>
                </a:lnTo>
                <a:lnTo>
                  <a:pt x="311023" y="3085846"/>
                </a:lnTo>
                <a:lnTo>
                  <a:pt x="249427" y="3105022"/>
                </a:lnTo>
                <a:lnTo>
                  <a:pt x="187451" y="3120009"/>
                </a:lnTo>
                <a:lnTo>
                  <a:pt x="125094" y="3131058"/>
                </a:lnTo>
                <a:lnTo>
                  <a:pt x="75797" y="3135685"/>
                </a:lnTo>
                <a:lnTo>
                  <a:pt x="76413" y="3148404"/>
                </a:lnTo>
                <a:lnTo>
                  <a:pt x="127253" y="3143504"/>
                </a:lnTo>
                <a:lnTo>
                  <a:pt x="190500" y="3132454"/>
                </a:lnTo>
                <a:lnTo>
                  <a:pt x="253237" y="3117088"/>
                </a:lnTo>
                <a:lnTo>
                  <a:pt x="315467" y="3097784"/>
                </a:lnTo>
                <a:lnTo>
                  <a:pt x="377189" y="3074542"/>
                </a:lnTo>
                <a:lnTo>
                  <a:pt x="438023" y="3047491"/>
                </a:lnTo>
                <a:lnTo>
                  <a:pt x="498093" y="3016885"/>
                </a:lnTo>
                <a:lnTo>
                  <a:pt x="557021" y="2982848"/>
                </a:lnTo>
                <a:lnTo>
                  <a:pt x="614933" y="2945510"/>
                </a:lnTo>
                <a:lnTo>
                  <a:pt x="671576" y="2904871"/>
                </a:lnTo>
                <a:lnTo>
                  <a:pt x="726820" y="2861436"/>
                </a:lnTo>
                <a:lnTo>
                  <a:pt x="780541" y="2814954"/>
                </a:lnTo>
                <a:lnTo>
                  <a:pt x="832611" y="2765805"/>
                </a:lnTo>
                <a:lnTo>
                  <a:pt x="883030" y="2713990"/>
                </a:lnTo>
                <a:lnTo>
                  <a:pt x="931544" y="2659760"/>
                </a:lnTo>
                <a:lnTo>
                  <a:pt x="978153" y="2603246"/>
                </a:lnTo>
                <a:lnTo>
                  <a:pt x="1022476" y="2544572"/>
                </a:lnTo>
                <a:lnTo>
                  <a:pt x="1064767" y="2483866"/>
                </a:lnTo>
                <a:lnTo>
                  <a:pt x="1104518" y="2421254"/>
                </a:lnTo>
                <a:lnTo>
                  <a:pt x="1141983" y="2356866"/>
                </a:lnTo>
                <a:lnTo>
                  <a:pt x="1176781" y="2291079"/>
                </a:lnTo>
                <a:lnTo>
                  <a:pt x="1208785" y="2223642"/>
                </a:lnTo>
                <a:lnTo>
                  <a:pt x="1237995" y="2155063"/>
                </a:lnTo>
                <a:lnTo>
                  <a:pt x="1264157" y="2085213"/>
                </a:lnTo>
                <a:lnTo>
                  <a:pt x="1287271" y="2014346"/>
                </a:lnTo>
                <a:lnTo>
                  <a:pt x="1307337" y="1942719"/>
                </a:lnTo>
                <a:lnTo>
                  <a:pt x="1323848" y="1870202"/>
                </a:lnTo>
                <a:lnTo>
                  <a:pt x="1336928" y="1797303"/>
                </a:lnTo>
                <a:lnTo>
                  <a:pt x="1346453" y="1723770"/>
                </a:lnTo>
                <a:lnTo>
                  <a:pt x="1352176" y="1649729"/>
                </a:lnTo>
                <a:lnTo>
                  <a:pt x="1354201" y="1576323"/>
                </a:lnTo>
                <a:lnTo>
                  <a:pt x="1352930" y="1429130"/>
                </a:lnTo>
                <a:lnTo>
                  <a:pt x="1349120" y="1283207"/>
                </a:lnTo>
                <a:lnTo>
                  <a:pt x="1342898" y="1139570"/>
                </a:lnTo>
                <a:lnTo>
                  <a:pt x="1334642" y="999236"/>
                </a:lnTo>
                <a:lnTo>
                  <a:pt x="1324228" y="863726"/>
                </a:lnTo>
                <a:lnTo>
                  <a:pt x="1318259" y="797940"/>
                </a:lnTo>
                <a:lnTo>
                  <a:pt x="1312036" y="733805"/>
                </a:lnTo>
                <a:lnTo>
                  <a:pt x="1305178" y="671449"/>
                </a:lnTo>
                <a:lnTo>
                  <a:pt x="1298066" y="610869"/>
                </a:lnTo>
                <a:lnTo>
                  <a:pt x="1290574" y="552323"/>
                </a:lnTo>
                <a:lnTo>
                  <a:pt x="1282700" y="495935"/>
                </a:lnTo>
                <a:lnTo>
                  <a:pt x="1274444" y="441832"/>
                </a:lnTo>
                <a:lnTo>
                  <a:pt x="1265935" y="390143"/>
                </a:lnTo>
                <a:lnTo>
                  <a:pt x="1257045" y="340994"/>
                </a:lnTo>
                <a:lnTo>
                  <a:pt x="1248028" y="294639"/>
                </a:lnTo>
                <a:lnTo>
                  <a:pt x="1238630" y="251205"/>
                </a:lnTo>
                <a:lnTo>
                  <a:pt x="1229105" y="210565"/>
                </a:lnTo>
                <a:lnTo>
                  <a:pt x="1219200" y="173354"/>
                </a:lnTo>
                <a:lnTo>
                  <a:pt x="1198879" y="108457"/>
                </a:lnTo>
                <a:lnTo>
                  <a:pt x="1177925" y="57657"/>
                </a:lnTo>
                <a:lnTo>
                  <a:pt x="1167129" y="37845"/>
                </a:lnTo>
                <a:lnTo>
                  <a:pt x="1161571" y="29972"/>
                </a:lnTo>
                <a:close/>
              </a:path>
              <a:path w="1354454" h="3180715">
                <a:moveTo>
                  <a:pt x="1146321" y="30359"/>
                </a:moveTo>
                <a:lnTo>
                  <a:pt x="1146585" y="30733"/>
                </a:lnTo>
                <a:lnTo>
                  <a:pt x="1146321" y="30359"/>
                </a:lnTo>
                <a:close/>
              </a:path>
              <a:path w="1354454" h="3180715">
                <a:moveTo>
                  <a:pt x="1146048" y="29972"/>
                </a:moveTo>
                <a:lnTo>
                  <a:pt x="1146321" y="30359"/>
                </a:lnTo>
                <a:lnTo>
                  <a:pt x="1146682" y="30733"/>
                </a:lnTo>
                <a:lnTo>
                  <a:pt x="1146048" y="29972"/>
                </a:lnTo>
                <a:close/>
              </a:path>
              <a:path w="1354454" h="3180715">
                <a:moveTo>
                  <a:pt x="1136537" y="20226"/>
                </a:moveTo>
                <a:lnTo>
                  <a:pt x="1146321" y="30359"/>
                </a:lnTo>
                <a:lnTo>
                  <a:pt x="1146048" y="29972"/>
                </a:lnTo>
                <a:lnTo>
                  <a:pt x="1161571" y="29972"/>
                </a:lnTo>
                <a:lnTo>
                  <a:pt x="1156461" y="22732"/>
                </a:lnTo>
                <a:lnTo>
                  <a:pt x="1156334" y="22351"/>
                </a:lnTo>
                <a:lnTo>
                  <a:pt x="1156080" y="22098"/>
                </a:lnTo>
                <a:lnTo>
                  <a:pt x="1155827" y="21970"/>
                </a:lnTo>
                <a:lnTo>
                  <a:pt x="1154597" y="20700"/>
                </a:lnTo>
                <a:lnTo>
                  <a:pt x="1137284" y="20700"/>
                </a:lnTo>
                <a:lnTo>
                  <a:pt x="1136537" y="20226"/>
                </a:lnTo>
                <a:close/>
              </a:path>
              <a:path w="1354454" h="3180715">
                <a:moveTo>
                  <a:pt x="1136014" y="19685"/>
                </a:moveTo>
                <a:lnTo>
                  <a:pt x="1136537" y="20226"/>
                </a:lnTo>
                <a:lnTo>
                  <a:pt x="1137284" y="20700"/>
                </a:lnTo>
                <a:lnTo>
                  <a:pt x="1136014" y="19685"/>
                </a:lnTo>
                <a:close/>
              </a:path>
              <a:path w="1354454" h="3180715">
                <a:moveTo>
                  <a:pt x="1153614" y="19685"/>
                </a:moveTo>
                <a:lnTo>
                  <a:pt x="1136014" y="19685"/>
                </a:lnTo>
                <a:lnTo>
                  <a:pt x="1137284" y="20700"/>
                </a:lnTo>
                <a:lnTo>
                  <a:pt x="1154597" y="20700"/>
                </a:lnTo>
                <a:lnTo>
                  <a:pt x="1153614" y="19685"/>
                </a:lnTo>
                <a:close/>
              </a:path>
              <a:path w="1354454" h="3180715">
                <a:moveTo>
                  <a:pt x="1127567" y="14527"/>
                </a:moveTo>
                <a:lnTo>
                  <a:pt x="1136537" y="20226"/>
                </a:lnTo>
                <a:lnTo>
                  <a:pt x="1136014" y="19685"/>
                </a:lnTo>
                <a:lnTo>
                  <a:pt x="1153614" y="19685"/>
                </a:lnTo>
                <a:lnTo>
                  <a:pt x="1148821" y="14731"/>
                </a:lnTo>
                <a:lnTo>
                  <a:pt x="1128521" y="14731"/>
                </a:lnTo>
                <a:lnTo>
                  <a:pt x="1127567" y="14527"/>
                </a:lnTo>
                <a:close/>
              </a:path>
              <a:path w="1354454" h="3180715">
                <a:moveTo>
                  <a:pt x="1126489" y="13842"/>
                </a:moveTo>
                <a:lnTo>
                  <a:pt x="1127567" y="14527"/>
                </a:lnTo>
                <a:lnTo>
                  <a:pt x="1128521" y="14731"/>
                </a:lnTo>
                <a:lnTo>
                  <a:pt x="1126489" y="13842"/>
                </a:lnTo>
                <a:close/>
              </a:path>
              <a:path w="1354454" h="3180715">
                <a:moveTo>
                  <a:pt x="1147961" y="13842"/>
                </a:moveTo>
                <a:lnTo>
                  <a:pt x="1126489" y="13842"/>
                </a:lnTo>
                <a:lnTo>
                  <a:pt x="1128521" y="14731"/>
                </a:lnTo>
                <a:lnTo>
                  <a:pt x="1148821" y="14731"/>
                </a:lnTo>
                <a:lnTo>
                  <a:pt x="1147961" y="13842"/>
                </a:lnTo>
                <a:close/>
              </a:path>
              <a:path w="1354454" h="3180715">
                <a:moveTo>
                  <a:pt x="1120520" y="0"/>
                </a:moveTo>
                <a:lnTo>
                  <a:pt x="1117853" y="12445"/>
                </a:lnTo>
                <a:lnTo>
                  <a:pt x="1127567" y="14527"/>
                </a:lnTo>
                <a:lnTo>
                  <a:pt x="1126489" y="13842"/>
                </a:lnTo>
                <a:lnTo>
                  <a:pt x="1147961" y="13842"/>
                </a:lnTo>
                <a:lnTo>
                  <a:pt x="1144396" y="10160"/>
                </a:lnTo>
                <a:lnTo>
                  <a:pt x="1144015" y="9905"/>
                </a:lnTo>
                <a:lnTo>
                  <a:pt x="1131951" y="2412"/>
                </a:lnTo>
                <a:lnTo>
                  <a:pt x="1131188" y="2286"/>
                </a:lnTo>
                <a:lnTo>
                  <a:pt x="1120520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1850" y="1262125"/>
          <a:ext cx="10858500" cy="4913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Rol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0B4C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DEscripciòn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0B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53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Calibri Light"/>
                          <a:cs typeface="Calibri Light"/>
                        </a:rPr>
                        <a:t>Technical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Product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Owner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Es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el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lider</a:t>
                      </a:r>
                      <a:r>
                        <a:rPr sz="1800" spc="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DS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encargado</a:t>
                      </a:r>
                      <a:r>
                        <a:rPr sz="1800" spc="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planificar</a:t>
                      </a:r>
                      <a:r>
                        <a:rPr sz="1800" spc="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comunicación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y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gestión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del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equipo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en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un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 proyecto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8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MVP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en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particular.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65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 Light"/>
                          <a:cs typeface="Calibri Light"/>
                        </a:rPr>
                        <a:t>Machiler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Learning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Engineer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2863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Es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encargado</a:t>
                      </a:r>
                      <a:r>
                        <a:rPr sz="1800" spc="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poder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gestionar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las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necesidades</a:t>
                      </a:r>
                      <a:r>
                        <a:rPr sz="1800" spc="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Scientist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habilitando </a:t>
                      </a:r>
                      <a:r>
                        <a:rPr sz="1800" spc="-39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estándares</a:t>
                      </a:r>
                      <a:r>
                        <a:rPr sz="1800" spc="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(habilita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puntos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calidad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modelado)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productivización</a:t>
                      </a:r>
                      <a:r>
                        <a:rPr sz="1800" spc="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modelos,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colabora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con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los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engineers</a:t>
                      </a:r>
                      <a:r>
                        <a:rPr sz="1800" spc="7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aplicación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estrategias</a:t>
                      </a:r>
                      <a:r>
                        <a:rPr sz="18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ejecución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y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ayudar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escalarlos</a:t>
                      </a:r>
                      <a:r>
                        <a:rPr sz="1800" spc="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a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modelos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nivel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de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producción.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478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800" spc="-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Scientist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3181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Es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encargado</a:t>
                      </a:r>
                      <a:r>
                        <a:rPr sz="1800" spc="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realizar</a:t>
                      </a:r>
                      <a:r>
                        <a:rPr sz="1800" spc="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co-creación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modelos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ML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orientados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a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cuales </a:t>
                      </a:r>
                      <a:r>
                        <a:rPr sz="1800" spc="-39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tienen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como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objetivo</a:t>
                      </a:r>
                      <a:r>
                        <a:rPr sz="18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conseguir</a:t>
                      </a:r>
                      <a:r>
                        <a:rPr sz="18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información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valiosa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(insights).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62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8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Engineer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111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Es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encargado</a:t>
                      </a:r>
                      <a:r>
                        <a:rPr sz="1800" spc="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-25" dirty="0">
                          <a:latin typeface="Calibri Light"/>
                          <a:cs typeface="Calibri Light"/>
                        </a:rPr>
                        <a:t>operativizar,</a:t>
                      </a:r>
                      <a:r>
                        <a:rPr sz="1800" spc="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planificar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y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orquestar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mejor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estrategia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ejecución </a:t>
                      </a:r>
                      <a:r>
                        <a:rPr sz="1800" spc="-39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con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la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finalidad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optimizar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costos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 y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rendimientos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del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modelo,</a:t>
                      </a:r>
                      <a:r>
                        <a:rPr sz="18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a su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vez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estar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apoyado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estándares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y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 políticas</a:t>
                      </a:r>
                      <a:r>
                        <a:rPr sz="18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seguridad</a:t>
                      </a:r>
                      <a:r>
                        <a:rPr sz="18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5" dirty="0">
                          <a:latin typeface="Calibri Light"/>
                          <a:cs typeface="Calibri Light"/>
                        </a:rPr>
                        <a:t>alineados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5" dirty="0">
                          <a:latin typeface="Calibri Light"/>
                          <a:cs typeface="Calibri Light"/>
                        </a:rPr>
                        <a:t>con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los</a:t>
                      </a:r>
                      <a:r>
                        <a:rPr sz="18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lineamientos</a:t>
                      </a:r>
                      <a:r>
                        <a:rPr sz="18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.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227" y="314007"/>
            <a:ext cx="6186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R</a:t>
            </a:r>
            <a:r>
              <a:rPr sz="4400" spc="-125" dirty="0"/>
              <a:t>o</a:t>
            </a:r>
            <a:r>
              <a:rPr sz="4400" spc="-120" dirty="0"/>
              <a:t>l</a:t>
            </a:r>
            <a:r>
              <a:rPr sz="4400" spc="-125" dirty="0"/>
              <a:t>e</a:t>
            </a:r>
            <a:r>
              <a:rPr sz="4400" dirty="0"/>
              <a:t>s</a:t>
            </a:r>
            <a:r>
              <a:rPr sz="4400" spc="-220" dirty="0"/>
              <a:t> </a:t>
            </a:r>
            <a:r>
              <a:rPr sz="4400" dirty="0"/>
              <a:t>y</a:t>
            </a:r>
            <a:r>
              <a:rPr sz="4400" spc="-245" dirty="0"/>
              <a:t> </a:t>
            </a:r>
            <a:r>
              <a:rPr sz="4400" spc="-125" dirty="0"/>
              <a:t>re</a:t>
            </a:r>
            <a:r>
              <a:rPr sz="4400" spc="-120" dirty="0"/>
              <a:t>s</a:t>
            </a:r>
            <a:r>
              <a:rPr sz="4400" spc="-125" dirty="0"/>
              <a:t>pon</a:t>
            </a:r>
            <a:r>
              <a:rPr sz="4400" spc="-120" dirty="0"/>
              <a:t>s</a:t>
            </a:r>
            <a:r>
              <a:rPr sz="4400" spc="-125" dirty="0"/>
              <a:t>ab</a:t>
            </a:r>
            <a:r>
              <a:rPr sz="4400" spc="-120" dirty="0"/>
              <a:t>ili</a:t>
            </a:r>
            <a:r>
              <a:rPr sz="4400" spc="-125" dirty="0"/>
              <a:t>dade</a:t>
            </a:r>
            <a:r>
              <a:rPr sz="4400" dirty="0"/>
              <a:t>s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759" y="1981200"/>
            <a:ext cx="11705558" cy="3487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227" y="314007"/>
            <a:ext cx="11275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A</a:t>
            </a:r>
            <a:r>
              <a:rPr sz="4400" spc="-120" dirty="0"/>
              <a:t>c</a:t>
            </a:r>
            <a:r>
              <a:rPr sz="4400" spc="-125" dirty="0"/>
              <a:t>t</a:t>
            </a:r>
            <a:r>
              <a:rPr sz="4400" spc="-120" dirty="0"/>
              <a:t>ivi</a:t>
            </a:r>
            <a:r>
              <a:rPr sz="4400" spc="-125" dirty="0"/>
              <a:t>dade</a:t>
            </a:r>
            <a:r>
              <a:rPr sz="4400" dirty="0"/>
              <a:t>s</a:t>
            </a:r>
            <a:r>
              <a:rPr sz="4400" spc="-200" dirty="0"/>
              <a:t> </a:t>
            </a:r>
            <a:r>
              <a:rPr sz="4400" spc="-125" dirty="0"/>
              <a:t>par</a:t>
            </a:r>
            <a:r>
              <a:rPr sz="4400" dirty="0"/>
              <a:t>a</a:t>
            </a:r>
            <a:r>
              <a:rPr sz="4400" spc="-254" dirty="0"/>
              <a:t> </a:t>
            </a:r>
            <a:r>
              <a:rPr sz="4400" spc="-130" dirty="0"/>
              <a:t>produ</a:t>
            </a:r>
            <a:r>
              <a:rPr sz="4400" spc="-125" dirty="0"/>
              <a:t>ctiviz</a:t>
            </a:r>
            <a:r>
              <a:rPr sz="4400" spc="-130" dirty="0"/>
              <a:t>a</a:t>
            </a:r>
            <a:r>
              <a:rPr sz="4400" dirty="0"/>
              <a:t>r</a:t>
            </a:r>
            <a:r>
              <a:rPr sz="4400" spc="-175" dirty="0"/>
              <a:t> </a:t>
            </a:r>
            <a:r>
              <a:rPr sz="4400" spc="-130" dirty="0"/>
              <a:t>u</a:t>
            </a:r>
            <a:r>
              <a:rPr sz="4400" dirty="0"/>
              <a:t>n</a:t>
            </a:r>
            <a:r>
              <a:rPr sz="4400" spc="-235" dirty="0"/>
              <a:t> </a:t>
            </a:r>
            <a:r>
              <a:rPr sz="4400" spc="-130" dirty="0"/>
              <a:t>mode</a:t>
            </a:r>
            <a:r>
              <a:rPr sz="4400" spc="-125" dirty="0"/>
              <a:t>l</a:t>
            </a:r>
            <a:r>
              <a:rPr sz="4400" dirty="0"/>
              <a:t>o</a:t>
            </a:r>
            <a:r>
              <a:rPr sz="4400" spc="-210" dirty="0"/>
              <a:t> </a:t>
            </a:r>
            <a:r>
              <a:rPr sz="4400" spc="-130" dirty="0"/>
              <a:t>d</a:t>
            </a:r>
            <a:r>
              <a:rPr sz="4400" dirty="0"/>
              <a:t>e</a:t>
            </a:r>
            <a:r>
              <a:rPr sz="4400" spc="-235" dirty="0"/>
              <a:t> </a:t>
            </a:r>
            <a:r>
              <a:rPr sz="4400" spc="-130" dirty="0"/>
              <a:t>M</a:t>
            </a:r>
            <a:r>
              <a:rPr sz="4400" dirty="0"/>
              <a:t>L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130" y="1846711"/>
            <a:ext cx="10425984" cy="3975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227" y="314007"/>
            <a:ext cx="5573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D</a:t>
            </a:r>
            <a:r>
              <a:rPr sz="4400" spc="-125" dirty="0"/>
              <a:t>euda</a:t>
            </a:r>
            <a:r>
              <a:rPr sz="4400" dirty="0"/>
              <a:t>s</a:t>
            </a:r>
            <a:r>
              <a:rPr sz="4400" spc="-200" dirty="0"/>
              <a:t> </a:t>
            </a:r>
            <a:r>
              <a:rPr sz="4400" spc="-125" dirty="0"/>
              <a:t>té</a:t>
            </a:r>
            <a:r>
              <a:rPr sz="4400" spc="-120" dirty="0"/>
              <a:t>c</a:t>
            </a:r>
            <a:r>
              <a:rPr sz="4400" spc="-125" dirty="0"/>
              <a:t>n</a:t>
            </a:r>
            <a:r>
              <a:rPr sz="4400" spc="-120" dirty="0"/>
              <a:t>ic</a:t>
            </a:r>
            <a:r>
              <a:rPr sz="4400" spc="-125" dirty="0"/>
              <a:t>a</a:t>
            </a:r>
            <a:r>
              <a:rPr sz="4400" dirty="0"/>
              <a:t>s</a:t>
            </a:r>
            <a:r>
              <a:rPr sz="4400" spc="-200" dirty="0"/>
              <a:t> </a:t>
            </a:r>
            <a:r>
              <a:rPr sz="4400" spc="-125" dirty="0"/>
              <a:t>e</a:t>
            </a:r>
            <a:r>
              <a:rPr sz="4400" dirty="0"/>
              <a:t>n</a:t>
            </a:r>
            <a:r>
              <a:rPr sz="4400" spc="-225" dirty="0"/>
              <a:t> </a:t>
            </a:r>
            <a:r>
              <a:rPr sz="4400" spc="-125" dirty="0"/>
              <a:t>M</a:t>
            </a:r>
            <a:r>
              <a:rPr sz="4400" dirty="0"/>
              <a:t>L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0"/>
            <a:ext cx="2121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D</a:t>
            </a:r>
            <a:r>
              <a:rPr sz="4400" spc="-130" dirty="0"/>
              <a:t>e</a:t>
            </a:r>
            <a:r>
              <a:rPr sz="4400" spc="-125" dirty="0"/>
              <a:t>s</a:t>
            </a:r>
            <a:r>
              <a:rPr sz="4400" spc="-130" dirty="0"/>
              <a:t>a</a:t>
            </a:r>
            <a:r>
              <a:rPr sz="4400" spc="-125" dirty="0"/>
              <a:t>fí</a:t>
            </a:r>
            <a:r>
              <a:rPr sz="4400" spc="-130" dirty="0"/>
              <a:t>o</a:t>
            </a:r>
            <a:r>
              <a:rPr sz="4400" dirty="0"/>
              <a:t>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820419"/>
            <a:ext cx="9888220" cy="4381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4319" y="439419"/>
            <a:ext cx="10466705" cy="6235065"/>
            <a:chOff x="1544319" y="439419"/>
            <a:chExt cx="10466705" cy="6235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4319" y="439419"/>
              <a:ext cx="9885680" cy="4381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96099" y="4820919"/>
              <a:ext cx="5105400" cy="1844039"/>
            </a:xfrm>
            <a:custGeom>
              <a:avLst/>
              <a:gdLst/>
              <a:ahLst/>
              <a:cxnLst/>
              <a:rect l="l" t="t" r="r" b="b"/>
              <a:pathLst>
                <a:path w="5105400" h="1844040">
                  <a:moveTo>
                    <a:pt x="4798059" y="0"/>
                  </a:moveTo>
                  <a:lnTo>
                    <a:pt x="0" y="0"/>
                  </a:lnTo>
                  <a:lnTo>
                    <a:pt x="0" y="1844039"/>
                  </a:lnTo>
                  <a:lnTo>
                    <a:pt x="5105400" y="1844039"/>
                  </a:lnTo>
                  <a:lnTo>
                    <a:pt x="5105400" y="307339"/>
                  </a:lnTo>
                  <a:lnTo>
                    <a:pt x="4798059" y="0"/>
                  </a:lnTo>
                  <a:close/>
                </a:path>
              </a:pathLst>
            </a:custGeom>
            <a:solidFill>
              <a:srgbClr val="84A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96099" y="4820919"/>
              <a:ext cx="5105400" cy="1844039"/>
            </a:xfrm>
            <a:custGeom>
              <a:avLst/>
              <a:gdLst/>
              <a:ahLst/>
              <a:cxnLst/>
              <a:rect l="l" t="t" r="r" b="b"/>
              <a:pathLst>
                <a:path w="5105400" h="1844040">
                  <a:moveTo>
                    <a:pt x="0" y="0"/>
                  </a:moveTo>
                  <a:lnTo>
                    <a:pt x="4798059" y="0"/>
                  </a:lnTo>
                  <a:lnTo>
                    <a:pt x="5105400" y="307339"/>
                  </a:lnTo>
                  <a:lnTo>
                    <a:pt x="5105400" y="1844039"/>
                  </a:lnTo>
                  <a:lnTo>
                    <a:pt x="0" y="184403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76491" y="4970779"/>
            <a:ext cx="46983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Que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son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 las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dependencias</a:t>
            </a:r>
            <a:r>
              <a:rPr sz="1800" spc="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requeridas?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Paquetes</a:t>
            </a:r>
            <a:r>
              <a:rPr sz="18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requeridos?</a:t>
            </a:r>
            <a:endParaRPr sz="18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 Light"/>
                <a:cs typeface="Calibri Light"/>
              </a:rPr>
              <a:t>características</a:t>
            </a:r>
            <a:r>
              <a:rPr sz="1800" spc="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son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necesarias</a:t>
            </a:r>
            <a:r>
              <a:rPr sz="1800" spc="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 Light"/>
                <a:cs typeface="Calibri Light"/>
              </a:rPr>
              <a:t>para</a:t>
            </a:r>
            <a:r>
              <a:rPr sz="1800" spc="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el</a:t>
            </a:r>
            <a:r>
              <a:rPr sz="180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modelo? </a:t>
            </a:r>
            <a:r>
              <a:rPr sz="1800" spc="-3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Que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indicador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 Light"/>
                <a:cs typeface="Calibri Light"/>
              </a:rPr>
              <a:t>representa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 las</a:t>
            </a:r>
            <a:r>
              <a:rPr sz="180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variables</a:t>
            </a:r>
            <a:r>
              <a:rPr sz="180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salida?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Se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encuentra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el</a:t>
            </a:r>
            <a:r>
              <a:rPr sz="180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modelo</a:t>
            </a: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ya</a:t>
            </a:r>
            <a:r>
              <a:rPr sz="18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trabajando</a:t>
            </a:r>
            <a:r>
              <a:rPr sz="1800" spc="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 Light"/>
                <a:cs typeface="Calibri Light"/>
              </a:rPr>
              <a:t>en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 Light"/>
                <a:cs typeface="Calibri Light"/>
              </a:rPr>
              <a:t>producción?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027" y="0"/>
            <a:ext cx="2121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D</a:t>
            </a:r>
            <a:r>
              <a:rPr sz="4400" spc="-130" dirty="0"/>
              <a:t>e</a:t>
            </a:r>
            <a:r>
              <a:rPr sz="4400" spc="-125" dirty="0"/>
              <a:t>s</a:t>
            </a:r>
            <a:r>
              <a:rPr sz="4400" spc="-130" dirty="0"/>
              <a:t>a</a:t>
            </a:r>
            <a:r>
              <a:rPr sz="4400" spc="-125" dirty="0"/>
              <a:t>fí</a:t>
            </a:r>
            <a:r>
              <a:rPr sz="4400" spc="-130" dirty="0"/>
              <a:t>o</a:t>
            </a:r>
            <a:r>
              <a:rPr sz="4400" dirty="0"/>
              <a:t>s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900" y="1156196"/>
            <a:ext cx="4800600" cy="45233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1313497"/>
            <a:ext cx="21748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M</a:t>
            </a:r>
            <a:r>
              <a:rPr spc="-125" dirty="0"/>
              <a:t>LOp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5392" y="3158109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AAD04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 Light"/>
                <a:cs typeface="Calibri Light"/>
              </a:rPr>
              <a:t>una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0795" y="3158109"/>
            <a:ext cx="216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0740" algn="l"/>
                <a:tab pos="1259840" algn="l"/>
              </a:tabLst>
            </a:pPr>
            <a:r>
              <a:rPr sz="1800" spc="-10" dirty="0">
                <a:latin typeface="Calibri Light"/>
                <a:cs typeface="Calibri Light"/>
              </a:rPr>
              <a:t>cultura	</a:t>
            </a:r>
            <a:r>
              <a:rPr sz="1800" spc="10" dirty="0">
                <a:latin typeface="Calibri Light"/>
                <a:cs typeface="Calibri Light"/>
              </a:rPr>
              <a:t>de	</a:t>
            </a:r>
            <a:r>
              <a:rPr sz="1800" spc="-5" dirty="0">
                <a:latin typeface="Calibri Light"/>
                <a:cs typeface="Calibri Light"/>
              </a:rPr>
              <a:t>principios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2349" y="3432111"/>
            <a:ext cx="17202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760" algn="l"/>
              </a:tabLst>
            </a:pPr>
            <a:r>
              <a:rPr sz="1800" spc="-5" dirty="0">
                <a:latin typeface="Calibri Light"/>
                <a:cs typeface="Calibri Light"/>
              </a:rPr>
              <a:t>pautas	definidas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5829" y="3158109"/>
            <a:ext cx="2129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establecidos,</a:t>
            </a:r>
            <a:endParaRPr sz="180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tabLst>
                <a:tab pos="477520" algn="l"/>
                <a:tab pos="965200" algn="l"/>
                <a:tab pos="1869439" algn="l"/>
              </a:tabLst>
            </a:pPr>
            <a:r>
              <a:rPr sz="1800" spc="-15" dirty="0">
                <a:latin typeface="Calibri Light"/>
                <a:cs typeface="Calibri Light"/>
              </a:rPr>
              <a:t>e</a:t>
            </a:r>
            <a:r>
              <a:rPr sz="1800" dirty="0">
                <a:latin typeface="Calibri Light"/>
                <a:cs typeface="Calibri Light"/>
              </a:rPr>
              <a:t>n	</a:t>
            </a:r>
            <a:r>
              <a:rPr sz="1800" spc="20" dirty="0">
                <a:latin typeface="Calibri Light"/>
                <a:cs typeface="Calibri Light"/>
              </a:rPr>
              <a:t>u</a:t>
            </a:r>
            <a:r>
              <a:rPr sz="1800" dirty="0">
                <a:latin typeface="Calibri Light"/>
                <a:cs typeface="Calibri Light"/>
              </a:rPr>
              <a:t>n	</a:t>
            </a:r>
            <a:r>
              <a:rPr sz="1800" spc="-10" dirty="0">
                <a:latin typeface="Calibri Light"/>
                <a:cs typeface="Calibri Light"/>
              </a:rPr>
              <a:t>m</a:t>
            </a:r>
            <a:r>
              <a:rPr sz="1800" dirty="0">
                <a:latin typeface="Calibri Light"/>
                <a:cs typeface="Calibri Light"/>
              </a:rPr>
              <a:t>un</a:t>
            </a:r>
            <a:r>
              <a:rPr sz="1800" spc="5" dirty="0">
                <a:latin typeface="Calibri Light"/>
                <a:cs typeface="Calibri Light"/>
              </a:rPr>
              <a:t>d</a:t>
            </a:r>
            <a:r>
              <a:rPr sz="1800" dirty="0">
                <a:latin typeface="Calibri Light"/>
                <a:cs typeface="Calibri Light"/>
              </a:rPr>
              <a:t>o	</a:t>
            </a:r>
            <a:r>
              <a:rPr sz="1800" spc="5" dirty="0">
                <a:latin typeface="Calibri Light"/>
                <a:cs typeface="Calibri Light"/>
              </a:rPr>
              <a:t>de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2349" y="3707129"/>
            <a:ext cx="4074795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38960" algn="l"/>
                <a:tab pos="3648075" algn="l"/>
              </a:tabLst>
            </a:pPr>
            <a:r>
              <a:rPr sz="1800" spc="-1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p</a:t>
            </a:r>
            <a:r>
              <a:rPr sz="1800" spc="-20" dirty="0">
                <a:latin typeface="Calibri Light"/>
                <a:cs typeface="Calibri Light"/>
              </a:rPr>
              <a:t>r</a:t>
            </a:r>
            <a:r>
              <a:rPr sz="1800" spc="-10" dirty="0">
                <a:latin typeface="Calibri Light"/>
                <a:cs typeface="Calibri Light"/>
              </a:rPr>
              <a:t>e</a:t>
            </a:r>
            <a:r>
              <a:rPr sz="1800" dirty="0">
                <a:latin typeface="Calibri Light"/>
                <a:cs typeface="Calibri Light"/>
              </a:rPr>
              <a:t>n</a:t>
            </a:r>
            <a:r>
              <a:rPr sz="1800" spc="5" dirty="0">
                <a:latin typeface="Calibri Light"/>
                <a:cs typeface="Calibri Light"/>
              </a:rPr>
              <a:t>d</a:t>
            </a:r>
            <a:r>
              <a:rPr sz="1800" dirty="0">
                <a:latin typeface="Calibri Light"/>
                <a:cs typeface="Calibri Light"/>
              </a:rPr>
              <a:t>i</a:t>
            </a:r>
            <a:r>
              <a:rPr sz="1800" spc="-30" dirty="0">
                <a:latin typeface="Calibri Light"/>
                <a:cs typeface="Calibri Light"/>
              </a:rPr>
              <a:t>z</a:t>
            </a:r>
            <a:r>
              <a:rPr sz="1800" spc="-1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je	</a:t>
            </a:r>
            <a:r>
              <a:rPr sz="1800" spc="-1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u</a:t>
            </a:r>
            <a:r>
              <a:rPr sz="1800" spc="-10" dirty="0">
                <a:latin typeface="Calibri Light"/>
                <a:cs typeface="Calibri Light"/>
              </a:rPr>
              <a:t>t</a:t>
            </a:r>
            <a:r>
              <a:rPr sz="1800" spc="-5" dirty="0">
                <a:latin typeface="Calibri Light"/>
                <a:cs typeface="Calibri Light"/>
              </a:rPr>
              <a:t>om</a:t>
            </a:r>
            <a:r>
              <a:rPr sz="1800" spc="-10" dirty="0">
                <a:latin typeface="Calibri Light"/>
                <a:cs typeface="Calibri Light"/>
              </a:rPr>
              <a:t>á</a:t>
            </a:r>
            <a:r>
              <a:rPr sz="1800" spc="5" dirty="0">
                <a:latin typeface="Calibri Light"/>
                <a:cs typeface="Calibri Light"/>
              </a:rPr>
              <a:t>t</a:t>
            </a:r>
            <a:r>
              <a:rPr sz="1800" dirty="0">
                <a:latin typeface="Calibri Light"/>
                <a:cs typeface="Calibri Light"/>
              </a:rPr>
              <a:t>i</a:t>
            </a:r>
            <a:r>
              <a:rPr sz="1800" spc="-25" dirty="0">
                <a:latin typeface="Calibri Light"/>
                <a:cs typeface="Calibri Light"/>
              </a:rPr>
              <a:t>c</a:t>
            </a:r>
            <a:r>
              <a:rPr sz="1800" dirty="0">
                <a:latin typeface="Calibri Light"/>
                <a:cs typeface="Calibri Light"/>
              </a:rPr>
              <a:t>o	pa</a:t>
            </a:r>
            <a:r>
              <a:rPr sz="1800" spc="-25" dirty="0">
                <a:latin typeface="Calibri Light"/>
                <a:cs typeface="Calibri Light"/>
              </a:rPr>
              <a:t>r</a:t>
            </a:r>
            <a:r>
              <a:rPr sz="1800" dirty="0">
                <a:latin typeface="Calibri Light"/>
                <a:cs typeface="Calibri Light"/>
              </a:rPr>
              <a:t>a  </a:t>
            </a:r>
            <a:r>
              <a:rPr sz="1800" spc="-10" dirty="0">
                <a:latin typeface="Calibri Light"/>
                <a:cs typeface="Calibri Light"/>
              </a:rPr>
              <a:t>integrar/adaptar</a:t>
            </a:r>
            <a:r>
              <a:rPr sz="1800" spc="26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30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</a:t>
            </a:r>
            <a:r>
              <a:rPr sz="1800" spc="28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perfección</a:t>
            </a:r>
            <a:r>
              <a:rPr sz="1800" spc="280" dirty="0">
                <a:latin typeface="Calibri Light"/>
                <a:cs typeface="Calibri Light"/>
              </a:rPr>
              <a:t> </a:t>
            </a:r>
            <a:r>
              <a:rPr sz="1800" spc="10" dirty="0">
                <a:latin typeface="Calibri Light"/>
                <a:cs typeface="Calibri Light"/>
              </a:rPr>
              <a:t>la</a:t>
            </a:r>
            <a:r>
              <a:rPr sz="1800" spc="28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fase</a:t>
            </a:r>
            <a:r>
              <a:rPr sz="1800" spc="280" dirty="0">
                <a:latin typeface="Calibri Light"/>
                <a:cs typeface="Calibri Light"/>
              </a:rPr>
              <a:t> </a:t>
            </a:r>
            <a:r>
              <a:rPr sz="1800" spc="25" dirty="0">
                <a:latin typeface="Calibri Light"/>
                <a:cs typeface="Calibri Light"/>
              </a:rPr>
              <a:t>de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10" dirty="0">
                <a:latin typeface="Calibri Light"/>
                <a:cs typeface="Calibri Light"/>
              </a:rPr>
              <a:t>desarrollo</a:t>
            </a:r>
            <a:r>
              <a:rPr sz="1800" spc="3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con</a:t>
            </a:r>
            <a:r>
              <a:rPr sz="1800" spc="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fase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operativa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"/>
            <a:ext cx="12191999" cy="68529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219" y="396240"/>
            <a:ext cx="11196320" cy="2451100"/>
            <a:chOff x="490219" y="396240"/>
            <a:chExt cx="11196320" cy="2451100"/>
          </a:xfrm>
        </p:grpSpPr>
        <p:sp>
          <p:nvSpPr>
            <p:cNvPr id="3" name="object 3"/>
            <p:cNvSpPr/>
            <p:nvPr/>
          </p:nvSpPr>
          <p:spPr>
            <a:xfrm>
              <a:off x="496569" y="402590"/>
              <a:ext cx="11183620" cy="2438400"/>
            </a:xfrm>
            <a:custGeom>
              <a:avLst/>
              <a:gdLst/>
              <a:ahLst/>
              <a:cxnLst/>
              <a:rect l="l" t="t" r="r" b="b"/>
              <a:pathLst>
                <a:path w="11183620" h="2438400">
                  <a:moveTo>
                    <a:pt x="10777220" y="0"/>
                  </a:moveTo>
                  <a:lnTo>
                    <a:pt x="406412" y="0"/>
                  </a:lnTo>
                  <a:lnTo>
                    <a:pt x="359015" y="2734"/>
                  </a:lnTo>
                  <a:lnTo>
                    <a:pt x="313224" y="10735"/>
                  </a:lnTo>
                  <a:lnTo>
                    <a:pt x="269344" y="23696"/>
                  </a:lnTo>
                  <a:lnTo>
                    <a:pt x="227680" y="41313"/>
                  </a:lnTo>
                  <a:lnTo>
                    <a:pt x="188537" y="63281"/>
                  </a:lnTo>
                  <a:lnTo>
                    <a:pt x="152220" y="89293"/>
                  </a:lnTo>
                  <a:lnTo>
                    <a:pt x="119033" y="119046"/>
                  </a:lnTo>
                  <a:lnTo>
                    <a:pt x="89282" y="152234"/>
                  </a:lnTo>
                  <a:lnTo>
                    <a:pt x="63272" y="188551"/>
                  </a:lnTo>
                  <a:lnTo>
                    <a:pt x="41307" y="227692"/>
                  </a:lnTo>
                  <a:lnTo>
                    <a:pt x="23692" y="269353"/>
                  </a:lnTo>
                  <a:lnTo>
                    <a:pt x="10733" y="313228"/>
                  </a:lnTo>
                  <a:lnTo>
                    <a:pt x="2734" y="359012"/>
                  </a:lnTo>
                  <a:lnTo>
                    <a:pt x="0" y="406400"/>
                  </a:lnTo>
                  <a:lnTo>
                    <a:pt x="0" y="2032000"/>
                  </a:lnTo>
                  <a:lnTo>
                    <a:pt x="2734" y="2079387"/>
                  </a:lnTo>
                  <a:lnTo>
                    <a:pt x="10733" y="2125171"/>
                  </a:lnTo>
                  <a:lnTo>
                    <a:pt x="23692" y="2169046"/>
                  </a:lnTo>
                  <a:lnTo>
                    <a:pt x="41307" y="2210707"/>
                  </a:lnTo>
                  <a:lnTo>
                    <a:pt x="63272" y="2249848"/>
                  </a:lnTo>
                  <a:lnTo>
                    <a:pt x="89282" y="2286165"/>
                  </a:lnTo>
                  <a:lnTo>
                    <a:pt x="119033" y="2319353"/>
                  </a:lnTo>
                  <a:lnTo>
                    <a:pt x="152220" y="2349106"/>
                  </a:lnTo>
                  <a:lnTo>
                    <a:pt x="188537" y="2375118"/>
                  </a:lnTo>
                  <a:lnTo>
                    <a:pt x="227680" y="2397086"/>
                  </a:lnTo>
                  <a:lnTo>
                    <a:pt x="269344" y="2414703"/>
                  </a:lnTo>
                  <a:lnTo>
                    <a:pt x="313224" y="2427664"/>
                  </a:lnTo>
                  <a:lnTo>
                    <a:pt x="359015" y="2435665"/>
                  </a:lnTo>
                  <a:lnTo>
                    <a:pt x="406412" y="2438400"/>
                  </a:lnTo>
                  <a:lnTo>
                    <a:pt x="10777220" y="2438400"/>
                  </a:lnTo>
                  <a:lnTo>
                    <a:pt x="10824607" y="2435665"/>
                  </a:lnTo>
                  <a:lnTo>
                    <a:pt x="10870391" y="2427664"/>
                  </a:lnTo>
                  <a:lnTo>
                    <a:pt x="10914266" y="2414703"/>
                  </a:lnTo>
                  <a:lnTo>
                    <a:pt x="10955927" y="2397086"/>
                  </a:lnTo>
                  <a:lnTo>
                    <a:pt x="10995068" y="2375118"/>
                  </a:lnTo>
                  <a:lnTo>
                    <a:pt x="11031385" y="2349106"/>
                  </a:lnTo>
                  <a:lnTo>
                    <a:pt x="11064573" y="2319353"/>
                  </a:lnTo>
                  <a:lnTo>
                    <a:pt x="11094326" y="2286165"/>
                  </a:lnTo>
                  <a:lnTo>
                    <a:pt x="11120338" y="2249848"/>
                  </a:lnTo>
                  <a:lnTo>
                    <a:pt x="11142306" y="2210707"/>
                  </a:lnTo>
                  <a:lnTo>
                    <a:pt x="11159923" y="2169046"/>
                  </a:lnTo>
                  <a:lnTo>
                    <a:pt x="11172884" y="2125171"/>
                  </a:lnTo>
                  <a:lnTo>
                    <a:pt x="11180885" y="2079387"/>
                  </a:lnTo>
                  <a:lnTo>
                    <a:pt x="11183620" y="2032000"/>
                  </a:lnTo>
                  <a:lnTo>
                    <a:pt x="11183620" y="406400"/>
                  </a:lnTo>
                  <a:lnTo>
                    <a:pt x="11180885" y="359012"/>
                  </a:lnTo>
                  <a:lnTo>
                    <a:pt x="11172884" y="313228"/>
                  </a:lnTo>
                  <a:lnTo>
                    <a:pt x="11159923" y="269353"/>
                  </a:lnTo>
                  <a:lnTo>
                    <a:pt x="11142306" y="227692"/>
                  </a:lnTo>
                  <a:lnTo>
                    <a:pt x="11120338" y="188551"/>
                  </a:lnTo>
                  <a:lnTo>
                    <a:pt x="11094326" y="152234"/>
                  </a:lnTo>
                  <a:lnTo>
                    <a:pt x="11064573" y="119046"/>
                  </a:lnTo>
                  <a:lnTo>
                    <a:pt x="11031385" y="89293"/>
                  </a:lnTo>
                  <a:lnTo>
                    <a:pt x="10995068" y="63281"/>
                  </a:lnTo>
                  <a:lnTo>
                    <a:pt x="10955927" y="41313"/>
                  </a:lnTo>
                  <a:lnTo>
                    <a:pt x="10914266" y="23696"/>
                  </a:lnTo>
                  <a:lnTo>
                    <a:pt x="10870391" y="10735"/>
                  </a:lnTo>
                  <a:lnTo>
                    <a:pt x="10824607" y="2734"/>
                  </a:lnTo>
                  <a:lnTo>
                    <a:pt x="10777220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6569" y="402590"/>
              <a:ext cx="11183620" cy="2438400"/>
            </a:xfrm>
            <a:custGeom>
              <a:avLst/>
              <a:gdLst/>
              <a:ahLst/>
              <a:cxnLst/>
              <a:rect l="l" t="t" r="r" b="b"/>
              <a:pathLst>
                <a:path w="11183620" h="2438400">
                  <a:moveTo>
                    <a:pt x="0" y="406400"/>
                  </a:moveTo>
                  <a:lnTo>
                    <a:pt x="2734" y="359012"/>
                  </a:lnTo>
                  <a:lnTo>
                    <a:pt x="10733" y="313228"/>
                  </a:lnTo>
                  <a:lnTo>
                    <a:pt x="23692" y="269353"/>
                  </a:lnTo>
                  <a:lnTo>
                    <a:pt x="41307" y="227692"/>
                  </a:lnTo>
                  <a:lnTo>
                    <a:pt x="63272" y="188551"/>
                  </a:lnTo>
                  <a:lnTo>
                    <a:pt x="89282" y="152234"/>
                  </a:lnTo>
                  <a:lnTo>
                    <a:pt x="119033" y="119046"/>
                  </a:lnTo>
                  <a:lnTo>
                    <a:pt x="152220" y="89293"/>
                  </a:lnTo>
                  <a:lnTo>
                    <a:pt x="188537" y="63281"/>
                  </a:lnTo>
                  <a:lnTo>
                    <a:pt x="227680" y="41313"/>
                  </a:lnTo>
                  <a:lnTo>
                    <a:pt x="269344" y="23696"/>
                  </a:lnTo>
                  <a:lnTo>
                    <a:pt x="313224" y="10735"/>
                  </a:lnTo>
                  <a:lnTo>
                    <a:pt x="359015" y="2734"/>
                  </a:lnTo>
                  <a:lnTo>
                    <a:pt x="406412" y="0"/>
                  </a:lnTo>
                  <a:lnTo>
                    <a:pt x="10777220" y="0"/>
                  </a:lnTo>
                  <a:lnTo>
                    <a:pt x="10824607" y="2734"/>
                  </a:lnTo>
                  <a:lnTo>
                    <a:pt x="10870391" y="10735"/>
                  </a:lnTo>
                  <a:lnTo>
                    <a:pt x="10914266" y="23696"/>
                  </a:lnTo>
                  <a:lnTo>
                    <a:pt x="10955927" y="41313"/>
                  </a:lnTo>
                  <a:lnTo>
                    <a:pt x="10995068" y="63281"/>
                  </a:lnTo>
                  <a:lnTo>
                    <a:pt x="11031385" y="89293"/>
                  </a:lnTo>
                  <a:lnTo>
                    <a:pt x="11064573" y="119046"/>
                  </a:lnTo>
                  <a:lnTo>
                    <a:pt x="11094326" y="152234"/>
                  </a:lnTo>
                  <a:lnTo>
                    <a:pt x="11120338" y="188551"/>
                  </a:lnTo>
                  <a:lnTo>
                    <a:pt x="11142306" y="227692"/>
                  </a:lnTo>
                  <a:lnTo>
                    <a:pt x="11159923" y="269353"/>
                  </a:lnTo>
                  <a:lnTo>
                    <a:pt x="11172884" y="313228"/>
                  </a:lnTo>
                  <a:lnTo>
                    <a:pt x="11180885" y="359012"/>
                  </a:lnTo>
                  <a:lnTo>
                    <a:pt x="11183620" y="406400"/>
                  </a:lnTo>
                  <a:lnTo>
                    <a:pt x="11183620" y="2032000"/>
                  </a:lnTo>
                  <a:lnTo>
                    <a:pt x="11180885" y="2079387"/>
                  </a:lnTo>
                  <a:lnTo>
                    <a:pt x="11172884" y="2125171"/>
                  </a:lnTo>
                  <a:lnTo>
                    <a:pt x="11159923" y="2169046"/>
                  </a:lnTo>
                  <a:lnTo>
                    <a:pt x="11142306" y="2210707"/>
                  </a:lnTo>
                  <a:lnTo>
                    <a:pt x="11120338" y="2249848"/>
                  </a:lnTo>
                  <a:lnTo>
                    <a:pt x="11094326" y="2286165"/>
                  </a:lnTo>
                  <a:lnTo>
                    <a:pt x="11064573" y="2319353"/>
                  </a:lnTo>
                  <a:lnTo>
                    <a:pt x="11031385" y="2349106"/>
                  </a:lnTo>
                  <a:lnTo>
                    <a:pt x="10995068" y="2375118"/>
                  </a:lnTo>
                  <a:lnTo>
                    <a:pt x="10955927" y="2397086"/>
                  </a:lnTo>
                  <a:lnTo>
                    <a:pt x="10914266" y="2414703"/>
                  </a:lnTo>
                  <a:lnTo>
                    <a:pt x="10870391" y="2427664"/>
                  </a:lnTo>
                  <a:lnTo>
                    <a:pt x="10824607" y="2435665"/>
                  </a:lnTo>
                  <a:lnTo>
                    <a:pt x="10777220" y="2438400"/>
                  </a:lnTo>
                  <a:lnTo>
                    <a:pt x="406412" y="2438400"/>
                  </a:lnTo>
                  <a:lnTo>
                    <a:pt x="359015" y="2435665"/>
                  </a:lnTo>
                  <a:lnTo>
                    <a:pt x="313224" y="2427664"/>
                  </a:lnTo>
                  <a:lnTo>
                    <a:pt x="269344" y="2414703"/>
                  </a:lnTo>
                  <a:lnTo>
                    <a:pt x="227680" y="2397086"/>
                  </a:lnTo>
                  <a:lnTo>
                    <a:pt x="188537" y="2375118"/>
                  </a:lnTo>
                  <a:lnTo>
                    <a:pt x="152220" y="2349106"/>
                  </a:lnTo>
                  <a:lnTo>
                    <a:pt x="119033" y="2319353"/>
                  </a:lnTo>
                  <a:lnTo>
                    <a:pt x="89282" y="2286165"/>
                  </a:lnTo>
                  <a:lnTo>
                    <a:pt x="63272" y="2249848"/>
                  </a:lnTo>
                  <a:lnTo>
                    <a:pt x="41307" y="2210707"/>
                  </a:lnTo>
                  <a:lnTo>
                    <a:pt x="23692" y="2169046"/>
                  </a:lnTo>
                  <a:lnTo>
                    <a:pt x="10733" y="2125171"/>
                  </a:lnTo>
                  <a:lnTo>
                    <a:pt x="2734" y="2079387"/>
                  </a:lnTo>
                  <a:lnTo>
                    <a:pt x="0" y="2032000"/>
                  </a:lnTo>
                  <a:lnTo>
                    <a:pt x="0" y="406400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3102" y="1188084"/>
            <a:ext cx="10671175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CI: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Calibri"/>
                <a:cs typeface="Calibri"/>
              </a:rPr>
              <a:t>Continous</a:t>
            </a:r>
            <a:r>
              <a:rPr sz="2800" b="1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Calibri"/>
                <a:cs typeface="Calibri"/>
              </a:rPr>
              <a:t>Integration.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Consiste</a:t>
            </a:r>
            <a:r>
              <a:rPr sz="240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aplicar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instrucciones</a:t>
            </a:r>
            <a:r>
              <a:rPr sz="2400" b="1" i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(Pipeline)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 repositorio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vez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 ocurre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integración</a:t>
            </a:r>
            <a:r>
              <a:rPr sz="2400" b="1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(Commit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Push al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repositorio).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0219" y="3423920"/>
            <a:ext cx="11196320" cy="2166620"/>
            <a:chOff x="490219" y="3423920"/>
            <a:chExt cx="11196320" cy="2166620"/>
          </a:xfrm>
        </p:grpSpPr>
        <p:sp>
          <p:nvSpPr>
            <p:cNvPr id="7" name="object 7"/>
            <p:cNvSpPr/>
            <p:nvPr/>
          </p:nvSpPr>
          <p:spPr>
            <a:xfrm>
              <a:off x="496569" y="3430270"/>
              <a:ext cx="11183620" cy="2153920"/>
            </a:xfrm>
            <a:custGeom>
              <a:avLst/>
              <a:gdLst/>
              <a:ahLst/>
              <a:cxnLst/>
              <a:rect l="l" t="t" r="r" b="b"/>
              <a:pathLst>
                <a:path w="11183620" h="2153920">
                  <a:moveTo>
                    <a:pt x="10824591" y="0"/>
                  </a:moveTo>
                  <a:lnTo>
                    <a:pt x="358990" y="0"/>
                  </a:lnTo>
                  <a:lnTo>
                    <a:pt x="310279" y="3278"/>
                  </a:lnTo>
                  <a:lnTo>
                    <a:pt x="263558" y="12827"/>
                  </a:lnTo>
                  <a:lnTo>
                    <a:pt x="219257" y="28219"/>
                  </a:lnTo>
                  <a:lnTo>
                    <a:pt x="177803" y="49026"/>
                  </a:lnTo>
                  <a:lnTo>
                    <a:pt x="139624" y="74820"/>
                  </a:lnTo>
                  <a:lnTo>
                    <a:pt x="105148" y="105171"/>
                  </a:lnTo>
                  <a:lnTo>
                    <a:pt x="74801" y="139653"/>
                  </a:lnTo>
                  <a:lnTo>
                    <a:pt x="49014" y="177837"/>
                  </a:lnTo>
                  <a:lnTo>
                    <a:pt x="28212" y="219295"/>
                  </a:lnTo>
                  <a:lnTo>
                    <a:pt x="12823" y="263598"/>
                  </a:lnTo>
                  <a:lnTo>
                    <a:pt x="3277" y="310319"/>
                  </a:lnTo>
                  <a:lnTo>
                    <a:pt x="0" y="359028"/>
                  </a:lnTo>
                  <a:lnTo>
                    <a:pt x="0" y="1794890"/>
                  </a:lnTo>
                  <a:lnTo>
                    <a:pt x="3277" y="1843600"/>
                  </a:lnTo>
                  <a:lnTo>
                    <a:pt x="12823" y="1890321"/>
                  </a:lnTo>
                  <a:lnTo>
                    <a:pt x="28212" y="1934624"/>
                  </a:lnTo>
                  <a:lnTo>
                    <a:pt x="49014" y="1976082"/>
                  </a:lnTo>
                  <a:lnTo>
                    <a:pt x="74801" y="2014266"/>
                  </a:lnTo>
                  <a:lnTo>
                    <a:pt x="105148" y="2048748"/>
                  </a:lnTo>
                  <a:lnTo>
                    <a:pt x="139624" y="2079099"/>
                  </a:lnTo>
                  <a:lnTo>
                    <a:pt x="177803" y="2104893"/>
                  </a:lnTo>
                  <a:lnTo>
                    <a:pt x="219257" y="2125700"/>
                  </a:lnTo>
                  <a:lnTo>
                    <a:pt x="263558" y="2141092"/>
                  </a:lnTo>
                  <a:lnTo>
                    <a:pt x="310279" y="2150641"/>
                  </a:lnTo>
                  <a:lnTo>
                    <a:pt x="358990" y="2153919"/>
                  </a:lnTo>
                  <a:lnTo>
                    <a:pt x="10824591" y="2153919"/>
                  </a:lnTo>
                  <a:lnTo>
                    <a:pt x="10873300" y="2150641"/>
                  </a:lnTo>
                  <a:lnTo>
                    <a:pt x="10920021" y="2141092"/>
                  </a:lnTo>
                  <a:lnTo>
                    <a:pt x="10964324" y="2125700"/>
                  </a:lnTo>
                  <a:lnTo>
                    <a:pt x="11005782" y="2104893"/>
                  </a:lnTo>
                  <a:lnTo>
                    <a:pt x="11043966" y="2079099"/>
                  </a:lnTo>
                  <a:lnTo>
                    <a:pt x="11078448" y="2048748"/>
                  </a:lnTo>
                  <a:lnTo>
                    <a:pt x="11108799" y="2014266"/>
                  </a:lnTo>
                  <a:lnTo>
                    <a:pt x="11134593" y="1976082"/>
                  </a:lnTo>
                  <a:lnTo>
                    <a:pt x="11155400" y="1934624"/>
                  </a:lnTo>
                  <a:lnTo>
                    <a:pt x="11170792" y="1890321"/>
                  </a:lnTo>
                  <a:lnTo>
                    <a:pt x="11180341" y="1843600"/>
                  </a:lnTo>
                  <a:lnTo>
                    <a:pt x="11183620" y="1794890"/>
                  </a:lnTo>
                  <a:lnTo>
                    <a:pt x="11183620" y="359028"/>
                  </a:lnTo>
                  <a:lnTo>
                    <a:pt x="11180341" y="310319"/>
                  </a:lnTo>
                  <a:lnTo>
                    <a:pt x="11170792" y="263598"/>
                  </a:lnTo>
                  <a:lnTo>
                    <a:pt x="11155400" y="219295"/>
                  </a:lnTo>
                  <a:lnTo>
                    <a:pt x="11134593" y="177837"/>
                  </a:lnTo>
                  <a:lnTo>
                    <a:pt x="11108799" y="139653"/>
                  </a:lnTo>
                  <a:lnTo>
                    <a:pt x="11078448" y="105171"/>
                  </a:lnTo>
                  <a:lnTo>
                    <a:pt x="11043966" y="74820"/>
                  </a:lnTo>
                  <a:lnTo>
                    <a:pt x="11005782" y="49026"/>
                  </a:lnTo>
                  <a:lnTo>
                    <a:pt x="10964324" y="28219"/>
                  </a:lnTo>
                  <a:lnTo>
                    <a:pt x="10920021" y="12827"/>
                  </a:lnTo>
                  <a:lnTo>
                    <a:pt x="10873300" y="3278"/>
                  </a:lnTo>
                  <a:lnTo>
                    <a:pt x="10824591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569" y="3430270"/>
              <a:ext cx="11183620" cy="2153920"/>
            </a:xfrm>
            <a:custGeom>
              <a:avLst/>
              <a:gdLst/>
              <a:ahLst/>
              <a:cxnLst/>
              <a:rect l="l" t="t" r="r" b="b"/>
              <a:pathLst>
                <a:path w="11183620" h="2153920">
                  <a:moveTo>
                    <a:pt x="0" y="359028"/>
                  </a:moveTo>
                  <a:lnTo>
                    <a:pt x="3277" y="310319"/>
                  </a:lnTo>
                  <a:lnTo>
                    <a:pt x="12823" y="263598"/>
                  </a:lnTo>
                  <a:lnTo>
                    <a:pt x="28212" y="219295"/>
                  </a:lnTo>
                  <a:lnTo>
                    <a:pt x="49014" y="177837"/>
                  </a:lnTo>
                  <a:lnTo>
                    <a:pt x="74801" y="139653"/>
                  </a:lnTo>
                  <a:lnTo>
                    <a:pt x="105148" y="105171"/>
                  </a:lnTo>
                  <a:lnTo>
                    <a:pt x="139624" y="74820"/>
                  </a:lnTo>
                  <a:lnTo>
                    <a:pt x="177803" y="49026"/>
                  </a:lnTo>
                  <a:lnTo>
                    <a:pt x="219257" y="28219"/>
                  </a:lnTo>
                  <a:lnTo>
                    <a:pt x="263558" y="12827"/>
                  </a:lnTo>
                  <a:lnTo>
                    <a:pt x="310279" y="3278"/>
                  </a:lnTo>
                  <a:lnTo>
                    <a:pt x="358990" y="0"/>
                  </a:lnTo>
                  <a:lnTo>
                    <a:pt x="10824591" y="0"/>
                  </a:lnTo>
                  <a:lnTo>
                    <a:pt x="10873300" y="3278"/>
                  </a:lnTo>
                  <a:lnTo>
                    <a:pt x="10920021" y="12827"/>
                  </a:lnTo>
                  <a:lnTo>
                    <a:pt x="10964324" y="28219"/>
                  </a:lnTo>
                  <a:lnTo>
                    <a:pt x="11005782" y="49026"/>
                  </a:lnTo>
                  <a:lnTo>
                    <a:pt x="11043966" y="74820"/>
                  </a:lnTo>
                  <a:lnTo>
                    <a:pt x="11078448" y="105171"/>
                  </a:lnTo>
                  <a:lnTo>
                    <a:pt x="11108799" y="139653"/>
                  </a:lnTo>
                  <a:lnTo>
                    <a:pt x="11134593" y="177837"/>
                  </a:lnTo>
                  <a:lnTo>
                    <a:pt x="11155400" y="219295"/>
                  </a:lnTo>
                  <a:lnTo>
                    <a:pt x="11170792" y="263598"/>
                  </a:lnTo>
                  <a:lnTo>
                    <a:pt x="11180341" y="310319"/>
                  </a:lnTo>
                  <a:lnTo>
                    <a:pt x="11183620" y="359028"/>
                  </a:lnTo>
                  <a:lnTo>
                    <a:pt x="11183620" y="1794890"/>
                  </a:lnTo>
                  <a:lnTo>
                    <a:pt x="11180341" y="1843600"/>
                  </a:lnTo>
                  <a:lnTo>
                    <a:pt x="11170792" y="1890321"/>
                  </a:lnTo>
                  <a:lnTo>
                    <a:pt x="11155400" y="1934624"/>
                  </a:lnTo>
                  <a:lnTo>
                    <a:pt x="11134593" y="1976082"/>
                  </a:lnTo>
                  <a:lnTo>
                    <a:pt x="11108799" y="2014266"/>
                  </a:lnTo>
                  <a:lnTo>
                    <a:pt x="11078448" y="2048748"/>
                  </a:lnTo>
                  <a:lnTo>
                    <a:pt x="11043966" y="2079099"/>
                  </a:lnTo>
                  <a:lnTo>
                    <a:pt x="11005782" y="2104893"/>
                  </a:lnTo>
                  <a:lnTo>
                    <a:pt x="10964324" y="2125700"/>
                  </a:lnTo>
                  <a:lnTo>
                    <a:pt x="10920021" y="2141092"/>
                  </a:lnTo>
                  <a:lnTo>
                    <a:pt x="10873300" y="2150641"/>
                  </a:lnTo>
                  <a:lnTo>
                    <a:pt x="10824591" y="2153919"/>
                  </a:lnTo>
                  <a:lnTo>
                    <a:pt x="358990" y="2153919"/>
                  </a:lnTo>
                  <a:lnTo>
                    <a:pt x="310279" y="2150641"/>
                  </a:lnTo>
                  <a:lnTo>
                    <a:pt x="263558" y="2141092"/>
                  </a:lnTo>
                  <a:lnTo>
                    <a:pt x="219257" y="2125700"/>
                  </a:lnTo>
                  <a:lnTo>
                    <a:pt x="177803" y="2104893"/>
                  </a:lnTo>
                  <a:lnTo>
                    <a:pt x="139624" y="2079099"/>
                  </a:lnTo>
                  <a:lnTo>
                    <a:pt x="105148" y="2048748"/>
                  </a:lnTo>
                  <a:lnTo>
                    <a:pt x="74801" y="2014266"/>
                  </a:lnTo>
                  <a:lnTo>
                    <a:pt x="49014" y="1976082"/>
                  </a:lnTo>
                  <a:lnTo>
                    <a:pt x="28212" y="1934624"/>
                  </a:lnTo>
                  <a:lnTo>
                    <a:pt x="12823" y="1890321"/>
                  </a:lnTo>
                  <a:lnTo>
                    <a:pt x="3277" y="1843600"/>
                  </a:lnTo>
                  <a:lnTo>
                    <a:pt x="0" y="1794890"/>
                  </a:lnTo>
                  <a:lnTo>
                    <a:pt x="0" y="359028"/>
                  </a:lnTo>
                  <a:close/>
                </a:path>
              </a:pathLst>
            </a:custGeom>
            <a:ln w="12699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3732" y="3788981"/>
            <a:ext cx="10790555" cy="12954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 marR="30480">
              <a:lnSpc>
                <a:spcPct val="106000"/>
              </a:lnSpc>
              <a:spcBef>
                <a:spcPts val="370"/>
              </a:spcBef>
            </a:pPr>
            <a:r>
              <a:rPr sz="4200" b="1" spc="-7" baseline="-7936" dirty="0">
                <a:solidFill>
                  <a:srgbClr val="FFFFFF"/>
                </a:solidFill>
                <a:latin typeface="Calibri"/>
                <a:cs typeface="Calibri"/>
              </a:rPr>
              <a:t>CD:</a:t>
            </a:r>
            <a:r>
              <a:rPr sz="4200" b="1" baseline="-79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i="1" baseline="-7936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4200" b="1" i="1" spc="-60" baseline="-79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i="1" spc="-7" baseline="-7936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aplicar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instrucciones</a:t>
            </a:r>
            <a:r>
              <a:rPr sz="2400" b="1" i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(Pipeline)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repositorio</a:t>
            </a:r>
            <a:r>
              <a:rPr sz="24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vez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requiere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desplegar</a:t>
            </a:r>
            <a:r>
              <a:rPr sz="2400" b="1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ambiente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(productivo,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testing,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desarrollo).</a:t>
            </a:r>
            <a:r>
              <a:rPr sz="2400" b="1" i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Estas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instrucciones</a:t>
            </a:r>
            <a:r>
              <a:rPr sz="2400" b="1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permiten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desplegar</a:t>
            </a:r>
            <a:r>
              <a:rPr sz="24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aplicación</a:t>
            </a:r>
            <a:r>
              <a:rPr sz="2400" b="1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30" dirty="0">
                <a:solidFill>
                  <a:srgbClr val="FFFFFF"/>
                </a:solidFill>
                <a:latin typeface="Calibri"/>
                <a:cs typeface="Calibri"/>
              </a:rPr>
              <a:t>configurar.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227" y="2348166"/>
            <a:ext cx="9483725" cy="15481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1100"/>
              </a:spcBef>
            </a:pPr>
            <a:r>
              <a:rPr spc="-120" dirty="0"/>
              <a:t>F</a:t>
            </a:r>
            <a:r>
              <a:rPr spc="-125" dirty="0"/>
              <a:t>l</a:t>
            </a:r>
            <a:r>
              <a:rPr spc="-120" dirty="0"/>
              <a:t>u</a:t>
            </a:r>
            <a:r>
              <a:rPr spc="-125" dirty="0"/>
              <a:t>j</a:t>
            </a:r>
            <a:r>
              <a:rPr dirty="0"/>
              <a:t>o</a:t>
            </a:r>
            <a:r>
              <a:rPr spc="-550" dirty="0"/>
              <a:t> </a:t>
            </a:r>
            <a:r>
              <a:rPr spc="-120" dirty="0"/>
              <a:t>Actua</a:t>
            </a:r>
            <a:r>
              <a:rPr spc="-5" dirty="0"/>
              <a:t>l</a:t>
            </a:r>
            <a:r>
              <a:rPr spc="-240" dirty="0"/>
              <a:t> </a:t>
            </a:r>
            <a:r>
              <a:rPr spc="-120" dirty="0"/>
              <a:t>par</a:t>
            </a:r>
            <a:r>
              <a:rPr dirty="0"/>
              <a:t>a</a:t>
            </a:r>
            <a:r>
              <a:rPr spc="-270" dirty="0"/>
              <a:t> </a:t>
            </a:r>
            <a:r>
              <a:rPr spc="-125" dirty="0"/>
              <a:t>l</a:t>
            </a:r>
            <a:r>
              <a:rPr dirty="0"/>
              <a:t>a</a:t>
            </a:r>
            <a:r>
              <a:rPr spc="-250" dirty="0"/>
              <a:t> </a:t>
            </a:r>
            <a:r>
              <a:rPr spc="-125" dirty="0"/>
              <a:t>o</a:t>
            </a:r>
            <a:r>
              <a:rPr spc="-120" dirty="0"/>
              <a:t>r</a:t>
            </a:r>
            <a:r>
              <a:rPr spc="-125" dirty="0"/>
              <a:t>que</a:t>
            </a:r>
            <a:r>
              <a:rPr spc="-120" dirty="0"/>
              <a:t>s</a:t>
            </a:r>
            <a:r>
              <a:rPr spc="-125" dirty="0"/>
              <a:t>ta</a:t>
            </a:r>
            <a:r>
              <a:rPr spc="-120" dirty="0"/>
              <a:t>c</a:t>
            </a:r>
            <a:r>
              <a:rPr spc="-125" dirty="0"/>
              <a:t>ió</a:t>
            </a:r>
            <a:r>
              <a:rPr dirty="0"/>
              <a:t>n  </a:t>
            </a:r>
            <a:r>
              <a:rPr spc="-60" dirty="0"/>
              <a:t>de</a:t>
            </a:r>
            <a:r>
              <a:rPr spc="-250" dirty="0"/>
              <a:t> </a:t>
            </a:r>
            <a:r>
              <a:rPr spc="-110" dirty="0"/>
              <a:t>ejecución</a:t>
            </a:r>
            <a:r>
              <a:rPr spc="-245" dirty="0"/>
              <a:t> </a:t>
            </a:r>
            <a:r>
              <a:rPr spc="-60" dirty="0"/>
              <a:t>de</a:t>
            </a:r>
            <a:r>
              <a:rPr spc="-245" dirty="0"/>
              <a:t> </a:t>
            </a:r>
            <a:r>
              <a:rPr spc="-105" dirty="0"/>
              <a:t>modelos</a:t>
            </a:r>
            <a:r>
              <a:rPr spc="-245" dirty="0"/>
              <a:t> </a:t>
            </a:r>
            <a:r>
              <a:rPr spc="-60" dirty="0"/>
              <a:t>de</a:t>
            </a:r>
            <a:r>
              <a:rPr spc="-250" dirty="0"/>
              <a:t> </a:t>
            </a:r>
            <a:r>
              <a:rPr spc="-60" dirty="0"/>
              <a:t>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4102" y="822642"/>
            <a:ext cx="4636135" cy="935355"/>
            <a:chOff x="1074102" y="822642"/>
            <a:chExt cx="4636135" cy="935355"/>
          </a:xfrm>
        </p:grpSpPr>
        <p:sp>
          <p:nvSpPr>
            <p:cNvPr id="3" name="object 3"/>
            <p:cNvSpPr/>
            <p:nvPr/>
          </p:nvSpPr>
          <p:spPr>
            <a:xfrm>
              <a:off x="1088389" y="836930"/>
              <a:ext cx="4607560" cy="906780"/>
            </a:xfrm>
            <a:custGeom>
              <a:avLst/>
              <a:gdLst/>
              <a:ahLst/>
              <a:cxnLst/>
              <a:rect l="l" t="t" r="r" b="b"/>
              <a:pathLst>
                <a:path w="4607560" h="906780">
                  <a:moveTo>
                    <a:pt x="0" y="906780"/>
                  </a:moveTo>
                  <a:lnTo>
                    <a:pt x="4607560" y="906780"/>
                  </a:lnTo>
                  <a:lnTo>
                    <a:pt x="4607560" y="0"/>
                  </a:lnTo>
                  <a:lnTo>
                    <a:pt x="0" y="0"/>
                  </a:lnTo>
                  <a:lnTo>
                    <a:pt x="0" y="906780"/>
                  </a:lnTo>
                  <a:close/>
                </a:path>
              </a:pathLst>
            </a:custGeom>
            <a:ln w="28575">
              <a:solidFill>
                <a:srgbClr val="64768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7479" y="1051560"/>
              <a:ext cx="942340" cy="28447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39875" y="989329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18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Data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pa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1920" y="1038860"/>
            <a:ext cx="635000" cy="2844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1300" y="976629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marR="5080" indent="-254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M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d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l  t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aini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0" y="1038860"/>
            <a:ext cx="886460" cy="2844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9670" y="976629"/>
            <a:ext cx="645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683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 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30" dirty="0">
                <a:solidFill>
                  <a:srgbClr val="205E6B"/>
                </a:solidFill>
                <a:latin typeface="Calibri Light"/>
                <a:cs typeface="Calibri Light"/>
              </a:rPr>
              <a:t>v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alu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6459" y="1051560"/>
            <a:ext cx="886460" cy="2844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46320" y="989329"/>
            <a:ext cx="60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65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 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30" dirty="0">
                <a:solidFill>
                  <a:srgbClr val="205E6B"/>
                </a:solidFill>
                <a:latin typeface="Calibri Light"/>
                <a:cs typeface="Calibri Light"/>
              </a:rPr>
              <a:t>v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alid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83639" y="1089977"/>
            <a:ext cx="5618480" cy="657225"/>
            <a:chOff x="1183639" y="1089977"/>
            <a:chExt cx="5618480" cy="65722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3159" y="1214119"/>
              <a:ext cx="222250" cy="76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3639" y="1214119"/>
              <a:ext cx="222250" cy="76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7560" y="1214119"/>
              <a:ext cx="222250" cy="76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5480" y="1214119"/>
              <a:ext cx="222250" cy="76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94425" y="1376806"/>
              <a:ext cx="401955" cy="76200"/>
            </a:xfrm>
            <a:custGeom>
              <a:avLst/>
              <a:gdLst/>
              <a:ahLst/>
              <a:cxnLst/>
              <a:rect l="l" t="t" r="r" b="b"/>
              <a:pathLst>
                <a:path w="401954" h="76200">
                  <a:moveTo>
                    <a:pt x="326898" y="0"/>
                  </a:moveTo>
                  <a:lnTo>
                    <a:pt x="325893" y="31730"/>
                  </a:lnTo>
                  <a:lnTo>
                    <a:pt x="338582" y="32130"/>
                  </a:lnTo>
                  <a:lnTo>
                    <a:pt x="338200" y="44830"/>
                  </a:lnTo>
                  <a:lnTo>
                    <a:pt x="325478" y="44830"/>
                  </a:lnTo>
                  <a:lnTo>
                    <a:pt x="324485" y="76200"/>
                  </a:lnTo>
                  <a:lnTo>
                    <a:pt x="392469" y="44830"/>
                  </a:lnTo>
                  <a:lnTo>
                    <a:pt x="338200" y="44830"/>
                  </a:lnTo>
                  <a:lnTo>
                    <a:pt x="325491" y="44430"/>
                  </a:lnTo>
                  <a:lnTo>
                    <a:pt x="393338" y="44430"/>
                  </a:lnTo>
                  <a:lnTo>
                    <a:pt x="401827" y="40512"/>
                  </a:lnTo>
                  <a:lnTo>
                    <a:pt x="326898" y="0"/>
                  </a:lnTo>
                  <a:close/>
                </a:path>
                <a:path w="401954" h="76200">
                  <a:moveTo>
                    <a:pt x="325893" y="31730"/>
                  </a:moveTo>
                  <a:lnTo>
                    <a:pt x="325491" y="44430"/>
                  </a:lnTo>
                  <a:lnTo>
                    <a:pt x="338200" y="44830"/>
                  </a:lnTo>
                  <a:lnTo>
                    <a:pt x="338582" y="32130"/>
                  </a:lnTo>
                  <a:lnTo>
                    <a:pt x="325893" y="31730"/>
                  </a:lnTo>
                  <a:close/>
                </a:path>
                <a:path w="401954" h="76200">
                  <a:moveTo>
                    <a:pt x="508" y="21462"/>
                  </a:moveTo>
                  <a:lnTo>
                    <a:pt x="0" y="34162"/>
                  </a:lnTo>
                  <a:lnTo>
                    <a:pt x="325491" y="44430"/>
                  </a:lnTo>
                  <a:lnTo>
                    <a:pt x="325893" y="31730"/>
                  </a:lnTo>
                  <a:lnTo>
                    <a:pt x="508" y="21462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9" y="1094739"/>
              <a:ext cx="701040" cy="6477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95999" y="1094739"/>
              <a:ext cx="701040" cy="647700"/>
            </a:xfrm>
            <a:custGeom>
              <a:avLst/>
              <a:gdLst/>
              <a:ahLst/>
              <a:cxnLst/>
              <a:rect l="l" t="t" r="r" b="b"/>
              <a:pathLst>
                <a:path w="701040" h="647700">
                  <a:moveTo>
                    <a:pt x="593090" y="647700"/>
                  </a:moveTo>
                  <a:lnTo>
                    <a:pt x="614679" y="561339"/>
                  </a:lnTo>
                  <a:lnTo>
                    <a:pt x="701040" y="539750"/>
                  </a:lnTo>
                  <a:lnTo>
                    <a:pt x="593090" y="647700"/>
                  </a:lnTo>
                  <a:lnTo>
                    <a:pt x="0" y="647700"/>
                  </a:lnTo>
                  <a:lnTo>
                    <a:pt x="0" y="0"/>
                  </a:lnTo>
                  <a:lnTo>
                    <a:pt x="701040" y="0"/>
                  </a:lnTo>
                  <a:lnTo>
                    <a:pt x="701040" y="539750"/>
                  </a:lnTo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6440" y="1046797"/>
            <a:ext cx="10807700" cy="657225"/>
            <a:chOff x="726440" y="1046797"/>
            <a:chExt cx="10807700" cy="65722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440" y="1234440"/>
              <a:ext cx="222250" cy="76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5120" y="1051560"/>
              <a:ext cx="1043939" cy="6477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485120" y="1051560"/>
              <a:ext cx="1043940" cy="647700"/>
            </a:xfrm>
            <a:custGeom>
              <a:avLst/>
              <a:gdLst/>
              <a:ahLst/>
              <a:cxnLst/>
              <a:rect l="l" t="t" r="r" b="b"/>
              <a:pathLst>
                <a:path w="1043940" h="647700">
                  <a:moveTo>
                    <a:pt x="0" y="129539"/>
                  </a:moveTo>
                  <a:lnTo>
                    <a:pt x="208787" y="0"/>
                  </a:lnTo>
                  <a:lnTo>
                    <a:pt x="1043939" y="0"/>
                  </a:lnTo>
                  <a:lnTo>
                    <a:pt x="1043939" y="647700"/>
                  </a:lnTo>
                  <a:lnTo>
                    <a:pt x="0" y="647700"/>
                  </a:lnTo>
                  <a:lnTo>
                    <a:pt x="0" y="129539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28407" y="1487170"/>
            <a:ext cx="1548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Orchestrated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experiment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4904" y="1159509"/>
            <a:ext cx="44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S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u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c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e 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code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20877" y="327977"/>
            <a:ext cx="1101725" cy="512445"/>
            <a:chOff x="7020877" y="327977"/>
            <a:chExt cx="1101725" cy="51244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5640" y="332740"/>
              <a:ext cx="1092200" cy="5029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25640" y="332740"/>
              <a:ext cx="1092200" cy="502920"/>
            </a:xfrm>
            <a:custGeom>
              <a:avLst/>
              <a:gdLst/>
              <a:ahLst/>
              <a:cxnLst/>
              <a:rect l="l" t="t" r="r" b="b"/>
              <a:pathLst>
                <a:path w="1092200" h="502919">
                  <a:moveTo>
                    <a:pt x="1092200" y="83819"/>
                  </a:moveTo>
                  <a:lnTo>
                    <a:pt x="1049287" y="116472"/>
                  </a:lnTo>
                  <a:lnTo>
                    <a:pt x="978419" y="135066"/>
                  </a:lnTo>
                  <a:lnTo>
                    <a:pt x="932259" y="143113"/>
                  </a:lnTo>
                  <a:lnTo>
                    <a:pt x="879814" y="150194"/>
                  </a:lnTo>
                  <a:lnTo>
                    <a:pt x="821737" y="156209"/>
                  </a:lnTo>
                  <a:lnTo>
                    <a:pt x="758676" y="161061"/>
                  </a:lnTo>
                  <a:lnTo>
                    <a:pt x="691282" y="164650"/>
                  </a:lnTo>
                  <a:lnTo>
                    <a:pt x="620207" y="166876"/>
                  </a:lnTo>
                  <a:lnTo>
                    <a:pt x="546100" y="167639"/>
                  </a:lnTo>
                  <a:lnTo>
                    <a:pt x="471992" y="166876"/>
                  </a:lnTo>
                  <a:lnTo>
                    <a:pt x="400917" y="164650"/>
                  </a:lnTo>
                  <a:lnTo>
                    <a:pt x="333523" y="161061"/>
                  </a:lnTo>
                  <a:lnTo>
                    <a:pt x="270462" y="156209"/>
                  </a:lnTo>
                  <a:lnTo>
                    <a:pt x="212385" y="150194"/>
                  </a:lnTo>
                  <a:lnTo>
                    <a:pt x="159940" y="143113"/>
                  </a:lnTo>
                  <a:lnTo>
                    <a:pt x="113780" y="135066"/>
                  </a:lnTo>
                  <a:lnTo>
                    <a:pt x="74553" y="126153"/>
                  </a:lnTo>
                  <a:lnTo>
                    <a:pt x="19505" y="106124"/>
                  </a:lnTo>
                  <a:lnTo>
                    <a:pt x="4984" y="95207"/>
                  </a:lnTo>
                  <a:lnTo>
                    <a:pt x="0" y="83819"/>
                  </a:lnTo>
                </a:path>
                <a:path w="1092200" h="502919">
                  <a:moveTo>
                    <a:pt x="0" y="83819"/>
                  </a:moveTo>
                  <a:lnTo>
                    <a:pt x="42912" y="51167"/>
                  </a:lnTo>
                  <a:lnTo>
                    <a:pt x="113780" y="32573"/>
                  </a:lnTo>
                  <a:lnTo>
                    <a:pt x="159940" y="24526"/>
                  </a:lnTo>
                  <a:lnTo>
                    <a:pt x="212385" y="17445"/>
                  </a:lnTo>
                  <a:lnTo>
                    <a:pt x="270462" y="11429"/>
                  </a:lnTo>
                  <a:lnTo>
                    <a:pt x="333523" y="6578"/>
                  </a:lnTo>
                  <a:lnTo>
                    <a:pt x="400917" y="2989"/>
                  </a:lnTo>
                  <a:lnTo>
                    <a:pt x="471992" y="763"/>
                  </a:lnTo>
                  <a:lnTo>
                    <a:pt x="546100" y="0"/>
                  </a:lnTo>
                  <a:lnTo>
                    <a:pt x="620207" y="763"/>
                  </a:lnTo>
                  <a:lnTo>
                    <a:pt x="691282" y="2989"/>
                  </a:lnTo>
                  <a:lnTo>
                    <a:pt x="758676" y="6578"/>
                  </a:lnTo>
                  <a:lnTo>
                    <a:pt x="821737" y="11429"/>
                  </a:lnTo>
                  <a:lnTo>
                    <a:pt x="879814" y="17445"/>
                  </a:lnTo>
                  <a:lnTo>
                    <a:pt x="932259" y="24526"/>
                  </a:lnTo>
                  <a:lnTo>
                    <a:pt x="978419" y="32573"/>
                  </a:lnTo>
                  <a:lnTo>
                    <a:pt x="1017646" y="41486"/>
                  </a:lnTo>
                  <a:lnTo>
                    <a:pt x="1072694" y="61515"/>
                  </a:lnTo>
                  <a:lnTo>
                    <a:pt x="1092200" y="83819"/>
                  </a:lnTo>
                  <a:lnTo>
                    <a:pt x="1092200" y="419099"/>
                  </a:lnTo>
                  <a:lnTo>
                    <a:pt x="1049287" y="451752"/>
                  </a:lnTo>
                  <a:lnTo>
                    <a:pt x="978419" y="470346"/>
                  </a:lnTo>
                  <a:lnTo>
                    <a:pt x="932259" y="478393"/>
                  </a:lnTo>
                  <a:lnTo>
                    <a:pt x="879814" y="485474"/>
                  </a:lnTo>
                  <a:lnTo>
                    <a:pt x="821737" y="491489"/>
                  </a:lnTo>
                  <a:lnTo>
                    <a:pt x="758676" y="496341"/>
                  </a:lnTo>
                  <a:lnTo>
                    <a:pt x="691282" y="499930"/>
                  </a:lnTo>
                  <a:lnTo>
                    <a:pt x="620207" y="502156"/>
                  </a:lnTo>
                  <a:lnTo>
                    <a:pt x="546100" y="502919"/>
                  </a:lnTo>
                  <a:lnTo>
                    <a:pt x="471992" y="502156"/>
                  </a:lnTo>
                  <a:lnTo>
                    <a:pt x="400917" y="499930"/>
                  </a:lnTo>
                  <a:lnTo>
                    <a:pt x="333523" y="496341"/>
                  </a:lnTo>
                  <a:lnTo>
                    <a:pt x="270462" y="491489"/>
                  </a:lnTo>
                  <a:lnTo>
                    <a:pt x="212385" y="485474"/>
                  </a:lnTo>
                  <a:lnTo>
                    <a:pt x="159940" y="478393"/>
                  </a:lnTo>
                  <a:lnTo>
                    <a:pt x="113780" y="470346"/>
                  </a:lnTo>
                  <a:lnTo>
                    <a:pt x="74553" y="461433"/>
                  </a:lnTo>
                  <a:lnTo>
                    <a:pt x="19505" y="441404"/>
                  </a:lnTo>
                  <a:lnTo>
                    <a:pt x="0" y="419099"/>
                  </a:lnTo>
                  <a:lnTo>
                    <a:pt x="0" y="83819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42809" y="512190"/>
            <a:ext cx="661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Versioning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91997" y="1034097"/>
            <a:ext cx="934085" cy="713105"/>
            <a:chOff x="7091997" y="1034097"/>
            <a:chExt cx="934085" cy="713105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6759" y="1038860"/>
              <a:ext cx="924560" cy="70357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096759" y="1038860"/>
              <a:ext cx="924560" cy="703580"/>
            </a:xfrm>
            <a:custGeom>
              <a:avLst/>
              <a:gdLst/>
              <a:ahLst/>
              <a:cxnLst/>
              <a:rect l="l" t="t" r="r" b="b"/>
              <a:pathLst>
                <a:path w="924559" h="703580">
                  <a:moveTo>
                    <a:pt x="924560" y="117220"/>
                  </a:moveTo>
                  <a:lnTo>
                    <a:pt x="904984" y="151098"/>
                  </a:lnTo>
                  <a:lnTo>
                    <a:pt x="850073" y="181100"/>
                  </a:lnTo>
                  <a:lnTo>
                    <a:pt x="811156" y="194193"/>
                  </a:lnTo>
                  <a:lnTo>
                    <a:pt x="765553" y="205772"/>
                  </a:lnTo>
                  <a:lnTo>
                    <a:pt x="713978" y="215653"/>
                  </a:lnTo>
                  <a:lnTo>
                    <a:pt x="657148" y="223655"/>
                  </a:lnTo>
                  <a:lnTo>
                    <a:pt x="595777" y="229597"/>
                  </a:lnTo>
                  <a:lnTo>
                    <a:pt x="530583" y="233295"/>
                  </a:lnTo>
                  <a:lnTo>
                    <a:pt x="462280" y="234568"/>
                  </a:lnTo>
                  <a:lnTo>
                    <a:pt x="393976" y="233295"/>
                  </a:lnTo>
                  <a:lnTo>
                    <a:pt x="328782" y="229597"/>
                  </a:lnTo>
                  <a:lnTo>
                    <a:pt x="267411" y="223655"/>
                  </a:lnTo>
                  <a:lnTo>
                    <a:pt x="210581" y="215653"/>
                  </a:lnTo>
                  <a:lnTo>
                    <a:pt x="159006" y="205772"/>
                  </a:lnTo>
                  <a:lnTo>
                    <a:pt x="113403" y="194193"/>
                  </a:lnTo>
                  <a:lnTo>
                    <a:pt x="74486" y="181100"/>
                  </a:lnTo>
                  <a:lnTo>
                    <a:pt x="19575" y="151098"/>
                  </a:lnTo>
                  <a:lnTo>
                    <a:pt x="5013" y="134552"/>
                  </a:lnTo>
                  <a:lnTo>
                    <a:pt x="0" y="117220"/>
                  </a:lnTo>
                </a:path>
                <a:path w="924559" h="703580">
                  <a:moveTo>
                    <a:pt x="0" y="117220"/>
                  </a:moveTo>
                  <a:lnTo>
                    <a:pt x="19575" y="83354"/>
                  </a:lnTo>
                  <a:lnTo>
                    <a:pt x="74486" y="53379"/>
                  </a:lnTo>
                  <a:lnTo>
                    <a:pt x="113403" y="40302"/>
                  </a:lnTo>
                  <a:lnTo>
                    <a:pt x="159006" y="28741"/>
                  </a:lnTo>
                  <a:lnTo>
                    <a:pt x="210581" y="18877"/>
                  </a:lnTo>
                  <a:lnTo>
                    <a:pt x="267411" y="10889"/>
                  </a:lnTo>
                  <a:lnTo>
                    <a:pt x="328782" y="4960"/>
                  </a:lnTo>
                  <a:lnTo>
                    <a:pt x="393976" y="1270"/>
                  </a:lnTo>
                  <a:lnTo>
                    <a:pt x="462280" y="0"/>
                  </a:lnTo>
                  <a:lnTo>
                    <a:pt x="530583" y="1270"/>
                  </a:lnTo>
                  <a:lnTo>
                    <a:pt x="595777" y="4960"/>
                  </a:lnTo>
                  <a:lnTo>
                    <a:pt x="657148" y="10889"/>
                  </a:lnTo>
                  <a:lnTo>
                    <a:pt x="713978" y="18877"/>
                  </a:lnTo>
                  <a:lnTo>
                    <a:pt x="765553" y="28741"/>
                  </a:lnTo>
                  <a:lnTo>
                    <a:pt x="811156" y="40302"/>
                  </a:lnTo>
                  <a:lnTo>
                    <a:pt x="850073" y="53379"/>
                  </a:lnTo>
                  <a:lnTo>
                    <a:pt x="904984" y="83354"/>
                  </a:lnTo>
                  <a:lnTo>
                    <a:pt x="924560" y="117220"/>
                  </a:lnTo>
                  <a:lnTo>
                    <a:pt x="924560" y="586359"/>
                  </a:lnTo>
                  <a:lnTo>
                    <a:pt x="904984" y="620225"/>
                  </a:lnTo>
                  <a:lnTo>
                    <a:pt x="850073" y="650200"/>
                  </a:lnTo>
                  <a:lnTo>
                    <a:pt x="811156" y="663277"/>
                  </a:lnTo>
                  <a:lnTo>
                    <a:pt x="765553" y="674838"/>
                  </a:lnTo>
                  <a:lnTo>
                    <a:pt x="713978" y="684702"/>
                  </a:lnTo>
                  <a:lnTo>
                    <a:pt x="657148" y="692690"/>
                  </a:lnTo>
                  <a:lnTo>
                    <a:pt x="595777" y="698619"/>
                  </a:lnTo>
                  <a:lnTo>
                    <a:pt x="530583" y="702309"/>
                  </a:lnTo>
                  <a:lnTo>
                    <a:pt x="462280" y="703579"/>
                  </a:lnTo>
                  <a:lnTo>
                    <a:pt x="393976" y="702309"/>
                  </a:lnTo>
                  <a:lnTo>
                    <a:pt x="328782" y="698619"/>
                  </a:lnTo>
                  <a:lnTo>
                    <a:pt x="267411" y="692690"/>
                  </a:lnTo>
                  <a:lnTo>
                    <a:pt x="210581" y="684702"/>
                  </a:lnTo>
                  <a:lnTo>
                    <a:pt x="159006" y="674838"/>
                  </a:lnTo>
                  <a:lnTo>
                    <a:pt x="113403" y="663277"/>
                  </a:lnTo>
                  <a:lnTo>
                    <a:pt x="74486" y="650200"/>
                  </a:lnTo>
                  <a:lnTo>
                    <a:pt x="19575" y="620225"/>
                  </a:lnTo>
                  <a:lnTo>
                    <a:pt x="0" y="586359"/>
                  </a:lnTo>
                  <a:lnTo>
                    <a:pt x="0" y="117220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21855" y="1243965"/>
            <a:ext cx="676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Code 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20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si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y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30059" y="1089977"/>
            <a:ext cx="3149600" cy="614045"/>
            <a:chOff x="6830059" y="1089977"/>
            <a:chExt cx="3149600" cy="614045"/>
          </a:xfrm>
        </p:grpSpPr>
        <p:sp>
          <p:nvSpPr>
            <p:cNvPr id="35" name="object 35"/>
            <p:cNvSpPr/>
            <p:nvPr/>
          </p:nvSpPr>
          <p:spPr>
            <a:xfrm>
              <a:off x="6830059" y="1353819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500" y="0"/>
                  </a:moveTo>
                  <a:lnTo>
                    <a:pt x="190500" y="76200"/>
                  </a:lnTo>
                  <a:lnTo>
                    <a:pt x="254000" y="44450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254000" y="31750"/>
                  </a:lnTo>
                  <a:lnTo>
                    <a:pt x="190500" y="0"/>
                  </a:lnTo>
                  <a:close/>
                </a:path>
                <a:path w="266700" h="76200">
                  <a:moveTo>
                    <a:pt x="190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500" y="44450"/>
                  </a:lnTo>
                  <a:lnTo>
                    <a:pt x="190500" y="31750"/>
                  </a:lnTo>
                  <a:close/>
                </a:path>
                <a:path w="266700" h="76200">
                  <a:moveTo>
                    <a:pt x="254000" y="31750"/>
                  </a:moveTo>
                  <a:lnTo>
                    <a:pt x="203200" y="31750"/>
                  </a:lnTo>
                  <a:lnTo>
                    <a:pt x="203200" y="44450"/>
                  </a:lnTo>
                  <a:lnTo>
                    <a:pt x="254000" y="44450"/>
                  </a:lnTo>
                  <a:lnTo>
                    <a:pt x="266700" y="38100"/>
                  </a:lnTo>
                  <a:lnTo>
                    <a:pt x="254000" y="31750"/>
                  </a:lnTo>
                  <a:close/>
                </a:path>
              </a:pathLst>
            </a:custGeom>
            <a:solidFill>
              <a:srgbClr val="84A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1039" y="1094739"/>
              <a:ext cx="1653539" cy="60452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21039" y="1094739"/>
              <a:ext cx="1653539" cy="604520"/>
            </a:xfrm>
            <a:custGeom>
              <a:avLst/>
              <a:gdLst/>
              <a:ahLst/>
              <a:cxnLst/>
              <a:rect l="l" t="t" r="r" b="b"/>
              <a:pathLst>
                <a:path w="1653540" h="604519">
                  <a:moveTo>
                    <a:pt x="1577975" y="604520"/>
                  </a:moveTo>
                  <a:lnTo>
                    <a:pt x="1544721" y="573788"/>
                  </a:lnTo>
                  <a:lnTo>
                    <a:pt x="1530692" y="538099"/>
                  </a:lnTo>
                  <a:lnTo>
                    <a:pt x="1518995" y="491284"/>
                  </a:lnTo>
                  <a:lnTo>
                    <a:pt x="1510081" y="435161"/>
                  </a:lnTo>
                  <a:lnTo>
                    <a:pt x="1504403" y="371547"/>
                  </a:lnTo>
                  <a:lnTo>
                    <a:pt x="1502409" y="302260"/>
                  </a:lnTo>
                  <a:lnTo>
                    <a:pt x="1504403" y="232972"/>
                  </a:lnTo>
                  <a:lnTo>
                    <a:pt x="1510081" y="169358"/>
                  </a:lnTo>
                  <a:lnTo>
                    <a:pt x="1518995" y="113235"/>
                  </a:lnTo>
                  <a:lnTo>
                    <a:pt x="1530692" y="66420"/>
                  </a:lnTo>
                  <a:lnTo>
                    <a:pt x="1544721" y="30731"/>
                  </a:lnTo>
                  <a:lnTo>
                    <a:pt x="1577975" y="0"/>
                  </a:lnTo>
                  <a:lnTo>
                    <a:pt x="1595316" y="7985"/>
                  </a:lnTo>
                  <a:lnTo>
                    <a:pt x="1625257" y="66420"/>
                  </a:lnTo>
                  <a:lnTo>
                    <a:pt x="1636954" y="113235"/>
                  </a:lnTo>
                  <a:lnTo>
                    <a:pt x="1645868" y="169358"/>
                  </a:lnTo>
                  <a:lnTo>
                    <a:pt x="1651546" y="232972"/>
                  </a:lnTo>
                  <a:lnTo>
                    <a:pt x="1653539" y="302260"/>
                  </a:lnTo>
                  <a:lnTo>
                    <a:pt x="1651546" y="371547"/>
                  </a:lnTo>
                  <a:lnTo>
                    <a:pt x="1645868" y="435161"/>
                  </a:lnTo>
                  <a:lnTo>
                    <a:pt x="1636954" y="491284"/>
                  </a:lnTo>
                  <a:lnTo>
                    <a:pt x="1625257" y="538099"/>
                  </a:lnTo>
                  <a:lnTo>
                    <a:pt x="1611228" y="573788"/>
                  </a:lnTo>
                  <a:lnTo>
                    <a:pt x="1577975" y="604520"/>
                  </a:lnTo>
                  <a:lnTo>
                    <a:pt x="75564" y="604520"/>
                  </a:lnTo>
                  <a:lnTo>
                    <a:pt x="42311" y="573788"/>
                  </a:lnTo>
                  <a:lnTo>
                    <a:pt x="28282" y="538099"/>
                  </a:lnTo>
                  <a:lnTo>
                    <a:pt x="16585" y="491284"/>
                  </a:lnTo>
                  <a:lnTo>
                    <a:pt x="7671" y="435161"/>
                  </a:lnTo>
                  <a:lnTo>
                    <a:pt x="1993" y="371547"/>
                  </a:lnTo>
                  <a:lnTo>
                    <a:pt x="0" y="302260"/>
                  </a:lnTo>
                  <a:lnTo>
                    <a:pt x="1993" y="232972"/>
                  </a:lnTo>
                  <a:lnTo>
                    <a:pt x="7671" y="169358"/>
                  </a:lnTo>
                  <a:lnTo>
                    <a:pt x="16585" y="113235"/>
                  </a:lnTo>
                  <a:lnTo>
                    <a:pt x="28282" y="66420"/>
                  </a:lnTo>
                  <a:lnTo>
                    <a:pt x="42311" y="30731"/>
                  </a:lnTo>
                  <a:lnTo>
                    <a:pt x="75564" y="0"/>
                  </a:lnTo>
                  <a:lnTo>
                    <a:pt x="1577975" y="0"/>
                  </a:lnTo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649334" y="1192529"/>
            <a:ext cx="924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CI.</a:t>
            </a:r>
            <a:r>
              <a:rPr sz="1200" spc="-45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Build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&amp;</a:t>
            </a:r>
            <a:r>
              <a:rPr sz="1200" spc="-2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test</a:t>
            </a:r>
            <a:endParaRPr sz="12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pipeline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034019" y="1089977"/>
            <a:ext cx="502920" cy="614045"/>
            <a:chOff x="8034019" y="1089977"/>
            <a:chExt cx="502920" cy="614045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8819" y="1094739"/>
              <a:ext cx="193039" cy="60452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338819" y="1094739"/>
              <a:ext cx="193040" cy="604520"/>
            </a:xfrm>
            <a:custGeom>
              <a:avLst/>
              <a:gdLst/>
              <a:ahLst/>
              <a:cxnLst/>
              <a:rect l="l" t="t" r="r" b="b"/>
              <a:pathLst>
                <a:path w="193040" h="604519">
                  <a:moveTo>
                    <a:pt x="0" y="302260"/>
                  </a:moveTo>
                  <a:lnTo>
                    <a:pt x="2547" y="232972"/>
                  </a:lnTo>
                  <a:lnTo>
                    <a:pt x="9804" y="169358"/>
                  </a:lnTo>
                  <a:lnTo>
                    <a:pt x="21193" y="113235"/>
                  </a:lnTo>
                  <a:lnTo>
                    <a:pt x="36137" y="66420"/>
                  </a:lnTo>
                  <a:lnTo>
                    <a:pt x="54058" y="30731"/>
                  </a:lnTo>
                  <a:lnTo>
                    <a:pt x="96520" y="0"/>
                  </a:lnTo>
                  <a:lnTo>
                    <a:pt x="118661" y="7985"/>
                  </a:lnTo>
                  <a:lnTo>
                    <a:pt x="156902" y="66420"/>
                  </a:lnTo>
                  <a:lnTo>
                    <a:pt x="171846" y="113235"/>
                  </a:lnTo>
                  <a:lnTo>
                    <a:pt x="183235" y="169358"/>
                  </a:lnTo>
                  <a:lnTo>
                    <a:pt x="190492" y="232972"/>
                  </a:lnTo>
                  <a:lnTo>
                    <a:pt x="193039" y="302260"/>
                  </a:lnTo>
                  <a:lnTo>
                    <a:pt x="190492" y="371547"/>
                  </a:lnTo>
                  <a:lnTo>
                    <a:pt x="183235" y="435161"/>
                  </a:lnTo>
                  <a:lnTo>
                    <a:pt x="171846" y="491284"/>
                  </a:lnTo>
                  <a:lnTo>
                    <a:pt x="156902" y="538099"/>
                  </a:lnTo>
                  <a:lnTo>
                    <a:pt x="138981" y="573788"/>
                  </a:lnTo>
                  <a:lnTo>
                    <a:pt x="96520" y="604520"/>
                  </a:lnTo>
                  <a:lnTo>
                    <a:pt x="74378" y="596534"/>
                  </a:lnTo>
                  <a:lnTo>
                    <a:pt x="36137" y="538099"/>
                  </a:lnTo>
                  <a:lnTo>
                    <a:pt x="21193" y="491284"/>
                  </a:lnTo>
                  <a:lnTo>
                    <a:pt x="9804" y="435161"/>
                  </a:lnTo>
                  <a:lnTo>
                    <a:pt x="2547" y="371547"/>
                  </a:lnTo>
                  <a:lnTo>
                    <a:pt x="0" y="302260"/>
                  </a:lnTo>
                  <a:close/>
                </a:path>
              </a:pathLst>
            </a:custGeom>
            <a:ln w="9524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34019" y="1353819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500" y="0"/>
                  </a:moveTo>
                  <a:lnTo>
                    <a:pt x="190500" y="76200"/>
                  </a:lnTo>
                  <a:lnTo>
                    <a:pt x="254000" y="44450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254000" y="31750"/>
                  </a:lnTo>
                  <a:lnTo>
                    <a:pt x="190500" y="0"/>
                  </a:lnTo>
                  <a:close/>
                </a:path>
                <a:path w="266700" h="76200">
                  <a:moveTo>
                    <a:pt x="190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500" y="44450"/>
                  </a:lnTo>
                  <a:lnTo>
                    <a:pt x="190500" y="31750"/>
                  </a:lnTo>
                  <a:close/>
                </a:path>
                <a:path w="266700" h="76200">
                  <a:moveTo>
                    <a:pt x="254000" y="31750"/>
                  </a:moveTo>
                  <a:lnTo>
                    <a:pt x="203200" y="31750"/>
                  </a:lnTo>
                  <a:lnTo>
                    <a:pt x="203200" y="44450"/>
                  </a:lnTo>
                  <a:lnTo>
                    <a:pt x="254000" y="44450"/>
                  </a:lnTo>
                  <a:lnTo>
                    <a:pt x="266700" y="38100"/>
                  </a:lnTo>
                  <a:lnTo>
                    <a:pt x="254000" y="31750"/>
                  </a:lnTo>
                  <a:close/>
                </a:path>
              </a:pathLst>
            </a:custGeom>
            <a:solidFill>
              <a:srgbClr val="84A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748391" y="1327403"/>
            <a:ext cx="5181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Calibri Light"/>
                <a:cs typeface="Calibri Light"/>
              </a:rPr>
              <a:t>P</a:t>
            </a:r>
            <a:r>
              <a:rPr sz="1200" spc="-5" dirty="0">
                <a:latin typeface="Calibri Light"/>
                <a:cs typeface="Calibri Light"/>
              </a:rPr>
              <a:t>a</a:t>
            </a:r>
            <a:r>
              <a:rPr sz="1200" spc="5" dirty="0">
                <a:latin typeface="Calibri Light"/>
                <a:cs typeface="Calibri Light"/>
              </a:rPr>
              <a:t>c</a:t>
            </a:r>
            <a:r>
              <a:rPr sz="1200" spc="-30" dirty="0">
                <a:latin typeface="Calibri Light"/>
                <a:cs typeface="Calibri Light"/>
              </a:rPr>
              <a:t>k</a:t>
            </a:r>
            <a:r>
              <a:rPr sz="1200" spc="-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ge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101580" y="1394460"/>
            <a:ext cx="266700" cy="76200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190500" y="0"/>
                </a:moveTo>
                <a:lnTo>
                  <a:pt x="190500" y="76200"/>
                </a:lnTo>
                <a:lnTo>
                  <a:pt x="254000" y="44450"/>
                </a:lnTo>
                <a:lnTo>
                  <a:pt x="203200" y="44450"/>
                </a:lnTo>
                <a:lnTo>
                  <a:pt x="203200" y="31750"/>
                </a:lnTo>
                <a:lnTo>
                  <a:pt x="254000" y="31750"/>
                </a:lnTo>
                <a:lnTo>
                  <a:pt x="190500" y="0"/>
                </a:lnTo>
                <a:close/>
              </a:path>
              <a:path w="266700" h="76200">
                <a:moveTo>
                  <a:pt x="1905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2667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66700" y="38100"/>
                </a:lnTo>
                <a:lnTo>
                  <a:pt x="254000" y="31750"/>
                </a:lnTo>
                <a:close/>
              </a:path>
            </a:pathLst>
          </a:custGeom>
          <a:solidFill>
            <a:srgbClr val="84A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9667557" y="1994217"/>
            <a:ext cx="1053465" cy="730885"/>
            <a:chOff x="9667557" y="1994217"/>
            <a:chExt cx="1053465" cy="730885"/>
          </a:xfrm>
        </p:grpSpPr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72319" y="1998979"/>
              <a:ext cx="1043940" cy="72136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672319" y="1998979"/>
              <a:ext cx="1043940" cy="721360"/>
            </a:xfrm>
            <a:custGeom>
              <a:avLst/>
              <a:gdLst/>
              <a:ahLst/>
              <a:cxnLst/>
              <a:rect l="l" t="t" r="r" b="b"/>
              <a:pathLst>
                <a:path w="1043940" h="721360">
                  <a:moveTo>
                    <a:pt x="0" y="721360"/>
                  </a:moveTo>
                  <a:lnTo>
                    <a:pt x="1043940" y="721360"/>
                  </a:lnTo>
                  <a:lnTo>
                    <a:pt x="1043940" y="0"/>
                  </a:lnTo>
                  <a:lnTo>
                    <a:pt x="0" y="0"/>
                  </a:lnTo>
                  <a:lnTo>
                    <a:pt x="0" y="721360"/>
                  </a:lnTo>
                  <a:close/>
                </a:path>
              </a:pathLst>
            </a:custGeom>
            <a:ln w="9524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808209" y="2062734"/>
            <a:ext cx="771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CD.</a:t>
            </a:r>
            <a:endParaRPr sz="1200">
              <a:latin typeface="Calibri Light"/>
              <a:cs typeface="Calibri Light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D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pl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oym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 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Pipeline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82002" y="1699260"/>
            <a:ext cx="10231755" cy="697230"/>
            <a:chOff x="782002" y="1699260"/>
            <a:chExt cx="10231755" cy="697230"/>
          </a:xfrm>
        </p:grpSpPr>
        <p:sp>
          <p:nvSpPr>
            <p:cNvPr id="50" name="object 50"/>
            <p:cNvSpPr/>
            <p:nvPr/>
          </p:nvSpPr>
          <p:spPr>
            <a:xfrm>
              <a:off x="10716259" y="1699260"/>
              <a:ext cx="297180" cy="697230"/>
            </a:xfrm>
            <a:custGeom>
              <a:avLst/>
              <a:gdLst/>
              <a:ahLst/>
              <a:cxnLst/>
              <a:rect l="l" t="t" r="r" b="b"/>
              <a:pathLst>
                <a:path w="297179" h="697230">
                  <a:moveTo>
                    <a:pt x="76200" y="620649"/>
                  </a:moveTo>
                  <a:lnTo>
                    <a:pt x="0" y="658749"/>
                  </a:lnTo>
                  <a:lnTo>
                    <a:pt x="76200" y="696849"/>
                  </a:lnTo>
                  <a:lnTo>
                    <a:pt x="76200" y="665099"/>
                  </a:lnTo>
                  <a:lnTo>
                    <a:pt x="63500" y="665099"/>
                  </a:lnTo>
                  <a:lnTo>
                    <a:pt x="63500" y="652399"/>
                  </a:lnTo>
                  <a:lnTo>
                    <a:pt x="76200" y="652399"/>
                  </a:lnTo>
                  <a:lnTo>
                    <a:pt x="76200" y="620649"/>
                  </a:lnTo>
                  <a:close/>
                </a:path>
                <a:path w="297179" h="697230">
                  <a:moveTo>
                    <a:pt x="76200" y="652399"/>
                  </a:moveTo>
                  <a:lnTo>
                    <a:pt x="63500" y="652399"/>
                  </a:lnTo>
                  <a:lnTo>
                    <a:pt x="63500" y="665099"/>
                  </a:lnTo>
                  <a:lnTo>
                    <a:pt x="76200" y="665099"/>
                  </a:lnTo>
                  <a:lnTo>
                    <a:pt x="76200" y="652399"/>
                  </a:lnTo>
                  <a:close/>
                </a:path>
                <a:path w="297179" h="697230">
                  <a:moveTo>
                    <a:pt x="284225" y="652399"/>
                  </a:moveTo>
                  <a:lnTo>
                    <a:pt x="76200" y="652399"/>
                  </a:lnTo>
                  <a:lnTo>
                    <a:pt x="76200" y="665099"/>
                  </a:lnTo>
                  <a:lnTo>
                    <a:pt x="294005" y="665099"/>
                  </a:lnTo>
                  <a:lnTo>
                    <a:pt x="296925" y="662304"/>
                  </a:lnTo>
                  <a:lnTo>
                    <a:pt x="296925" y="658749"/>
                  </a:lnTo>
                  <a:lnTo>
                    <a:pt x="284225" y="658749"/>
                  </a:lnTo>
                  <a:lnTo>
                    <a:pt x="284225" y="652399"/>
                  </a:lnTo>
                  <a:close/>
                </a:path>
                <a:path w="297179" h="697230">
                  <a:moveTo>
                    <a:pt x="296925" y="0"/>
                  </a:moveTo>
                  <a:lnTo>
                    <a:pt x="284225" y="0"/>
                  </a:lnTo>
                  <a:lnTo>
                    <a:pt x="284225" y="658749"/>
                  </a:lnTo>
                  <a:lnTo>
                    <a:pt x="290575" y="652399"/>
                  </a:lnTo>
                  <a:lnTo>
                    <a:pt x="296925" y="652399"/>
                  </a:lnTo>
                  <a:lnTo>
                    <a:pt x="296925" y="0"/>
                  </a:lnTo>
                  <a:close/>
                </a:path>
                <a:path w="297179" h="697230">
                  <a:moveTo>
                    <a:pt x="296925" y="652399"/>
                  </a:moveTo>
                  <a:lnTo>
                    <a:pt x="290575" y="652399"/>
                  </a:lnTo>
                  <a:lnTo>
                    <a:pt x="284225" y="658749"/>
                  </a:lnTo>
                  <a:lnTo>
                    <a:pt x="296925" y="658749"/>
                  </a:lnTo>
                  <a:lnTo>
                    <a:pt x="296925" y="652399"/>
                  </a:lnTo>
                  <a:close/>
                </a:path>
              </a:pathLst>
            </a:custGeom>
            <a:solidFill>
              <a:srgbClr val="84A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6290" y="2246630"/>
              <a:ext cx="8942705" cy="82550"/>
            </a:xfrm>
            <a:custGeom>
              <a:avLst/>
              <a:gdLst/>
              <a:ahLst/>
              <a:cxnLst/>
              <a:rect l="l" t="t" r="r" b="b"/>
              <a:pathLst>
                <a:path w="8942705" h="82550">
                  <a:moveTo>
                    <a:pt x="8942451" y="0"/>
                  </a:moveTo>
                  <a:lnTo>
                    <a:pt x="0" y="82550"/>
                  </a:lnTo>
                </a:path>
              </a:pathLst>
            </a:custGeom>
            <a:ln w="28575">
              <a:solidFill>
                <a:srgbClr val="50B4C7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353819" y="2029205"/>
            <a:ext cx="1924050" cy="46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20600"/>
              </a:lnSpc>
              <a:spcBef>
                <a:spcPts val="100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Experimentation/Development </a:t>
            </a:r>
            <a:r>
              <a:rPr sz="1200" spc="-26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Stoging/Production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70622" y="3304222"/>
            <a:ext cx="5870575" cy="948055"/>
            <a:chOff x="1170622" y="3304222"/>
            <a:chExt cx="5870575" cy="948055"/>
          </a:xfrm>
        </p:grpSpPr>
        <p:sp>
          <p:nvSpPr>
            <p:cNvPr id="54" name="object 54"/>
            <p:cNvSpPr/>
            <p:nvPr/>
          </p:nvSpPr>
          <p:spPr>
            <a:xfrm>
              <a:off x="1184910" y="3318509"/>
              <a:ext cx="5842000" cy="919480"/>
            </a:xfrm>
            <a:custGeom>
              <a:avLst/>
              <a:gdLst/>
              <a:ahLst/>
              <a:cxnLst/>
              <a:rect l="l" t="t" r="r" b="b"/>
              <a:pathLst>
                <a:path w="5842000" h="919479">
                  <a:moveTo>
                    <a:pt x="0" y="919480"/>
                  </a:moveTo>
                  <a:lnTo>
                    <a:pt x="5841999" y="919480"/>
                  </a:lnTo>
                  <a:lnTo>
                    <a:pt x="5841999" y="0"/>
                  </a:lnTo>
                  <a:lnTo>
                    <a:pt x="0" y="0"/>
                  </a:lnTo>
                  <a:lnTo>
                    <a:pt x="0" y="919480"/>
                  </a:lnTo>
                  <a:close/>
                </a:path>
              </a:pathLst>
            </a:custGeom>
            <a:ln w="28574">
              <a:solidFill>
                <a:srgbClr val="64768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8440" y="3538219"/>
              <a:ext cx="922020" cy="31749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629791" y="3490912"/>
            <a:ext cx="64262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extraction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8739" y="3538220"/>
            <a:ext cx="927100" cy="281939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2710560" y="3474720"/>
            <a:ext cx="74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8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Data 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pa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05859" y="3522979"/>
            <a:ext cx="886460" cy="289560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896359" y="3462337"/>
            <a:ext cx="50609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ainin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20920" y="3538220"/>
            <a:ext cx="889000" cy="28702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937125" y="3476370"/>
            <a:ext cx="65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 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30" dirty="0">
                <a:solidFill>
                  <a:srgbClr val="205E6B"/>
                </a:solidFill>
                <a:latin typeface="Calibri Light"/>
                <a:cs typeface="Calibri Light"/>
              </a:rPr>
              <a:t>v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alu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3439" y="3698240"/>
            <a:ext cx="3968750" cy="93980"/>
            <a:chOff x="853439" y="3698240"/>
            <a:chExt cx="3968750" cy="93980"/>
          </a:xfrm>
        </p:grpSpPr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7759" y="3698240"/>
              <a:ext cx="220598" cy="762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9519" y="3698240"/>
              <a:ext cx="222250" cy="762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64560" y="3698240"/>
              <a:ext cx="220599" cy="762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99939" y="3698240"/>
              <a:ext cx="222250" cy="762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3439" y="3716020"/>
              <a:ext cx="220662" cy="76200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374394" y="4026534"/>
            <a:ext cx="1236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Automated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 pipeline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70" name="object 7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84240" y="3522979"/>
            <a:ext cx="944880" cy="289560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6149340" y="3462337"/>
            <a:ext cx="6153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</a:t>
            </a:r>
            <a:endParaRPr sz="12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validation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735320" y="3381057"/>
            <a:ext cx="2590800" cy="710565"/>
            <a:chOff x="5735320" y="3381057"/>
            <a:chExt cx="2590800" cy="710565"/>
          </a:xfrm>
        </p:grpSpPr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35320" y="3642360"/>
              <a:ext cx="222250" cy="762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26960" y="3385820"/>
              <a:ext cx="894080" cy="70103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426960" y="3385820"/>
              <a:ext cx="894080" cy="701040"/>
            </a:xfrm>
            <a:custGeom>
              <a:avLst/>
              <a:gdLst/>
              <a:ahLst/>
              <a:cxnLst/>
              <a:rect l="l" t="t" r="r" b="b"/>
              <a:pathLst>
                <a:path w="894079" h="701039">
                  <a:moveTo>
                    <a:pt x="0" y="175259"/>
                  </a:moveTo>
                  <a:lnTo>
                    <a:pt x="175260" y="0"/>
                  </a:lnTo>
                  <a:lnTo>
                    <a:pt x="894080" y="0"/>
                  </a:lnTo>
                  <a:lnTo>
                    <a:pt x="894080" y="525779"/>
                  </a:lnTo>
                  <a:lnTo>
                    <a:pt x="718820" y="701039"/>
                  </a:lnTo>
                  <a:lnTo>
                    <a:pt x="0" y="701039"/>
                  </a:lnTo>
                  <a:lnTo>
                    <a:pt x="0" y="175259"/>
                  </a:lnTo>
                  <a:close/>
                </a:path>
                <a:path w="894079" h="701039">
                  <a:moveTo>
                    <a:pt x="0" y="175259"/>
                  </a:moveTo>
                  <a:lnTo>
                    <a:pt x="718820" y="175259"/>
                  </a:lnTo>
                  <a:lnTo>
                    <a:pt x="894080" y="0"/>
                  </a:lnTo>
                </a:path>
                <a:path w="894079" h="701039">
                  <a:moveTo>
                    <a:pt x="718820" y="175259"/>
                  </a:moveTo>
                  <a:lnTo>
                    <a:pt x="718820" y="701039"/>
                  </a:lnTo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545069" y="3618865"/>
            <a:ext cx="483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 </a:t>
            </a:r>
            <a:r>
              <a:rPr sz="1200" spc="-260" dirty="0">
                <a:solidFill>
                  <a:srgbClr val="205E6B"/>
                </a:solidFill>
                <a:latin typeface="Calibri Light"/>
                <a:cs typeface="Calibri Light"/>
              </a:rPr>
              <a:t> 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25" dirty="0">
                <a:solidFill>
                  <a:srgbClr val="205E6B"/>
                </a:solidFill>
                <a:latin typeface="Calibri Light"/>
                <a:cs typeface="Calibri Light"/>
              </a:rPr>
              <a:t>s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y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8943657" y="3419157"/>
            <a:ext cx="901065" cy="701675"/>
            <a:chOff x="8943657" y="3419157"/>
            <a:chExt cx="901065" cy="701675"/>
          </a:xfrm>
        </p:grpSpPr>
        <p:pic>
          <p:nvPicPr>
            <p:cNvPr id="78" name="object 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48419" y="3423920"/>
              <a:ext cx="891539" cy="692061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8948419" y="3423920"/>
              <a:ext cx="891540" cy="692150"/>
            </a:xfrm>
            <a:custGeom>
              <a:avLst/>
              <a:gdLst/>
              <a:ahLst/>
              <a:cxnLst/>
              <a:rect l="l" t="t" r="r" b="b"/>
              <a:pathLst>
                <a:path w="891540" h="692150">
                  <a:moveTo>
                    <a:pt x="0" y="0"/>
                  </a:moveTo>
                  <a:lnTo>
                    <a:pt x="891539" y="0"/>
                  </a:lnTo>
                  <a:lnTo>
                    <a:pt x="891539" y="562228"/>
                  </a:lnTo>
                  <a:lnTo>
                    <a:pt x="833432" y="563504"/>
                  </a:lnTo>
                  <a:lnTo>
                    <a:pt x="780348" y="567124"/>
                  </a:lnTo>
                  <a:lnTo>
                    <a:pt x="731786" y="572779"/>
                  </a:lnTo>
                  <a:lnTo>
                    <a:pt x="687242" y="580158"/>
                  </a:lnTo>
                  <a:lnTo>
                    <a:pt x="646215" y="588953"/>
                  </a:lnTo>
                  <a:lnTo>
                    <a:pt x="608203" y="598853"/>
                  </a:lnTo>
                  <a:lnTo>
                    <a:pt x="539210" y="620728"/>
                  </a:lnTo>
                  <a:lnTo>
                    <a:pt x="476247" y="643304"/>
                  </a:lnTo>
                  <a:lnTo>
                    <a:pt x="445770" y="654081"/>
                  </a:lnTo>
                  <a:lnTo>
                    <a:pt x="384313" y="673063"/>
                  </a:lnTo>
                  <a:lnTo>
                    <a:pt x="318837" y="686549"/>
                  </a:lnTo>
                  <a:lnTo>
                    <a:pt x="245324" y="692061"/>
                  </a:lnTo>
                  <a:lnTo>
                    <a:pt x="204297" y="691052"/>
                  </a:lnTo>
                  <a:lnTo>
                    <a:pt x="159753" y="687119"/>
                  </a:lnTo>
                  <a:lnTo>
                    <a:pt x="111191" y="679954"/>
                  </a:lnTo>
                  <a:lnTo>
                    <a:pt x="58107" y="669246"/>
                  </a:lnTo>
                  <a:lnTo>
                    <a:pt x="0" y="65468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155430" y="3501390"/>
            <a:ext cx="478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 indent="-2794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ain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d  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943657" y="4468177"/>
            <a:ext cx="799465" cy="606425"/>
            <a:chOff x="8943657" y="4468177"/>
            <a:chExt cx="799465" cy="606425"/>
          </a:xfrm>
        </p:grpSpPr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48419" y="4472940"/>
              <a:ext cx="789939" cy="59690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8948419" y="4472940"/>
              <a:ext cx="789940" cy="596900"/>
            </a:xfrm>
            <a:custGeom>
              <a:avLst/>
              <a:gdLst/>
              <a:ahLst/>
              <a:cxnLst/>
              <a:rect l="l" t="t" r="r" b="b"/>
              <a:pathLst>
                <a:path w="789940" h="596900">
                  <a:moveTo>
                    <a:pt x="0" y="99441"/>
                  </a:moveTo>
                  <a:lnTo>
                    <a:pt x="38736" y="91636"/>
                  </a:lnTo>
                  <a:lnTo>
                    <a:pt x="70342" y="70342"/>
                  </a:lnTo>
                  <a:lnTo>
                    <a:pt x="91636" y="38736"/>
                  </a:lnTo>
                  <a:lnTo>
                    <a:pt x="99440" y="0"/>
                  </a:lnTo>
                  <a:lnTo>
                    <a:pt x="690499" y="0"/>
                  </a:lnTo>
                  <a:lnTo>
                    <a:pt x="698303" y="38736"/>
                  </a:lnTo>
                  <a:lnTo>
                    <a:pt x="719597" y="70342"/>
                  </a:lnTo>
                  <a:lnTo>
                    <a:pt x="751203" y="91636"/>
                  </a:lnTo>
                  <a:lnTo>
                    <a:pt x="789939" y="99441"/>
                  </a:lnTo>
                  <a:lnTo>
                    <a:pt x="789939" y="497459"/>
                  </a:lnTo>
                  <a:lnTo>
                    <a:pt x="751203" y="505263"/>
                  </a:lnTo>
                  <a:lnTo>
                    <a:pt x="719597" y="526557"/>
                  </a:lnTo>
                  <a:lnTo>
                    <a:pt x="698303" y="558163"/>
                  </a:lnTo>
                  <a:lnTo>
                    <a:pt x="690499" y="596900"/>
                  </a:lnTo>
                  <a:lnTo>
                    <a:pt x="99440" y="596900"/>
                  </a:lnTo>
                  <a:lnTo>
                    <a:pt x="91636" y="558163"/>
                  </a:lnTo>
                  <a:lnTo>
                    <a:pt x="70342" y="526557"/>
                  </a:lnTo>
                  <a:lnTo>
                    <a:pt x="38736" y="505263"/>
                  </a:lnTo>
                  <a:lnTo>
                    <a:pt x="0" y="497459"/>
                  </a:lnTo>
                  <a:lnTo>
                    <a:pt x="0" y="99441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9105900" y="4567173"/>
            <a:ext cx="475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Model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Serving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85" name="object 8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872219" y="5435600"/>
            <a:ext cx="967740" cy="701040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8872219" y="5435600"/>
            <a:ext cx="967740" cy="701040"/>
          </a:xfrm>
          <a:prstGeom prst="rect">
            <a:avLst/>
          </a:prstGeom>
          <a:ln w="9525">
            <a:solidFill>
              <a:srgbClr val="84AC9D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62255" marR="166370" indent="-88900">
              <a:lnSpc>
                <a:spcPct val="100000"/>
              </a:lnSpc>
            </a:pPr>
            <a:r>
              <a:rPr sz="1200" spc="-30" dirty="0">
                <a:solidFill>
                  <a:srgbClr val="205E6B"/>
                </a:solidFill>
                <a:latin typeface="Calibri Light"/>
                <a:cs typeface="Calibri Light"/>
              </a:rPr>
              <a:t>P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e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di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c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n  Service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273540" y="4165600"/>
            <a:ext cx="116839" cy="1230630"/>
          </a:xfrm>
          <a:custGeom>
            <a:avLst/>
            <a:gdLst/>
            <a:ahLst/>
            <a:cxnLst/>
            <a:rect l="l" t="t" r="r" b="b"/>
            <a:pathLst>
              <a:path w="116840" h="1230629">
                <a:moveTo>
                  <a:pt x="76200" y="201549"/>
                </a:moveTo>
                <a:lnTo>
                  <a:pt x="44450" y="201549"/>
                </a:lnTo>
                <a:lnTo>
                  <a:pt x="44450" y="0"/>
                </a:lnTo>
                <a:lnTo>
                  <a:pt x="31750" y="0"/>
                </a:lnTo>
                <a:lnTo>
                  <a:pt x="31750" y="201549"/>
                </a:lnTo>
                <a:lnTo>
                  <a:pt x="0" y="201549"/>
                </a:lnTo>
                <a:lnTo>
                  <a:pt x="38100" y="277749"/>
                </a:lnTo>
                <a:lnTo>
                  <a:pt x="69850" y="214249"/>
                </a:lnTo>
                <a:lnTo>
                  <a:pt x="76200" y="201549"/>
                </a:lnTo>
                <a:close/>
              </a:path>
              <a:path w="116840" h="1230629">
                <a:moveTo>
                  <a:pt x="116840" y="1154049"/>
                </a:moveTo>
                <a:lnTo>
                  <a:pt x="85090" y="1154049"/>
                </a:lnTo>
                <a:lnTo>
                  <a:pt x="85090" y="952500"/>
                </a:lnTo>
                <a:lnTo>
                  <a:pt x="72390" y="952500"/>
                </a:lnTo>
                <a:lnTo>
                  <a:pt x="72390" y="1154049"/>
                </a:lnTo>
                <a:lnTo>
                  <a:pt x="40640" y="1154049"/>
                </a:lnTo>
                <a:lnTo>
                  <a:pt x="78740" y="1230249"/>
                </a:lnTo>
                <a:lnTo>
                  <a:pt x="110490" y="1166749"/>
                </a:lnTo>
                <a:lnTo>
                  <a:pt x="116840" y="1154049"/>
                </a:lnTo>
                <a:close/>
              </a:path>
            </a:pathLst>
          </a:custGeom>
          <a:solidFill>
            <a:srgbClr val="84A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16519" y="5748020"/>
            <a:ext cx="860425" cy="76200"/>
          </a:xfrm>
          <a:custGeom>
            <a:avLst/>
            <a:gdLst/>
            <a:ahLst/>
            <a:cxnLst/>
            <a:rect l="l" t="t" r="r" b="b"/>
            <a:pathLst>
              <a:path w="8604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86042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860425" h="76200">
                <a:moveTo>
                  <a:pt x="860425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860425" y="44449"/>
                </a:lnTo>
                <a:lnTo>
                  <a:pt x="860425" y="31749"/>
                </a:lnTo>
                <a:close/>
              </a:path>
            </a:pathLst>
          </a:custGeom>
          <a:solidFill>
            <a:srgbClr val="84AC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823336" y="5481320"/>
            <a:ext cx="654423" cy="675640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6233159" y="5748020"/>
            <a:ext cx="361950" cy="76200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36195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361950" h="76200">
                <a:moveTo>
                  <a:pt x="361949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361949" y="44449"/>
                </a:lnTo>
                <a:lnTo>
                  <a:pt x="361949" y="3174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91"/>
          <p:cNvGrpSpPr/>
          <p:nvPr/>
        </p:nvGrpSpPr>
        <p:grpSpPr>
          <a:xfrm>
            <a:off x="4663757" y="3726179"/>
            <a:ext cx="4037329" cy="2415540"/>
            <a:chOff x="4663757" y="3726179"/>
            <a:chExt cx="4037329" cy="2415540"/>
          </a:xfrm>
        </p:grpSpPr>
        <p:pic>
          <p:nvPicPr>
            <p:cNvPr id="92" name="object 9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68520" y="5481319"/>
              <a:ext cx="1379219" cy="65532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4668520" y="5481319"/>
              <a:ext cx="1379220" cy="655320"/>
            </a:xfrm>
            <a:custGeom>
              <a:avLst/>
              <a:gdLst/>
              <a:ahLst/>
              <a:cxnLst/>
              <a:rect l="l" t="t" r="r" b="b"/>
              <a:pathLst>
                <a:path w="1379220" h="655320">
                  <a:moveTo>
                    <a:pt x="689609" y="175971"/>
                  </a:moveTo>
                  <a:lnTo>
                    <a:pt x="927226" y="0"/>
                  </a:lnTo>
                  <a:lnTo>
                    <a:pt x="903858" y="161556"/>
                  </a:lnTo>
                  <a:lnTo>
                    <a:pt x="1173606" y="135216"/>
                  </a:lnTo>
                  <a:lnTo>
                    <a:pt x="1066418" y="221932"/>
                  </a:lnTo>
                  <a:lnTo>
                    <a:pt x="1347089" y="246862"/>
                  </a:lnTo>
                  <a:lnTo>
                    <a:pt x="1124203" y="317804"/>
                  </a:lnTo>
                  <a:lnTo>
                    <a:pt x="1379219" y="403199"/>
                  </a:lnTo>
                  <a:lnTo>
                    <a:pt x="1075054" y="392645"/>
                  </a:lnTo>
                  <a:lnTo>
                    <a:pt x="1158620" y="548982"/>
                  </a:lnTo>
                  <a:lnTo>
                    <a:pt x="895222" y="438607"/>
                  </a:lnTo>
                  <a:lnTo>
                    <a:pt x="845819" y="598804"/>
                  </a:lnTo>
                  <a:lnTo>
                    <a:pt x="672464" y="453110"/>
                  </a:lnTo>
                  <a:lnTo>
                    <a:pt x="541781" y="655319"/>
                  </a:lnTo>
                  <a:lnTo>
                    <a:pt x="492632" y="474103"/>
                  </a:lnTo>
                  <a:lnTo>
                    <a:pt x="304038" y="534479"/>
                  </a:lnTo>
                  <a:lnTo>
                    <a:pt x="361822" y="422833"/>
                  </a:lnTo>
                  <a:lnTo>
                    <a:pt x="8635" y="442556"/>
                  </a:lnTo>
                  <a:lnTo>
                    <a:pt x="237616" y="357238"/>
                  </a:lnTo>
                  <a:lnTo>
                    <a:pt x="0" y="261365"/>
                  </a:lnTo>
                  <a:lnTo>
                    <a:pt x="295401" y="231089"/>
                  </a:lnTo>
                  <a:lnTo>
                    <a:pt x="23621" y="69595"/>
                  </a:lnTo>
                  <a:lnTo>
                    <a:pt x="466851" y="191744"/>
                  </a:lnTo>
                  <a:lnTo>
                    <a:pt x="533272" y="69595"/>
                  </a:lnTo>
                  <a:lnTo>
                    <a:pt x="689609" y="175971"/>
                  </a:lnTo>
                  <a:close/>
                </a:path>
              </a:pathLst>
            </a:custGeom>
            <a:ln w="9525">
              <a:solidFill>
                <a:srgbClr val="84AC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220" y="3726179"/>
              <a:ext cx="222250" cy="7620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478520" y="3738879"/>
              <a:ext cx="222250" cy="76200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5097145" y="567690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</a:t>
            </a:r>
            <a:r>
              <a:rPr sz="1200" spc="15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ge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48664" y="2720339"/>
            <a:ext cx="9250680" cy="3027680"/>
          </a:xfrm>
          <a:custGeom>
            <a:avLst/>
            <a:gdLst/>
            <a:ahLst/>
            <a:cxnLst/>
            <a:rect l="l" t="t" r="r" b="b"/>
            <a:pathLst>
              <a:path w="9250680" h="3027679">
                <a:moveTo>
                  <a:pt x="9250451" y="0"/>
                </a:moveTo>
                <a:lnTo>
                  <a:pt x="9237751" y="0"/>
                </a:lnTo>
                <a:lnTo>
                  <a:pt x="9237751" y="292989"/>
                </a:lnTo>
                <a:lnTo>
                  <a:pt x="2908" y="292989"/>
                </a:lnTo>
                <a:lnTo>
                  <a:pt x="63" y="295910"/>
                </a:lnTo>
                <a:lnTo>
                  <a:pt x="63" y="1055573"/>
                </a:lnTo>
                <a:lnTo>
                  <a:pt x="0" y="3024835"/>
                </a:lnTo>
                <a:lnTo>
                  <a:pt x="2844" y="3027680"/>
                </a:lnTo>
                <a:lnTo>
                  <a:pt x="3719601" y="3027680"/>
                </a:lnTo>
                <a:lnTo>
                  <a:pt x="3719601" y="3021330"/>
                </a:lnTo>
                <a:lnTo>
                  <a:pt x="3719601" y="3014980"/>
                </a:lnTo>
                <a:lnTo>
                  <a:pt x="12700" y="3014980"/>
                </a:lnTo>
                <a:lnTo>
                  <a:pt x="12700" y="1065530"/>
                </a:lnTo>
                <a:lnTo>
                  <a:pt x="158775" y="1065530"/>
                </a:lnTo>
                <a:lnTo>
                  <a:pt x="158775" y="1095375"/>
                </a:lnTo>
                <a:lnTo>
                  <a:pt x="158775" y="1097280"/>
                </a:lnTo>
                <a:lnTo>
                  <a:pt x="222275" y="1065530"/>
                </a:lnTo>
                <a:lnTo>
                  <a:pt x="234975" y="1059180"/>
                </a:lnTo>
                <a:lnTo>
                  <a:pt x="233070" y="1058227"/>
                </a:lnTo>
                <a:lnTo>
                  <a:pt x="234975" y="1057275"/>
                </a:lnTo>
                <a:lnTo>
                  <a:pt x="222275" y="1050925"/>
                </a:lnTo>
                <a:lnTo>
                  <a:pt x="158775" y="1019175"/>
                </a:lnTo>
                <a:lnTo>
                  <a:pt x="158775" y="1021080"/>
                </a:lnTo>
                <a:lnTo>
                  <a:pt x="158775" y="1050925"/>
                </a:lnTo>
                <a:lnTo>
                  <a:pt x="12763" y="1050925"/>
                </a:lnTo>
                <a:lnTo>
                  <a:pt x="12763" y="305689"/>
                </a:lnTo>
                <a:lnTo>
                  <a:pt x="9247530" y="305689"/>
                </a:lnTo>
                <a:lnTo>
                  <a:pt x="9250451" y="302895"/>
                </a:lnTo>
                <a:lnTo>
                  <a:pt x="9250451" y="292989"/>
                </a:lnTo>
                <a:lnTo>
                  <a:pt x="9250451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526794" y="5509895"/>
            <a:ext cx="1161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Continuos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 Training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861809" y="6189662"/>
            <a:ext cx="709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M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ni</a:t>
            </a:r>
            <a:r>
              <a:rPr sz="1200" spc="-15" dirty="0">
                <a:solidFill>
                  <a:srgbClr val="205E6B"/>
                </a:solidFill>
                <a:latin typeface="Calibri Light"/>
                <a:cs typeface="Calibri Light"/>
              </a:rPr>
              <a:t>t</a:t>
            </a:r>
            <a:r>
              <a:rPr sz="1200" spc="-10" dirty="0">
                <a:solidFill>
                  <a:srgbClr val="205E6B"/>
                </a:solidFill>
                <a:latin typeface="Calibri Light"/>
                <a:cs typeface="Calibri Light"/>
              </a:rPr>
              <a:t>o</a:t>
            </a:r>
            <a:r>
              <a:rPr sz="1200" spc="5" dirty="0">
                <a:solidFill>
                  <a:srgbClr val="205E6B"/>
                </a:solidFill>
                <a:latin typeface="Calibri Light"/>
                <a:cs typeface="Calibri Light"/>
              </a:rPr>
              <a:t>r</a:t>
            </a:r>
            <a:r>
              <a:rPr sz="1200" spc="-5" dirty="0">
                <a:solidFill>
                  <a:srgbClr val="205E6B"/>
                </a:solidFill>
                <a:latin typeface="Calibri Light"/>
                <a:cs typeface="Calibri Light"/>
              </a:rPr>
              <a:t>in</a:t>
            </a:r>
            <a:r>
              <a:rPr sz="1200" dirty="0">
                <a:solidFill>
                  <a:srgbClr val="205E6B"/>
                </a:solidFill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1119" y="1018539"/>
            <a:ext cx="761999" cy="520700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3445" y="6316865"/>
            <a:ext cx="528659" cy="178689"/>
          </a:xfrm>
          <a:prstGeom prst="rect">
            <a:avLst/>
          </a:prstGeom>
        </p:spPr>
      </p:pic>
      <p:sp>
        <p:nvSpPr>
          <p:cNvPr id="102" name="object 10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00100"/>
            <a:ext cx="10325100" cy="48873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027" y="0"/>
            <a:ext cx="2463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Beneficios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38235"/>
            <a:ext cx="10500127" cy="41243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027" y="0"/>
            <a:ext cx="54902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30" dirty="0"/>
              <a:t>M</a:t>
            </a:r>
            <a:r>
              <a:rPr sz="4400" dirty="0"/>
              <a:t>L</a:t>
            </a:r>
            <a:r>
              <a:rPr sz="4400" spc="-390" dirty="0"/>
              <a:t> </a:t>
            </a:r>
            <a:r>
              <a:rPr sz="4400" spc="-114" dirty="0"/>
              <a:t>S</a:t>
            </a:r>
            <a:r>
              <a:rPr sz="4400" spc="-125" dirty="0"/>
              <a:t>t</a:t>
            </a:r>
            <a:r>
              <a:rPr sz="4400" spc="-130" dirty="0"/>
              <a:t>a</a:t>
            </a:r>
            <a:r>
              <a:rPr sz="4400" spc="-125" dirty="0"/>
              <a:t>c</a:t>
            </a:r>
            <a:r>
              <a:rPr sz="4400" dirty="0"/>
              <a:t>k</a:t>
            </a:r>
            <a:r>
              <a:rPr sz="4400" spc="-225" dirty="0"/>
              <a:t> </a:t>
            </a:r>
            <a:r>
              <a:rPr sz="4400" spc="-120" dirty="0"/>
              <a:t>D</a:t>
            </a:r>
            <a:r>
              <a:rPr sz="4400" spc="-130" dirty="0"/>
              <a:t>e</a:t>
            </a:r>
            <a:r>
              <a:rPr sz="4400" spc="-125" dirty="0"/>
              <a:t>v</a:t>
            </a:r>
            <a:r>
              <a:rPr sz="4400" spc="-130" dirty="0"/>
              <a:t>e</a:t>
            </a:r>
            <a:r>
              <a:rPr sz="4400" spc="-125" dirty="0"/>
              <a:t>l</a:t>
            </a:r>
            <a:r>
              <a:rPr sz="4400" spc="-130" dirty="0"/>
              <a:t>opmen</a:t>
            </a:r>
            <a:r>
              <a:rPr sz="4400" dirty="0"/>
              <a:t>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680" y="1203959"/>
            <a:ext cx="11264900" cy="56540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209" y="587120"/>
            <a:ext cx="829792" cy="273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4424" y="574040"/>
            <a:ext cx="1016762" cy="2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1195" y="587120"/>
            <a:ext cx="1620266" cy="273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0184" y="217106"/>
            <a:ext cx="131762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14" dirty="0">
                <a:solidFill>
                  <a:srgbClr val="0F2225"/>
                </a:solidFill>
                <a:latin typeface="Calibri"/>
                <a:cs typeface="Calibri"/>
              </a:rPr>
              <a:t>M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L</a:t>
            </a:r>
            <a:r>
              <a:rPr sz="3500" spc="-245" dirty="0">
                <a:solidFill>
                  <a:srgbClr val="0F2225"/>
                </a:solidFill>
                <a:latin typeface="Calibri"/>
                <a:cs typeface="Calibri"/>
              </a:rPr>
              <a:t> </a:t>
            </a:r>
            <a:r>
              <a:rPr sz="3500" spc="-120" dirty="0">
                <a:solidFill>
                  <a:srgbClr val="0F2225"/>
                </a:solidFill>
                <a:latin typeface="Calibri"/>
                <a:cs typeface="Calibri"/>
              </a:rPr>
              <a:t>O</a:t>
            </a:r>
            <a:r>
              <a:rPr sz="3500" spc="-145" dirty="0">
                <a:solidFill>
                  <a:srgbClr val="0F2225"/>
                </a:solidFill>
                <a:latin typeface="Calibri"/>
                <a:cs typeface="Calibri"/>
              </a:rPr>
              <a:t>p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379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9050">
            <a:solidFill>
              <a:srgbClr val="318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1052" y="3561651"/>
            <a:ext cx="3467929" cy="18216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" y="1656079"/>
            <a:ext cx="7282180" cy="4249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7725" y="217106"/>
            <a:ext cx="25806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20" dirty="0">
                <a:solidFill>
                  <a:srgbClr val="0F2225"/>
                </a:solidFill>
                <a:latin typeface="Calibri"/>
                <a:cs typeface="Calibri"/>
              </a:rPr>
              <a:t>M</a:t>
            </a:r>
            <a:r>
              <a:rPr sz="3500" spc="-195" dirty="0">
                <a:solidFill>
                  <a:srgbClr val="0F2225"/>
                </a:solidFill>
                <a:latin typeface="Calibri"/>
                <a:cs typeface="Calibri"/>
              </a:rPr>
              <a:t>L</a:t>
            </a:r>
            <a:r>
              <a:rPr sz="3500" spc="-120" dirty="0">
                <a:solidFill>
                  <a:srgbClr val="0F2225"/>
                </a:solidFill>
                <a:latin typeface="Calibri"/>
                <a:cs typeface="Calibri"/>
              </a:rPr>
              <a:t>O</a:t>
            </a:r>
            <a:r>
              <a:rPr sz="3500" spc="-130" dirty="0">
                <a:solidFill>
                  <a:srgbClr val="0F2225"/>
                </a:solidFill>
                <a:latin typeface="Calibri"/>
                <a:cs typeface="Calibri"/>
              </a:rPr>
              <a:t>P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S</a:t>
            </a:r>
            <a:r>
              <a:rPr sz="3500" spc="-240" dirty="0">
                <a:solidFill>
                  <a:srgbClr val="0F2225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–</a:t>
            </a:r>
            <a:r>
              <a:rPr sz="3500" spc="-260" dirty="0">
                <a:solidFill>
                  <a:srgbClr val="0F2225"/>
                </a:solidFill>
                <a:latin typeface="Calibri"/>
                <a:cs typeface="Calibri"/>
              </a:rPr>
              <a:t> </a:t>
            </a:r>
            <a:r>
              <a:rPr sz="3500" spc="-130" dirty="0">
                <a:solidFill>
                  <a:srgbClr val="0F2225"/>
                </a:solidFill>
                <a:latin typeface="Calibri"/>
                <a:cs typeface="Calibri"/>
              </a:rPr>
              <a:t>C</a:t>
            </a:r>
            <a:r>
              <a:rPr sz="3500" spc="-125" dirty="0">
                <a:solidFill>
                  <a:srgbClr val="0F2225"/>
                </a:solidFill>
                <a:latin typeface="Calibri"/>
                <a:cs typeface="Calibri"/>
              </a:rPr>
              <a:t>I</a:t>
            </a:r>
            <a:r>
              <a:rPr sz="3500" spc="-114" dirty="0">
                <a:solidFill>
                  <a:srgbClr val="0F2225"/>
                </a:solidFill>
                <a:latin typeface="Calibri"/>
                <a:cs typeface="Calibri"/>
              </a:rPr>
              <a:t>/</a:t>
            </a:r>
            <a:r>
              <a:rPr sz="3500" spc="-130" dirty="0">
                <a:solidFill>
                  <a:srgbClr val="0F2225"/>
                </a:solidFill>
                <a:latin typeface="Calibri"/>
                <a:cs typeface="Calibri"/>
              </a:rPr>
              <a:t>C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D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379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9050">
            <a:solidFill>
              <a:srgbClr val="318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48637" y="1247457"/>
            <a:ext cx="3804285" cy="5577205"/>
            <a:chOff x="8148637" y="1247457"/>
            <a:chExt cx="3804285" cy="55772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400" y="1252219"/>
              <a:ext cx="3794759" cy="55676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53400" y="1252219"/>
              <a:ext cx="3794760" cy="5567680"/>
            </a:xfrm>
            <a:custGeom>
              <a:avLst/>
              <a:gdLst/>
              <a:ahLst/>
              <a:cxnLst/>
              <a:rect l="l" t="t" r="r" b="b"/>
              <a:pathLst>
                <a:path w="3794759" h="5567680">
                  <a:moveTo>
                    <a:pt x="0" y="632459"/>
                  </a:moveTo>
                  <a:lnTo>
                    <a:pt x="1735" y="585264"/>
                  </a:lnTo>
                  <a:lnTo>
                    <a:pt x="6858" y="539010"/>
                  </a:lnTo>
                  <a:lnTo>
                    <a:pt x="15248" y="493819"/>
                  </a:lnTo>
                  <a:lnTo>
                    <a:pt x="26781" y="449814"/>
                  </a:lnTo>
                  <a:lnTo>
                    <a:pt x="41336" y="407117"/>
                  </a:lnTo>
                  <a:lnTo>
                    <a:pt x="58790" y="365851"/>
                  </a:lnTo>
                  <a:lnTo>
                    <a:pt x="79020" y="326138"/>
                  </a:lnTo>
                  <a:lnTo>
                    <a:pt x="101905" y="288100"/>
                  </a:lnTo>
                  <a:lnTo>
                    <a:pt x="127321" y="251859"/>
                  </a:lnTo>
                  <a:lnTo>
                    <a:pt x="155148" y="217539"/>
                  </a:lnTo>
                  <a:lnTo>
                    <a:pt x="185261" y="185261"/>
                  </a:lnTo>
                  <a:lnTo>
                    <a:pt x="217539" y="155148"/>
                  </a:lnTo>
                  <a:lnTo>
                    <a:pt x="251859" y="127321"/>
                  </a:lnTo>
                  <a:lnTo>
                    <a:pt x="288100" y="101905"/>
                  </a:lnTo>
                  <a:lnTo>
                    <a:pt x="326138" y="79020"/>
                  </a:lnTo>
                  <a:lnTo>
                    <a:pt x="365851" y="58790"/>
                  </a:lnTo>
                  <a:lnTo>
                    <a:pt x="407117" y="41336"/>
                  </a:lnTo>
                  <a:lnTo>
                    <a:pt x="449814" y="26781"/>
                  </a:lnTo>
                  <a:lnTo>
                    <a:pt x="493819" y="15248"/>
                  </a:lnTo>
                  <a:lnTo>
                    <a:pt x="539010" y="6858"/>
                  </a:lnTo>
                  <a:lnTo>
                    <a:pt x="585264" y="1735"/>
                  </a:lnTo>
                  <a:lnTo>
                    <a:pt x="632459" y="0"/>
                  </a:lnTo>
                  <a:lnTo>
                    <a:pt x="3162300" y="0"/>
                  </a:lnTo>
                  <a:lnTo>
                    <a:pt x="3209495" y="1735"/>
                  </a:lnTo>
                  <a:lnTo>
                    <a:pt x="3255749" y="6858"/>
                  </a:lnTo>
                  <a:lnTo>
                    <a:pt x="3300940" y="15248"/>
                  </a:lnTo>
                  <a:lnTo>
                    <a:pt x="3344945" y="26781"/>
                  </a:lnTo>
                  <a:lnTo>
                    <a:pt x="3387642" y="41336"/>
                  </a:lnTo>
                  <a:lnTo>
                    <a:pt x="3428908" y="58790"/>
                  </a:lnTo>
                  <a:lnTo>
                    <a:pt x="3468621" y="79020"/>
                  </a:lnTo>
                  <a:lnTo>
                    <a:pt x="3506659" y="101905"/>
                  </a:lnTo>
                  <a:lnTo>
                    <a:pt x="3542900" y="127321"/>
                  </a:lnTo>
                  <a:lnTo>
                    <a:pt x="3577220" y="155148"/>
                  </a:lnTo>
                  <a:lnTo>
                    <a:pt x="3609498" y="185261"/>
                  </a:lnTo>
                  <a:lnTo>
                    <a:pt x="3639611" y="217539"/>
                  </a:lnTo>
                  <a:lnTo>
                    <a:pt x="3667438" y="251859"/>
                  </a:lnTo>
                  <a:lnTo>
                    <a:pt x="3692854" y="288100"/>
                  </a:lnTo>
                  <a:lnTo>
                    <a:pt x="3715739" y="326138"/>
                  </a:lnTo>
                  <a:lnTo>
                    <a:pt x="3735969" y="365851"/>
                  </a:lnTo>
                  <a:lnTo>
                    <a:pt x="3753423" y="407117"/>
                  </a:lnTo>
                  <a:lnTo>
                    <a:pt x="3767978" y="449814"/>
                  </a:lnTo>
                  <a:lnTo>
                    <a:pt x="3779511" y="493819"/>
                  </a:lnTo>
                  <a:lnTo>
                    <a:pt x="3787901" y="539010"/>
                  </a:lnTo>
                  <a:lnTo>
                    <a:pt x="3793024" y="585264"/>
                  </a:lnTo>
                  <a:lnTo>
                    <a:pt x="3794759" y="632459"/>
                  </a:lnTo>
                  <a:lnTo>
                    <a:pt x="3794759" y="4935207"/>
                  </a:lnTo>
                  <a:lnTo>
                    <a:pt x="3793024" y="4982408"/>
                  </a:lnTo>
                  <a:lnTo>
                    <a:pt x="3787901" y="5028668"/>
                  </a:lnTo>
                  <a:lnTo>
                    <a:pt x="3779511" y="5073863"/>
                  </a:lnTo>
                  <a:lnTo>
                    <a:pt x="3767978" y="5117872"/>
                  </a:lnTo>
                  <a:lnTo>
                    <a:pt x="3753423" y="5160571"/>
                  </a:lnTo>
                  <a:lnTo>
                    <a:pt x="3735969" y="5201839"/>
                  </a:lnTo>
                  <a:lnTo>
                    <a:pt x="3715739" y="5241554"/>
                  </a:lnTo>
                  <a:lnTo>
                    <a:pt x="3692854" y="5279593"/>
                  </a:lnTo>
                  <a:lnTo>
                    <a:pt x="3667438" y="5315833"/>
                  </a:lnTo>
                  <a:lnTo>
                    <a:pt x="3639611" y="5350153"/>
                  </a:lnTo>
                  <a:lnTo>
                    <a:pt x="3609498" y="5382430"/>
                  </a:lnTo>
                  <a:lnTo>
                    <a:pt x="3577220" y="5412542"/>
                  </a:lnTo>
                  <a:lnTo>
                    <a:pt x="3542900" y="5440367"/>
                  </a:lnTo>
                  <a:lnTo>
                    <a:pt x="3506659" y="5465782"/>
                  </a:lnTo>
                  <a:lnTo>
                    <a:pt x="3468621" y="5488665"/>
                  </a:lnTo>
                  <a:lnTo>
                    <a:pt x="3428908" y="5508894"/>
                  </a:lnTo>
                  <a:lnTo>
                    <a:pt x="3387642" y="5526346"/>
                  </a:lnTo>
                  <a:lnTo>
                    <a:pt x="3344945" y="5540900"/>
                  </a:lnTo>
                  <a:lnTo>
                    <a:pt x="3300940" y="5552432"/>
                  </a:lnTo>
                  <a:lnTo>
                    <a:pt x="3255749" y="5560821"/>
                  </a:lnTo>
                  <a:lnTo>
                    <a:pt x="3209495" y="5565943"/>
                  </a:lnTo>
                  <a:lnTo>
                    <a:pt x="3162300" y="5567678"/>
                  </a:lnTo>
                  <a:lnTo>
                    <a:pt x="632459" y="5567678"/>
                  </a:lnTo>
                  <a:lnTo>
                    <a:pt x="585264" y="5565943"/>
                  </a:lnTo>
                  <a:lnTo>
                    <a:pt x="539010" y="5560821"/>
                  </a:lnTo>
                  <a:lnTo>
                    <a:pt x="493819" y="5552432"/>
                  </a:lnTo>
                  <a:lnTo>
                    <a:pt x="449814" y="5540900"/>
                  </a:lnTo>
                  <a:lnTo>
                    <a:pt x="407117" y="5526346"/>
                  </a:lnTo>
                  <a:lnTo>
                    <a:pt x="365851" y="5508894"/>
                  </a:lnTo>
                  <a:lnTo>
                    <a:pt x="326138" y="5488665"/>
                  </a:lnTo>
                  <a:lnTo>
                    <a:pt x="288100" y="5465782"/>
                  </a:lnTo>
                  <a:lnTo>
                    <a:pt x="251859" y="5440367"/>
                  </a:lnTo>
                  <a:lnTo>
                    <a:pt x="217539" y="5412542"/>
                  </a:lnTo>
                  <a:lnTo>
                    <a:pt x="185261" y="5382430"/>
                  </a:lnTo>
                  <a:lnTo>
                    <a:pt x="155148" y="5350153"/>
                  </a:lnTo>
                  <a:lnTo>
                    <a:pt x="127321" y="5315833"/>
                  </a:lnTo>
                  <a:lnTo>
                    <a:pt x="101905" y="5279593"/>
                  </a:lnTo>
                  <a:lnTo>
                    <a:pt x="79020" y="5241554"/>
                  </a:lnTo>
                  <a:lnTo>
                    <a:pt x="58790" y="5201839"/>
                  </a:lnTo>
                  <a:lnTo>
                    <a:pt x="41336" y="5160571"/>
                  </a:lnTo>
                  <a:lnTo>
                    <a:pt x="26781" y="5117872"/>
                  </a:lnTo>
                  <a:lnTo>
                    <a:pt x="15248" y="5073863"/>
                  </a:lnTo>
                  <a:lnTo>
                    <a:pt x="6858" y="5028668"/>
                  </a:lnTo>
                  <a:lnTo>
                    <a:pt x="1735" y="4982408"/>
                  </a:lnTo>
                  <a:lnTo>
                    <a:pt x="0" y="4935207"/>
                  </a:lnTo>
                  <a:lnTo>
                    <a:pt x="0" y="632459"/>
                  </a:lnTo>
                  <a:close/>
                </a:path>
              </a:pathLst>
            </a:custGeom>
            <a:ln w="9524">
              <a:solidFill>
                <a:srgbClr val="50B4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19210" y="1814448"/>
            <a:ext cx="3268979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160" algn="l"/>
                <a:tab pos="1899920" algn="l"/>
                <a:tab pos="3027680" algn="l"/>
              </a:tabLst>
            </a:pPr>
            <a:r>
              <a:rPr sz="1800" spc="-15" dirty="0">
                <a:latin typeface="Calibri Light"/>
                <a:cs typeface="Calibri Light"/>
              </a:rPr>
              <a:t>A</a:t>
            </a:r>
            <a:r>
              <a:rPr sz="1800" spc="-25" dirty="0">
                <a:latin typeface="Calibri Light"/>
                <a:cs typeface="Calibri Light"/>
              </a:rPr>
              <a:t>r</a:t>
            </a:r>
            <a:r>
              <a:rPr sz="1800" spc="-20" dirty="0">
                <a:latin typeface="Calibri Light"/>
                <a:cs typeface="Calibri Light"/>
              </a:rPr>
              <a:t>q</a:t>
            </a:r>
            <a:r>
              <a:rPr sz="1800" spc="-40" dirty="0">
                <a:latin typeface="Calibri Light"/>
                <a:cs typeface="Calibri Light"/>
              </a:rPr>
              <a:t>u</a:t>
            </a:r>
            <a:r>
              <a:rPr sz="1800" dirty="0">
                <a:latin typeface="Calibri Light"/>
                <a:cs typeface="Calibri Light"/>
              </a:rPr>
              <a:t>i</a:t>
            </a:r>
            <a:r>
              <a:rPr sz="1800" spc="-35" dirty="0">
                <a:latin typeface="Calibri Light"/>
                <a:cs typeface="Calibri Light"/>
              </a:rPr>
              <a:t>t</a:t>
            </a:r>
            <a:r>
              <a:rPr sz="1800" spc="-30" dirty="0">
                <a:latin typeface="Calibri Light"/>
                <a:cs typeface="Calibri Light"/>
              </a:rPr>
              <a:t>e</a:t>
            </a:r>
            <a:r>
              <a:rPr sz="1800" spc="-5" dirty="0">
                <a:latin typeface="Calibri Light"/>
                <a:cs typeface="Calibri Light"/>
              </a:rPr>
              <a:t>c</a:t>
            </a:r>
            <a:r>
              <a:rPr sz="1800" spc="-40" dirty="0">
                <a:latin typeface="Calibri Light"/>
                <a:cs typeface="Calibri Light"/>
              </a:rPr>
              <a:t>t</a:t>
            </a:r>
            <a:r>
              <a:rPr sz="1800" spc="-20" dirty="0">
                <a:latin typeface="Calibri Light"/>
                <a:cs typeface="Calibri Light"/>
              </a:rPr>
              <a:t>u</a:t>
            </a:r>
            <a:r>
              <a:rPr sz="1800" spc="-45" dirty="0">
                <a:latin typeface="Calibri Light"/>
                <a:cs typeface="Calibri Light"/>
              </a:rPr>
              <a:t>r</a:t>
            </a:r>
            <a:r>
              <a:rPr sz="1800" dirty="0">
                <a:latin typeface="Calibri Light"/>
                <a:cs typeface="Calibri Light"/>
              </a:rPr>
              <a:t>a	</a:t>
            </a:r>
            <a:r>
              <a:rPr sz="1800" spc="-20" dirty="0">
                <a:latin typeface="Calibri Light"/>
                <a:cs typeface="Calibri Light"/>
              </a:rPr>
              <a:t>d</a:t>
            </a:r>
            <a:r>
              <a:rPr sz="1800" dirty="0">
                <a:latin typeface="Calibri Light"/>
                <a:cs typeface="Calibri Light"/>
              </a:rPr>
              <a:t>e	E</a:t>
            </a:r>
            <a:r>
              <a:rPr sz="1800" spc="-15" dirty="0">
                <a:latin typeface="Calibri Light"/>
                <a:cs typeface="Calibri Light"/>
              </a:rPr>
              <a:t>j</a:t>
            </a:r>
            <a:r>
              <a:rPr sz="1800" spc="-10" dirty="0">
                <a:latin typeface="Calibri Light"/>
                <a:cs typeface="Calibri Light"/>
              </a:rPr>
              <a:t>e</a:t>
            </a:r>
            <a:r>
              <a:rPr sz="1800" spc="-30" dirty="0">
                <a:latin typeface="Calibri Light"/>
                <a:cs typeface="Calibri Light"/>
              </a:rPr>
              <a:t>c</a:t>
            </a:r>
            <a:r>
              <a:rPr sz="1800" spc="-20" dirty="0">
                <a:latin typeface="Calibri Light"/>
                <a:cs typeface="Calibri Light"/>
              </a:rPr>
              <a:t>u</a:t>
            </a:r>
            <a:r>
              <a:rPr sz="1800" spc="-30" dirty="0">
                <a:latin typeface="Calibri Light"/>
                <a:cs typeface="Calibri Light"/>
              </a:rPr>
              <a:t>c</a:t>
            </a:r>
            <a:r>
              <a:rPr sz="1800" spc="-20" dirty="0">
                <a:latin typeface="Calibri Light"/>
                <a:cs typeface="Calibri Light"/>
              </a:rPr>
              <a:t>ió</a:t>
            </a:r>
            <a:r>
              <a:rPr sz="1800" dirty="0">
                <a:latin typeface="Calibri Light"/>
                <a:cs typeface="Calibri Light"/>
              </a:rPr>
              <a:t>n	</a:t>
            </a:r>
            <a:r>
              <a:rPr sz="1800" spc="-20" dirty="0">
                <a:latin typeface="Calibri Light"/>
                <a:cs typeface="Calibri Light"/>
              </a:rPr>
              <a:t>de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Modelo:</a:t>
            </a:r>
            <a:endParaRPr sz="1800">
              <a:latin typeface="Calibri Light"/>
              <a:cs typeface="Calibri Light"/>
            </a:endParaRPr>
          </a:p>
          <a:p>
            <a:pPr marL="355600" marR="508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 Light"/>
                <a:cs typeface="Calibri Light"/>
              </a:rPr>
              <a:t>El </a:t>
            </a:r>
            <a:r>
              <a:rPr sz="1800" spc="-10" dirty="0">
                <a:latin typeface="Calibri Light"/>
                <a:cs typeface="Calibri Light"/>
              </a:rPr>
              <a:t>Data Scientist </a:t>
            </a:r>
            <a:r>
              <a:rPr sz="1800" spc="-5" dirty="0">
                <a:latin typeface="Calibri Light"/>
                <a:cs typeface="Calibri Light"/>
              </a:rPr>
              <a:t>ingresa </a:t>
            </a:r>
            <a:r>
              <a:rPr sz="1800" dirty="0">
                <a:latin typeface="Calibri Light"/>
                <a:cs typeface="Calibri Light"/>
              </a:rPr>
              <a:t>un </a:t>
            </a:r>
            <a:r>
              <a:rPr sz="1800" spc="-5" dirty="0">
                <a:latin typeface="Calibri Light"/>
                <a:cs typeface="Calibri Light"/>
              </a:rPr>
              <a:t>set </a:t>
            </a:r>
            <a:r>
              <a:rPr sz="1800" dirty="0">
                <a:latin typeface="Calibri Light"/>
                <a:cs typeface="Calibri Light"/>
              </a:rPr>
              <a:t> de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datos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(archivo.csv)</a:t>
            </a:r>
            <a:r>
              <a:rPr sz="1800" spc="38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dentro 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de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un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bucket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del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S3.</a:t>
            </a:r>
            <a:endParaRPr sz="1800">
              <a:latin typeface="Calibri Light"/>
              <a:cs typeface="Calibri Ligh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Calibri Light"/>
                <a:cs typeface="Calibri Light"/>
              </a:rPr>
              <a:t>Cuando</a:t>
            </a:r>
            <a:r>
              <a:rPr sz="1800" dirty="0">
                <a:latin typeface="Calibri Light"/>
                <a:cs typeface="Calibri Light"/>
              </a:rPr>
              <a:t> se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ingresa</a:t>
            </a:r>
            <a:r>
              <a:rPr sz="1800" dirty="0">
                <a:latin typeface="Calibri Light"/>
                <a:cs typeface="Calibri Light"/>
              </a:rPr>
              <a:t> un</a:t>
            </a:r>
            <a:r>
              <a:rPr sz="1800" spc="40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archivo </a:t>
            </a:r>
            <a:r>
              <a:rPr sz="1800" spc="-3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se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dispara</a:t>
            </a:r>
            <a:r>
              <a:rPr sz="1800" dirty="0">
                <a:latin typeface="Calibri Light"/>
                <a:cs typeface="Calibri Light"/>
              </a:rPr>
              <a:t> un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trigger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de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ejecución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de</a:t>
            </a:r>
            <a:r>
              <a:rPr sz="1800" spc="-5" dirty="0">
                <a:latin typeface="Calibri Light"/>
                <a:cs typeface="Calibri Light"/>
              </a:rPr>
              <a:t> lambda.</a:t>
            </a:r>
            <a:endParaRPr sz="1800">
              <a:latin typeface="Calibri Light"/>
              <a:cs typeface="Calibri Light"/>
            </a:endParaRPr>
          </a:p>
          <a:p>
            <a:pPr marL="355600" marR="508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 Light"/>
                <a:cs typeface="Calibri Light"/>
              </a:rPr>
              <a:t>El lambda </a:t>
            </a:r>
            <a:r>
              <a:rPr sz="1800" spc="-10" dirty="0">
                <a:latin typeface="Calibri Light"/>
                <a:cs typeface="Calibri Light"/>
              </a:rPr>
              <a:t>reconoce </a:t>
            </a:r>
            <a:r>
              <a:rPr sz="1800" spc="-5" dirty="0">
                <a:latin typeface="Calibri Light"/>
                <a:cs typeface="Calibri Light"/>
              </a:rPr>
              <a:t>el </a:t>
            </a:r>
            <a:r>
              <a:rPr sz="1800" spc="-10" dirty="0">
                <a:latin typeface="Calibri Light"/>
                <a:cs typeface="Calibri Light"/>
              </a:rPr>
              <a:t>archivo 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enviado, </a:t>
            </a:r>
            <a:r>
              <a:rPr sz="1800" spc="-5" dirty="0">
                <a:latin typeface="Calibri Light"/>
                <a:cs typeface="Calibri Light"/>
              </a:rPr>
              <a:t>obtiene el modelo </a:t>
            </a:r>
            <a:r>
              <a:rPr sz="1800" dirty="0">
                <a:latin typeface="Calibri Light"/>
                <a:cs typeface="Calibri Light"/>
              </a:rPr>
              <a:t>del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contenedor </a:t>
            </a:r>
            <a:r>
              <a:rPr sz="1800" spc="-5" dirty="0">
                <a:latin typeface="Calibri Light"/>
                <a:cs typeface="Calibri Light"/>
              </a:rPr>
              <a:t>(ECR), </a:t>
            </a:r>
            <a:r>
              <a:rPr sz="1800" dirty="0">
                <a:latin typeface="Calibri Light"/>
                <a:cs typeface="Calibri Light"/>
              </a:rPr>
              <a:t>y </a:t>
            </a:r>
            <a:r>
              <a:rPr sz="1800" spc="-10" dirty="0">
                <a:latin typeface="Calibri Light"/>
                <a:cs typeface="Calibri Light"/>
              </a:rPr>
              <a:t>ejecuta </a:t>
            </a:r>
            <a:r>
              <a:rPr sz="1800" spc="-15" dirty="0">
                <a:latin typeface="Calibri Light"/>
                <a:cs typeface="Calibri Light"/>
              </a:rPr>
              <a:t>el 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modelo.</a:t>
            </a:r>
            <a:endParaRPr sz="1800">
              <a:latin typeface="Calibri Light"/>
              <a:cs typeface="Calibri Ligh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Calibri Light"/>
                <a:cs typeface="Calibri Light"/>
              </a:rPr>
              <a:t>Los </a:t>
            </a:r>
            <a:r>
              <a:rPr sz="1800" spc="-10" dirty="0">
                <a:latin typeface="Calibri Light"/>
                <a:cs typeface="Calibri Light"/>
              </a:rPr>
              <a:t>resultados </a:t>
            </a:r>
            <a:r>
              <a:rPr sz="1800" dirty="0">
                <a:latin typeface="Calibri Light"/>
                <a:cs typeface="Calibri Light"/>
              </a:rPr>
              <a:t>del </a:t>
            </a:r>
            <a:r>
              <a:rPr sz="1800" spc="-5" dirty="0">
                <a:latin typeface="Calibri Light"/>
                <a:cs typeface="Calibri Light"/>
              </a:rPr>
              <a:t>modelo </a:t>
            </a:r>
            <a:r>
              <a:rPr sz="1800" dirty="0">
                <a:latin typeface="Calibri Light"/>
                <a:cs typeface="Calibri Light"/>
              </a:rPr>
              <a:t>son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almacenados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en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una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ruta</a:t>
            </a:r>
            <a:r>
              <a:rPr sz="1800" spc="3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de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S3, </a:t>
            </a:r>
            <a:r>
              <a:rPr sz="1800" spc="-15" dirty="0">
                <a:latin typeface="Calibri Light"/>
                <a:cs typeface="Calibri Light"/>
              </a:rPr>
              <a:t>para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ser </a:t>
            </a:r>
            <a:r>
              <a:rPr sz="1800" spc="-5" dirty="0">
                <a:latin typeface="Calibri Light"/>
                <a:cs typeface="Calibri Light"/>
              </a:rPr>
              <a:t>analizados </a:t>
            </a:r>
            <a:r>
              <a:rPr sz="1800" spc="5" dirty="0">
                <a:latin typeface="Calibri Light"/>
                <a:cs typeface="Calibri Light"/>
              </a:rPr>
              <a:t>por </a:t>
            </a:r>
            <a:r>
              <a:rPr sz="1800" spc="-10" dirty="0">
                <a:latin typeface="Calibri Light"/>
                <a:cs typeface="Calibri Light"/>
              </a:rPr>
              <a:t>el 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DS.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839" y="6258559"/>
            <a:ext cx="2404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 Light"/>
                <a:cs typeface="Calibri Light"/>
              </a:rPr>
              <a:t>https://app.diagrams.net/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957" y="6627494"/>
            <a:ext cx="572833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  <a:tabLst>
                <a:tab pos="3200400" algn="l"/>
              </a:tabLst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11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de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abril</a:t>
            </a:r>
            <a:r>
              <a:rPr sz="950" spc="-5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de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 2022	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COPYRIGHT</a:t>
            </a:r>
            <a:r>
              <a:rPr sz="950" spc="-4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2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</a:t>
            </a:r>
            <a:r>
              <a:rPr sz="950" spc="-2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RIGHTS</a:t>
            </a:r>
            <a:r>
              <a:rPr sz="950" spc="-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7725" y="217106"/>
            <a:ext cx="25806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20" dirty="0">
                <a:solidFill>
                  <a:srgbClr val="0F2225"/>
                </a:solidFill>
                <a:latin typeface="Calibri"/>
                <a:cs typeface="Calibri"/>
              </a:rPr>
              <a:t>M</a:t>
            </a:r>
            <a:r>
              <a:rPr sz="3500" spc="-195" dirty="0">
                <a:solidFill>
                  <a:srgbClr val="0F2225"/>
                </a:solidFill>
                <a:latin typeface="Calibri"/>
                <a:cs typeface="Calibri"/>
              </a:rPr>
              <a:t>L</a:t>
            </a:r>
            <a:r>
              <a:rPr sz="3500" spc="-120" dirty="0">
                <a:solidFill>
                  <a:srgbClr val="0F2225"/>
                </a:solidFill>
                <a:latin typeface="Calibri"/>
                <a:cs typeface="Calibri"/>
              </a:rPr>
              <a:t>O</a:t>
            </a:r>
            <a:r>
              <a:rPr sz="3500" spc="-130" dirty="0">
                <a:solidFill>
                  <a:srgbClr val="0F2225"/>
                </a:solidFill>
                <a:latin typeface="Calibri"/>
                <a:cs typeface="Calibri"/>
              </a:rPr>
              <a:t>P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S</a:t>
            </a:r>
            <a:r>
              <a:rPr sz="3500" spc="-240" dirty="0">
                <a:solidFill>
                  <a:srgbClr val="0F2225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–</a:t>
            </a:r>
            <a:r>
              <a:rPr sz="3500" spc="-260" dirty="0">
                <a:solidFill>
                  <a:srgbClr val="0F2225"/>
                </a:solidFill>
                <a:latin typeface="Calibri"/>
                <a:cs typeface="Calibri"/>
              </a:rPr>
              <a:t> </a:t>
            </a:r>
            <a:r>
              <a:rPr sz="3500" spc="-130" dirty="0">
                <a:solidFill>
                  <a:srgbClr val="0F2225"/>
                </a:solidFill>
                <a:latin typeface="Calibri"/>
                <a:cs typeface="Calibri"/>
              </a:rPr>
              <a:t>C</a:t>
            </a:r>
            <a:r>
              <a:rPr sz="3500" spc="-125" dirty="0">
                <a:solidFill>
                  <a:srgbClr val="0F2225"/>
                </a:solidFill>
                <a:latin typeface="Calibri"/>
                <a:cs typeface="Calibri"/>
              </a:rPr>
              <a:t>I</a:t>
            </a:r>
            <a:r>
              <a:rPr sz="3500" spc="-114" dirty="0">
                <a:solidFill>
                  <a:srgbClr val="0F2225"/>
                </a:solidFill>
                <a:latin typeface="Calibri"/>
                <a:cs typeface="Calibri"/>
              </a:rPr>
              <a:t>/</a:t>
            </a:r>
            <a:r>
              <a:rPr sz="3500" spc="-130" dirty="0">
                <a:solidFill>
                  <a:srgbClr val="0F2225"/>
                </a:solidFill>
                <a:latin typeface="Calibri"/>
                <a:cs typeface="Calibri"/>
              </a:rPr>
              <a:t>C</a:t>
            </a:r>
            <a:r>
              <a:rPr sz="3500" dirty="0">
                <a:solidFill>
                  <a:srgbClr val="0F2225"/>
                </a:solidFill>
                <a:latin typeface="Calibri"/>
                <a:cs typeface="Calibri"/>
              </a:rPr>
              <a:t>D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379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9050">
            <a:solidFill>
              <a:srgbClr val="318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48637" y="1247457"/>
            <a:ext cx="3804285" cy="5577205"/>
            <a:chOff x="8148637" y="1247457"/>
            <a:chExt cx="3804285" cy="55772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400" y="1252219"/>
              <a:ext cx="3794759" cy="55676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53400" y="1252219"/>
              <a:ext cx="3794760" cy="5567680"/>
            </a:xfrm>
            <a:custGeom>
              <a:avLst/>
              <a:gdLst/>
              <a:ahLst/>
              <a:cxnLst/>
              <a:rect l="l" t="t" r="r" b="b"/>
              <a:pathLst>
                <a:path w="3794759" h="5567680">
                  <a:moveTo>
                    <a:pt x="0" y="632459"/>
                  </a:moveTo>
                  <a:lnTo>
                    <a:pt x="1735" y="585264"/>
                  </a:lnTo>
                  <a:lnTo>
                    <a:pt x="6858" y="539010"/>
                  </a:lnTo>
                  <a:lnTo>
                    <a:pt x="15248" y="493819"/>
                  </a:lnTo>
                  <a:lnTo>
                    <a:pt x="26781" y="449814"/>
                  </a:lnTo>
                  <a:lnTo>
                    <a:pt x="41336" y="407117"/>
                  </a:lnTo>
                  <a:lnTo>
                    <a:pt x="58790" y="365851"/>
                  </a:lnTo>
                  <a:lnTo>
                    <a:pt x="79020" y="326138"/>
                  </a:lnTo>
                  <a:lnTo>
                    <a:pt x="101905" y="288100"/>
                  </a:lnTo>
                  <a:lnTo>
                    <a:pt x="127321" y="251859"/>
                  </a:lnTo>
                  <a:lnTo>
                    <a:pt x="155148" y="217539"/>
                  </a:lnTo>
                  <a:lnTo>
                    <a:pt x="185261" y="185261"/>
                  </a:lnTo>
                  <a:lnTo>
                    <a:pt x="217539" y="155148"/>
                  </a:lnTo>
                  <a:lnTo>
                    <a:pt x="251859" y="127321"/>
                  </a:lnTo>
                  <a:lnTo>
                    <a:pt x="288100" y="101905"/>
                  </a:lnTo>
                  <a:lnTo>
                    <a:pt x="326138" y="79020"/>
                  </a:lnTo>
                  <a:lnTo>
                    <a:pt x="365851" y="58790"/>
                  </a:lnTo>
                  <a:lnTo>
                    <a:pt x="407117" y="41336"/>
                  </a:lnTo>
                  <a:lnTo>
                    <a:pt x="449814" y="26781"/>
                  </a:lnTo>
                  <a:lnTo>
                    <a:pt x="493819" y="15248"/>
                  </a:lnTo>
                  <a:lnTo>
                    <a:pt x="539010" y="6858"/>
                  </a:lnTo>
                  <a:lnTo>
                    <a:pt x="585264" y="1735"/>
                  </a:lnTo>
                  <a:lnTo>
                    <a:pt x="632459" y="0"/>
                  </a:lnTo>
                  <a:lnTo>
                    <a:pt x="3162300" y="0"/>
                  </a:lnTo>
                  <a:lnTo>
                    <a:pt x="3209495" y="1735"/>
                  </a:lnTo>
                  <a:lnTo>
                    <a:pt x="3255749" y="6858"/>
                  </a:lnTo>
                  <a:lnTo>
                    <a:pt x="3300940" y="15248"/>
                  </a:lnTo>
                  <a:lnTo>
                    <a:pt x="3344945" y="26781"/>
                  </a:lnTo>
                  <a:lnTo>
                    <a:pt x="3387642" y="41336"/>
                  </a:lnTo>
                  <a:lnTo>
                    <a:pt x="3428908" y="58790"/>
                  </a:lnTo>
                  <a:lnTo>
                    <a:pt x="3468621" y="79020"/>
                  </a:lnTo>
                  <a:lnTo>
                    <a:pt x="3506659" y="101905"/>
                  </a:lnTo>
                  <a:lnTo>
                    <a:pt x="3542900" y="127321"/>
                  </a:lnTo>
                  <a:lnTo>
                    <a:pt x="3577220" y="155148"/>
                  </a:lnTo>
                  <a:lnTo>
                    <a:pt x="3609498" y="185261"/>
                  </a:lnTo>
                  <a:lnTo>
                    <a:pt x="3639611" y="217539"/>
                  </a:lnTo>
                  <a:lnTo>
                    <a:pt x="3667438" y="251859"/>
                  </a:lnTo>
                  <a:lnTo>
                    <a:pt x="3692854" y="288100"/>
                  </a:lnTo>
                  <a:lnTo>
                    <a:pt x="3715739" y="326138"/>
                  </a:lnTo>
                  <a:lnTo>
                    <a:pt x="3735969" y="365851"/>
                  </a:lnTo>
                  <a:lnTo>
                    <a:pt x="3753423" y="407117"/>
                  </a:lnTo>
                  <a:lnTo>
                    <a:pt x="3767978" y="449814"/>
                  </a:lnTo>
                  <a:lnTo>
                    <a:pt x="3779511" y="493819"/>
                  </a:lnTo>
                  <a:lnTo>
                    <a:pt x="3787901" y="539010"/>
                  </a:lnTo>
                  <a:lnTo>
                    <a:pt x="3793024" y="585264"/>
                  </a:lnTo>
                  <a:lnTo>
                    <a:pt x="3794759" y="632459"/>
                  </a:lnTo>
                  <a:lnTo>
                    <a:pt x="3794759" y="4935207"/>
                  </a:lnTo>
                  <a:lnTo>
                    <a:pt x="3793024" y="4982408"/>
                  </a:lnTo>
                  <a:lnTo>
                    <a:pt x="3787901" y="5028668"/>
                  </a:lnTo>
                  <a:lnTo>
                    <a:pt x="3779511" y="5073863"/>
                  </a:lnTo>
                  <a:lnTo>
                    <a:pt x="3767978" y="5117872"/>
                  </a:lnTo>
                  <a:lnTo>
                    <a:pt x="3753423" y="5160571"/>
                  </a:lnTo>
                  <a:lnTo>
                    <a:pt x="3735969" y="5201839"/>
                  </a:lnTo>
                  <a:lnTo>
                    <a:pt x="3715739" y="5241554"/>
                  </a:lnTo>
                  <a:lnTo>
                    <a:pt x="3692854" y="5279593"/>
                  </a:lnTo>
                  <a:lnTo>
                    <a:pt x="3667438" y="5315833"/>
                  </a:lnTo>
                  <a:lnTo>
                    <a:pt x="3639611" y="5350153"/>
                  </a:lnTo>
                  <a:lnTo>
                    <a:pt x="3609498" y="5382430"/>
                  </a:lnTo>
                  <a:lnTo>
                    <a:pt x="3577220" y="5412542"/>
                  </a:lnTo>
                  <a:lnTo>
                    <a:pt x="3542900" y="5440367"/>
                  </a:lnTo>
                  <a:lnTo>
                    <a:pt x="3506659" y="5465782"/>
                  </a:lnTo>
                  <a:lnTo>
                    <a:pt x="3468621" y="5488665"/>
                  </a:lnTo>
                  <a:lnTo>
                    <a:pt x="3428908" y="5508894"/>
                  </a:lnTo>
                  <a:lnTo>
                    <a:pt x="3387642" y="5526346"/>
                  </a:lnTo>
                  <a:lnTo>
                    <a:pt x="3344945" y="5540900"/>
                  </a:lnTo>
                  <a:lnTo>
                    <a:pt x="3300940" y="5552432"/>
                  </a:lnTo>
                  <a:lnTo>
                    <a:pt x="3255749" y="5560821"/>
                  </a:lnTo>
                  <a:lnTo>
                    <a:pt x="3209495" y="5565943"/>
                  </a:lnTo>
                  <a:lnTo>
                    <a:pt x="3162300" y="5567678"/>
                  </a:lnTo>
                  <a:lnTo>
                    <a:pt x="632459" y="5567678"/>
                  </a:lnTo>
                  <a:lnTo>
                    <a:pt x="585264" y="5565943"/>
                  </a:lnTo>
                  <a:lnTo>
                    <a:pt x="539010" y="5560821"/>
                  </a:lnTo>
                  <a:lnTo>
                    <a:pt x="493819" y="5552432"/>
                  </a:lnTo>
                  <a:lnTo>
                    <a:pt x="449814" y="5540900"/>
                  </a:lnTo>
                  <a:lnTo>
                    <a:pt x="407117" y="5526346"/>
                  </a:lnTo>
                  <a:lnTo>
                    <a:pt x="365851" y="5508894"/>
                  </a:lnTo>
                  <a:lnTo>
                    <a:pt x="326138" y="5488665"/>
                  </a:lnTo>
                  <a:lnTo>
                    <a:pt x="288100" y="5465782"/>
                  </a:lnTo>
                  <a:lnTo>
                    <a:pt x="251859" y="5440367"/>
                  </a:lnTo>
                  <a:lnTo>
                    <a:pt x="217539" y="5412542"/>
                  </a:lnTo>
                  <a:lnTo>
                    <a:pt x="185261" y="5382430"/>
                  </a:lnTo>
                  <a:lnTo>
                    <a:pt x="155148" y="5350153"/>
                  </a:lnTo>
                  <a:lnTo>
                    <a:pt x="127321" y="5315833"/>
                  </a:lnTo>
                  <a:lnTo>
                    <a:pt x="101905" y="5279593"/>
                  </a:lnTo>
                  <a:lnTo>
                    <a:pt x="79020" y="5241554"/>
                  </a:lnTo>
                  <a:lnTo>
                    <a:pt x="58790" y="5201839"/>
                  </a:lnTo>
                  <a:lnTo>
                    <a:pt x="41336" y="5160571"/>
                  </a:lnTo>
                  <a:lnTo>
                    <a:pt x="26781" y="5117872"/>
                  </a:lnTo>
                  <a:lnTo>
                    <a:pt x="15248" y="5073863"/>
                  </a:lnTo>
                  <a:lnTo>
                    <a:pt x="6858" y="5028668"/>
                  </a:lnTo>
                  <a:lnTo>
                    <a:pt x="1735" y="4982408"/>
                  </a:lnTo>
                  <a:lnTo>
                    <a:pt x="0" y="4935207"/>
                  </a:lnTo>
                  <a:lnTo>
                    <a:pt x="0" y="632459"/>
                  </a:lnTo>
                  <a:close/>
                </a:path>
              </a:pathLst>
            </a:custGeom>
            <a:ln w="9524">
              <a:solidFill>
                <a:srgbClr val="50B4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19210" y="1814448"/>
            <a:ext cx="3274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 Light"/>
                <a:cs typeface="Calibri Light"/>
              </a:rPr>
              <a:t>Arquitectura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de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30" dirty="0">
                <a:latin typeface="Calibri Light"/>
                <a:cs typeface="Calibri Light"/>
              </a:rPr>
              <a:t>MLOps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para</a:t>
            </a:r>
            <a:r>
              <a:rPr sz="1800" spc="3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operacionalización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de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aplicaciones </a:t>
            </a:r>
            <a:r>
              <a:rPr sz="1800" spc="-3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de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ML: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latin typeface="Calibri Light"/>
                <a:cs typeface="Calibri Light"/>
              </a:rPr>
              <a:t>1.	En</a:t>
            </a:r>
            <a:r>
              <a:rPr sz="1800" spc="3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caso</a:t>
            </a:r>
            <a:r>
              <a:rPr sz="1800" spc="315" dirty="0">
                <a:latin typeface="Calibri Light"/>
                <a:cs typeface="Calibri Light"/>
              </a:rPr>
              <a:t> </a:t>
            </a:r>
            <a:r>
              <a:rPr sz="1800" spc="10" dirty="0">
                <a:latin typeface="Calibri Light"/>
                <a:cs typeface="Calibri Light"/>
              </a:rPr>
              <a:t>se</a:t>
            </a:r>
            <a:r>
              <a:rPr sz="1800" spc="30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desee</a:t>
            </a:r>
            <a:r>
              <a:rPr sz="1800" spc="30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actualizar</a:t>
            </a:r>
            <a:r>
              <a:rPr sz="1800" spc="300" dirty="0">
                <a:latin typeface="Calibri Light"/>
                <a:cs typeface="Calibri Light"/>
              </a:rPr>
              <a:t> </a:t>
            </a:r>
            <a:r>
              <a:rPr sz="1800" spc="20" dirty="0">
                <a:latin typeface="Calibri Light"/>
                <a:cs typeface="Calibri Light"/>
              </a:rPr>
              <a:t>la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2110" y="2911792"/>
            <a:ext cx="990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1800" dirty="0">
                <a:latin typeface="Calibri Light"/>
                <a:cs typeface="Calibri Light"/>
              </a:rPr>
              <a:t>lógi</a:t>
            </a:r>
            <a:r>
              <a:rPr sz="1800" spc="-30" dirty="0">
                <a:latin typeface="Calibri Light"/>
                <a:cs typeface="Calibri Light"/>
              </a:rPr>
              <a:t>c</a:t>
            </a:r>
            <a:r>
              <a:rPr sz="1800" dirty="0">
                <a:latin typeface="Calibri Light"/>
                <a:cs typeface="Calibri Light"/>
              </a:rPr>
              <a:t>a	de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3925" y="3735006"/>
            <a:ext cx="1438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1196340" algn="l"/>
              </a:tabLst>
            </a:pPr>
            <a:r>
              <a:rPr sz="1800" dirty="0">
                <a:latin typeface="Calibri Light"/>
                <a:cs typeface="Calibri Light"/>
              </a:rPr>
              <a:t>la	</a:t>
            </a:r>
            <a:r>
              <a:rPr sz="1800" spc="20" dirty="0">
                <a:latin typeface="Calibri Light"/>
                <a:cs typeface="Calibri Light"/>
              </a:rPr>
              <a:t>i</a:t>
            </a:r>
            <a:r>
              <a:rPr sz="1800" spc="-10" dirty="0">
                <a:latin typeface="Calibri Light"/>
                <a:cs typeface="Calibri Light"/>
              </a:rPr>
              <a:t>m</a:t>
            </a:r>
            <a:r>
              <a:rPr sz="1800" spc="5" dirty="0">
                <a:latin typeface="Calibri Light"/>
                <a:cs typeface="Calibri Light"/>
              </a:rPr>
              <a:t>a</a:t>
            </a:r>
            <a:r>
              <a:rPr sz="1800" spc="-25" dirty="0">
                <a:latin typeface="Calibri Light"/>
                <a:cs typeface="Calibri Light"/>
              </a:rPr>
              <a:t>g</a:t>
            </a:r>
            <a:r>
              <a:rPr sz="1800" spc="-15" dirty="0">
                <a:latin typeface="Calibri Light"/>
                <a:cs typeface="Calibri Light"/>
              </a:rPr>
              <a:t>e</a:t>
            </a:r>
            <a:r>
              <a:rPr sz="1800" dirty="0">
                <a:latin typeface="Calibri Light"/>
                <a:cs typeface="Calibri Light"/>
              </a:rPr>
              <a:t>n	</a:t>
            </a:r>
            <a:r>
              <a:rPr sz="1800" spc="-15" dirty="0">
                <a:latin typeface="Calibri Light"/>
                <a:cs typeface="Calibri Light"/>
              </a:rPr>
              <a:t>en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25684" y="2911792"/>
            <a:ext cx="17602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 marR="5080" indent="-431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las   </a:t>
            </a:r>
            <a:r>
              <a:rPr sz="1800" spc="-5" dirty="0">
                <a:latin typeface="Calibri Light"/>
                <a:cs typeface="Calibri Light"/>
              </a:rPr>
              <a:t>imágenes</a:t>
            </a:r>
            <a:r>
              <a:rPr sz="1800" spc="7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se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 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actualizar</a:t>
            </a:r>
            <a:r>
              <a:rPr sz="1800" spc="8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el </a:t>
            </a:r>
            <a:r>
              <a:rPr sz="1800" spc="-3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del</a:t>
            </a:r>
            <a:r>
              <a:rPr sz="1800" spc="5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modelo</a:t>
            </a:r>
            <a:r>
              <a:rPr sz="1800" spc="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</a:t>
            </a:r>
            <a:endParaRPr sz="1800">
              <a:latin typeface="Calibri Light"/>
              <a:cs typeface="Calibri Light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 Light"/>
                <a:cs typeface="Calibri Light"/>
              </a:rPr>
              <a:t>los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2110" y="3186684"/>
            <a:ext cx="10325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 Light"/>
                <a:cs typeface="Calibri Light"/>
              </a:rPr>
              <a:t>procederá 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r</a:t>
            </a:r>
            <a:r>
              <a:rPr sz="1800" spc="-10" dirty="0">
                <a:latin typeface="Calibri Light"/>
                <a:cs typeface="Calibri Light"/>
              </a:rPr>
              <a:t>e</a:t>
            </a:r>
            <a:r>
              <a:rPr sz="1800" dirty="0">
                <a:latin typeface="Calibri Light"/>
                <a:cs typeface="Calibri Light"/>
              </a:rPr>
              <a:t>posi</a:t>
            </a:r>
            <a:r>
              <a:rPr sz="1800" spc="-15" dirty="0">
                <a:latin typeface="Calibri Light"/>
                <a:cs typeface="Calibri Light"/>
              </a:rPr>
              <a:t>t</a:t>
            </a:r>
            <a:r>
              <a:rPr sz="1800" spc="-5" dirty="0">
                <a:latin typeface="Calibri Light"/>
                <a:cs typeface="Calibri Light"/>
              </a:rPr>
              <a:t>orio  actualizar 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ECR’s.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9210" y="4284345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089660" algn="l"/>
              </a:tabLst>
            </a:pPr>
            <a:r>
              <a:rPr sz="1800" spc="5" dirty="0">
                <a:latin typeface="Calibri Light"/>
                <a:cs typeface="Calibri Light"/>
              </a:rPr>
              <a:t>2</a:t>
            </a:r>
            <a:r>
              <a:rPr sz="1800" dirty="0">
                <a:latin typeface="Calibri Light"/>
                <a:cs typeface="Calibri Light"/>
              </a:rPr>
              <a:t>.	En	</a:t>
            </a:r>
            <a:r>
              <a:rPr sz="1800" spc="-30" dirty="0">
                <a:latin typeface="Calibri Light"/>
                <a:cs typeface="Calibri Light"/>
              </a:rPr>
              <a:t>c</a:t>
            </a:r>
            <a:r>
              <a:rPr sz="1800" spc="-10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so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08284" y="4284345"/>
            <a:ext cx="22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se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12245" y="4284345"/>
            <a:ext cx="575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desee</a:t>
            </a:r>
            <a:endParaRPr sz="1800">
              <a:latin typeface="Calibri Light"/>
              <a:cs typeface="Calibri Light"/>
            </a:endParaRPr>
          </a:p>
          <a:p>
            <a:pPr marR="6985" algn="r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la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2110" y="4558347"/>
            <a:ext cx="1456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crear/actualizar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 Light"/>
                <a:cs typeface="Calibri Light"/>
              </a:rPr>
              <a:t>infraestructura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27005" y="4833239"/>
            <a:ext cx="135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procederemos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62110" y="5107558"/>
            <a:ext cx="29260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obtener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el</a:t>
            </a:r>
            <a:r>
              <a:rPr sz="180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repositorio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del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pipeline </a:t>
            </a:r>
            <a:r>
              <a:rPr sz="1800" dirty="0">
                <a:latin typeface="Calibri Light"/>
                <a:cs typeface="Calibri Light"/>
              </a:rPr>
              <a:t>de </a:t>
            </a:r>
            <a:r>
              <a:rPr sz="1800" spc="-15" dirty="0">
                <a:latin typeface="Calibri Light"/>
                <a:cs typeface="Calibri Light"/>
              </a:rPr>
              <a:t>terraform, </a:t>
            </a:r>
            <a:r>
              <a:rPr sz="1800" dirty="0">
                <a:latin typeface="Calibri Light"/>
                <a:cs typeface="Calibri Light"/>
              </a:rPr>
              <a:t>luego se </a:t>
            </a:r>
            <a:r>
              <a:rPr sz="1800" spc="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procederá</a:t>
            </a:r>
            <a:r>
              <a:rPr sz="1800" spc="3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31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actualizar</a:t>
            </a:r>
            <a:r>
              <a:rPr sz="1800" spc="33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nuestra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62380"/>
            <a:ext cx="7909559" cy="559561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762110" y="5988050"/>
            <a:ext cx="2251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 Light"/>
                <a:cs typeface="Calibri Light"/>
              </a:rPr>
              <a:t>estructura </a:t>
            </a:r>
            <a:r>
              <a:rPr sz="1800" dirty="0">
                <a:latin typeface="Calibri Light"/>
                <a:cs typeface="Calibri Light"/>
              </a:rPr>
              <a:t>de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terraform.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214" y="6374209"/>
            <a:ext cx="24041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 Light"/>
                <a:cs typeface="Calibri Light"/>
              </a:rPr>
              <a:t>https://app.diagrams.net/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" y="126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4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" y="126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388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796780">
              <a:lnSpc>
                <a:spcPct val="100000"/>
              </a:lnSpc>
              <a:spcBef>
                <a:spcPts val="305"/>
              </a:spcBef>
            </a:pPr>
            <a:r>
              <a:rPr spc="-5" dirty="0"/>
              <a:t>G</a:t>
            </a:r>
            <a:r>
              <a:rPr spc="-80" dirty="0"/>
              <a:t>r</a:t>
            </a:r>
            <a:r>
              <a:rPr dirty="0"/>
              <a:t>ac</a:t>
            </a:r>
            <a:r>
              <a:rPr spc="-20" dirty="0"/>
              <a:t>i</a:t>
            </a:r>
            <a:r>
              <a:rPr dirty="0"/>
              <a:t>as</a:t>
            </a:r>
          </a:p>
          <a:p>
            <a:pPr marL="88569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hlinkClick r:id="rId2"/>
              </a:rPr>
              <a:t>www.newhorizons.edu.pe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744219"/>
            <a:ext cx="10934700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317051"/>
            <a:ext cx="27355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M</a:t>
            </a:r>
            <a:r>
              <a:rPr spc="-125" dirty="0"/>
              <a:t>LOp</a:t>
            </a:r>
            <a:r>
              <a:rPr dirty="0"/>
              <a:t>s</a:t>
            </a:r>
            <a:r>
              <a:rPr spc="-240" dirty="0"/>
              <a:t> </a:t>
            </a:r>
            <a:r>
              <a:rPr dirty="0"/>
              <a:t>=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3888" y="2166095"/>
            <a:ext cx="6358897" cy="18859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469" y="720090"/>
            <a:ext cx="10688320" cy="0"/>
          </a:xfrm>
          <a:custGeom>
            <a:avLst/>
            <a:gdLst/>
            <a:ahLst/>
            <a:cxnLst/>
            <a:rect l="l" t="t" r="r" b="b"/>
            <a:pathLst>
              <a:path w="10688320">
                <a:moveTo>
                  <a:pt x="0" y="0"/>
                </a:moveTo>
                <a:lnTo>
                  <a:pt x="10688320" y="0"/>
                </a:lnTo>
              </a:path>
            </a:pathLst>
          </a:custGeom>
          <a:ln w="12700">
            <a:solidFill>
              <a:srgbClr val="50B4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507" y="787082"/>
            <a:ext cx="1764664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dirty="0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4900" spc="-120" dirty="0">
                <a:solidFill>
                  <a:srgbClr val="000000"/>
                </a:solidFill>
                <a:latin typeface="Calibri Light"/>
                <a:cs typeface="Calibri Light"/>
              </a:rPr>
              <a:t>L</a:t>
            </a:r>
            <a:r>
              <a:rPr sz="4900" spc="-5" dirty="0">
                <a:solidFill>
                  <a:srgbClr val="000000"/>
                </a:solidFill>
                <a:latin typeface="Calibri Light"/>
                <a:cs typeface="Calibri Light"/>
              </a:rPr>
              <a:t>O</a:t>
            </a:r>
            <a:r>
              <a:rPr sz="4900" spc="-40" dirty="0">
                <a:solidFill>
                  <a:srgbClr val="000000"/>
                </a:solidFill>
                <a:latin typeface="Calibri Light"/>
                <a:cs typeface="Calibri Light"/>
              </a:rPr>
              <a:t>p</a:t>
            </a:r>
            <a:r>
              <a:rPr sz="490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endParaRPr sz="49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3260" y="814323"/>
            <a:ext cx="8083550" cy="7854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409"/>
              </a:spcBef>
            </a:pPr>
            <a:r>
              <a:rPr sz="2600" dirty="0">
                <a:latin typeface="Calibri Light"/>
                <a:cs typeface="Calibri Light"/>
              </a:rPr>
              <a:t>Una </a:t>
            </a:r>
            <a:r>
              <a:rPr sz="2600" spc="-15" dirty="0">
                <a:latin typeface="Calibri Light"/>
                <a:cs typeface="Calibri Light"/>
              </a:rPr>
              <a:t>lista </a:t>
            </a:r>
            <a:r>
              <a:rPr sz="2600" dirty="0">
                <a:latin typeface="Calibri Light"/>
                <a:cs typeface="Calibri Light"/>
              </a:rPr>
              <a:t>de principios y </a:t>
            </a:r>
            <a:r>
              <a:rPr sz="2600" spc="-10" dirty="0">
                <a:latin typeface="Calibri Light"/>
                <a:cs typeface="Calibri Light"/>
              </a:rPr>
              <a:t>prácticas </a:t>
            </a:r>
            <a:r>
              <a:rPr sz="2600" spc="-5" dirty="0">
                <a:latin typeface="Calibri Light"/>
                <a:cs typeface="Calibri Light"/>
              </a:rPr>
              <a:t>utilizadas </a:t>
            </a:r>
            <a:r>
              <a:rPr sz="2600" spc="-15" dirty="0">
                <a:latin typeface="Calibri Light"/>
                <a:cs typeface="Calibri Light"/>
              </a:rPr>
              <a:t>para estandarizar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la </a:t>
            </a:r>
            <a:r>
              <a:rPr sz="2600" spc="-15" dirty="0">
                <a:latin typeface="Calibri Light"/>
                <a:cs typeface="Calibri Light"/>
              </a:rPr>
              <a:t>gestión</a:t>
            </a:r>
            <a:r>
              <a:rPr sz="2600" dirty="0">
                <a:latin typeface="Calibri Light"/>
                <a:cs typeface="Calibri Light"/>
              </a:rPr>
              <a:t> del</a:t>
            </a:r>
            <a:r>
              <a:rPr sz="2600" spc="-5" dirty="0">
                <a:latin typeface="Calibri Light"/>
                <a:cs typeface="Calibri Light"/>
              </a:rPr>
              <a:t> ciclo</a:t>
            </a:r>
            <a:r>
              <a:rPr sz="2600" spc="2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de</a:t>
            </a:r>
            <a:r>
              <a:rPr sz="2600" spc="-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vida</a:t>
            </a:r>
            <a:r>
              <a:rPr sz="2600" spc="-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de</a:t>
            </a:r>
            <a:r>
              <a:rPr sz="2600" spc="-1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Machine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Learning.</a:t>
            </a:r>
            <a:endParaRPr sz="26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8150" y="2058670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12700">
            <a:solidFill>
              <a:srgbClr val="C2DE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8150" y="3397250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12700">
            <a:solidFill>
              <a:srgbClr val="C2DE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8150" y="4733290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12700">
            <a:solidFill>
              <a:srgbClr val="C2DE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017395" marR="5080">
              <a:lnSpc>
                <a:spcPts val="2860"/>
              </a:lnSpc>
              <a:spcBef>
                <a:spcPts val="414"/>
              </a:spcBef>
            </a:pPr>
            <a:r>
              <a:rPr dirty="0"/>
              <a:t>Es</a:t>
            </a:r>
            <a:r>
              <a:rPr spc="-5" dirty="0"/>
              <a:t> </a:t>
            </a:r>
            <a:r>
              <a:rPr dirty="0"/>
              <a:t>la</a:t>
            </a:r>
            <a:r>
              <a:rPr spc="20" dirty="0"/>
              <a:t> </a:t>
            </a:r>
            <a:r>
              <a:rPr spc="-10" dirty="0"/>
              <a:t>integración</a:t>
            </a:r>
            <a:r>
              <a:rPr spc="-30" dirty="0"/>
              <a:t> </a:t>
            </a:r>
            <a:r>
              <a:rPr spc="-10" dirty="0"/>
              <a:t>entre</a:t>
            </a:r>
            <a:r>
              <a:rPr spc="-5" dirty="0"/>
              <a:t> el</a:t>
            </a:r>
            <a:r>
              <a:rPr spc="20" dirty="0"/>
              <a:t> </a:t>
            </a:r>
            <a:r>
              <a:rPr spc="-10" dirty="0"/>
              <a:t>desarrollo</a:t>
            </a:r>
            <a:r>
              <a:rPr spc="-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la </a:t>
            </a:r>
            <a:r>
              <a:rPr spc="-10" dirty="0"/>
              <a:t>operacionalización </a:t>
            </a:r>
            <a:r>
              <a:rPr spc="-575" dirty="0"/>
              <a:t> </a:t>
            </a:r>
            <a:r>
              <a:rPr dirty="0"/>
              <a:t>del</a:t>
            </a:r>
            <a:r>
              <a:rPr spc="-10" dirty="0"/>
              <a:t> </a:t>
            </a:r>
            <a:r>
              <a:rPr dirty="0"/>
              <a:t>modelo.</a:t>
            </a:r>
          </a:p>
          <a:p>
            <a:pPr marL="2004695">
              <a:lnSpc>
                <a:spcPct val="100000"/>
              </a:lnSpc>
            </a:pPr>
            <a:endParaRPr dirty="0"/>
          </a:p>
          <a:p>
            <a:pPr marL="2017395" marR="982344">
              <a:lnSpc>
                <a:spcPts val="2860"/>
              </a:lnSpc>
              <a:spcBef>
                <a:spcPts val="1639"/>
              </a:spcBef>
            </a:pPr>
            <a:r>
              <a:rPr spc="-5" dirty="0"/>
              <a:t>Equipos</a:t>
            </a:r>
            <a:r>
              <a:rPr spc="-50" dirty="0"/>
              <a:t> </a:t>
            </a:r>
            <a:r>
              <a:rPr spc="-10" dirty="0"/>
              <a:t>colaboran</a:t>
            </a:r>
            <a:r>
              <a:rPr dirty="0"/>
              <a:t> </a:t>
            </a:r>
            <a:r>
              <a:rPr spc="-15" dirty="0"/>
              <a:t>con</a:t>
            </a:r>
            <a:r>
              <a:rPr spc="5" dirty="0"/>
              <a:t> </a:t>
            </a:r>
            <a:r>
              <a:rPr spc="-50" dirty="0"/>
              <a:t>crear,</a:t>
            </a:r>
            <a:r>
              <a:rPr dirty="0"/>
              <a:t> </a:t>
            </a:r>
            <a:r>
              <a:rPr spc="-30" dirty="0"/>
              <a:t>automatizar,</a:t>
            </a:r>
            <a:r>
              <a:rPr spc="-20" dirty="0"/>
              <a:t> </a:t>
            </a:r>
            <a:r>
              <a:rPr spc="-15" dirty="0"/>
              <a:t>testear</a:t>
            </a:r>
            <a:r>
              <a:rPr spc="5" dirty="0"/>
              <a:t> </a:t>
            </a:r>
            <a:r>
              <a:rPr dirty="0"/>
              <a:t>y </a:t>
            </a:r>
            <a:r>
              <a:rPr spc="-570" dirty="0"/>
              <a:t> </a:t>
            </a:r>
            <a:r>
              <a:rPr spc="-5" dirty="0"/>
              <a:t>monitorear</a:t>
            </a:r>
            <a:r>
              <a:rPr spc="-35" dirty="0"/>
              <a:t> </a:t>
            </a:r>
            <a:r>
              <a:rPr spc="-5" dirty="0"/>
              <a:t>el </a:t>
            </a:r>
            <a:r>
              <a:rPr dirty="0"/>
              <a:t>pipeline</a:t>
            </a:r>
            <a:r>
              <a:rPr spc="-35" dirty="0"/>
              <a:t> </a:t>
            </a:r>
            <a:r>
              <a:rPr dirty="0"/>
              <a:t>del</a:t>
            </a:r>
            <a:r>
              <a:rPr spc="-5" dirty="0"/>
              <a:t> </a:t>
            </a:r>
            <a:r>
              <a:rPr dirty="0"/>
              <a:t>modelo.</a:t>
            </a:r>
          </a:p>
          <a:p>
            <a:pPr marL="2004695">
              <a:lnSpc>
                <a:spcPct val="100000"/>
              </a:lnSpc>
            </a:pPr>
            <a:endParaRPr dirty="0"/>
          </a:p>
          <a:p>
            <a:pPr marL="2017395" marR="327025">
              <a:lnSpc>
                <a:spcPts val="2860"/>
              </a:lnSpc>
              <a:spcBef>
                <a:spcPts val="1645"/>
              </a:spcBef>
            </a:pPr>
            <a:r>
              <a:rPr dirty="0"/>
              <a:t>Basado</a:t>
            </a:r>
            <a:r>
              <a:rPr spc="-10" dirty="0"/>
              <a:t> en</a:t>
            </a:r>
            <a:r>
              <a:rPr spc="-5" dirty="0"/>
              <a:t> </a:t>
            </a:r>
            <a:r>
              <a:rPr dirty="0"/>
              <a:t>los</a:t>
            </a:r>
            <a:r>
              <a:rPr spc="-5" dirty="0"/>
              <a:t> </a:t>
            </a:r>
            <a:r>
              <a:rPr dirty="0"/>
              <a:t>principios</a:t>
            </a:r>
            <a:r>
              <a:rPr spc="-60" dirty="0"/>
              <a:t> </a:t>
            </a:r>
            <a:r>
              <a:rPr spc="-10" dirty="0"/>
              <a:t>devops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integración</a:t>
            </a:r>
            <a:r>
              <a:rPr spc="-30" dirty="0"/>
              <a:t> </a:t>
            </a:r>
            <a:r>
              <a:rPr spc="-5" dirty="0"/>
              <a:t>continua </a:t>
            </a:r>
            <a:r>
              <a:rPr spc="-575" dirty="0"/>
              <a:t> </a:t>
            </a:r>
            <a:r>
              <a:rPr spc="-20" dirty="0"/>
              <a:t>entrega</a:t>
            </a:r>
            <a:r>
              <a:rPr spc="-15" dirty="0"/>
              <a:t> </a:t>
            </a:r>
            <a:r>
              <a:rPr spc="-5" dirty="0"/>
              <a:t>continua</a:t>
            </a:r>
            <a:r>
              <a:rPr spc="-30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spc="-5" dirty="0"/>
              <a:t>capacitación</a:t>
            </a:r>
            <a:r>
              <a:rPr dirty="0"/>
              <a:t> </a:t>
            </a:r>
            <a:r>
              <a:rPr spc="-5" dirty="0"/>
              <a:t>continua</a:t>
            </a:r>
          </a:p>
        </p:txBody>
      </p:sp>
      <p:sp>
        <p:nvSpPr>
          <p:cNvPr id="9" name="object 9"/>
          <p:cNvSpPr/>
          <p:nvPr/>
        </p:nvSpPr>
        <p:spPr>
          <a:xfrm>
            <a:off x="2978150" y="6071870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12700">
            <a:solidFill>
              <a:srgbClr val="C2DE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5" dirty="0"/>
              <a:t>©</a:t>
            </a:r>
            <a:r>
              <a:rPr spc="-20" dirty="0"/>
              <a:t> </a:t>
            </a:r>
            <a:r>
              <a:rPr spc="-5" dirty="0"/>
              <a:t>2016,</a:t>
            </a:r>
            <a:r>
              <a:rPr spc="25" dirty="0"/>
              <a:t> </a:t>
            </a:r>
            <a:r>
              <a:rPr dirty="0"/>
              <a:t>EVERIS.</a:t>
            </a:r>
            <a:r>
              <a:rPr spc="-5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1100"/>
              </a:spcBef>
            </a:pPr>
            <a:r>
              <a:rPr spc="-100" dirty="0"/>
              <a:t>Flujo</a:t>
            </a:r>
            <a:r>
              <a:rPr spc="-254" dirty="0"/>
              <a:t> </a:t>
            </a:r>
            <a:r>
              <a:rPr spc="-110" dirty="0"/>
              <a:t>tradicional</a:t>
            </a:r>
            <a:r>
              <a:rPr spc="-250" dirty="0"/>
              <a:t> </a:t>
            </a:r>
            <a:r>
              <a:rPr spc="-90" dirty="0"/>
              <a:t>para</a:t>
            </a:r>
            <a:r>
              <a:rPr spc="-254" dirty="0"/>
              <a:t> </a:t>
            </a:r>
            <a:r>
              <a:rPr spc="-60" dirty="0"/>
              <a:t>la</a:t>
            </a:r>
            <a:r>
              <a:rPr spc="-250" dirty="0"/>
              <a:t> </a:t>
            </a:r>
            <a:r>
              <a:rPr spc="-110" dirty="0"/>
              <a:t>orquestación </a:t>
            </a:r>
            <a:r>
              <a:rPr spc="-1490" dirty="0"/>
              <a:t> </a:t>
            </a:r>
            <a:r>
              <a:rPr spc="-60" dirty="0"/>
              <a:t>de</a:t>
            </a:r>
            <a:r>
              <a:rPr spc="-245" dirty="0"/>
              <a:t> </a:t>
            </a:r>
            <a:r>
              <a:rPr spc="-110" dirty="0"/>
              <a:t>ejecución</a:t>
            </a:r>
            <a:r>
              <a:rPr spc="-245" dirty="0"/>
              <a:t> </a:t>
            </a:r>
            <a:r>
              <a:rPr spc="-60" dirty="0"/>
              <a:t>de</a:t>
            </a:r>
            <a:r>
              <a:rPr spc="-240" dirty="0"/>
              <a:t> </a:t>
            </a:r>
            <a:r>
              <a:rPr spc="-105" dirty="0"/>
              <a:t>modelos</a:t>
            </a:r>
            <a:r>
              <a:rPr spc="-245" dirty="0"/>
              <a:t> </a:t>
            </a:r>
            <a:r>
              <a:rPr spc="-60" dirty="0"/>
              <a:t>de</a:t>
            </a:r>
            <a:r>
              <a:rPr spc="-240" dirty="0"/>
              <a:t> </a:t>
            </a:r>
            <a:r>
              <a:rPr spc="-60" dirty="0"/>
              <a:t>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0140" y="624712"/>
            <a:ext cx="1624330" cy="534035"/>
          </a:xfrm>
          <a:custGeom>
            <a:avLst/>
            <a:gdLst/>
            <a:ahLst/>
            <a:cxnLst/>
            <a:rect l="l" t="t" r="r" b="b"/>
            <a:pathLst>
              <a:path w="1624329" h="534035">
                <a:moveTo>
                  <a:pt x="959485" y="495427"/>
                </a:moveTo>
                <a:lnTo>
                  <a:pt x="946785" y="489077"/>
                </a:lnTo>
                <a:lnTo>
                  <a:pt x="883285" y="457327"/>
                </a:lnTo>
                <a:lnTo>
                  <a:pt x="883285" y="489077"/>
                </a:lnTo>
                <a:lnTo>
                  <a:pt x="607060" y="489077"/>
                </a:lnTo>
                <a:lnTo>
                  <a:pt x="607060" y="501777"/>
                </a:lnTo>
                <a:lnTo>
                  <a:pt x="883285" y="501777"/>
                </a:lnTo>
                <a:lnTo>
                  <a:pt x="883285" y="533527"/>
                </a:lnTo>
                <a:lnTo>
                  <a:pt x="946785" y="501777"/>
                </a:lnTo>
                <a:lnTo>
                  <a:pt x="959485" y="495427"/>
                </a:lnTo>
                <a:close/>
              </a:path>
              <a:path w="1624329" h="534035">
                <a:moveTo>
                  <a:pt x="1624076" y="260223"/>
                </a:moveTo>
                <a:lnTo>
                  <a:pt x="1615706" y="227584"/>
                </a:lnTo>
                <a:lnTo>
                  <a:pt x="1613154" y="222250"/>
                </a:lnTo>
                <a:lnTo>
                  <a:pt x="1582166" y="185293"/>
                </a:lnTo>
                <a:lnTo>
                  <a:pt x="1551940" y="162052"/>
                </a:lnTo>
                <a:lnTo>
                  <a:pt x="1514729" y="139827"/>
                </a:lnTo>
                <a:lnTo>
                  <a:pt x="1471168" y="118618"/>
                </a:lnTo>
                <a:lnTo>
                  <a:pt x="1421638" y="98552"/>
                </a:lnTo>
                <a:lnTo>
                  <a:pt x="1366901" y="79756"/>
                </a:lnTo>
                <a:lnTo>
                  <a:pt x="1307465" y="62611"/>
                </a:lnTo>
                <a:lnTo>
                  <a:pt x="1243965" y="47117"/>
                </a:lnTo>
                <a:lnTo>
                  <a:pt x="1176909" y="33528"/>
                </a:lnTo>
                <a:lnTo>
                  <a:pt x="1106805" y="21971"/>
                </a:lnTo>
                <a:lnTo>
                  <a:pt x="1034415" y="12700"/>
                </a:lnTo>
                <a:lnTo>
                  <a:pt x="960247" y="5715"/>
                </a:lnTo>
                <a:lnTo>
                  <a:pt x="884936" y="1524"/>
                </a:lnTo>
                <a:lnTo>
                  <a:pt x="846836" y="381"/>
                </a:lnTo>
                <a:lnTo>
                  <a:pt x="808863" y="0"/>
                </a:lnTo>
                <a:lnTo>
                  <a:pt x="770890" y="508"/>
                </a:lnTo>
                <a:lnTo>
                  <a:pt x="695071" y="3175"/>
                </a:lnTo>
                <a:lnTo>
                  <a:pt x="620268" y="8636"/>
                </a:lnTo>
                <a:lnTo>
                  <a:pt x="546989" y="16637"/>
                </a:lnTo>
                <a:lnTo>
                  <a:pt x="475615" y="26797"/>
                </a:lnTo>
                <a:lnTo>
                  <a:pt x="407035" y="38989"/>
                </a:lnTo>
                <a:lnTo>
                  <a:pt x="341630" y="53340"/>
                </a:lnTo>
                <a:lnTo>
                  <a:pt x="280162" y="69088"/>
                </a:lnTo>
                <a:lnTo>
                  <a:pt x="223012" y="86614"/>
                </a:lnTo>
                <a:lnTo>
                  <a:pt x="170942" y="105537"/>
                </a:lnTo>
                <a:lnTo>
                  <a:pt x="124333" y="125603"/>
                </a:lnTo>
                <a:lnTo>
                  <a:pt x="83947" y="146812"/>
                </a:lnTo>
                <a:lnTo>
                  <a:pt x="50165" y="168910"/>
                </a:lnTo>
                <a:lnTo>
                  <a:pt x="36068" y="180340"/>
                </a:lnTo>
                <a:lnTo>
                  <a:pt x="35560" y="180721"/>
                </a:lnTo>
                <a:lnTo>
                  <a:pt x="35052" y="181229"/>
                </a:lnTo>
                <a:lnTo>
                  <a:pt x="34671" y="181864"/>
                </a:lnTo>
                <a:lnTo>
                  <a:pt x="32562" y="185051"/>
                </a:lnTo>
                <a:lnTo>
                  <a:pt x="4191" y="169037"/>
                </a:lnTo>
                <a:lnTo>
                  <a:pt x="0" y="254127"/>
                </a:lnTo>
                <a:lnTo>
                  <a:pt x="70612" y="206502"/>
                </a:lnTo>
                <a:lnTo>
                  <a:pt x="63169" y="202311"/>
                </a:lnTo>
                <a:lnTo>
                  <a:pt x="43649" y="191300"/>
                </a:lnTo>
                <a:lnTo>
                  <a:pt x="90043" y="157861"/>
                </a:lnTo>
                <a:lnTo>
                  <a:pt x="129540" y="137160"/>
                </a:lnTo>
                <a:lnTo>
                  <a:pt x="175387" y="117475"/>
                </a:lnTo>
                <a:lnTo>
                  <a:pt x="226949" y="98806"/>
                </a:lnTo>
                <a:lnTo>
                  <a:pt x="283337" y="81407"/>
                </a:lnTo>
                <a:lnTo>
                  <a:pt x="344551" y="65659"/>
                </a:lnTo>
                <a:lnTo>
                  <a:pt x="409448" y="51562"/>
                </a:lnTo>
                <a:lnTo>
                  <a:pt x="477647" y="39370"/>
                </a:lnTo>
                <a:lnTo>
                  <a:pt x="548386" y="29210"/>
                </a:lnTo>
                <a:lnTo>
                  <a:pt x="621411" y="21336"/>
                </a:lnTo>
                <a:lnTo>
                  <a:pt x="695706" y="15875"/>
                </a:lnTo>
                <a:lnTo>
                  <a:pt x="771017" y="13081"/>
                </a:lnTo>
                <a:lnTo>
                  <a:pt x="808736" y="12700"/>
                </a:lnTo>
                <a:lnTo>
                  <a:pt x="846455" y="13081"/>
                </a:lnTo>
                <a:lnTo>
                  <a:pt x="921766" y="16002"/>
                </a:lnTo>
                <a:lnTo>
                  <a:pt x="996188" y="21463"/>
                </a:lnTo>
                <a:lnTo>
                  <a:pt x="1069213" y="29591"/>
                </a:lnTo>
                <a:lnTo>
                  <a:pt x="1139952" y="40005"/>
                </a:lnTo>
                <a:lnTo>
                  <a:pt x="1208151" y="52578"/>
                </a:lnTo>
                <a:lnTo>
                  <a:pt x="1273048" y="66929"/>
                </a:lnTo>
                <a:lnTo>
                  <a:pt x="1334135" y="83185"/>
                </a:lnTo>
                <a:lnTo>
                  <a:pt x="1390650" y="100838"/>
                </a:lnTo>
                <a:lnTo>
                  <a:pt x="1442085" y="120142"/>
                </a:lnTo>
                <a:lnTo>
                  <a:pt x="1487805" y="140335"/>
                </a:lnTo>
                <a:lnTo>
                  <a:pt x="1527302" y="161544"/>
                </a:lnTo>
                <a:lnTo>
                  <a:pt x="1559941" y="183388"/>
                </a:lnTo>
                <a:lnTo>
                  <a:pt x="1594231" y="216662"/>
                </a:lnTo>
                <a:lnTo>
                  <a:pt x="1602105" y="228473"/>
                </a:lnTo>
                <a:lnTo>
                  <a:pt x="1601724" y="227584"/>
                </a:lnTo>
                <a:lnTo>
                  <a:pt x="1611376" y="260858"/>
                </a:lnTo>
                <a:lnTo>
                  <a:pt x="1624076" y="260223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21839" y="1178560"/>
            <a:ext cx="944880" cy="2286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40335" y="5868987"/>
            <a:ext cx="2505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0335" y="5868987"/>
            <a:ext cx="2505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2106548"/>
            <a:ext cx="9823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Business </a:t>
            </a:r>
            <a:r>
              <a:rPr sz="1200" dirty="0">
                <a:latin typeface="Calibri Light"/>
                <a:cs typeface="Calibri Light"/>
              </a:rPr>
              <a:t> U</a:t>
            </a:r>
            <a:r>
              <a:rPr sz="1200" spc="-10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andin</a:t>
            </a:r>
            <a:r>
              <a:rPr sz="1200" spc="35" dirty="0">
                <a:latin typeface="Calibri Light"/>
                <a:cs typeface="Calibri Light"/>
              </a:rPr>
              <a:t>g</a:t>
            </a:r>
            <a:r>
              <a:rPr sz="1200" dirty="0">
                <a:latin typeface="Calibri Light"/>
                <a:cs typeface="Calibri Light"/>
              </a:rPr>
              <a:t>/  </a:t>
            </a:r>
            <a:r>
              <a:rPr sz="1200" spc="-10" dirty="0">
                <a:latin typeface="Calibri Light"/>
                <a:cs typeface="Calibri Light"/>
              </a:rPr>
              <a:t>Requirement 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gathering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219" y="16230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60" y="1391919"/>
            <a:ext cx="1168400" cy="53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745" y="1546225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acquisition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2106548"/>
            <a:ext cx="1752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Identify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10" dirty="0">
                <a:latin typeface="Calibri Light"/>
                <a:cs typeface="Calibri Light"/>
              </a:rPr>
              <a:t> formats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Make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source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connections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Create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lake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520" y="535940"/>
            <a:ext cx="3459479" cy="2900680"/>
            <a:chOff x="4033520" y="535940"/>
            <a:chExt cx="3459479" cy="2900680"/>
          </a:xfrm>
        </p:grpSpPr>
        <p:sp>
          <p:nvSpPr>
            <p:cNvPr id="8" name="object 8"/>
            <p:cNvSpPr/>
            <p:nvPr/>
          </p:nvSpPr>
          <p:spPr>
            <a:xfrm>
              <a:off x="4039870" y="542290"/>
              <a:ext cx="3446779" cy="2887980"/>
            </a:xfrm>
            <a:custGeom>
              <a:avLst/>
              <a:gdLst/>
              <a:ahLst/>
              <a:cxnLst/>
              <a:rect l="l" t="t" r="r" b="b"/>
              <a:pathLst>
                <a:path w="3446779" h="2887979">
                  <a:moveTo>
                    <a:pt x="0" y="2887979"/>
                  </a:moveTo>
                  <a:lnTo>
                    <a:pt x="3446779" y="2887979"/>
                  </a:lnTo>
                  <a:lnTo>
                    <a:pt x="3446779" y="0"/>
                  </a:lnTo>
                  <a:lnTo>
                    <a:pt x="0" y="0"/>
                  </a:lnTo>
                  <a:lnTo>
                    <a:pt x="0" y="2887979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0" y="2661919"/>
              <a:ext cx="1214120" cy="533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81371" y="2630741"/>
            <a:ext cx="7550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 Light"/>
                <a:cs typeface="Calibri Light"/>
              </a:rPr>
              <a:t>v</a:t>
            </a:r>
            <a:r>
              <a:rPr sz="1200" spc="-5" dirty="0">
                <a:latin typeface="Calibri Light"/>
                <a:cs typeface="Calibri Light"/>
              </a:rPr>
              <a:t>isuali</a:t>
            </a:r>
            <a:r>
              <a:rPr sz="1200" spc="-15" dirty="0">
                <a:latin typeface="Calibri Light"/>
                <a:cs typeface="Calibri Light"/>
              </a:rPr>
              <a:t>z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n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059" y="1912620"/>
            <a:ext cx="1211580" cy="5359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380" y="1884045"/>
            <a:ext cx="66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00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5" dirty="0">
                <a:latin typeface="Calibri Light"/>
                <a:cs typeface="Calibri Light"/>
              </a:rPr>
              <a:t>pre- 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p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ce</a:t>
            </a:r>
            <a:r>
              <a:rPr sz="1200" spc="-5" dirty="0">
                <a:latin typeface="Calibri Light"/>
                <a:cs typeface="Calibri Light"/>
              </a:rPr>
              <a:t>ssin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1059" y="886460"/>
            <a:ext cx="1211580" cy="533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63234" y="947165"/>
            <a:ext cx="98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544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an</a:t>
            </a:r>
            <a:r>
              <a:rPr sz="1200" spc="-25" dirty="0">
                <a:latin typeface="Calibri Light"/>
                <a:cs typeface="Calibri Light"/>
              </a:rPr>
              <a:t>s</a:t>
            </a:r>
            <a:r>
              <a:rPr sz="1200" spc="-20" dirty="0">
                <a:latin typeface="Calibri Light"/>
                <a:cs typeface="Calibri Light"/>
              </a:rPr>
              <a:t>f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5" dirty="0">
                <a:latin typeface="Calibri Light"/>
                <a:cs typeface="Calibri Light"/>
              </a:rPr>
              <a:t>r</a:t>
            </a:r>
            <a:r>
              <a:rPr sz="1200" spc="-10" dirty="0">
                <a:latin typeface="Calibri Light"/>
                <a:cs typeface="Calibri Light"/>
              </a:rPr>
              <a:t>m</a:t>
            </a:r>
            <a:r>
              <a:rPr sz="1200" spc="-25" dirty="0">
                <a:latin typeface="Calibri Light"/>
                <a:cs typeface="Calibri Light"/>
              </a:rPr>
              <a:t>a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i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5620" y="1899920"/>
            <a:ext cx="1209039" cy="533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22394" y="1869821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Exploratory </a:t>
            </a:r>
            <a:r>
              <a:rPr sz="1200" spc="-15" dirty="0">
                <a:latin typeface="Calibri Light"/>
                <a:cs typeface="Calibri Light"/>
              </a:rPr>
              <a:t>Data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Analysis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620" y="878839"/>
            <a:ext cx="1209039" cy="5359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3321" y="1002665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wrangling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0159" y="2026920"/>
            <a:ext cx="1211579" cy="5359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328909" y="2181225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t</a:t>
            </a:r>
            <a:r>
              <a:rPr sz="1200" spc="-15" dirty="0">
                <a:latin typeface="Calibri Light"/>
                <a:cs typeface="Calibri Light"/>
              </a:rPr>
              <a:t>r</a:t>
            </a:r>
            <a:r>
              <a:rPr sz="1200" spc="-5" dirty="0">
                <a:latin typeface="Calibri Light"/>
                <a:cs typeface="Calibri Light"/>
              </a:rPr>
              <a:t>ainin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059" y="2026920"/>
            <a:ext cx="1211579" cy="5359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715756" y="2105025"/>
            <a:ext cx="10134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 Light"/>
                <a:cs typeface="Calibri Light"/>
              </a:rPr>
              <a:t>Model</a:t>
            </a:r>
            <a:endParaRPr sz="11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1100" spc="-15" dirty="0">
                <a:latin typeface="Calibri Light"/>
                <a:cs typeface="Calibri Light"/>
              </a:rPr>
              <a:t>V</a:t>
            </a:r>
            <a:r>
              <a:rPr sz="1100" dirty="0">
                <a:latin typeface="Calibri Light"/>
                <a:cs typeface="Calibri Light"/>
              </a:rPr>
              <a:t>al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d</a:t>
            </a:r>
            <a:r>
              <a:rPr sz="1100" dirty="0">
                <a:latin typeface="Calibri Light"/>
                <a:cs typeface="Calibri Light"/>
              </a:rPr>
              <a:t>at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dirty="0">
                <a:latin typeface="Calibri Light"/>
                <a:cs typeface="Calibri Light"/>
              </a:rPr>
              <a:t>o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/t</a:t>
            </a:r>
            <a:r>
              <a:rPr sz="1100" spc="-10" dirty="0">
                <a:latin typeface="Calibri Light"/>
                <a:cs typeface="Calibri Light"/>
              </a:rPr>
              <a:t>es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i</a:t>
            </a:r>
            <a:r>
              <a:rPr sz="1100" spc="5" dirty="0">
                <a:latin typeface="Calibri Light"/>
                <a:cs typeface="Calibri Light"/>
              </a:rPr>
              <a:t>n</a:t>
            </a:r>
            <a:r>
              <a:rPr sz="1100" dirty="0">
                <a:latin typeface="Calibri Light"/>
                <a:cs typeface="Calibri Light"/>
              </a:rPr>
              <a:t>g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0159" y="1153160"/>
            <a:ext cx="1211579" cy="5334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321290" y="1306195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spc="-10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d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buildin</a:t>
            </a:r>
            <a:r>
              <a:rPr sz="1200" dirty="0">
                <a:latin typeface="Calibri Light"/>
                <a:cs typeface="Calibri Light"/>
              </a:rPr>
              <a:t>g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8059" y="1188719"/>
            <a:ext cx="1211579" cy="5334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720835" y="1341120"/>
            <a:ext cx="1003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 Light"/>
                <a:cs typeface="Calibri Light"/>
              </a:rPr>
              <a:t>Model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Selection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81669" y="704850"/>
            <a:ext cx="3446779" cy="2725420"/>
          </a:xfrm>
          <a:custGeom>
            <a:avLst/>
            <a:gdLst/>
            <a:ahLst/>
            <a:cxnLst/>
            <a:rect l="l" t="t" r="r" b="b"/>
            <a:pathLst>
              <a:path w="3446779" h="2725420">
                <a:moveTo>
                  <a:pt x="0" y="2725420"/>
                </a:moveTo>
                <a:lnTo>
                  <a:pt x="3446779" y="2725420"/>
                </a:lnTo>
                <a:lnTo>
                  <a:pt x="3446779" y="0"/>
                </a:lnTo>
                <a:lnTo>
                  <a:pt x="0" y="0"/>
                </a:lnTo>
                <a:lnTo>
                  <a:pt x="0" y="2725420"/>
                </a:lnTo>
                <a:close/>
              </a:path>
            </a:pathLst>
          </a:custGeom>
          <a:ln w="127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779" y="3541712"/>
            <a:ext cx="34886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Calibri Light"/>
                <a:cs typeface="Calibri Light"/>
              </a:rPr>
              <a:t>Clean</a:t>
            </a:r>
            <a:r>
              <a:rPr sz="1200" spc="-2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endParaRPr sz="1200">
              <a:latin typeface="Calibri Light"/>
              <a:cs typeface="Calibri Light"/>
            </a:endParaRPr>
          </a:p>
          <a:p>
            <a:pPr marL="185420" marR="70167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latin typeface="Calibri Light"/>
                <a:cs typeface="Calibri Light"/>
              </a:rPr>
              <a:t>Transform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the</a:t>
            </a:r>
            <a:r>
              <a:rPr sz="1200" spc="-15" dirty="0">
                <a:latin typeface="Calibri Light"/>
                <a:cs typeface="Calibri Light"/>
              </a:rPr>
              <a:t> 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(Joins,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string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functions, </a:t>
            </a:r>
            <a:r>
              <a:rPr sz="1200" spc="-26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mathematical</a:t>
            </a:r>
            <a:r>
              <a:rPr sz="1200" spc="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ops</a:t>
            </a:r>
            <a:r>
              <a:rPr sz="1200" dirty="0">
                <a:latin typeface="Calibri Light"/>
                <a:cs typeface="Calibri Light"/>
              </a:rPr>
              <a:t> ,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etc)</a:t>
            </a:r>
            <a:endParaRPr sz="1200">
              <a:latin typeface="Calibri Light"/>
              <a:cs typeface="Calibri Light"/>
            </a:endParaRPr>
          </a:p>
          <a:p>
            <a:pPr marL="185420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libri Light"/>
                <a:cs typeface="Calibri Light"/>
              </a:rPr>
              <a:t>EDA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–</a:t>
            </a:r>
            <a:r>
              <a:rPr sz="1200" spc="-5" dirty="0">
                <a:latin typeface="Calibri Light"/>
                <a:cs typeface="Calibri Light"/>
              </a:rPr>
              <a:t> initial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investigation</a:t>
            </a:r>
            <a:r>
              <a:rPr sz="1200" spc="4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to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discover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patterns, </a:t>
            </a:r>
            <a:r>
              <a:rPr sz="1200" spc="-254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detect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outliers,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spot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anomalies,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test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hypothesis</a:t>
            </a:r>
            <a:endParaRPr sz="12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latin typeface="Calibri Light"/>
                <a:cs typeface="Calibri Light"/>
              </a:rPr>
              <a:t>Visualize </a:t>
            </a:r>
            <a:r>
              <a:rPr sz="1200" spc="-15" dirty="0">
                <a:latin typeface="Calibri Light"/>
                <a:cs typeface="Calibri Light"/>
              </a:rPr>
              <a:t>data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in</a:t>
            </a:r>
            <a:r>
              <a:rPr sz="120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graph,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heat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maps, bar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charts </a:t>
            </a:r>
            <a:r>
              <a:rPr sz="1200" spc="-5" dirty="0">
                <a:latin typeface="Calibri Light"/>
                <a:cs typeface="Calibri Light"/>
              </a:rPr>
              <a:t>etc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9290" y="3570985"/>
            <a:ext cx="328612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Select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algorithm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as per</a:t>
            </a:r>
            <a:r>
              <a:rPr sz="1100" spc="-2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use</a:t>
            </a:r>
            <a:r>
              <a:rPr sz="1100" spc="-2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case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Split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data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Train</a:t>
            </a:r>
            <a:r>
              <a:rPr sz="1100" spc="-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the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model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on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bigger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4785" marR="14097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Validate </a:t>
            </a:r>
            <a:r>
              <a:rPr sz="1100" dirty="0">
                <a:latin typeface="Calibri Light"/>
                <a:cs typeface="Calibri Light"/>
              </a:rPr>
              <a:t>and </a:t>
            </a:r>
            <a:r>
              <a:rPr sz="1100" spc="-5" dirty="0">
                <a:latin typeface="Calibri Light"/>
                <a:cs typeface="Calibri Light"/>
              </a:rPr>
              <a:t>test </a:t>
            </a:r>
            <a:r>
              <a:rPr sz="1100" dirty="0">
                <a:latin typeface="Calibri Light"/>
                <a:cs typeface="Calibri Light"/>
              </a:rPr>
              <a:t>the </a:t>
            </a:r>
            <a:r>
              <a:rPr sz="1100" spc="-5" dirty="0">
                <a:latin typeface="Calibri Light"/>
                <a:cs typeface="Calibri Light"/>
              </a:rPr>
              <a:t>trained </a:t>
            </a:r>
            <a:r>
              <a:rPr sz="1100" dirty="0">
                <a:latin typeface="Calibri Light"/>
                <a:cs typeface="Calibri Light"/>
              </a:rPr>
              <a:t>model on the remaning </a:t>
            </a:r>
            <a:r>
              <a:rPr sz="1100" spc="-23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chunk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Calibri Light"/>
                <a:cs typeface="Calibri Light"/>
              </a:rPr>
              <a:t>Try </a:t>
            </a:r>
            <a:r>
              <a:rPr sz="1100" spc="-5" dirty="0">
                <a:latin typeface="Calibri Light"/>
                <a:cs typeface="Calibri Light"/>
              </a:rPr>
              <a:t>different</a:t>
            </a:r>
            <a:r>
              <a:rPr sz="1100" spc="-1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combinations</a:t>
            </a:r>
            <a:r>
              <a:rPr sz="1100" spc="-55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of data</a:t>
            </a:r>
            <a:r>
              <a:rPr sz="1100" spc="-1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, algorithm,</a:t>
            </a:r>
            <a:r>
              <a:rPr sz="1100" spc="-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features</a:t>
            </a:r>
            <a:endParaRPr sz="1100">
              <a:latin typeface="Calibri Light"/>
              <a:cs typeface="Calibri Light"/>
            </a:endParaRPr>
          </a:p>
          <a:p>
            <a:pPr marL="18542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Calibri Light"/>
                <a:cs typeface="Calibri Light"/>
              </a:rPr>
              <a:t>H</a:t>
            </a:r>
            <a:r>
              <a:rPr sz="1100" spc="-10" dirty="0">
                <a:latin typeface="Calibri Light"/>
                <a:cs typeface="Calibri Light"/>
              </a:rPr>
              <a:t>y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5" dirty="0">
                <a:latin typeface="Calibri Light"/>
                <a:cs typeface="Calibri Light"/>
              </a:rPr>
              <a:t>p</a:t>
            </a:r>
            <a:r>
              <a:rPr sz="1100" dirty="0">
                <a:latin typeface="Calibri Light"/>
                <a:cs typeface="Calibri Light"/>
              </a:rPr>
              <a:t>ara</a:t>
            </a:r>
            <a:r>
              <a:rPr sz="1100" spc="10" dirty="0">
                <a:latin typeface="Calibri Light"/>
                <a:cs typeface="Calibri Light"/>
              </a:rPr>
              <a:t>m</a:t>
            </a:r>
            <a:r>
              <a:rPr sz="1100" spc="-5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-10" dirty="0">
                <a:latin typeface="Calibri Light"/>
                <a:cs typeface="Calibri Light"/>
              </a:rPr>
              <a:t>e</a:t>
            </a:r>
            <a:r>
              <a:rPr sz="1100" dirty="0">
                <a:latin typeface="Calibri Light"/>
                <a:cs typeface="Calibri Light"/>
              </a:rPr>
              <a:t>r</a:t>
            </a:r>
            <a:r>
              <a:rPr sz="1100" spc="-50" dirty="0">
                <a:latin typeface="Calibri Light"/>
                <a:cs typeface="Calibri Light"/>
              </a:rPr>
              <a:t> </a:t>
            </a:r>
            <a:r>
              <a:rPr sz="1100" dirty="0">
                <a:latin typeface="Calibri Light"/>
                <a:cs typeface="Calibri Light"/>
              </a:rPr>
              <a:t>t</a:t>
            </a:r>
            <a:r>
              <a:rPr sz="1100" spc="5" dirty="0">
                <a:latin typeface="Calibri Light"/>
                <a:cs typeface="Calibri Light"/>
              </a:rPr>
              <a:t>un</a:t>
            </a:r>
            <a:r>
              <a:rPr sz="1100" dirty="0">
                <a:latin typeface="Calibri Light"/>
                <a:cs typeface="Calibri Light"/>
              </a:rPr>
              <a:t>ing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50480" y="177546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2479" y="1648460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74" y="0"/>
                </a:moveTo>
                <a:lnTo>
                  <a:pt x="274574" y="76200"/>
                </a:lnTo>
                <a:lnTo>
                  <a:pt x="338074" y="44450"/>
                </a:lnTo>
                <a:lnTo>
                  <a:pt x="287274" y="44450"/>
                </a:lnTo>
                <a:lnTo>
                  <a:pt x="287274" y="31750"/>
                </a:lnTo>
                <a:lnTo>
                  <a:pt x="338074" y="31750"/>
                </a:lnTo>
                <a:lnTo>
                  <a:pt x="274574" y="0"/>
                </a:lnTo>
                <a:close/>
              </a:path>
              <a:path w="351154" h="76200">
                <a:moveTo>
                  <a:pt x="27457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4574" y="44450"/>
                </a:lnTo>
                <a:lnTo>
                  <a:pt x="274574" y="31750"/>
                </a:lnTo>
                <a:close/>
              </a:path>
              <a:path w="351154" h="76200">
                <a:moveTo>
                  <a:pt x="338074" y="31750"/>
                </a:moveTo>
                <a:lnTo>
                  <a:pt x="287274" y="31750"/>
                </a:lnTo>
                <a:lnTo>
                  <a:pt x="287274" y="44450"/>
                </a:lnTo>
                <a:lnTo>
                  <a:pt x="338074" y="44450"/>
                </a:lnTo>
                <a:lnTo>
                  <a:pt x="350774" y="38100"/>
                </a:lnTo>
                <a:lnTo>
                  <a:pt x="338074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7200" y="1082039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0"/>
                </a:moveTo>
                <a:lnTo>
                  <a:pt x="276225" y="76200"/>
                </a:lnTo>
                <a:lnTo>
                  <a:pt x="339725" y="44450"/>
                </a:lnTo>
                <a:lnTo>
                  <a:pt x="288925" y="44450"/>
                </a:lnTo>
                <a:lnTo>
                  <a:pt x="288925" y="31750"/>
                </a:lnTo>
                <a:lnTo>
                  <a:pt x="339725" y="31750"/>
                </a:lnTo>
                <a:lnTo>
                  <a:pt x="276225" y="0"/>
                </a:lnTo>
                <a:close/>
              </a:path>
              <a:path w="352425" h="76200">
                <a:moveTo>
                  <a:pt x="276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225" y="44450"/>
                </a:lnTo>
                <a:lnTo>
                  <a:pt x="276225" y="31750"/>
                </a:lnTo>
                <a:close/>
              </a:path>
              <a:path w="352425" h="76200">
                <a:moveTo>
                  <a:pt x="339725" y="31750"/>
                </a:moveTo>
                <a:lnTo>
                  <a:pt x="288925" y="31750"/>
                </a:lnTo>
                <a:lnTo>
                  <a:pt x="288925" y="44450"/>
                </a:lnTo>
                <a:lnTo>
                  <a:pt x="339725" y="44450"/>
                </a:lnTo>
                <a:lnTo>
                  <a:pt x="352425" y="38100"/>
                </a:lnTo>
                <a:lnTo>
                  <a:pt x="339725" y="3175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5811520"/>
            <a:ext cx="2783840" cy="325120"/>
          </a:xfrm>
          <a:custGeom>
            <a:avLst/>
            <a:gdLst/>
            <a:ahLst/>
            <a:cxnLst/>
            <a:rect l="l" t="t" r="r" b="b"/>
            <a:pathLst>
              <a:path w="2783840" h="325120">
                <a:moveTo>
                  <a:pt x="2783840" y="0"/>
                </a:moveTo>
                <a:lnTo>
                  <a:pt x="0" y="0"/>
                </a:lnTo>
                <a:lnTo>
                  <a:pt x="0" y="325119"/>
                </a:lnTo>
                <a:lnTo>
                  <a:pt x="2783840" y="325119"/>
                </a:lnTo>
                <a:lnTo>
                  <a:pt x="2783840" y="0"/>
                </a:lnTo>
                <a:close/>
              </a:path>
            </a:pathLst>
          </a:custGeom>
          <a:solidFill>
            <a:srgbClr val="B5C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0335" y="5811837"/>
            <a:ext cx="250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C5B50"/>
                </a:solidFill>
                <a:latin typeface="Calibri Light"/>
                <a:cs typeface="Calibri Light"/>
              </a:rPr>
              <a:t>Machine</a:t>
            </a:r>
            <a:r>
              <a:rPr sz="1800" spc="-8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3C5B50"/>
                </a:solidFill>
                <a:latin typeface="Calibri Light"/>
                <a:cs typeface="Calibri Light"/>
              </a:rPr>
              <a:t>Learning</a:t>
            </a:r>
            <a:r>
              <a:rPr sz="1800" spc="305" dirty="0">
                <a:solidFill>
                  <a:srgbClr val="3C5B50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3C5B50"/>
                </a:solidFill>
                <a:latin typeface="Calibri Light"/>
                <a:cs typeface="Calibri Light"/>
              </a:rPr>
              <a:t>Lifecycle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56510" y="3095879"/>
            <a:ext cx="3161030" cy="757555"/>
          </a:xfrm>
          <a:custGeom>
            <a:avLst/>
            <a:gdLst/>
            <a:ahLst/>
            <a:cxnLst/>
            <a:rect l="l" t="t" r="r" b="b"/>
            <a:pathLst>
              <a:path w="3161029" h="757554">
                <a:moveTo>
                  <a:pt x="12700" y="0"/>
                </a:moveTo>
                <a:lnTo>
                  <a:pt x="0" y="762"/>
                </a:lnTo>
                <a:lnTo>
                  <a:pt x="2285" y="35941"/>
                </a:lnTo>
                <a:lnTo>
                  <a:pt x="9143" y="71882"/>
                </a:lnTo>
                <a:lnTo>
                  <a:pt x="36067" y="143001"/>
                </a:lnTo>
                <a:lnTo>
                  <a:pt x="55625" y="178054"/>
                </a:lnTo>
                <a:lnTo>
                  <a:pt x="79120" y="212725"/>
                </a:lnTo>
                <a:lnTo>
                  <a:pt x="106425" y="246761"/>
                </a:lnTo>
                <a:lnTo>
                  <a:pt x="137287" y="280416"/>
                </a:lnTo>
                <a:lnTo>
                  <a:pt x="171576" y="313436"/>
                </a:lnTo>
                <a:lnTo>
                  <a:pt x="209295" y="345694"/>
                </a:lnTo>
                <a:lnTo>
                  <a:pt x="250062" y="377317"/>
                </a:lnTo>
                <a:lnTo>
                  <a:pt x="293750" y="408178"/>
                </a:lnTo>
                <a:lnTo>
                  <a:pt x="340487" y="438150"/>
                </a:lnTo>
                <a:lnTo>
                  <a:pt x="390016" y="467233"/>
                </a:lnTo>
                <a:lnTo>
                  <a:pt x="441959" y="495173"/>
                </a:lnTo>
                <a:lnTo>
                  <a:pt x="496315" y="522224"/>
                </a:lnTo>
                <a:lnTo>
                  <a:pt x="553084" y="548132"/>
                </a:lnTo>
                <a:lnTo>
                  <a:pt x="612139" y="572897"/>
                </a:lnTo>
                <a:lnTo>
                  <a:pt x="673100" y="596392"/>
                </a:lnTo>
                <a:lnTo>
                  <a:pt x="735838" y="618617"/>
                </a:lnTo>
                <a:lnTo>
                  <a:pt x="800480" y="639445"/>
                </a:lnTo>
                <a:lnTo>
                  <a:pt x="866520" y="658749"/>
                </a:lnTo>
                <a:lnTo>
                  <a:pt x="934085" y="676529"/>
                </a:lnTo>
                <a:lnTo>
                  <a:pt x="1002918" y="692912"/>
                </a:lnTo>
                <a:lnTo>
                  <a:pt x="1073023" y="707517"/>
                </a:lnTo>
                <a:lnTo>
                  <a:pt x="1144015" y="720217"/>
                </a:lnTo>
                <a:lnTo>
                  <a:pt x="1215898" y="731393"/>
                </a:lnTo>
                <a:lnTo>
                  <a:pt x="1288541" y="740664"/>
                </a:lnTo>
                <a:lnTo>
                  <a:pt x="1361693" y="747903"/>
                </a:lnTo>
                <a:lnTo>
                  <a:pt x="1435480" y="753237"/>
                </a:lnTo>
                <a:lnTo>
                  <a:pt x="1509394" y="756412"/>
                </a:lnTo>
                <a:lnTo>
                  <a:pt x="1583436" y="757555"/>
                </a:lnTo>
                <a:lnTo>
                  <a:pt x="1731264" y="755650"/>
                </a:lnTo>
                <a:lnTo>
                  <a:pt x="1877949" y="750062"/>
                </a:lnTo>
                <a:lnTo>
                  <a:pt x="1962525" y="744855"/>
                </a:lnTo>
                <a:lnTo>
                  <a:pt x="1583563" y="744855"/>
                </a:lnTo>
                <a:lnTo>
                  <a:pt x="1509902" y="743839"/>
                </a:lnTo>
                <a:lnTo>
                  <a:pt x="1436369" y="740537"/>
                </a:lnTo>
                <a:lnTo>
                  <a:pt x="1362964" y="735203"/>
                </a:lnTo>
                <a:lnTo>
                  <a:pt x="1290192" y="727964"/>
                </a:lnTo>
                <a:lnTo>
                  <a:pt x="1217929" y="718820"/>
                </a:lnTo>
                <a:lnTo>
                  <a:pt x="1146302" y="707771"/>
                </a:lnTo>
                <a:lnTo>
                  <a:pt x="1075563" y="695071"/>
                </a:lnTo>
                <a:lnTo>
                  <a:pt x="1005839" y="680466"/>
                </a:lnTo>
                <a:lnTo>
                  <a:pt x="937387" y="664210"/>
                </a:lnTo>
                <a:lnTo>
                  <a:pt x="870076" y="646557"/>
                </a:lnTo>
                <a:lnTo>
                  <a:pt x="804290" y="627253"/>
                </a:lnTo>
                <a:lnTo>
                  <a:pt x="740155" y="606552"/>
                </a:lnTo>
                <a:lnTo>
                  <a:pt x="677544" y="584581"/>
                </a:lnTo>
                <a:lnTo>
                  <a:pt x="616965" y="561213"/>
                </a:lnTo>
                <a:lnTo>
                  <a:pt x="558419" y="536575"/>
                </a:lnTo>
                <a:lnTo>
                  <a:pt x="502031" y="510921"/>
                </a:lnTo>
                <a:lnTo>
                  <a:pt x="448056" y="483997"/>
                </a:lnTo>
                <a:lnTo>
                  <a:pt x="396366" y="456184"/>
                </a:lnTo>
                <a:lnTo>
                  <a:pt x="347344" y="427355"/>
                </a:lnTo>
                <a:lnTo>
                  <a:pt x="301116" y="397763"/>
                </a:lnTo>
                <a:lnTo>
                  <a:pt x="257809" y="367284"/>
                </a:lnTo>
                <a:lnTo>
                  <a:pt x="217423" y="336042"/>
                </a:lnTo>
                <a:lnTo>
                  <a:pt x="180339" y="304292"/>
                </a:lnTo>
                <a:lnTo>
                  <a:pt x="146557" y="271780"/>
                </a:lnTo>
                <a:lnTo>
                  <a:pt x="116331" y="238887"/>
                </a:lnTo>
                <a:lnTo>
                  <a:pt x="89662" y="205486"/>
                </a:lnTo>
                <a:lnTo>
                  <a:pt x="66675" y="171831"/>
                </a:lnTo>
                <a:lnTo>
                  <a:pt x="47625" y="137922"/>
                </a:lnTo>
                <a:lnTo>
                  <a:pt x="21716" y="69469"/>
                </a:lnTo>
                <a:lnTo>
                  <a:pt x="14985" y="35179"/>
                </a:lnTo>
                <a:lnTo>
                  <a:pt x="12700" y="0"/>
                </a:lnTo>
                <a:close/>
              </a:path>
              <a:path w="3161029" h="757554">
                <a:moveTo>
                  <a:pt x="3102160" y="492795"/>
                </a:moveTo>
                <a:lnTo>
                  <a:pt x="3053079" y="521970"/>
                </a:lnTo>
                <a:lnTo>
                  <a:pt x="2988944" y="550672"/>
                </a:lnTo>
                <a:lnTo>
                  <a:pt x="2951734" y="564896"/>
                </a:lnTo>
                <a:lnTo>
                  <a:pt x="2911348" y="578485"/>
                </a:lnTo>
                <a:lnTo>
                  <a:pt x="2867914" y="591947"/>
                </a:lnTo>
                <a:lnTo>
                  <a:pt x="2821686" y="605155"/>
                </a:lnTo>
                <a:lnTo>
                  <a:pt x="2772537" y="617728"/>
                </a:lnTo>
                <a:lnTo>
                  <a:pt x="2720848" y="630047"/>
                </a:lnTo>
                <a:lnTo>
                  <a:pt x="2666745" y="641731"/>
                </a:lnTo>
                <a:lnTo>
                  <a:pt x="2610104" y="653161"/>
                </a:lnTo>
                <a:lnTo>
                  <a:pt x="2551556" y="663956"/>
                </a:lnTo>
                <a:lnTo>
                  <a:pt x="2490851" y="674370"/>
                </a:lnTo>
                <a:lnTo>
                  <a:pt x="2428240" y="684022"/>
                </a:lnTo>
                <a:lnTo>
                  <a:pt x="2363978" y="693039"/>
                </a:lnTo>
                <a:lnTo>
                  <a:pt x="2298191" y="701548"/>
                </a:lnTo>
                <a:lnTo>
                  <a:pt x="2162048" y="716407"/>
                </a:lnTo>
                <a:lnTo>
                  <a:pt x="2021586" y="728599"/>
                </a:lnTo>
                <a:lnTo>
                  <a:pt x="1877567" y="737362"/>
                </a:lnTo>
                <a:lnTo>
                  <a:pt x="1731137" y="742950"/>
                </a:lnTo>
                <a:lnTo>
                  <a:pt x="1583563" y="744855"/>
                </a:lnTo>
                <a:lnTo>
                  <a:pt x="1962525" y="744855"/>
                </a:lnTo>
                <a:lnTo>
                  <a:pt x="2022348" y="741172"/>
                </a:lnTo>
                <a:lnTo>
                  <a:pt x="2163191" y="729107"/>
                </a:lnTo>
                <a:lnTo>
                  <a:pt x="2299589" y="714121"/>
                </a:lnTo>
                <a:lnTo>
                  <a:pt x="2365629" y="705612"/>
                </a:lnTo>
                <a:lnTo>
                  <a:pt x="2430017" y="696595"/>
                </a:lnTo>
                <a:lnTo>
                  <a:pt x="2492755" y="686816"/>
                </a:lnTo>
                <a:lnTo>
                  <a:pt x="2553716" y="676529"/>
                </a:lnTo>
                <a:lnTo>
                  <a:pt x="2612390" y="665734"/>
                </a:lnTo>
                <a:lnTo>
                  <a:pt x="2669159" y="654304"/>
                </a:lnTo>
                <a:lnTo>
                  <a:pt x="2723515" y="642366"/>
                </a:lnTo>
                <a:lnTo>
                  <a:pt x="2775457" y="630047"/>
                </a:lnTo>
                <a:lnTo>
                  <a:pt x="2824734" y="617347"/>
                </a:lnTo>
                <a:lnTo>
                  <a:pt x="2871469" y="604266"/>
                </a:lnTo>
                <a:lnTo>
                  <a:pt x="2915157" y="590677"/>
                </a:lnTo>
                <a:lnTo>
                  <a:pt x="2955798" y="576834"/>
                </a:lnTo>
                <a:lnTo>
                  <a:pt x="2993516" y="562610"/>
                </a:lnTo>
                <a:lnTo>
                  <a:pt x="3058541" y="533400"/>
                </a:lnTo>
                <a:lnTo>
                  <a:pt x="3109467" y="503300"/>
                </a:lnTo>
                <a:lnTo>
                  <a:pt x="3109849" y="502920"/>
                </a:lnTo>
                <a:lnTo>
                  <a:pt x="3110229" y="502666"/>
                </a:lnTo>
                <a:lnTo>
                  <a:pt x="3118969" y="493522"/>
                </a:lnTo>
                <a:lnTo>
                  <a:pt x="3101466" y="493522"/>
                </a:lnTo>
                <a:lnTo>
                  <a:pt x="3102160" y="492795"/>
                </a:lnTo>
                <a:close/>
              </a:path>
              <a:path w="3161029" h="757554">
                <a:moveTo>
                  <a:pt x="3156453" y="470916"/>
                </a:moveTo>
                <a:lnTo>
                  <a:pt x="3123056" y="470916"/>
                </a:lnTo>
                <a:lnTo>
                  <a:pt x="3132201" y="479679"/>
                </a:lnTo>
                <a:lnTo>
                  <a:pt x="3124184" y="488066"/>
                </a:lnTo>
                <a:lnTo>
                  <a:pt x="3153410" y="505968"/>
                </a:lnTo>
                <a:lnTo>
                  <a:pt x="3156453" y="470916"/>
                </a:lnTo>
                <a:close/>
              </a:path>
              <a:path w="3161029" h="757554">
                <a:moveTo>
                  <a:pt x="3102610" y="492506"/>
                </a:moveTo>
                <a:lnTo>
                  <a:pt x="3102160" y="492795"/>
                </a:lnTo>
                <a:lnTo>
                  <a:pt x="3101466" y="493522"/>
                </a:lnTo>
                <a:lnTo>
                  <a:pt x="3102610" y="492506"/>
                </a:lnTo>
                <a:close/>
              </a:path>
              <a:path w="3161029" h="757554">
                <a:moveTo>
                  <a:pt x="3119940" y="492506"/>
                </a:moveTo>
                <a:lnTo>
                  <a:pt x="3102610" y="492506"/>
                </a:lnTo>
                <a:lnTo>
                  <a:pt x="3101466" y="493522"/>
                </a:lnTo>
                <a:lnTo>
                  <a:pt x="3118969" y="493522"/>
                </a:lnTo>
                <a:lnTo>
                  <a:pt x="3119940" y="492506"/>
                </a:lnTo>
                <a:close/>
              </a:path>
              <a:path w="3161029" h="757554">
                <a:moveTo>
                  <a:pt x="3113138" y="481300"/>
                </a:moveTo>
                <a:lnTo>
                  <a:pt x="3102160" y="492795"/>
                </a:lnTo>
                <a:lnTo>
                  <a:pt x="3102610" y="492506"/>
                </a:lnTo>
                <a:lnTo>
                  <a:pt x="3119940" y="492506"/>
                </a:lnTo>
                <a:lnTo>
                  <a:pt x="3124184" y="488066"/>
                </a:lnTo>
                <a:lnTo>
                  <a:pt x="3113138" y="481300"/>
                </a:lnTo>
                <a:close/>
              </a:path>
              <a:path w="3161029" h="757554">
                <a:moveTo>
                  <a:pt x="3123056" y="470916"/>
                </a:moveTo>
                <a:lnTo>
                  <a:pt x="3113138" y="481300"/>
                </a:lnTo>
                <a:lnTo>
                  <a:pt x="3124184" y="488066"/>
                </a:lnTo>
                <a:lnTo>
                  <a:pt x="3132201" y="479679"/>
                </a:lnTo>
                <a:lnTo>
                  <a:pt x="3123056" y="470916"/>
                </a:lnTo>
                <a:close/>
              </a:path>
              <a:path w="3161029" h="757554">
                <a:moveTo>
                  <a:pt x="3160776" y="421132"/>
                </a:moveTo>
                <a:lnTo>
                  <a:pt x="3088513" y="466217"/>
                </a:lnTo>
                <a:lnTo>
                  <a:pt x="3113138" y="481300"/>
                </a:lnTo>
                <a:lnTo>
                  <a:pt x="3123056" y="470916"/>
                </a:lnTo>
                <a:lnTo>
                  <a:pt x="3156453" y="470916"/>
                </a:lnTo>
                <a:lnTo>
                  <a:pt x="3160776" y="421132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021839" y="166878"/>
            <a:ext cx="4532630" cy="1240790"/>
            <a:chOff x="2021839" y="166878"/>
            <a:chExt cx="4532630" cy="124079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1839" y="1178560"/>
              <a:ext cx="944880" cy="2286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487930" y="166877"/>
              <a:ext cx="4066540" cy="1011555"/>
            </a:xfrm>
            <a:custGeom>
              <a:avLst/>
              <a:gdLst/>
              <a:ahLst/>
              <a:cxnLst/>
              <a:rect l="l" t="t" r="r" b="b"/>
              <a:pathLst>
                <a:path w="4066540" h="1011555">
                  <a:moveTo>
                    <a:pt x="3275076" y="374142"/>
                  </a:moveTo>
                  <a:lnTo>
                    <a:pt x="3273882" y="321056"/>
                  </a:lnTo>
                  <a:lnTo>
                    <a:pt x="3273171" y="288925"/>
                  </a:lnTo>
                  <a:lnTo>
                    <a:pt x="3244812" y="303911"/>
                  </a:lnTo>
                  <a:lnTo>
                    <a:pt x="3243961" y="302387"/>
                  </a:lnTo>
                  <a:lnTo>
                    <a:pt x="3243580" y="301752"/>
                  </a:lnTo>
                  <a:lnTo>
                    <a:pt x="3243072" y="301244"/>
                  </a:lnTo>
                  <a:lnTo>
                    <a:pt x="3242437" y="300736"/>
                  </a:lnTo>
                  <a:lnTo>
                    <a:pt x="3221990" y="283464"/>
                  </a:lnTo>
                  <a:lnTo>
                    <a:pt x="3169158" y="249809"/>
                  </a:lnTo>
                  <a:lnTo>
                    <a:pt x="3101721" y="217170"/>
                  </a:lnTo>
                  <a:lnTo>
                    <a:pt x="3062732" y="201422"/>
                  </a:lnTo>
                  <a:lnTo>
                    <a:pt x="3020568" y="186055"/>
                  </a:lnTo>
                  <a:lnTo>
                    <a:pt x="2975229" y="170942"/>
                  </a:lnTo>
                  <a:lnTo>
                    <a:pt x="2926969" y="156349"/>
                  </a:lnTo>
                  <a:lnTo>
                    <a:pt x="2875788" y="142125"/>
                  </a:lnTo>
                  <a:lnTo>
                    <a:pt x="2821940" y="128270"/>
                  </a:lnTo>
                  <a:lnTo>
                    <a:pt x="2765679" y="115201"/>
                  </a:lnTo>
                  <a:lnTo>
                    <a:pt x="2706878" y="102501"/>
                  </a:lnTo>
                  <a:lnTo>
                    <a:pt x="2645918" y="90297"/>
                  </a:lnTo>
                  <a:lnTo>
                    <a:pt x="2582926" y="78867"/>
                  </a:lnTo>
                  <a:lnTo>
                    <a:pt x="2517902" y="68072"/>
                  </a:lnTo>
                  <a:lnTo>
                    <a:pt x="2451100" y="57797"/>
                  </a:lnTo>
                  <a:lnTo>
                    <a:pt x="2382647" y="48399"/>
                  </a:lnTo>
                  <a:lnTo>
                    <a:pt x="2241423" y="31623"/>
                  </a:lnTo>
                  <a:lnTo>
                    <a:pt x="2095500" y="18288"/>
                  </a:lnTo>
                  <a:lnTo>
                    <a:pt x="2011095" y="12700"/>
                  </a:lnTo>
                  <a:lnTo>
                    <a:pt x="1945894" y="8382"/>
                  </a:lnTo>
                  <a:lnTo>
                    <a:pt x="1793875" y="2159"/>
                  </a:lnTo>
                  <a:lnTo>
                    <a:pt x="1640586" y="0"/>
                  </a:lnTo>
                  <a:lnTo>
                    <a:pt x="1563751" y="1524"/>
                  </a:lnTo>
                  <a:lnTo>
                    <a:pt x="1487170" y="5842"/>
                  </a:lnTo>
                  <a:lnTo>
                    <a:pt x="1410716" y="12954"/>
                  </a:lnTo>
                  <a:lnTo>
                    <a:pt x="1334897" y="22733"/>
                  </a:lnTo>
                  <a:lnTo>
                    <a:pt x="1259459" y="35052"/>
                  </a:lnTo>
                  <a:lnTo>
                    <a:pt x="1185037" y="49784"/>
                  </a:lnTo>
                  <a:lnTo>
                    <a:pt x="1111377" y="67056"/>
                  </a:lnTo>
                  <a:lnTo>
                    <a:pt x="1038733" y="86626"/>
                  </a:lnTo>
                  <a:lnTo>
                    <a:pt x="967359" y="108331"/>
                  </a:lnTo>
                  <a:lnTo>
                    <a:pt x="897255" y="132207"/>
                  </a:lnTo>
                  <a:lnTo>
                    <a:pt x="828662" y="158127"/>
                  </a:lnTo>
                  <a:lnTo>
                    <a:pt x="761873" y="185928"/>
                  </a:lnTo>
                  <a:lnTo>
                    <a:pt x="696722" y="215646"/>
                  </a:lnTo>
                  <a:lnTo>
                    <a:pt x="633476" y="247142"/>
                  </a:lnTo>
                  <a:lnTo>
                    <a:pt x="572516" y="280289"/>
                  </a:lnTo>
                  <a:lnTo>
                    <a:pt x="513715" y="314960"/>
                  </a:lnTo>
                  <a:lnTo>
                    <a:pt x="457200" y="351155"/>
                  </a:lnTo>
                  <a:lnTo>
                    <a:pt x="403352" y="388747"/>
                  </a:lnTo>
                  <a:lnTo>
                    <a:pt x="352044" y="427609"/>
                  </a:lnTo>
                  <a:lnTo>
                    <a:pt x="303784" y="467614"/>
                  </a:lnTo>
                  <a:lnTo>
                    <a:pt x="258445" y="508762"/>
                  </a:lnTo>
                  <a:lnTo>
                    <a:pt x="216154" y="551053"/>
                  </a:lnTo>
                  <a:lnTo>
                    <a:pt x="177165" y="594233"/>
                  </a:lnTo>
                  <a:lnTo>
                    <a:pt x="141732" y="638302"/>
                  </a:lnTo>
                  <a:lnTo>
                    <a:pt x="109728" y="683133"/>
                  </a:lnTo>
                  <a:lnTo>
                    <a:pt x="81534" y="728726"/>
                  </a:lnTo>
                  <a:lnTo>
                    <a:pt x="57277" y="774827"/>
                  </a:lnTo>
                  <a:lnTo>
                    <a:pt x="37084" y="821436"/>
                  </a:lnTo>
                  <a:lnTo>
                    <a:pt x="21082" y="868553"/>
                  </a:lnTo>
                  <a:lnTo>
                    <a:pt x="9398" y="915797"/>
                  </a:lnTo>
                  <a:lnTo>
                    <a:pt x="2413" y="963422"/>
                  </a:lnTo>
                  <a:lnTo>
                    <a:pt x="0" y="1010412"/>
                  </a:lnTo>
                  <a:lnTo>
                    <a:pt x="12700" y="1011174"/>
                  </a:lnTo>
                  <a:lnTo>
                    <a:pt x="15113" y="964057"/>
                  </a:lnTo>
                  <a:lnTo>
                    <a:pt x="21971" y="917702"/>
                  </a:lnTo>
                  <a:lnTo>
                    <a:pt x="33401" y="871474"/>
                  </a:lnTo>
                  <a:lnTo>
                    <a:pt x="49022" y="825500"/>
                  </a:lnTo>
                  <a:lnTo>
                    <a:pt x="68961" y="779907"/>
                  </a:lnTo>
                  <a:lnTo>
                    <a:pt x="92837" y="734568"/>
                  </a:lnTo>
                  <a:lnTo>
                    <a:pt x="120523" y="689864"/>
                  </a:lnTo>
                  <a:lnTo>
                    <a:pt x="152019" y="645668"/>
                  </a:lnTo>
                  <a:lnTo>
                    <a:pt x="187071" y="602234"/>
                  </a:lnTo>
                  <a:lnTo>
                    <a:pt x="225552" y="559562"/>
                  </a:lnTo>
                  <a:lnTo>
                    <a:pt x="267335" y="517779"/>
                  </a:lnTo>
                  <a:lnTo>
                    <a:pt x="312293" y="477012"/>
                  </a:lnTo>
                  <a:lnTo>
                    <a:pt x="360172" y="437261"/>
                  </a:lnTo>
                  <a:lnTo>
                    <a:pt x="410972" y="398780"/>
                  </a:lnTo>
                  <a:lnTo>
                    <a:pt x="464439" y="361569"/>
                  </a:lnTo>
                  <a:lnTo>
                    <a:pt x="520573" y="325628"/>
                  </a:lnTo>
                  <a:lnTo>
                    <a:pt x="578866" y="291211"/>
                  </a:lnTo>
                  <a:lnTo>
                    <a:pt x="639572" y="258318"/>
                  </a:lnTo>
                  <a:lnTo>
                    <a:pt x="702437" y="227076"/>
                  </a:lnTo>
                  <a:lnTo>
                    <a:pt x="767080" y="197485"/>
                  </a:lnTo>
                  <a:lnTo>
                    <a:pt x="833628" y="169926"/>
                  </a:lnTo>
                  <a:lnTo>
                    <a:pt x="901827" y="144145"/>
                  </a:lnTo>
                  <a:lnTo>
                    <a:pt x="971423" y="120396"/>
                  </a:lnTo>
                  <a:lnTo>
                    <a:pt x="1042416" y="98806"/>
                  </a:lnTo>
                  <a:lnTo>
                    <a:pt x="1114679" y="79375"/>
                  </a:lnTo>
                  <a:lnTo>
                    <a:pt x="1187831" y="62230"/>
                  </a:lnTo>
                  <a:lnTo>
                    <a:pt x="1261999" y="47498"/>
                  </a:lnTo>
                  <a:lnTo>
                    <a:pt x="1336929" y="35179"/>
                  </a:lnTo>
                  <a:lnTo>
                    <a:pt x="1412367" y="25527"/>
                  </a:lnTo>
                  <a:lnTo>
                    <a:pt x="1488313" y="18542"/>
                  </a:lnTo>
                  <a:lnTo>
                    <a:pt x="1564513" y="14097"/>
                  </a:lnTo>
                  <a:lnTo>
                    <a:pt x="1640840" y="12700"/>
                  </a:lnTo>
                  <a:lnTo>
                    <a:pt x="1793621" y="14859"/>
                  </a:lnTo>
                  <a:lnTo>
                    <a:pt x="1945259" y="20955"/>
                  </a:lnTo>
                  <a:lnTo>
                    <a:pt x="2094611" y="30861"/>
                  </a:lnTo>
                  <a:lnTo>
                    <a:pt x="2240280" y="44323"/>
                  </a:lnTo>
                  <a:lnTo>
                    <a:pt x="2381123" y="60972"/>
                  </a:lnTo>
                  <a:lnTo>
                    <a:pt x="2449322" y="70358"/>
                  </a:lnTo>
                  <a:lnTo>
                    <a:pt x="2515997" y="80518"/>
                  </a:lnTo>
                  <a:lnTo>
                    <a:pt x="2580767" y="91452"/>
                  </a:lnTo>
                  <a:lnTo>
                    <a:pt x="2643632" y="102870"/>
                  </a:lnTo>
                  <a:lnTo>
                    <a:pt x="2704465" y="114947"/>
                  </a:lnTo>
                  <a:lnTo>
                    <a:pt x="2763012" y="127508"/>
                  </a:lnTo>
                  <a:lnTo>
                    <a:pt x="2819146" y="140716"/>
                  </a:lnTo>
                  <a:lnTo>
                    <a:pt x="2872740" y="154305"/>
                  </a:lnTo>
                  <a:lnTo>
                    <a:pt x="2923667" y="168529"/>
                  </a:lnTo>
                  <a:lnTo>
                    <a:pt x="2971546" y="183007"/>
                  </a:lnTo>
                  <a:lnTo>
                    <a:pt x="3016504" y="197993"/>
                  </a:lnTo>
                  <a:lnTo>
                    <a:pt x="3058414" y="213360"/>
                  </a:lnTo>
                  <a:lnTo>
                    <a:pt x="3096895" y="228981"/>
                  </a:lnTo>
                  <a:lnTo>
                    <a:pt x="3131947" y="244983"/>
                  </a:lnTo>
                  <a:lnTo>
                    <a:pt x="3191129" y="277368"/>
                  </a:lnTo>
                  <a:lnTo>
                    <a:pt x="3233420" y="309651"/>
                  </a:lnTo>
                  <a:lnTo>
                    <a:pt x="3233623" y="309816"/>
                  </a:lnTo>
                  <a:lnTo>
                    <a:pt x="3233674" y="309651"/>
                  </a:lnTo>
                  <a:lnTo>
                    <a:pt x="3233915" y="309676"/>
                  </a:lnTo>
                  <a:lnTo>
                    <a:pt x="3233851" y="309867"/>
                  </a:lnTo>
                  <a:lnTo>
                    <a:pt x="3233674" y="309867"/>
                  </a:lnTo>
                  <a:lnTo>
                    <a:pt x="3233547" y="309867"/>
                  </a:lnTo>
                  <a:lnTo>
                    <a:pt x="3205861" y="324485"/>
                  </a:lnTo>
                  <a:lnTo>
                    <a:pt x="3275076" y="374142"/>
                  </a:lnTo>
                  <a:close/>
                </a:path>
                <a:path w="4066540" h="1011555">
                  <a:moveTo>
                    <a:pt x="4066286" y="718058"/>
                  </a:moveTo>
                  <a:lnTo>
                    <a:pt x="4057916" y="685419"/>
                  </a:lnTo>
                  <a:lnTo>
                    <a:pt x="4055364" y="680085"/>
                  </a:lnTo>
                  <a:lnTo>
                    <a:pt x="4024376" y="643128"/>
                  </a:lnTo>
                  <a:lnTo>
                    <a:pt x="3994150" y="619887"/>
                  </a:lnTo>
                  <a:lnTo>
                    <a:pt x="3956939" y="597662"/>
                  </a:lnTo>
                  <a:lnTo>
                    <a:pt x="3913378" y="576453"/>
                  </a:lnTo>
                  <a:lnTo>
                    <a:pt x="3863848" y="556387"/>
                  </a:lnTo>
                  <a:lnTo>
                    <a:pt x="3809111" y="537591"/>
                  </a:lnTo>
                  <a:lnTo>
                    <a:pt x="3749675" y="520446"/>
                  </a:lnTo>
                  <a:lnTo>
                    <a:pt x="3686175" y="504952"/>
                  </a:lnTo>
                  <a:lnTo>
                    <a:pt x="3619119" y="491363"/>
                  </a:lnTo>
                  <a:lnTo>
                    <a:pt x="3549015" y="479806"/>
                  </a:lnTo>
                  <a:lnTo>
                    <a:pt x="3476625" y="470535"/>
                  </a:lnTo>
                  <a:lnTo>
                    <a:pt x="3402457" y="463550"/>
                  </a:lnTo>
                  <a:lnTo>
                    <a:pt x="3327146" y="459359"/>
                  </a:lnTo>
                  <a:lnTo>
                    <a:pt x="3289046" y="458216"/>
                  </a:lnTo>
                  <a:lnTo>
                    <a:pt x="3251073" y="457835"/>
                  </a:lnTo>
                  <a:lnTo>
                    <a:pt x="3213100" y="458343"/>
                  </a:lnTo>
                  <a:lnTo>
                    <a:pt x="3137281" y="461010"/>
                  </a:lnTo>
                  <a:lnTo>
                    <a:pt x="3062478" y="466471"/>
                  </a:lnTo>
                  <a:lnTo>
                    <a:pt x="2989199" y="474472"/>
                  </a:lnTo>
                  <a:lnTo>
                    <a:pt x="2917825" y="484632"/>
                  </a:lnTo>
                  <a:lnTo>
                    <a:pt x="2849245" y="496824"/>
                  </a:lnTo>
                  <a:lnTo>
                    <a:pt x="2783840" y="511175"/>
                  </a:lnTo>
                  <a:lnTo>
                    <a:pt x="2722372" y="526923"/>
                  </a:lnTo>
                  <a:lnTo>
                    <a:pt x="2665222" y="544449"/>
                  </a:lnTo>
                  <a:lnTo>
                    <a:pt x="2613152" y="563372"/>
                  </a:lnTo>
                  <a:lnTo>
                    <a:pt x="2566543" y="583438"/>
                  </a:lnTo>
                  <a:lnTo>
                    <a:pt x="2526157" y="604647"/>
                  </a:lnTo>
                  <a:lnTo>
                    <a:pt x="2492375" y="626745"/>
                  </a:lnTo>
                  <a:lnTo>
                    <a:pt x="2478278" y="638175"/>
                  </a:lnTo>
                  <a:lnTo>
                    <a:pt x="2477770" y="638556"/>
                  </a:lnTo>
                  <a:lnTo>
                    <a:pt x="2477262" y="639064"/>
                  </a:lnTo>
                  <a:lnTo>
                    <a:pt x="2476881" y="639699"/>
                  </a:lnTo>
                  <a:lnTo>
                    <a:pt x="2474772" y="642886"/>
                  </a:lnTo>
                  <a:lnTo>
                    <a:pt x="2446401" y="626872"/>
                  </a:lnTo>
                  <a:lnTo>
                    <a:pt x="2442210" y="711962"/>
                  </a:lnTo>
                  <a:lnTo>
                    <a:pt x="2512822" y="664337"/>
                  </a:lnTo>
                  <a:lnTo>
                    <a:pt x="2505379" y="660146"/>
                  </a:lnTo>
                  <a:lnTo>
                    <a:pt x="2485860" y="649135"/>
                  </a:lnTo>
                  <a:lnTo>
                    <a:pt x="2532253" y="615696"/>
                  </a:lnTo>
                  <a:lnTo>
                    <a:pt x="2571750" y="594995"/>
                  </a:lnTo>
                  <a:lnTo>
                    <a:pt x="2617597" y="575310"/>
                  </a:lnTo>
                  <a:lnTo>
                    <a:pt x="2669159" y="556641"/>
                  </a:lnTo>
                  <a:lnTo>
                    <a:pt x="2725547" y="539242"/>
                  </a:lnTo>
                  <a:lnTo>
                    <a:pt x="2786761" y="523494"/>
                  </a:lnTo>
                  <a:lnTo>
                    <a:pt x="2851658" y="509397"/>
                  </a:lnTo>
                  <a:lnTo>
                    <a:pt x="2919857" y="497205"/>
                  </a:lnTo>
                  <a:lnTo>
                    <a:pt x="2990596" y="487045"/>
                  </a:lnTo>
                  <a:lnTo>
                    <a:pt x="3063621" y="479171"/>
                  </a:lnTo>
                  <a:lnTo>
                    <a:pt x="3137916" y="473710"/>
                  </a:lnTo>
                  <a:lnTo>
                    <a:pt x="3213227" y="470916"/>
                  </a:lnTo>
                  <a:lnTo>
                    <a:pt x="3250946" y="470535"/>
                  </a:lnTo>
                  <a:lnTo>
                    <a:pt x="3288665" y="470916"/>
                  </a:lnTo>
                  <a:lnTo>
                    <a:pt x="3363976" y="473837"/>
                  </a:lnTo>
                  <a:lnTo>
                    <a:pt x="3438398" y="479298"/>
                  </a:lnTo>
                  <a:lnTo>
                    <a:pt x="3511423" y="487426"/>
                  </a:lnTo>
                  <a:lnTo>
                    <a:pt x="3582162" y="497840"/>
                  </a:lnTo>
                  <a:lnTo>
                    <a:pt x="3650361" y="510413"/>
                  </a:lnTo>
                  <a:lnTo>
                    <a:pt x="3715258" y="524764"/>
                  </a:lnTo>
                  <a:lnTo>
                    <a:pt x="3776345" y="541020"/>
                  </a:lnTo>
                  <a:lnTo>
                    <a:pt x="3832860" y="558673"/>
                  </a:lnTo>
                  <a:lnTo>
                    <a:pt x="3884295" y="577977"/>
                  </a:lnTo>
                  <a:lnTo>
                    <a:pt x="3930015" y="598170"/>
                  </a:lnTo>
                  <a:lnTo>
                    <a:pt x="3969512" y="619379"/>
                  </a:lnTo>
                  <a:lnTo>
                    <a:pt x="4002151" y="641223"/>
                  </a:lnTo>
                  <a:lnTo>
                    <a:pt x="4036441" y="674497"/>
                  </a:lnTo>
                  <a:lnTo>
                    <a:pt x="4044315" y="686308"/>
                  </a:lnTo>
                  <a:lnTo>
                    <a:pt x="4043934" y="685419"/>
                  </a:lnTo>
                  <a:lnTo>
                    <a:pt x="4053586" y="718693"/>
                  </a:lnTo>
                  <a:lnTo>
                    <a:pt x="4066286" y="718058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pc="-5" dirty="0"/>
              <a:t>1</a:t>
            </a:r>
            <a:r>
              <a:rPr spc="5" dirty="0"/>
              <a:t>1</a:t>
            </a:r>
            <a:r>
              <a:rPr spc="-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5" dirty="0"/>
              <a:t>abri</a:t>
            </a:r>
            <a:r>
              <a:rPr dirty="0"/>
              <a:t>l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202</a:t>
            </a:r>
            <a:r>
              <a:rPr spc="5" dirty="0"/>
              <a:t>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18228" y="6657657"/>
            <a:ext cx="24898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OPYRIGHT</a:t>
            </a:r>
            <a:r>
              <a:rPr sz="950" spc="-3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5" dirty="0">
                <a:solidFill>
                  <a:srgbClr val="888888"/>
                </a:solidFill>
                <a:latin typeface="Calibri Light"/>
                <a:cs typeface="Calibri Light"/>
              </a:rPr>
              <a:t>©</a:t>
            </a:r>
            <a:r>
              <a:rPr sz="950" spc="-2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spc="-5" dirty="0">
                <a:solidFill>
                  <a:srgbClr val="888888"/>
                </a:solidFill>
                <a:latin typeface="Calibri Light"/>
                <a:cs typeface="Calibri Light"/>
              </a:rPr>
              <a:t>2016,</a:t>
            </a:r>
            <a:r>
              <a:rPr sz="950" spc="30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EVERIS.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ALL RIGHTS</a:t>
            </a:r>
            <a:r>
              <a:rPr sz="950" spc="-55" dirty="0">
                <a:solidFill>
                  <a:srgbClr val="888888"/>
                </a:solidFill>
                <a:latin typeface="Calibri Light"/>
                <a:cs typeface="Calibri Light"/>
              </a:rPr>
              <a:t> </a:t>
            </a:r>
            <a:r>
              <a:rPr sz="950" dirty="0">
                <a:solidFill>
                  <a:srgbClr val="888888"/>
                </a:solidFill>
                <a:latin typeface="Calibri Light"/>
                <a:cs typeface="Calibri Light"/>
              </a:rPr>
              <a:t>RESERVED.</a:t>
            </a:r>
            <a:endParaRPr sz="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1676</Words>
  <Application>Microsoft Office PowerPoint</Application>
  <PresentationFormat>Panorámica</PresentationFormat>
  <Paragraphs>306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 MT</vt:lpstr>
      <vt:lpstr>Calibri</vt:lpstr>
      <vt:lpstr>Calibri Light</vt:lpstr>
      <vt:lpstr>Times New Roman</vt:lpstr>
      <vt:lpstr>Office Theme</vt:lpstr>
      <vt:lpstr>SESION 05</vt:lpstr>
      <vt:lpstr>Presentación de PowerPoint</vt:lpstr>
      <vt:lpstr>Presentación de PowerPoint</vt:lpstr>
      <vt:lpstr>MLOps =</vt:lpstr>
      <vt:lpstr>MLOps</vt:lpstr>
      <vt:lpstr>Flujo tradicional para la orquestación  de ejecución de modelos de 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Roles y responsabilidades</vt:lpstr>
      <vt:lpstr>Actividades para productivizar un modelo de ML</vt:lpstr>
      <vt:lpstr>Deudas técnicas en ML</vt:lpstr>
      <vt:lpstr>Desafíos</vt:lpstr>
      <vt:lpstr>Desafíos</vt:lpstr>
      <vt:lpstr>MLOps</vt:lpstr>
      <vt:lpstr>Presentación de PowerPoint</vt:lpstr>
      <vt:lpstr>Flujo Actual para la orquestación  de ejecución de modelos de ML</vt:lpstr>
      <vt:lpstr>Presentación de PowerPoint</vt:lpstr>
      <vt:lpstr>Beneficios</vt:lpstr>
      <vt:lpstr>ML Stack Development</vt:lpstr>
      <vt:lpstr>Presentación de PowerPoint</vt:lpstr>
      <vt:lpstr>ML Ops</vt:lpstr>
      <vt:lpstr>MLOPS – CI/CD</vt:lpstr>
      <vt:lpstr>MLOPS – CI/CD</vt:lpstr>
      <vt:lpstr>Gracias www.newhorizons.edu.pe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Gaytan</dc:creator>
  <cp:lastModifiedBy>Pineda Claros, Eder</cp:lastModifiedBy>
  <cp:revision>1</cp:revision>
  <dcterms:created xsi:type="dcterms:W3CDTF">2024-02-21T03:54:18Z</dcterms:created>
  <dcterms:modified xsi:type="dcterms:W3CDTF">2024-02-21T03:59:39Z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2024-02-21T00:00:00Z</vt:filetime>
  </property>
</Properties>
</file>