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2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7534" y="3119671"/>
            <a:ext cx="10996930" cy="796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3732" y="3788981"/>
            <a:ext cx="10884535" cy="129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1274946"/>
            <a:ext cx="956171" cy="637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227" y="2348166"/>
            <a:ext cx="10837544" cy="154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8564" y="2151951"/>
            <a:ext cx="9754870" cy="346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57" y="6614794"/>
            <a:ext cx="960755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8228" y="6614794"/>
            <a:ext cx="2552700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0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13.jp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horizons.edu.p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0590" y="4011929"/>
            <a:ext cx="5247640" cy="1427480"/>
          </a:xfrm>
          <a:custGeom>
            <a:avLst/>
            <a:gdLst/>
            <a:ahLst/>
            <a:cxnLst/>
            <a:rect l="l" t="t" r="r" b="b"/>
            <a:pathLst>
              <a:path w="5247640" h="1427479">
                <a:moveTo>
                  <a:pt x="0" y="237871"/>
                </a:moveTo>
                <a:lnTo>
                  <a:pt x="4834" y="189947"/>
                </a:lnTo>
                <a:lnTo>
                  <a:pt x="18700" y="145303"/>
                </a:lnTo>
                <a:lnTo>
                  <a:pt x="40639" y="104899"/>
                </a:lnTo>
                <a:lnTo>
                  <a:pt x="69691" y="69691"/>
                </a:lnTo>
                <a:lnTo>
                  <a:pt x="104899" y="40639"/>
                </a:lnTo>
                <a:lnTo>
                  <a:pt x="145303" y="18700"/>
                </a:lnTo>
                <a:lnTo>
                  <a:pt x="189947" y="4834"/>
                </a:lnTo>
                <a:lnTo>
                  <a:pt x="237871" y="0"/>
                </a:lnTo>
                <a:lnTo>
                  <a:pt x="5009769" y="0"/>
                </a:lnTo>
                <a:lnTo>
                  <a:pt x="5057692" y="4834"/>
                </a:lnTo>
                <a:lnTo>
                  <a:pt x="5102336" y="18700"/>
                </a:lnTo>
                <a:lnTo>
                  <a:pt x="5142740" y="40639"/>
                </a:lnTo>
                <a:lnTo>
                  <a:pt x="5177948" y="69691"/>
                </a:lnTo>
                <a:lnTo>
                  <a:pt x="5207000" y="104899"/>
                </a:lnTo>
                <a:lnTo>
                  <a:pt x="5228939" y="145303"/>
                </a:lnTo>
                <a:lnTo>
                  <a:pt x="5242805" y="189947"/>
                </a:lnTo>
                <a:lnTo>
                  <a:pt x="5247640" y="237871"/>
                </a:lnTo>
                <a:lnTo>
                  <a:pt x="5247640" y="1189609"/>
                </a:lnTo>
                <a:lnTo>
                  <a:pt x="5242805" y="1237532"/>
                </a:lnTo>
                <a:lnTo>
                  <a:pt x="5228939" y="1282176"/>
                </a:lnTo>
                <a:lnTo>
                  <a:pt x="5207000" y="1322580"/>
                </a:lnTo>
                <a:lnTo>
                  <a:pt x="5177948" y="1357788"/>
                </a:lnTo>
                <a:lnTo>
                  <a:pt x="5142740" y="1386840"/>
                </a:lnTo>
                <a:lnTo>
                  <a:pt x="5102336" y="1408779"/>
                </a:lnTo>
                <a:lnTo>
                  <a:pt x="5057692" y="1422645"/>
                </a:lnTo>
                <a:lnTo>
                  <a:pt x="5009769" y="1427480"/>
                </a:lnTo>
                <a:lnTo>
                  <a:pt x="237871" y="1427480"/>
                </a:lnTo>
                <a:lnTo>
                  <a:pt x="189947" y="1422645"/>
                </a:lnTo>
                <a:lnTo>
                  <a:pt x="145303" y="1408779"/>
                </a:lnTo>
                <a:lnTo>
                  <a:pt x="104899" y="1386840"/>
                </a:lnTo>
                <a:lnTo>
                  <a:pt x="69691" y="1357788"/>
                </a:lnTo>
                <a:lnTo>
                  <a:pt x="40639" y="1322580"/>
                </a:lnTo>
                <a:lnTo>
                  <a:pt x="18700" y="1282176"/>
                </a:lnTo>
                <a:lnTo>
                  <a:pt x="4834" y="1237532"/>
                </a:lnTo>
                <a:lnTo>
                  <a:pt x="0" y="1189609"/>
                </a:lnTo>
                <a:lnTo>
                  <a:pt x="0" y="237871"/>
                </a:lnTo>
                <a:close/>
              </a:path>
            </a:pathLst>
          </a:custGeom>
          <a:ln w="12700">
            <a:solidFill>
              <a:srgbClr val="84A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1250" y="4342447"/>
            <a:ext cx="2306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400" spc="-7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400" spc="-35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4400" spc="-60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4400" spc="-1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0000"/>
                </a:solidFill>
                <a:latin typeface="Calibri Light"/>
                <a:cs typeface="Calibri Light"/>
              </a:rPr>
              <a:t>05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245218" y="5002529"/>
            <a:ext cx="284607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170561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7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18980" y="5002529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02040" y="511810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4" y="44450"/>
                </a:lnTo>
                <a:lnTo>
                  <a:pt x="4904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1157" y="4859020"/>
            <a:ext cx="652242" cy="67564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350379" y="5668645"/>
            <a:ext cx="8299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Monitoring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45218" y="5632132"/>
            <a:ext cx="28460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18980" y="5002529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0140" y="4937759"/>
            <a:ext cx="1165860" cy="53593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189854" y="5002529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7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R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2040" y="511810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4" y="44450"/>
                </a:lnTo>
                <a:lnTo>
                  <a:pt x="4904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059" y="515874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3" y="44450"/>
                </a:lnTo>
                <a:lnTo>
                  <a:pt x="490473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01157" y="4859020"/>
            <a:ext cx="652242" cy="67564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350379" y="5668645"/>
            <a:ext cx="8299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Monitoring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5778" y="5614670"/>
            <a:ext cx="1499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Retraining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new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45218" y="5632132"/>
            <a:ext cx="28460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262125"/>
          <a:ext cx="10858500" cy="491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Rol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DEscripciòn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53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libri Light"/>
                          <a:cs typeface="Calibri Light"/>
                        </a:rPr>
                        <a:t>Technical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Product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Owner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el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lider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DS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planificar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comunicación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gestión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del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equipo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un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proyecto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MVP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particular.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65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Machiler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Learning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Engineer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286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poder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gestionar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las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necesidades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Scientist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habilitando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estándares</a:t>
                      </a:r>
                      <a:r>
                        <a:rPr sz="1800" spc="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(habilita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puntos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calidad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modelado)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productivización</a:t>
                      </a:r>
                      <a:r>
                        <a:rPr sz="1800" spc="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modelos,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colabora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los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engineers</a:t>
                      </a:r>
                      <a:r>
                        <a:rPr sz="1800" spc="7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aplicación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estrategias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ejecución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ayudar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escalarlos</a:t>
                      </a:r>
                      <a:r>
                        <a:rPr sz="1800" spc="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nivel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producción.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78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-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Scientist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3181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realizar</a:t>
                      </a:r>
                      <a:r>
                        <a:rPr sz="1800" spc="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co-creación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ML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orientados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a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cuales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tienen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como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objetivo</a:t>
                      </a:r>
                      <a:r>
                        <a:rPr sz="18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conseguir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información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valiosa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(insights).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62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Engineer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operativizar,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planificar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orquestar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mejor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estrategia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ejecución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finalidad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optimizar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costos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rendimientos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modelo,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 su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vez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estar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apoyado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estándares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políticas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seguridad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alineados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lineamientos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6186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R</a:t>
            </a:r>
            <a:r>
              <a:rPr sz="4400" spc="-125" dirty="0"/>
              <a:t>o</a:t>
            </a:r>
            <a:r>
              <a:rPr sz="4400" spc="-120" dirty="0"/>
              <a:t>l</a:t>
            </a:r>
            <a:r>
              <a:rPr sz="4400" spc="-125" dirty="0"/>
              <a:t>e</a:t>
            </a:r>
            <a:r>
              <a:rPr sz="4400" dirty="0"/>
              <a:t>s</a:t>
            </a:r>
            <a:r>
              <a:rPr sz="4400" spc="-220" dirty="0"/>
              <a:t> </a:t>
            </a:r>
            <a:r>
              <a:rPr sz="4400" dirty="0"/>
              <a:t>y</a:t>
            </a:r>
            <a:r>
              <a:rPr sz="4400" spc="-245" dirty="0"/>
              <a:t> </a:t>
            </a:r>
            <a:r>
              <a:rPr sz="4400" spc="-125" dirty="0"/>
              <a:t>re</a:t>
            </a:r>
            <a:r>
              <a:rPr sz="4400" spc="-120" dirty="0"/>
              <a:t>s</a:t>
            </a:r>
            <a:r>
              <a:rPr sz="4400" spc="-125" dirty="0"/>
              <a:t>pon</a:t>
            </a:r>
            <a:r>
              <a:rPr sz="4400" spc="-120" dirty="0"/>
              <a:t>s</a:t>
            </a:r>
            <a:r>
              <a:rPr sz="4400" spc="-125" dirty="0"/>
              <a:t>ab</a:t>
            </a:r>
            <a:r>
              <a:rPr sz="4400" spc="-120" dirty="0"/>
              <a:t>ili</a:t>
            </a:r>
            <a:r>
              <a:rPr sz="4400" spc="-125" dirty="0"/>
              <a:t>dade</a:t>
            </a:r>
            <a:r>
              <a:rPr sz="4400" dirty="0"/>
              <a:t>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59" y="1981200"/>
            <a:ext cx="11705558" cy="3487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11275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A</a:t>
            </a:r>
            <a:r>
              <a:rPr sz="4400" spc="-120" dirty="0"/>
              <a:t>c</a:t>
            </a:r>
            <a:r>
              <a:rPr sz="4400" spc="-125" dirty="0"/>
              <a:t>t</a:t>
            </a:r>
            <a:r>
              <a:rPr sz="4400" spc="-120" dirty="0"/>
              <a:t>ivi</a:t>
            </a:r>
            <a:r>
              <a:rPr sz="4400" spc="-125" dirty="0"/>
              <a:t>dade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par</a:t>
            </a:r>
            <a:r>
              <a:rPr sz="4400" dirty="0"/>
              <a:t>a</a:t>
            </a:r>
            <a:r>
              <a:rPr sz="4400" spc="-254" dirty="0"/>
              <a:t> </a:t>
            </a:r>
            <a:r>
              <a:rPr sz="4400" spc="-130" dirty="0"/>
              <a:t>produ</a:t>
            </a:r>
            <a:r>
              <a:rPr sz="4400" spc="-125" dirty="0"/>
              <a:t>ctiviz</a:t>
            </a:r>
            <a:r>
              <a:rPr sz="4400" spc="-130" dirty="0"/>
              <a:t>a</a:t>
            </a:r>
            <a:r>
              <a:rPr sz="4400" dirty="0"/>
              <a:t>r</a:t>
            </a:r>
            <a:r>
              <a:rPr sz="4400" spc="-175" dirty="0"/>
              <a:t> </a:t>
            </a:r>
            <a:r>
              <a:rPr sz="4400" spc="-130" dirty="0"/>
              <a:t>u</a:t>
            </a:r>
            <a:r>
              <a:rPr sz="4400" dirty="0"/>
              <a:t>n</a:t>
            </a:r>
            <a:r>
              <a:rPr sz="4400" spc="-235" dirty="0"/>
              <a:t> </a:t>
            </a:r>
            <a:r>
              <a:rPr sz="4400" spc="-130" dirty="0"/>
              <a:t>mode</a:t>
            </a:r>
            <a:r>
              <a:rPr sz="4400" spc="-125" dirty="0"/>
              <a:t>l</a:t>
            </a:r>
            <a:r>
              <a:rPr sz="4400" dirty="0"/>
              <a:t>o</a:t>
            </a:r>
            <a:r>
              <a:rPr sz="4400" spc="-210" dirty="0"/>
              <a:t> </a:t>
            </a:r>
            <a:r>
              <a:rPr sz="4400" spc="-130" dirty="0"/>
              <a:t>d</a:t>
            </a:r>
            <a:r>
              <a:rPr sz="4400" dirty="0"/>
              <a:t>e</a:t>
            </a:r>
            <a:r>
              <a:rPr sz="4400" spc="-235" dirty="0"/>
              <a:t> </a:t>
            </a:r>
            <a:r>
              <a:rPr sz="4400" spc="-130" dirty="0"/>
              <a:t>M</a:t>
            </a:r>
            <a:r>
              <a:rPr sz="4400" dirty="0"/>
              <a:t>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130" y="1846711"/>
            <a:ext cx="10425984" cy="3975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5573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D</a:t>
            </a:r>
            <a:r>
              <a:rPr sz="4400" spc="-125" dirty="0"/>
              <a:t>euda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té</a:t>
            </a:r>
            <a:r>
              <a:rPr sz="4400" spc="-120" dirty="0"/>
              <a:t>c</a:t>
            </a:r>
            <a:r>
              <a:rPr sz="4400" spc="-125" dirty="0"/>
              <a:t>n</a:t>
            </a:r>
            <a:r>
              <a:rPr sz="4400" spc="-120" dirty="0"/>
              <a:t>ic</a:t>
            </a:r>
            <a:r>
              <a:rPr sz="4400" spc="-125" dirty="0"/>
              <a:t>a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e</a:t>
            </a:r>
            <a:r>
              <a:rPr sz="4400" dirty="0"/>
              <a:t>n</a:t>
            </a:r>
            <a:r>
              <a:rPr sz="4400" spc="-225" dirty="0"/>
              <a:t> </a:t>
            </a:r>
            <a:r>
              <a:rPr sz="4400" spc="-125" dirty="0"/>
              <a:t>M</a:t>
            </a:r>
            <a:r>
              <a:rPr sz="4400" dirty="0"/>
              <a:t>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121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s</a:t>
            </a:r>
            <a:r>
              <a:rPr sz="4400" spc="-130" dirty="0"/>
              <a:t>a</a:t>
            </a:r>
            <a:r>
              <a:rPr sz="4400" spc="-125" dirty="0"/>
              <a:t>fí</a:t>
            </a:r>
            <a:r>
              <a:rPr sz="4400" spc="-130" dirty="0"/>
              <a:t>o</a:t>
            </a:r>
            <a:r>
              <a:rPr sz="4400" dirty="0"/>
              <a:t>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820419"/>
            <a:ext cx="9888220" cy="4381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4319" y="439419"/>
            <a:ext cx="10466705" cy="6235065"/>
            <a:chOff x="1544319" y="439419"/>
            <a:chExt cx="10466705" cy="6235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319" y="439419"/>
              <a:ext cx="9885680" cy="4381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96099" y="4820919"/>
              <a:ext cx="5105400" cy="1844039"/>
            </a:xfrm>
            <a:custGeom>
              <a:avLst/>
              <a:gdLst/>
              <a:ahLst/>
              <a:cxnLst/>
              <a:rect l="l" t="t" r="r" b="b"/>
              <a:pathLst>
                <a:path w="5105400" h="1844040">
                  <a:moveTo>
                    <a:pt x="4798059" y="0"/>
                  </a:moveTo>
                  <a:lnTo>
                    <a:pt x="0" y="0"/>
                  </a:lnTo>
                  <a:lnTo>
                    <a:pt x="0" y="1844039"/>
                  </a:lnTo>
                  <a:lnTo>
                    <a:pt x="5105400" y="1844039"/>
                  </a:lnTo>
                  <a:lnTo>
                    <a:pt x="5105400" y="307339"/>
                  </a:lnTo>
                  <a:lnTo>
                    <a:pt x="4798059" y="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96099" y="4820919"/>
              <a:ext cx="5105400" cy="1844039"/>
            </a:xfrm>
            <a:custGeom>
              <a:avLst/>
              <a:gdLst/>
              <a:ahLst/>
              <a:cxnLst/>
              <a:rect l="l" t="t" r="r" b="b"/>
              <a:pathLst>
                <a:path w="5105400" h="1844040">
                  <a:moveTo>
                    <a:pt x="0" y="0"/>
                  </a:moveTo>
                  <a:lnTo>
                    <a:pt x="4798059" y="0"/>
                  </a:lnTo>
                  <a:lnTo>
                    <a:pt x="5105400" y="307339"/>
                  </a:lnTo>
                  <a:lnTo>
                    <a:pt x="5105400" y="1844039"/>
                  </a:lnTo>
                  <a:lnTo>
                    <a:pt x="0" y="184403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76491" y="4970779"/>
            <a:ext cx="46983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Que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son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las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dependencias</a:t>
            </a:r>
            <a:r>
              <a:rPr sz="1800" spc="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requeridas?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Paquetes</a:t>
            </a:r>
            <a:r>
              <a:rPr sz="18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requeridos?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características</a:t>
            </a:r>
            <a:r>
              <a:rPr sz="1800" spc="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son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necesarias</a:t>
            </a:r>
            <a:r>
              <a:rPr sz="1800" spc="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18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sz="18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modelo? </a:t>
            </a:r>
            <a:r>
              <a:rPr sz="1800" spc="-3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indicador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representa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las</a:t>
            </a:r>
            <a:r>
              <a:rPr sz="18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variables</a:t>
            </a:r>
            <a:r>
              <a:rPr sz="18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salida?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Se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encuentra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sz="18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modelo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ya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trabajando</a:t>
            </a:r>
            <a:r>
              <a:rPr sz="18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en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producción?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121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s</a:t>
            </a:r>
            <a:r>
              <a:rPr sz="4400" spc="-130" dirty="0"/>
              <a:t>a</a:t>
            </a:r>
            <a:r>
              <a:rPr sz="4400" spc="-125" dirty="0"/>
              <a:t>fí</a:t>
            </a:r>
            <a:r>
              <a:rPr sz="4400" spc="-130" dirty="0"/>
              <a:t>o</a:t>
            </a:r>
            <a:r>
              <a:rPr sz="4400" dirty="0"/>
              <a:t>s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1156196"/>
            <a:ext cx="4800600" cy="45233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1313497"/>
            <a:ext cx="2174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M</a:t>
            </a:r>
            <a:r>
              <a:rPr spc="-125" dirty="0"/>
              <a:t>LOp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5392" y="3158109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AAD04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 Light"/>
                <a:cs typeface="Calibri Light"/>
              </a:rPr>
              <a:t>una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795" y="3158109"/>
            <a:ext cx="216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740" algn="l"/>
                <a:tab pos="1259840" algn="l"/>
              </a:tabLst>
            </a:pPr>
            <a:r>
              <a:rPr sz="1800" spc="-10" dirty="0">
                <a:latin typeface="Calibri Light"/>
                <a:cs typeface="Calibri Light"/>
              </a:rPr>
              <a:t>cultura	</a:t>
            </a:r>
            <a:r>
              <a:rPr sz="1800" spc="10" dirty="0">
                <a:latin typeface="Calibri Light"/>
                <a:cs typeface="Calibri Light"/>
              </a:rPr>
              <a:t>de	</a:t>
            </a:r>
            <a:r>
              <a:rPr sz="1800" spc="-5" dirty="0">
                <a:latin typeface="Calibri Light"/>
                <a:cs typeface="Calibri Light"/>
              </a:rPr>
              <a:t>principios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2349" y="3432111"/>
            <a:ext cx="17202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760" algn="l"/>
              </a:tabLst>
            </a:pPr>
            <a:r>
              <a:rPr sz="1800" spc="-5" dirty="0">
                <a:latin typeface="Calibri Light"/>
                <a:cs typeface="Calibri Light"/>
              </a:rPr>
              <a:t>pautas	definidas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5829" y="3158109"/>
            <a:ext cx="2129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establecidos,</a:t>
            </a:r>
            <a:endParaRPr sz="18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tabLst>
                <a:tab pos="477520" algn="l"/>
                <a:tab pos="965200" algn="l"/>
                <a:tab pos="1869439" algn="l"/>
              </a:tabLst>
            </a:pPr>
            <a:r>
              <a:rPr sz="1800" spc="-15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20" dirty="0">
                <a:latin typeface="Calibri Light"/>
                <a:cs typeface="Calibri Light"/>
              </a:rPr>
              <a:t>u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-10" dirty="0">
                <a:latin typeface="Calibri Light"/>
                <a:cs typeface="Calibri Light"/>
              </a:rPr>
              <a:t>m</a:t>
            </a:r>
            <a:r>
              <a:rPr sz="1800" dirty="0">
                <a:latin typeface="Calibri Light"/>
                <a:cs typeface="Calibri Light"/>
              </a:rPr>
              <a:t>un</a:t>
            </a:r>
            <a:r>
              <a:rPr sz="1800" spc="5" dirty="0">
                <a:latin typeface="Calibri Light"/>
                <a:cs typeface="Calibri Light"/>
              </a:rPr>
              <a:t>d</a:t>
            </a:r>
            <a:r>
              <a:rPr sz="1800" dirty="0">
                <a:latin typeface="Calibri Light"/>
                <a:cs typeface="Calibri Light"/>
              </a:rPr>
              <a:t>o	</a:t>
            </a:r>
            <a:r>
              <a:rPr sz="1800" spc="5" dirty="0">
                <a:latin typeface="Calibri Light"/>
                <a:cs typeface="Calibri Light"/>
              </a:rPr>
              <a:t>de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349" y="3707129"/>
            <a:ext cx="407479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38960" algn="l"/>
                <a:tab pos="3648075" algn="l"/>
              </a:tabLst>
            </a:pP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p</a:t>
            </a:r>
            <a:r>
              <a:rPr sz="1800" spc="-20" dirty="0">
                <a:latin typeface="Calibri Light"/>
                <a:cs typeface="Calibri Light"/>
              </a:rPr>
              <a:t>r</a:t>
            </a:r>
            <a:r>
              <a:rPr sz="1800" spc="-10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n</a:t>
            </a:r>
            <a:r>
              <a:rPr sz="1800" spc="5" dirty="0">
                <a:latin typeface="Calibri Light"/>
                <a:cs typeface="Calibri Light"/>
              </a:rPr>
              <a:t>d</a:t>
            </a:r>
            <a:r>
              <a:rPr sz="1800" dirty="0">
                <a:latin typeface="Calibri Light"/>
                <a:cs typeface="Calibri Light"/>
              </a:rPr>
              <a:t>i</a:t>
            </a:r>
            <a:r>
              <a:rPr sz="1800" spc="-30" dirty="0">
                <a:latin typeface="Calibri Light"/>
                <a:cs typeface="Calibri Light"/>
              </a:rPr>
              <a:t>z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je	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u</a:t>
            </a:r>
            <a:r>
              <a:rPr sz="1800" spc="-10" dirty="0">
                <a:latin typeface="Calibri Light"/>
                <a:cs typeface="Calibri Light"/>
              </a:rPr>
              <a:t>t</a:t>
            </a:r>
            <a:r>
              <a:rPr sz="1800" spc="-5" dirty="0">
                <a:latin typeface="Calibri Light"/>
                <a:cs typeface="Calibri Light"/>
              </a:rPr>
              <a:t>om</a:t>
            </a:r>
            <a:r>
              <a:rPr sz="1800" spc="-10" dirty="0">
                <a:latin typeface="Calibri Light"/>
                <a:cs typeface="Calibri Light"/>
              </a:rPr>
              <a:t>á</a:t>
            </a:r>
            <a:r>
              <a:rPr sz="1800" spc="5" dirty="0">
                <a:latin typeface="Calibri Light"/>
                <a:cs typeface="Calibri Light"/>
              </a:rPr>
              <a:t>t</a:t>
            </a:r>
            <a:r>
              <a:rPr sz="1800" dirty="0">
                <a:latin typeface="Calibri Light"/>
                <a:cs typeface="Calibri Light"/>
              </a:rPr>
              <a:t>i</a:t>
            </a:r>
            <a:r>
              <a:rPr sz="1800" spc="-25" dirty="0">
                <a:latin typeface="Calibri Light"/>
                <a:cs typeface="Calibri Light"/>
              </a:rPr>
              <a:t>c</a:t>
            </a:r>
            <a:r>
              <a:rPr sz="1800" dirty="0">
                <a:latin typeface="Calibri Light"/>
                <a:cs typeface="Calibri Light"/>
              </a:rPr>
              <a:t>o	pa</a:t>
            </a:r>
            <a:r>
              <a:rPr sz="1800" spc="-25" dirty="0">
                <a:latin typeface="Calibri Light"/>
                <a:cs typeface="Calibri Light"/>
              </a:rPr>
              <a:t>r</a:t>
            </a:r>
            <a:r>
              <a:rPr sz="1800" dirty="0">
                <a:latin typeface="Calibri Light"/>
                <a:cs typeface="Calibri Light"/>
              </a:rPr>
              <a:t>a  </a:t>
            </a:r>
            <a:r>
              <a:rPr sz="1800" spc="-10" dirty="0">
                <a:latin typeface="Calibri Light"/>
                <a:cs typeface="Calibri Light"/>
              </a:rPr>
              <a:t>integrar/adaptar</a:t>
            </a:r>
            <a:r>
              <a:rPr sz="1800" spc="2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30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perfección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10" dirty="0">
                <a:latin typeface="Calibri Light"/>
                <a:cs typeface="Calibri Light"/>
              </a:rPr>
              <a:t>la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fase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25" dirty="0">
                <a:latin typeface="Calibri Light"/>
                <a:cs typeface="Calibri Light"/>
              </a:rPr>
              <a:t>de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10" dirty="0">
                <a:latin typeface="Calibri Light"/>
                <a:cs typeface="Calibri Light"/>
              </a:rPr>
              <a:t>desarrollo</a:t>
            </a:r>
            <a:r>
              <a:rPr sz="1800" spc="3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con</a:t>
            </a:r>
            <a:r>
              <a:rPr sz="1800" spc="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fase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operativa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"/>
            <a:ext cx="12191999" cy="68529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219" y="396240"/>
            <a:ext cx="11196320" cy="2451100"/>
            <a:chOff x="490219" y="396240"/>
            <a:chExt cx="11196320" cy="2451100"/>
          </a:xfrm>
        </p:grpSpPr>
        <p:sp>
          <p:nvSpPr>
            <p:cNvPr id="3" name="object 3"/>
            <p:cNvSpPr/>
            <p:nvPr/>
          </p:nvSpPr>
          <p:spPr>
            <a:xfrm>
              <a:off x="496569" y="402590"/>
              <a:ext cx="11183620" cy="2438400"/>
            </a:xfrm>
            <a:custGeom>
              <a:avLst/>
              <a:gdLst/>
              <a:ahLst/>
              <a:cxnLst/>
              <a:rect l="l" t="t" r="r" b="b"/>
              <a:pathLst>
                <a:path w="11183620" h="2438400">
                  <a:moveTo>
                    <a:pt x="10777220" y="0"/>
                  </a:moveTo>
                  <a:lnTo>
                    <a:pt x="406412" y="0"/>
                  </a:lnTo>
                  <a:lnTo>
                    <a:pt x="359015" y="2734"/>
                  </a:lnTo>
                  <a:lnTo>
                    <a:pt x="313224" y="10735"/>
                  </a:lnTo>
                  <a:lnTo>
                    <a:pt x="269344" y="23696"/>
                  </a:lnTo>
                  <a:lnTo>
                    <a:pt x="227680" y="41313"/>
                  </a:lnTo>
                  <a:lnTo>
                    <a:pt x="188537" y="63281"/>
                  </a:lnTo>
                  <a:lnTo>
                    <a:pt x="152220" y="89293"/>
                  </a:lnTo>
                  <a:lnTo>
                    <a:pt x="119033" y="119046"/>
                  </a:lnTo>
                  <a:lnTo>
                    <a:pt x="89282" y="152234"/>
                  </a:lnTo>
                  <a:lnTo>
                    <a:pt x="63272" y="188551"/>
                  </a:lnTo>
                  <a:lnTo>
                    <a:pt x="41307" y="227692"/>
                  </a:lnTo>
                  <a:lnTo>
                    <a:pt x="23692" y="269353"/>
                  </a:lnTo>
                  <a:lnTo>
                    <a:pt x="10733" y="313228"/>
                  </a:lnTo>
                  <a:lnTo>
                    <a:pt x="2734" y="359012"/>
                  </a:lnTo>
                  <a:lnTo>
                    <a:pt x="0" y="406400"/>
                  </a:lnTo>
                  <a:lnTo>
                    <a:pt x="0" y="2032000"/>
                  </a:lnTo>
                  <a:lnTo>
                    <a:pt x="2734" y="2079387"/>
                  </a:lnTo>
                  <a:lnTo>
                    <a:pt x="10733" y="2125171"/>
                  </a:lnTo>
                  <a:lnTo>
                    <a:pt x="23692" y="2169046"/>
                  </a:lnTo>
                  <a:lnTo>
                    <a:pt x="41307" y="2210707"/>
                  </a:lnTo>
                  <a:lnTo>
                    <a:pt x="63272" y="2249848"/>
                  </a:lnTo>
                  <a:lnTo>
                    <a:pt x="89282" y="2286165"/>
                  </a:lnTo>
                  <a:lnTo>
                    <a:pt x="119033" y="2319353"/>
                  </a:lnTo>
                  <a:lnTo>
                    <a:pt x="152220" y="2349106"/>
                  </a:lnTo>
                  <a:lnTo>
                    <a:pt x="188537" y="2375118"/>
                  </a:lnTo>
                  <a:lnTo>
                    <a:pt x="227680" y="2397086"/>
                  </a:lnTo>
                  <a:lnTo>
                    <a:pt x="269344" y="2414703"/>
                  </a:lnTo>
                  <a:lnTo>
                    <a:pt x="313224" y="2427664"/>
                  </a:lnTo>
                  <a:lnTo>
                    <a:pt x="359015" y="2435665"/>
                  </a:lnTo>
                  <a:lnTo>
                    <a:pt x="406412" y="2438400"/>
                  </a:lnTo>
                  <a:lnTo>
                    <a:pt x="10777220" y="2438400"/>
                  </a:lnTo>
                  <a:lnTo>
                    <a:pt x="10824607" y="2435665"/>
                  </a:lnTo>
                  <a:lnTo>
                    <a:pt x="10870391" y="2427664"/>
                  </a:lnTo>
                  <a:lnTo>
                    <a:pt x="10914266" y="2414703"/>
                  </a:lnTo>
                  <a:lnTo>
                    <a:pt x="10955927" y="2397086"/>
                  </a:lnTo>
                  <a:lnTo>
                    <a:pt x="10995068" y="2375118"/>
                  </a:lnTo>
                  <a:lnTo>
                    <a:pt x="11031385" y="2349106"/>
                  </a:lnTo>
                  <a:lnTo>
                    <a:pt x="11064573" y="2319353"/>
                  </a:lnTo>
                  <a:lnTo>
                    <a:pt x="11094326" y="2286165"/>
                  </a:lnTo>
                  <a:lnTo>
                    <a:pt x="11120338" y="2249848"/>
                  </a:lnTo>
                  <a:lnTo>
                    <a:pt x="11142306" y="2210707"/>
                  </a:lnTo>
                  <a:lnTo>
                    <a:pt x="11159923" y="2169046"/>
                  </a:lnTo>
                  <a:lnTo>
                    <a:pt x="11172884" y="2125171"/>
                  </a:lnTo>
                  <a:lnTo>
                    <a:pt x="11180885" y="2079387"/>
                  </a:lnTo>
                  <a:lnTo>
                    <a:pt x="11183620" y="2032000"/>
                  </a:lnTo>
                  <a:lnTo>
                    <a:pt x="11183620" y="406400"/>
                  </a:lnTo>
                  <a:lnTo>
                    <a:pt x="11180885" y="359012"/>
                  </a:lnTo>
                  <a:lnTo>
                    <a:pt x="11172884" y="313228"/>
                  </a:lnTo>
                  <a:lnTo>
                    <a:pt x="11159923" y="269353"/>
                  </a:lnTo>
                  <a:lnTo>
                    <a:pt x="11142306" y="227692"/>
                  </a:lnTo>
                  <a:lnTo>
                    <a:pt x="11120338" y="188551"/>
                  </a:lnTo>
                  <a:lnTo>
                    <a:pt x="11094326" y="152234"/>
                  </a:lnTo>
                  <a:lnTo>
                    <a:pt x="11064573" y="119046"/>
                  </a:lnTo>
                  <a:lnTo>
                    <a:pt x="11031385" y="89293"/>
                  </a:lnTo>
                  <a:lnTo>
                    <a:pt x="10995068" y="63281"/>
                  </a:lnTo>
                  <a:lnTo>
                    <a:pt x="10955927" y="41313"/>
                  </a:lnTo>
                  <a:lnTo>
                    <a:pt x="10914266" y="23696"/>
                  </a:lnTo>
                  <a:lnTo>
                    <a:pt x="10870391" y="10735"/>
                  </a:lnTo>
                  <a:lnTo>
                    <a:pt x="10824607" y="2734"/>
                  </a:lnTo>
                  <a:lnTo>
                    <a:pt x="10777220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6569" y="402590"/>
              <a:ext cx="11183620" cy="2438400"/>
            </a:xfrm>
            <a:custGeom>
              <a:avLst/>
              <a:gdLst/>
              <a:ahLst/>
              <a:cxnLst/>
              <a:rect l="l" t="t" r="r" b="b"/>
              <a:pathLst>
                <a:path w="11183620" h="2438400">
                  <a:moveTo>
                    <a:pt x="0" y="406400"/>
                  </a:moveTo>
                  <a:lnTo>
                    <a:pt x="2734" y="359012"/>
                  </a:lnTo>
                  <a:lnTo>
                    <a:pt x="10733" y="313228"/>
                  </a:lnTo>
                  <a:lnTo>
                    <a:pt x="23692" y="269353"/>
                  </a:lnTo>
                  <a:lnTo>
                    <a:pt x="41307" y="227692"/>
                  </a:lnTo>
                  <a:lnTo>
                    <a:pt x="63272" y="188551"/>
                  </a:lnTo>
                  <a:lnTo>
                    <a:pt x="89282" y="152234"/>
                  </a:lnTo>
                  <a:lnTo>
                    <a:pt x="119033" y="119046"/>
                  </a:lnTo>
                  <a:lnTo>
                    <a:pt x="152220" y="89293"/>
                  </a:lnTo>
                  <a:lnTo>
                    <a:pt x="188537" y="63281"/>
                  </a:lnTo>
                  <a:lnTo>
                    <a:pt x="227680" y="41313"/>
                  </a:lnTo>
                  <a:lnTo>
                    <a:pt x="269344" y="23696"/>
                  </a:lnTo>
                  <a:lnTo>
                    <a:pt x="313224" y="10735"/>
                  </a:lnTo>
                  <a:lnTo>
                    <a:pt x="359015" y="2734"/>
                  </a:lnTo>
                  <a:lnTo>
                    <a:pt x="406412" y="0"/>
                  </a:lnTo>
                  <a:lnTo>
                    <a:pt x="10777220" y="0"/>
                  </a:lnTo>
                  <a:lnTo>
                    <a:pt x="10824607" y="2734"/>
                  </a:lnTo>
                  <a:lnTo>
                    <a:pt x="10870391" y="10735"/>
                  </a:lnTo>
                  <a:lnTo>
                    <a:pt x="10914266" y="23696"/>
                  </a:lnTo>
                  <a:lnTo>
                    <a:pt x="10955927" y="41313"/>
                  </a:lnTo>
                  <a:lnTo>
                    <a:pt x="10995068" y="63281"/>
                  </a:lnTo>
                  <a:lnTo>
                    <a:pt x="11031385" y="89293"/>
                  </a:lnTo>
                  <a:lnTo>
                    <a:pt x="11064573" y="119046"/>
                  </a:lnTo>
                  <a:lnTo>
                    <a:pt x="11094326" y="152234"/>
                  </a:lnTo>
                  <a:lnTo>
                    <a:pt x="11120338" y="188551"/>
                  </a:lnTo>
                  <a:lnTo>
                    <a:pt x="11142306" y="227692"/>
                  </a:lnTo>
                  <a:lnTo>
                    <a:pt x="11159923" y="269353"/>
                  </a:lnTo>
                  <a:lnTo>
                    <a:pt x="11172884" y="313228"/>
                  </a:lnTo>
                  <a:lnTo>
                    <a:pt x="11180885" y="359012"/>
                  </a:lnTo>
                  <a:lnTo>
                    <a:pt x="11183620" y="406400"/>
                  </a:lnTo>
                  <a:lnTo>
                    <a:pt x="11183620" y="2032000"/>
                  </a:lnTo>
                  <a:lnTo>
                    <a:pt x="11180885" y="2079387"/>
                  </a:lnTo>
                  <a:lnTo>
                    <a:pt x="11172884" y="2125171"/>
                  </a:lnTo>
                  <a:lnTo>
                    <a:pt x="11159923" y="2169046"/>
                  </a:lnTo>
                  <a:lnTo>
                    <a:pt x="11142306" y="2210707"/>
                  </a:lnTo>
                  <a:lnTo>
                    <a:pt x="11120338" y="2249848"/>
                  </a:lnTo>
                  <a:lnTo>
                    <a:pt x="11094326" y="2286165"/>
                  </a:lnTo>
                  <a:lnTo>
                    <a:pt x="11064573" y="2319353"/>
                  </a:lnTo>
                  <a:lnTo>
                    <a:pt x="11031385" y="2349106"/>
                  </a:lnTo>
                  <a:lnTo>
                    <a:pt x="10995068" y="2375118"/>
                  </a:lnTo>
                  <a:lnTo>
                    <a:pt x="10955927" y="2397086"/>
                  </a:lnTo>
                  <a:lnTo>
                    <a:pt x="10914266" y="2414703"/>
                  </a:lnTo>
                  <a:lnTo>
                    <a:pt x="10870391" y="2427664"/>
                  </a:lnTo>
                  <a:lnTo>
                    <a:pt x="10824607" y="2435665"/>
                  </a:lnTo>
                  <a:lnTo>
                    <a:pt x="10777220" y="2438400"/>
                  </a:lnTo>
                  <a:lnTo>
                    <a:pt x="406412" y="2438400"/>
                  </a:lnTo>
                  <a:lnTo>
                    <a:pt x="359015" y="2435665"/>
                  </a:lnTo>
                  <a:lnTo>
                    <a:pt x="313224" y="2427664"/>
                  </a:lnTo>
                  <a:lnTo>
                    <a:pt x="269344" y="2414703"/>
                  </a:lnTo>
                  <a:lnTo>
                    <a:pt x="227680" y="2397086"/>
                  </a:lnTo>
                  <a:lnTo>
                    <a:pt x="188537" y="2375118"/>
                  </a:lnTo>
                  <a:lnTo>
                    <a:pt x="152220" y="2349106"/>
                  </a:lnTo>
                  <a:lnTo>
                    <a:pt x="119033" y="2319353"/>
                  </a:lnTo>
                  <a:lnTo>
                    <a:pt x="89282" y="2286165"/>
                  </a:lnTo>
                  <a:lnTo>
                    <a:pt x="63272" y="2249848"/>
                  </a:lnTo>
                  <a:lnTo>
                    <a:pt x="41307" y="2210707"/>
                  </a:lnTo>
                  <a:lnTo>
                    <a:pt x="23692" y="2169046"/>
                  </a:lnTo>
                  <a:lnTo>
                    <a:pt x="10733" y="2125171"/>
                  </a:lnTo>
                  <a:lnTo>
                    <a:pt x="2734" y="2079387"/>
                  </a:lnTo>
                  <a:lnTo>
                    <a:pt x="0" y="203200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3102" y="1188084"/>
            <a:ext cx="1067117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CI: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Continous</a:t>
            </a:r>
            <a:r>
              <a:rPr sz="2800" b="1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Integration.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Consiste</a:t>
            </a:r>
            <a:r>
              <a:rPr sz="24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aplicar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(Pipeline)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repositorio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vez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ocurre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integración</a:t>
            </a:r>
            <a:r>
              <a:rPr sz="24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(Commit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Push al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repositorio).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219" y="3423920"/>
            <a:ext cx="11196320" cy="2166620"/>
            <a:chOff x="490219" y="3423920"/>
            <a:chExt cx="11196320" cy="2166620"/>
          </a:xfrm>
        </p:grpSpPr>
        <p:sp>
          <p:nvSpPr>
            <p:cNvPr id="7" name="object 7"/>
            <p:cNvSpPr/>
            <p:nvPr/>
          </p:nvSpPr>
          <p:spPr>
            <a:xfrm>
              <a:off x="496569" y="3430270"/>
              <a:ext cx="11183620" cy="2153920"/>
            </a:xfrm>
            <a:custGeom>
              <a:avLst/>
              <a:gdLst/>
              <a:ahLst/>
              <a:cxnLst/>
              <a:rect l="l" t="t" r="r" b="b"/>
              <a:pathLst>
                <a:path w="11183620" h="2153920">
                  <a:moveTo>
                    <a:pt x="10824591" y="0"/>
                  </a:moveTo>
                  <a:lnTo>
                    <a:pt x="358990" y="0"/>
                  </a:lnTo>
                  <a:lnTo>
                    <a:pt x="310279" y="3278"/>
                  </a:lnTo>
                  <a:lnTo>
                    <a:pt x="263558" y="12827"/>
                  </a:lnTo>
                  <a:lnTo>
                    <a:pt x="219257" y="28219"/>
                  </a:lnTo>
                  <a:lnTo>
                    <a:pt x="177803" y="49026"/>
                  </a:lnTo>
                  <a:lnTo>
                    <a:pt x="139624" y="74820"/>
                  </a:lnTo>
                  <a:lnTo>
                    <a:pt x="105148" y="105171"/>
                  </a:lnTo>
                  <a:lnTo>
                    <a:pt x="74801" y="139653"/>
                  </a:lnTo>
                  <a:lnTo>
                    <a:pt x="49014" y="177837"/>
                  </a:lnTo>
                  <a:lnTo>
                    <a:pt x="28212" y="219295"/>
                  </a:lnTo>
                  <a:lnTo>
                    <a:pt x="12823" y="263598"/>
                  </a:lnTo>
                  <a:lnTo>
                    <a:pt x="3277" y="310319"/>
                  </a:lnTo>
                  <a:lnTo>
                    <a:pt x="0" y="359028"/>
                  </a:lnTo>
                  <a:lnTo>
                    <a:pt x="0" y="1794890"/>
                  </a:lnTo>
                  <a:lnTo>
                    <a:pt x="3277" y="1843600"/>
                  </a:lnTo>
                  <a:lnTo>
                    <a:pt x="12823" y="1890321"/>
                  </a:lnTo>
                  <a:lnTo>
                    <a:pt x="28212" y="1934624"/>
                  </a:lnTo>
                  <a:lnTo>
                    <a:pt x="49014" y="1976082"/>
                  </a:lnTo>
                  <a:lnTo>
                    <a:pt x="74801" y="2014266"/>
                  </a:lnTo>
                  <a:lnTo>
                    <a:pt x="105148" y="2048748"/>
                  </a:lnTo>
                  <a:lnTo>
                    <a:pt x="139624" y="2079099"/>
                  </a:lnTo>
                  <a:lnTo>
                    <a:pt x="177803" y="2104893"/>
                  </a:lnTo>
                  <a:lnTo>
                    <a:pt x="219257" y="2125700"/>
                  </a:lnTo>
                  <a:lnTo>
                    <a:pt x="263558" y="2141092"/>
                  </a:lnTo>
                  <a:lnTo>
                    <a:pt x="310279" y="2150641"/>
                  </a:lnTo>
                  <a:lnTo>
                    <a:pt x="358990" y="2153919"/>
                  </a:lnTo>
                  <a:lnTo>
                    <a:pt x="10824591" y="2153919"/>
                  </a:lnTo>
                  <a:lnTo>
                    <a:pt x="10873300" y="2150641"/>
                  </a:lnTo>
                  <a:lnTo>
                    <a:pt x="10920021" y="2141092"/>
                  </a:lnTo>
                  <a:lnTo>
                    <a:pt x="10964324" y="2125700"/>
                  </a:lnTo>
                  <a:lnTo>
                    <a:pt x="11005782" y="2104893"/>
                  </a:lnTo>
                  <a:lnTo>
                    <a:pt x="11043966" y="2079099"/>
                  </a:lnTo>
                  <a:lnTo>
                    <a:pt x="11078448" y="2048748"/>
                  </a:lnTo>
                  <a:lnTo>
                    <a:pt x="11108799" y="2014266"/>
                  </a:lnTo>
                  <a:lnTo>
                    <a:pt x="11134593" y="1976082"/>
                  </a:lnTo>
                  <a:lnTo>
                    <a:pt x="11155400" y="1934624"/>
                  </a:lnTo>
                  <a:lnTo>
                    <a:pt x="11170792" y="1890321"/>
                  </a:lnTo>
                  <a:lnTo>
                    <a:pt x="11180341" y="1843600"/>
                  </a:lnTo>
                  <a:lnTo>
                    <a:pt x="11183620" y="1794890"/>
                  </a:lnTo>
                  <a:lnTo>
                    <a:pt x="11183620" y="359028"/>
                  </a:lnTo>
                  <a:lnTo>
                    <a:pt x="11180341" y="310319"/>
                  </a:lnTo>
                  <a:lnTo>
                    <a:pt x="11170792" y="263598"/>
                  </a:lnTo>
                  <a:lnTo>
                    <a:pt x="11155400" y="219295"/>
                  </a:lnTo>
                  <a:lnTo>
                    <a:pt x="11134593" y="177837"/>
                  </a:lnTo>
                  <a:lnTo>
                    <a:pt x="11108799" y="139653"/>
                  </a:lnTo>
                  <a:lnTo>
                    <a:pt x="11078448" y="105171"/>
                  </a:lnTo>
                  <a:lnTo>
                    <a:pt x="11043966" y="74820"/>
                  </a:lnTo>
                  <a:lnTo>
                    <a:pt x="11005782" y="49026"/>
                  </a:lnTo>
                  <a:lnTo>
                    <a:pt x="10964324" y="28219"/>
                  </a:lnTo>
                  <a:lnTo>
                    <a:pt x="10920021" y="12827"/>
                  </a:lnTo>
                  <a:lnTo>
                    <a:pt x="10873300" y="3278"/>
                  </a:lnTo>
                  <a:lnTo>
                    <a:pt x="10824591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569" y="3430270"/>
              <a:ext cx="11183620" cy="2153920"/>
            </a:xfrm>
            <a:custGeom>
              <a:avLst/>
              <a:gdLst/>
              <a:ahLst/>
              <a:cxnLst/>
              <a:rect l="l" t="t" r="r" b="b"/>
              <a:pathLst>
                <a:path w="11183620" h="2153920">
                  <a:moveTo>
                    <a:pt x="0" y="359028"/>
                  </a:moveTo>
                  <a:lnTo>
                    <a:pt x="3277" y="310319"/>
                  </a:lnTo>
                  <a:lnTo>
                    <a:pt x="12823" y="263598"/>
                  </a:lnTo>
                  <a:lnTo>
                    <a:pt x="28212" y="219295"/>
                  </a:lnTo>
                  <a:lnTo>
                    <a:pt x="49014" y="177837"/>
                  </a:lnTo>
                  <a:lnTo>
                    <a:pt x="74801" y="139653"/>
                  </a:lnTo>
                  <a:lnTo>
                    <a:pt x="105148" y="105171"/>
                  </a:lnTo>
                  <a:lnTo>
                    <a:pt x="139624" y="74820"/>
                  </a:lnTo>
                  <a:lnTo>
                    <a:pt x="177803" y="49026"/>
                  </a:lnTo>
                  <a:lnTo>
                    <a:pt x="219257" y="28219"/>
                  </a:lnTo>
                  <a:lnTo>
                    <a:pt x="263558" y="12827"/>
                  </a:lnTo>
                  <a:lnTo>
                    <a:pt x="310279" y="3278"/>
                  </a:lnTo>
                  <a:lnTo>
                    <a:pt x="358990" y="0"/>
                  </a:lnTo>
                  <a:lnTo>
                    <a:pt x="10824591" y="0"/>
                  </a:lnTo>
                  <a:lnTo>
                    <a:pt x="10873300" y="3278"/>
                  </a:lnTo>
                  <a:lnTo>
                    <a:pt x="10920021" y="12827"/>
                  </a:lnTo>
                  <a:lnTo>
                    <a:pt x="10964324" y="28219"/>
                  </a:lnTo>
                  <a:lnTo>
                    <a:pt x="11005782" y="49026"/>
                  </a:lnTo>
                  <a:lnTo>
                    <a:pt x="11043966" y="74820"/>
                  </a:lnTo>
                  <a:lnTo>
                    <a:pt x="11078448" y="105171"/>
                  </a:lnTo>
                  <a:lnTo>
                    <a:pt x="11108799" y="139653"/>
                  </a:lnTo>
                  <a:lnTo>
                    <a:pt x="11134593" y="177837"/>
                  </a:lnTo>
                  <a:lnTo>
                    <a:pt x="11155400" y="219295"/>
                  </a:lnTo>
                  <a:lnTo>
                    <a:pt x="11170792" y="263598"/>
                  </a:lnTo>
                  <a:lnTo>
                    <a:pt x="11180341" y="310319"/>
                  </a:lnTo>
                  <a:lnTo>
                    <a:pt x="11183620" y="359028"/>
                  </a:lnTo>
                  <a:lnTo>
                    <a:pt x="11183620" y="1794890"/>
                  </a:lnTo>
                  <a:lnTo>
                    <a:pt x="11180341" y="1843600"/>
                  </a:lnTo>
                  <a:lnTo>
                    <a:pt x="11170792" y="1890321"/>
                  </a:lnTo>
                  <a:lnTo>
                    <a:pt x="11155400" y="1934624"/>
                  </a:lnTo>
                  <a:lnTo>
                    <a:pt x="11134593" y="1976082"/>
                  </a:lnTo>
                  <a:lnTo>
                    <a:pt x="11108799" y="2014266"/>
                  </a:lnTo>
                  <a:lnTo>
                    <a:pt x="11078448" y="2048748"/>
                  </a:lnTo>
                  <a:lnTo>
                    <a:pt x="11043966" y="2079099"/>
                  </a:lnTo>
                  <a:lnTo>
                    <a:pt x="11005782" y="2104893"/>
                  </a:lnTo>
                  <a:lnTo>
                    <a:pt x="10964324" y="2125700"/>
                  </a:lnTo>
                  <a:lnTo>
                    <a:pt x="10920021" y="2141092"/>
                  </a:lnTo>
                  <a:lnTo>
                    <a:pt x="10873300" y="2150641"/>
                  </a:lnTo>
                  <a:lnTo>
                    <a:pt x="10824591" y="2153919"/>
                  </a:lnTo>
                  <a:lnTo>
                    <a:pt x="358990" y="2153919"/>
                  </a:lnTo>
                  <a:lnTo>
                    <a:pt x="310279" y="2150641"/>
                  </a:lnTo>
                  <a:lnTo>
                    <a:pt x="263558" y="2141092"/>
                  </a:lnTo>
                  <a:lnTo>
                    <a:pt x="219257" y="2125700"/>
                  </a:lnTo>
                  <a:lnTo>
                    <a:pt x="177803" y="2104893"/>
                  </a:lnTo>
                  <a:lnTo>
                    <a:pt x="139624" y="2079099"/>
                  </a:lnTo>
                  <a:lnTo>
                    <a:pt x="105148" y="2048748"/>
                  </a:lnTo>
                  <a:lnTo>
                    <a:pt x="74801" y="2014266"/>
                  </a:lnTo>
                  <a:lnTo>
                    <a:pt x="49014" y="1976082"/>
                  </a:lnTo>
                  <a:lnTo>
                    <a:pt x="28212" y="1934624"/>
                  </a:lnTo>
                  <a:lnTo>
                    <a:pt x="12823" y="1890321"/>
                  </a:lnTo>
                  <a:lnTo>
                    <a:pt x="3277" y="1843600"/>
                  </a:lnTo>
                  <a:lnTo>
                    <a:pt x="0" y="1794890"/>
                  </a:lnTo>
                  <a:lnTo>
                    <a:pt x="0" y="359028"/>
                  </a:lnTo>
                  <a:close/>
                </a:path>
              </a:pathLst>
            </a:custGeom>
            <a:ln w="12699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732" y="3788981"/>
            <a:ext cx="10790555" cy="1295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 marR="30480">
              <a:lnSpc>
                <a:spcPct val="106000"/>
              </a:lnSpc>
              <a:spcBef>
                <a:spcPts val="370"/>
              </a:spcBef>
            </a:pPr>
            <a:r>
              <a:rPr sz="4200" b="1" spc="-7" baseline="-7936" dirty="0">
                <a:solidFill>
                  <a:srgbClr val="FFFFFF"/>
                </a:solidFill>
                <a:latin typeface="Calibri"/>
                <a:cs typeface="Calibri"/>
              </a:rPr>
              <a:t>CD:</a:t>
            </a:r>
            <a:r>
              <a:rPr sz="4200" b="1" baseline="-79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i="1" baseline="-7936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4200" b="1" i="1" spc="-60" baseline="-79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i="1" spc="-7" baseline="-7936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aplicar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(Pipeline)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repositorio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vez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requiere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desplegar</a:t>
            </a:r>
            <a:r>
              <a:rPr sz="24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ambiente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(productivo,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testing,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desarrollo).</a:t>
            </a:r>
            <a:r>
              <a:rPr sz="2400" b="1" i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Estas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permiten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desplegar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aplicación</a:t>
            </a:r>
            <a:r>
              <a:rPr sz="2400" b="1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configurar.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227" y="2348166"/>
            <a:ext cx="9483725" cy="15481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100"/>
              </a:spcBef>
            </a:pPr>
            <a:r>
              <a:rPr spc="-120" dirty="0"/>
              <a:t>F</a:t>
            </a:r>
            <a:r>
              <a:rPr spc="-125" dirty="0"/>
              <a:t>l</a:t>
            </a:r>
            <a:r>
              <a:rPr spc="-120" dirty="0"/>
              <a:t>u</a:t>
            </a:r>
            <a:r>
              <a:rPr spc="-125" dirty="0"/>
              <a:t>j</a:t>
            </a:r>
            <a:r>
              <a:rPr dirty="0"/>
              <a:t>o</a:t>
            </a:r>
            <a:r>
              <a:rPr spc="-550" dirty="0"/>
              <a:t> </a:t>
            </a:r>
            <a:r>
              <a:rPr spc="-120" dirty="0"/>
              <a:t>Actua</a:t>
            </a:r>
            <a:r>
              <a:rPr spc="-5" dirty="0"/>
              <a:t>l</a:t>
            </a:r>
            <a:r>
              <a:rPr spc="-240" dirty="0"/>
              <a:t> </a:t>
            </a:r>
            <a:r>
              <a:rPr spc="-120" dirty="0"/>
              <a:t>par</a:t>
            </a:r>
            <a:r>
              <a:rPr dirty="0"/>
              <a:t>a</a:t>
            </a:r>
            <a:r>
              <a:rPr spc="-270" dirty="0"/>
              <a:t> </a:t>
            </a:r>
            <a:r>
              <a:rPr spc="-125" dirty="0"/>
              <a:t>l</a:t>
            </a:r>
            <a:r>
              <a:rPr dirty="0"/>
              <a:t>a</a:t>
            </a:r>
            <a:r>
              <a:rPr spc="-250" dirty="0"/>
              <a:t> </a:t>
            </a:r>
            <a:r>
              <a:rPr spc="-125" dirty="0"/>
              <a:t>o</a:t>
            </a:r>
            <a:r>
              <a:rPr spc="-120" dirty="0"/>
              <a:t>r</a:t>
            </a:r>
            <a:r>
              <a:rPr spc="-125" dirty="0"/>
              <a:t>que</a:t>
            </a:r>
            <a:r>
              <a:rPr spc="-120" dirty="0"/>
              <a:t>s</a:t>
            </a:r>
            <a:r>
              <a:rPr spc="-125" dirty="0"/>
              <a:t>ta</a:t>
            </a:r>
            <a:r>
              <a:rPr spc="-120" dirty="0"/>
              <a:t>c</a:t>
            </a:r>
            <a:r>
              <a:rPr spc="-125" dirty="0"/>
              <a:t>ió</a:t>
            </a:r>
            <a:r>
              <a:rPr dirty="0"/>
              <a:t>n  </a:t>
            </a:r>
            <a:r>
              <a:rPr spc="-60" dirty="0"/>
              <a:t>de</a:t>
            </a:r>
            <a:r>
              <a:rPr spc="-250" dirty="0"/>
              <a:t> </a:t>
            </a:r>
            <a:r>
              <a:rPr spc="-110" dirty="0"/>
              <a:t>ejecución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5" dirty="0"/>
              <a:t> </a:t>
            </a:r>
            <a:r>
              <a:rPr spc="-105" dirty="0"/>
              <a:t>modelos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50" dirty="0"/>
              <a:t> </a:t>
            </a:r>
            <a:r>
              <a:rPr spc="-60" dirty="0"/>
              <a:t>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4102" y="822642"/>
            <a:ext cx="4636135" cy="935355"/>
            <a:chOff x="1074102" y="822642"/>
            <a:chExt cx="4636135" cy="935355"/>
          </a:xfrm>
        </p:grpSpPr>
        <p:sp>
          <p:nvSpPr>
            <p:cNvPr id="3" name="object 3"/>
            <p:cNvSpPr/>
            <p:nvPr/>
          </p:nvSpPr>
          <p:spPr>
            <a:xfrm>
              <a:off x="1088389" y="836930"/>
              <a:ext cx="4607560" cy="906780"/>
            </a:xfrm>
            <a:custGeom>
              <a:avLst/>
              <a:gdLst/>
              <a:ahLst/>
              <a:cxnLst/>
              <a:rect l="l" t="t" r="r" b="b"/>
              <a:pathLst>
                <a:path w="4607560" h="906780">
                  <a:moveTo>
                    <a:pt x="0" y="906780"/>
                  </a:moveTo>
                  <a:lnTo>
                    <a:pt x="4607560" y="906780"/>
                  </a:lnTo>
                  <a:lnTo>
                    <a:pt x="4607560" y="0"/>
                  </a:lnTo>
                  <a:lnTo>
                    <a:pt x="0" y="0"/>
                  </a:lnTo>
                  <a:lnTo>
                    <a:pt x="0" y="906780"/>
                  </a:lnTo>
                  <a:close/>
                </a:path>
              </a:pathLst>
            </a:custGeom>
            <a:ln w="28575">
              <a:solidFill>
                <a:srgbClr val="64768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479" y="1051560"/>
              <a:ext cx="942340" cy="28447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39875" y="989329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18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pa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1920" y="1038860"/>
            <a:ext cx="635000" cy="284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1300" y="976629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marR="5080" indent="-254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M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d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l  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aini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1038860"/>
            <a:ext cx="886460" cy="2844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9670" y="976629"/>
            <a:ext cx="645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683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alu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459" y="1051560"/>
            <a:ext cx="886460" cy="2844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6320" y="989329"/>
            <a:ext cx="60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65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alid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83639" y="1089977"/>
            <a:ext cx="5618480" cy="657225"/>
            <a:chOff x="1183639" y="1089977"/>
            <a:chExt cx="5618480" cy="6572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3159" y="1214119"/>
              <a:ext cx="222250" cy="76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639" y="1214119"/>
              <a:ext cx="22225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7560" y="1214119"/>
              <a:ext cx="222250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5480" y="1214119"/>
              <a:ext cx="222250" cy="7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94425" y="1376806"/>
              <a:ext cx="401955" cy="76200"/>
            </a:xfrm>
            <a:custGeom>
              <a:avLst/>
              <a:gdLst/>
              <a:ahLst/>
              <a:cxnLst/>
              <a:rect l="l" t="t" r="r" b="b"/>
              <a:pathLst>
                <a:path w="401954" h="76200">
                  <a:moveTo>
                    <a:pt x="326898" y="0"/>
                  </a:moveTo>
                  <a:lnTo>
                    <a:pt x="325893" y="31730"/>
                  </a:lnTo>
                  <a:lnTo>
                    <a:pt x="338582" y="32130"/>
                  </a:lnTo>
                  <a:lnTo>
                    <a:pt x="338200" y="44830"/>
                  </a:lnTo>
                  <a:lnTo>
                    <a:pt x="325478" y="44830"/>
                  </a:lnTo>
                  <a:lnTo>
                    <a:pt x="324485" y="76200"/>
                  </a:lnTo>
                  <a:lnTo>
                    <a:pt x="392469" y="44830"/>
                  </a:lnTo>
                  <a:lnTo>
                    <a:pt x="338200" y="44830"/>
                  </a:lnTo>
                  <a:lnTo>
                    <a:pt x="325491" y="44430"/>
                  </a:lnTo>
                  <a:lnTo>
                    <a:pt x="393338" y="44430"/>
                  </a:lnTo>
                  <a:lnTo>
                    <a:pt x="401827" y="40512"/>
                  </a:lnTo>
                  <a:lnTo>
                    <a:pt x="326898" y="0"/>
                  </a:lnTo>
                  <a:close/>
                </a:path>
                <a:path w="401954" h="76200">
                  <a:moveTo>
                    <a:pt x="325893" y="31730"/>
                  </a:moveTo>
                  <a:lnTo>
                    <a:pt x="325491" y="44430"/>
                  </a:lnTo>
                  <a:lnTo>
                    <a:pt x="338200" y="44830"/>
                  </a:lnTo>
                  <a:lnTo>
                    <a:pt x="338582" y="32130"/>
                  </a:lnTo>
                  <a:lnTo>
                    <a:pt x="325893" y="31730"/>
                  </a:lnTo>
                  <a:close/>
                </a:path>
                <a:path w="401954" h="76200">
                  <a:moveTo>
                    <a:pt x="508" y="21462"/>
                  </a:moveTo>
                  <a:lnTo>
                    <a:pt x="0" y="34162"/>
                  </a:lnTo>
                  <a:lnTo>
                    <a:pt x="325491" y="44430"/>
                  </a:lnTo>
                  <a:lnTo>
                    <a:pt x="325893" y="31730"/>
                  </a:lnTo>
                  <a:lnTo>
                    <a:pt x="508" y="21462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1094739"/>
              <a:ext cx="701040" cy="6477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95999" y="1094739"/>
              <a:ext cx="701040" cy="647700"/>
            </a:xfrm>
            <a:custGeom>
              <a:avLst/>
              <a:gdLst/>
              <a:ahLst/>
              <a:cxnLst/>
              <a:rect l="l" t="t" r="r" b="b"/>
              <a:pathLst>
                <a:path w="701040" h="647700">
                  <a:moveTo>
                    <a:pt x="593090" y="647700"/>
                  </a:moveTo>
                  <a:lnTo>
                    <a:pt x="614679" y="561339"/>
                  </a:lnTo>
                  <a:lnTo>
                    <a:pt x="701040" y="539750"/>
                  </a:lnTo>
                  <a:lnTo>
                    <a:pt x="593090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701040" y="0"/>
                  </a:lnTo>
                  <a:lnTo>
                    <a:pt x="701040" y="539750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6440" y="1046797"/>
            <a:ext cx="10807700" cy="657225"/>
            <a:chOff x="726440" y="1046797"/>
            <a:chExt cx="10807700" cy="6572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440" y="1234440"/>
              <a:ext cx="222250" cy="76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20" y="1051560"/>
              <a:ext cx="1043939" cy="6477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85120" y="1051560"/>
              <a:ext cx="1043940" cy="647700"/>
            </a:xfrm>
            <a:custGeom>
              <a:avLst/>
              <a:gdLst/>
              <a:ahLst/>
              <a:cxnLst/>
              <a:rect l="l" t="t" r="r" b="b"/>
              <a:pathLst>
                <a:path w="1043940" h="647700">
                  <a:moveTo>
                    <a:pt x="0" y="129539"/>
                  </a:moveTo>
                  <a:lnTo>
                    <a:pt x="208787" y="0"/>
                  </a:lnTo>
                  <a:lnTo>
                    <a:pt x="1043939" y="0"/>
                  </a:lnTo>
                  <a:lnTo>
                    <a:pt x="1043939" y="647700"/>
                  </a:lnTo>
                  <a:lnTo>
                    <a:pt x="0" y="647700"/>
                  </a:lnTo>
                  <a:lnTo>
                    <a:pt x="0" y="129539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28407" y="1487170"/>
            <a:ext cx="1548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Orchestrated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experiment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904" y="1159509"/>
            <a:ext cx="44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u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c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e 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code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20877" y="327977"/>
            <a:ext cx="1101725" cy="512445"/>
            <a:chOff x="7020877" y="327977"/>
            <a:chExt cx="1101725" cy="51244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5640" y="332740"/>
              <a:ext cx="1092200" cy="5029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25640" y="332740"/>
              <a:ext cx="1092200" cy="502920"/>
            </a:xfrm>
            <a:custGeom>
              <a:avLst/>
              <a:gdLst/>
              <a:ahLst/>
              <a:cxnLst/>
              <a:rect l="l" t="t" r="r" b="b"/>
              <a:pathLst>
                <a:path w="1092200" h="502919">
                  <a:moveTo>
                    <a:pt x="1092200" y="83819"/>
                  </a:moveTo>
                  <a:lnTo>
                    <a:pt x="1049287" y="116472"/>
                  </a:lnTo>
                  <a:lnTo>
                    <a:pt x="978419" y="135066"/>
                  </a:lnTo>
                  <a:lnTo>
                    <a:pt x="932259" y="143113"/>
                  </a:lnTo>
                  <a:lnTo>
                    <a:pt x="879814" y="150194"/>
                  </a:lnTo>
                  <a:lnTo>
                    <a:pt x="821737" y="156209"/>
                  </a:lnTo>
                  <a:lnTo>
                    <a:pt x="758676" y="161061"/>
                  </a:lnTo>
                  <a:lnTo>
                    <a:pt x="691282" y="164650"/>
                  </a:lnTo>
                  <a:lnTo>
                    <a:pt x="620207" y="166876"/>
                  </a:lnTo>
                  <a:lnTo>
                    <a:pt x="546100" y="167639"/>
                  </a:lnTo>
                  <a:lnTo>
                    <a:pt x="471992" y="166876"/>
                  </a:lnTo>
                  <a:lnTo>
                    <a:pt x="400917" y="164650"/>
                  </a:lnTo>
                  <a:lnTo>
                    <a:pt x="333523" y="161061"/>
                  </a:lnTo>
                  <a:lnTo>
                    <a:pt x="270462" y="156209"/>
                  </a:lnTo>
                  <a:lnTo>
                    <a:pt x="212385" y="150194"/>
                  </a:lnTo>
                  <a:lnTo>
                    <a:pt x="159940" y="143113"/>
                  </a:lnTo>
                  <a:lnTo>
                    <a:pt x="113780" y="135066"/>
                  </a:lnTo>
                  <a:lnTo>
                    <a:pt x="74553" y="126153"/>
                  </a:lnTo>
                  <a:lnTo>
                    <a:pt x="19505" y="106124"/>
                  </a:lnTo>
                  <a:lnTo>
                    <a:pt x="4984" y="95207"/>
                  </a:lnTo>
                  <a:lnTo>
                    <a:pt x="0" y="83819"/>
                  </a:lnTo>
                </a:path>
                <a:path w="1092200" h="502919">
                  <a:moveTo>
                    <a:pt x="0" y="83819"/>
                  </a:moveTo>
                  <a:lnTo>
                    <a:pt x="42912" y="51167"/>
                  </a:lnTo>
                  <a:lnTo>
                    <a:pt x="113780" y="32573"/>
                  </a:lnTo>
                  <a:lnTo>
                    <a:pt x="159940" y="24526"/>
                  </a:lnTo>
                  <a:lnTo>
                    <a:pt x="212385" y="17445"/>
                  </a:lnTo>
                  <a:lnTo>
                    <a:pt x="270462" y="11429"/>
                  </a:lnTo>
                  <a:lnTo>
                    <a:pt x="333523" y="6578"/>
                  </a:lnTo>
                  <a:lnTo>
                    <a:pt x="400917" y="2989"/>
                  </a:lnTo>
                  <a:lnTo>
                    <a:pt x="471992" y="763"/>
                  </a:lnTo>
                  <a:lnTo>
                    <a:pt x="546100" y="0"/>
                  </a:lnTo>
                  <a:lnTo>
                    <a:pt x="620207" y="763"/>
                  </a:lnTo>
                  <a:lnTo>
                    <a:pt x="691282" y="2989"/>
                  </a:lnTo>
                  <a:lnTo>
                    <a:pt x="758676" y="6578"/>
                  </a:lnTo>
                  <a:lnTo>
                    <a:pt x="821737" y="11429"/>
                  </a:lnTo>
                  <a:lnTo>
                    <a:pt x="879814" y="17445"/>
                  </a:lnTo>
                  <a:lnTo>
                    <a:pt x="932259" y="24526"/>
                  </a:lnTo>
                  <a:lnTo>
                    <a:pt x="978419" y="32573"/>
                  </a:lnTo>
                  <a:lnTo>
                    <a:pt x="1017646" y="41486"/>
                  </a:lnTo>
                  <a:lnTo>
                    <a:pt x="1072694" y="61515"/>
                  </a:lnTo>
                  <a:lnTo>
                    <a:pt x="1092200" y="83819"/>
                  </a:lnTo>
                  <a:lnTo>
                    <a:pt x="1092200" y="419099"/>
                  </a:lnTo>
                  <a:lnTo>
                    <a:pt x="1049287" y="451752"/>
                  </a:lnTo>
                  <a:lnTo>
                    <a:pt x="978419" y="470346"/>
                  </a:lnTo>
                  <a:lnTo>
                    <a:pt x="932259" y="478393"/>
                  </a:lnTo>
                  <a:lnTo>
                    <a:pt x="879814" y="485474"/>
                  </a:lnTo>
                  <a:lnTo>
                    <a:pt x="821737" y="491489"/>
                  </a:lnTo>
                  <a:lnTo>
                    <a:pt x="758676" y="496341"/>
                  </a:lnTo>
                  <a:lnTo>
                    <a:pt x="691282" y="499930"/>
                  </a:lnTo>
                  <a:lnTo>
                    <a:pt x="620207" y="502156"/>
                  </a:lnTo>
                  <a:lnTo>
                    <a:pt x="546100" y="502919"/>
                  </a:lnTo>
                  <a:lnTo>
                    <a:pt x="471992" y="502156"/>
                  </a:lnTo>
                  <a:lnTo>
                    <a:pt x="400917" y="499930"/>
                  </a:lnTo>
                  <a:lnTo>
                    <a:pt x="333523" y="496341"/>
                  </a:lnTo>
                  <a:lnTo>
                    <a:pt x="270462" y="491489"/>
                  </a:lnTo>
                  <a:lnTo>
                    <a:pt x="212385" y="485474"/>
                  </a:lnTo>
                  <a:lnTo>
                    <a:pt x="159940" y="478393"/>
                  </a:lnTo>
                  <a:lnTo>
                    <a:pt x="113780" y="470346"/>
                  </a:lnTo>
                  <a:lnTo>
                    <a:pt x="74553" y="461433"/>
                  </a:lnTo>
                  <a:lnTo>
                    <a:pt x="19505" y="441404"/>
                  </a:lnTo>
                  <a:lnTo>
                    <a:pt x="0" y="419099"/>
                  </a:lnTo>
                  <a:lnTo>
                    <a:pt x="0" y="83819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42809" y="512190"/>
            <a:ext cx="661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Versioning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91997" y="1034097"/>
            <a:ext cx="934085" cy="713105"/>
            <a:chOff x="7091997" y="1034097"/>
            <a:chExt cx="934085" cy="71310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6759" y="1038860"/>
              <a:ext cx="924560" cy="7035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96759" y="1038860"/>
              <a:ext cx="924560" cy="703580"/>
            </a:xfrm>
            <a:custGeom>
              <a:avLst/>
              <a:gdLst/>
              <a:ahLst/>
              <a:cxnLst/>
              <a:rect l="l" t="t" r="r" b="b"/>
              <a:pathLst>
                <a:path w="924559" h="703580">
                  <a:moveTo>
                    <a:pt x="924560" y="117220"/>
                  </a:moveTo>
                  <a:lnTo>
                    <a:pt x="904984" y="151098"/>
                  </a:lnTo>
                  <a:lnTo>
                    <a:pt x="850073" y="181100"/>
                  </a:lnTo>
                  <a:lnTo>
                    <a:pt x="811156" y="194193"/>
                  </a:lnTo>
                  <a:lnTo>
                    <a:pt x="765553" y="205772"/>
                  </a:lnTo>
                  <a:lnTo>
                    <a:pt x="713978" y="215653"/>
                  </a:lnTo>
                  <a:lnTo>
                    <a:pt x="657148" y="223655"/>
                  </a:lnTo>
                  <a:lnTo>
                    <a:pt x="595777" y="229597"/>
                  </a:lnTo>
                  <a:lnTo>
                    <a:pt x="530583" y="233295"/>
                  </a:lnTo>
                  <a:lnTo>
                    <a:pt x="462280" y="234568"/>
                  </a:lnTo>
                  <a:lnTo>
                    <a:pt x="393976" y="233295"/>
                  </a:lnTo>
                  <a:lnTo>
                    <a:pt x="328782" y="229597"/>
                  </a:lnTo>
                  <a:lnTo>
                    <a:pt x="267411" y="223655"/>
                  </a:lnTo>
                  <a:lnTo>
                    <a:pt x="210581" y="215653"/>
                  </a:lnTo>
                  <a:lnTo>
                    <a:pt x="159006" y="205772"/>
                  </a:lnTo>
                  <a:lnTo>
                    <a:pt x="113403" y="194193"/>
                  </a:lnTo>
                  <a:lnTo>
                    <a:pt x="74486" y="181100"/>
                  </a:lnTo>
                  <a:lnTo>
                    <a:pt x="19575" y="151098"/>
                  </a:lnTo>
                  <a:lnTo>
                    <a:pt x="5013" y="134552"/>
                  </a:lnTo>
                  <a:lnTo>
                    <a:pt x="0" y="117220"/>
                  </a:lnTo>
                </a:path>
                <a:path w="924559" h="703580">
                  <a:moveTo>
                    <a:pt x="0" y="117220"/>
                  </a:moveTo>
                  <a:lnTo>
                    <a:pt x="19575" y="83354"/>
                  </a:lnTo>
                  <a:lnTo>
                    <a:pt x="74486" y="53379"/>
                  </a:lnTo>
                  <a:lnTo>
                    <a:pt x="113403" y="40302"/>
                  </a:lnTo>
                  <a:lnTo>
                    <a:pt x="159006" y="28741"/>
                  </a:lnTo>
                  <a:lnTo>
                    <a:pt x="210581" y="18877"/>
                  </a:lnTo>
                  <a:lnTo>
                    <a:pt x="267411" y="10889"/>
                  </a:lnTo>
                  <a:lnTo>
                    <a:pt x="328782" y="4960"/>
                  </a:lnTo>
                  <a:lnTo>
                    <a:pt x="393976" y="1270"/>
                  </a:lnTo>
                  <a:lnTo>
                    <a:pt x="462280" y="0"/>
                  </a:lnTo>
                  <a:lnTo>
                    <a:pt x="530583" y="1270"/>
                  </a:lnTo>
                  <a:lnTo>
                    <a:pt x="595777" y="4960"/>
                  </a:lnTo>
                  <a:lnTo>
                    <a:pt x="657148" y="10889"/>
                  </a:lnTo>
                  <a:lnTo>
                    <a:pt x="713978" y="18877"/>
                  </a:lnTo>
                  <a:lnTo>
                    <a:pt x="765553" y="28741"/>
                  </a:lnTo>
                  <a:lnTo>
                    <a:pt x="811156" y="40302"/>
                  </a:lnTo>
                  <a:lnTo>
                    <a:pt x="850073" y="53379"/>
                  </a:lnTo>
                  <a:lnTo>
                    <a:pt x="904984" y="83354"/>
                  </a:lnTo>
                  <a:lnTo>
                    <a:pt x="924560" y="117220"/>
                  </a:lnTo>
                  <a:lnTo>
                    <a:pt x="924560" y="586359"/>
                  </a:lnTo>
                  <a:lnTo>
                    <a:pt x="904984" y="620225"/>
                  </a:lnTo>
                  <a:lnTo>
                    <a:pt x="850073" y="650200"/>
                  </a:lnTo>
                  <a:lnTo>
                    <a:pt x="811156" y="663277"/>
                  </a:lnTo>
                  <a:lnTo>
                    <a:pt x="765553" y="674838"/>
                  </a:lnTo>
                  <a:lnTo>
                    <a:pt x="713978" y="684702"/>
                  </a:lnTo>
                  <a:lnTo>
                    <a:pt x="657148" y="692690"/>
                  </a:lnTo>
                  <a:lnTo>
                    <a:pt x="595777" y="698619"/>
                  </a:lnTo>
                  <a:lnTo>
                    <a:pt x="530583" y="702309"/>
                  </a:lnTo>
                  <a:lnTo>
                    <a:pt x="462280" y="703579"/>
                  </a:lnTo>
                  <a:lnTo>
                    <a:pt x="393976" y="702309"/>
                  </a:lnTo>
                  <a:lnTo>
                    <a:pt x="328782" y="698619"/>
                  </a:lnTo>
                  <a:lnTo>
                    <a:pt x="267411" y="692690"/>
                  </a:lnTo>
                  <a:lnTo>
                    <a:pt x="210581" y="684702"/>
                  </a:lnTo>
                  <a:lnTo>
                    <a:pt x="159006" y="674838"/>
                  </a:lnTo>
                  <a:lnTo>
                    <a:pt x="113403" y="663277"/>
                  </a:lnTo>
                  <a:lnTo>
                    <a:pt x="74486" y="650200"/>
                  </a:lnTo>
                  <a:lnTo>
                    <a:pt x="19575" y="620225"/>
                  </a:lnTo>
                  <a:lnTo>
                    <a:pt x="0" y="586359"/>
                  </a:lnTo>
                  <a:lnTo>
                    <a:pt x="0" y="117220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1855" y="1243965"/>
            <a:ext cx="67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Code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20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si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y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30059" y="1089977"/>
            <a:ext cx="3149600" cy="614045"/>
            <a:chOff x="6830059" y="1089977"/>
            <a:chExt cx="3149600" cy="614045"/>
          </a:xfrm>
        </p:grpSpPr>
        <p:sp>
          <p:nvSpPr>
            <p:cNvPr id="35" name="object 35"/>
            <p:cNvSpPr/>
            <p:nvPr/>
          </p:nvSpPr>
          <p:spPr>
            <a:xfrm>
              <a:off x="6830059" y="135381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1039" y="1094739"/>
              <a:ext cx="1653539" cy="60452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21039" y="1094739"/>
              <a:ext cx="1653539" cy="604520"/>
            </a:xfrm>
            <a:custGeom>
              <a:avLst/>
              <a:gdLst/>
              <a:ahLst/>
              <a:cxnLst/>
              <a:rect l="l" t="t" r="r" b="b"/>
              <a:pathLst>
                <a:path w="1653540" h="604519">
                  <a:moveTo>
                    <a:pt x="1577975" y="604520"/>
                  </a:moveTo>
                  <a:lnTo>
                    <a:pt x="1544721" y="573788"/>
                  </a:lnTo>
                  <a:lnTo>
                    <a:pt x="1530692" y="538099"/>
                  </a:lnTo>
                  <a:lnTo>
                    <a:pt x="1518995" y="491284"/>
                  </a:lnTo>
                  <a:lnTo>
                    <a:pt x="1510081" y="435161"/>
                  </a:lnTo>
                  <a:lnTo>
                    <a:pt x="1504403" y="371547"/>
                  </a:lnTo>
                  <a:lnTo>
                    <a:pt x="1502409" y="302260"/>
                  </a:lnTo>
                  <a:lnTo>
                    <a:pt x="1504403" y="232972"/>
                  </a:lnTo>
                  <a:lnTo>
                    <a:pt x="1510081" y="169358"/>
                  </a:lnTo>
                  <a:lnTo>
                    <a:pt x="1518995" y="113235"/>
                  </a:lnTo>
                  <a:lnTo>
                    <a:pt x="1530692" y="66420"/>
                  </a:lnTo>
                  <a:lnTo>
                    <a:pt x="1544721" y="30731"/>
                  </a:lnTo>
                  <a:lnTo>
                    <a:pt x="1577975" y="0"/>
                  </a:lnTo>
                  <a:lnTo>
                    <a:pt x="1595316" y="7985"/>
                  </a:lnTo>
                  <a:lnTo>
                    <a:pt x="1625257" y="66420"/>
                  </a:lnTo>
                  <a:lnTo>
                    <a:pt x="1636954" y="113235"/>
                  </a:lnTo>
                  <a:lnTo>
                    <a:pt x="1645868" y="169358"/>
                  </a:lnTo>
                  <a:lnTo>
                    <a:pt x="1651546" y="232972"/>
                  </a:lnTo>
                  <a:lnTo>
                    <a:pt x="1653539" y="302260"/>
                  </a:lnTo>
                  <a:lnTo>
                    <a:pt x="1651546" y="371547"/>
                  </a:lnTo>
                  <a:lnTo>
                    <a:pt x="1645868" y="435161"/>
                  </a:lnTo>
                  <a:lnTo>
                    <a:pt x="1636954" y="491284"/>
                  </a:lnTo>
                  <a:lnTo>
                    <a:pt x="1625257" y="538099"/>
                  </a:lnTo>
                  <a:lnTo>
                    <a:pt x="1611228" y="573788"/>
                  </a:lnTo>
                  <a:lnTo>
                    <a:pt x="1577975" y="604520"/>
                  </a:lnTo>
                  <a:lnTo>
                    <a:pt x="75564" y="604520"/>
                  </a:lnTo>
                  <a:lnTo>
                    <a:pt x="42311" y="573788"/>
                  </a:lnTo>
                  <a:lnTo>
                    <a:pt x="28282" y="538099"/>
                  </a:lnTo>
                  <a:lnTo>
                    <a:pt x="16585" y="491284"/>
                  </a:lnTo>
                  <a:lnTo>
                    <a:pt x="7671" y="435161"/>
                  </a:lnTo>
                  <a:lnTo>
                    <a:pt x="1993" y="371547"/>
                  </a:lnTo>
                  <a:lnTo>
                    <a:pt x="0" y="302260"/>
                  </a:lnTo>
                  <a:lnTo>
                    <a:pt x="1993" y="232972"/>
                  </a:lnTo>
                  <a:lnTo>
                    <a:pt x="7671" y="169358"/>
                  </a:lnTo>
                  <a:lnTo>
                    <a:pt x="16585" y="113235"/>
                  </a:lnTo>
                  <a:lnTo>
                    <a:pt x="28282" y="66420"/>
                  </a:lnTo>
                  <a:lnTo>
                    <a:pt x="42311" y="30731"/>
                  </a:lnTo>
                  <a:lnTo>
                    <a:pt x="75564" y="0"/>
                  </a:lnTo>
                  <a:lnTo>
                    <a:pt x="1577975" y="0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649334" y="1192529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CI.</a:t>
            </a:r>
            <a:r>
              <a:rPr sz="1200" spc="-45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Build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&amp;</a:t>
            </a:r>
            <a:r>
              <a:rPr sz="1200" spc="-2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test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pipeline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034019" y="1089977"/>
            <a:ext cx="502920" cy="614045"/>
            <a:chOff x="8034019" y="1089977"/>
            <a:chExt cx="502920" cy="61404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8819" y="1094739"/>
              <a:ext cx="193039" cy="6045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338819" y="1094739"/>
              <a:ext cx="193040" cy="604520"/>
            </a:xfrm>
            <a:custGeom>
              <a:avLst/>
              <a:gdLst/>
              <a:ahLst/>
              <a:cxnLst/>
              <a:rect l="l" t="t" r="r" b="b"/>
              <a:pathLst>
                <a:path w="193040" h="604519">
                  <a:moveTo>
                    <a:pt x="0" y="302260"/>
                  </a:moveTo>
                  <a:lnTo>
                    <a:pt x="2547" y="232972"/>
                  </a:lnTo>
                  <a:lnTo>
                    <a:pt x="9804" y="169358"/>
                  </a:lnTo>
                  <a:lnTo>
                    <a:pt x="21193" y="113235"/>
                  </a:lnTo>
                  <a:lnTo>
                    <a:pt x="36137" y="66420"/>
                  </a:lnTo>
                  <a:lnTo>
                    <a:pt x="54058" y="30731"/>
                  </a:lnTo>
                  <a:lnTo>
                    <a:pt x="96520" y="0"/>
                  </a:lnTo>
                  <a:lnTo>
                    <a:pt x="118661" y="7985"/>
                  </a:lnTo>
                  <a:lnTo>
                    <a:pt x="156902" y="66420"/>
                  </a:lnTo>
                  <a:lnTo>
                    <a:pt x="171846" y="113235"/>
                  </a:lnTo>
                  <a:lnTo>
                    <a:pt x="183235" y="169358"/>
                  </a:lnTo>
                  <a:lnTo>
                    <a:pt x="190492" y="232972"/>
                  </a:lnTo>
                  <a:lnTo>
                    <a:pt x="193039" y="302260"/>
                  </a:lnTo>
                  <a:lnTo>
                    <a:pt x="190492" y="371547"/>
                  </a:lnTo>
                  <a:lnTo>
                    <a:pt x="183235" y="435161"/>
                  </a:lnTo>
                  <a:lnTo>
                    <a:pt x="171846" y="491284"/>
                  </a:lnTo>
                  <a:lnTo>
                    <a:pt x="156902" y="538099"/>
                  </a:lnTo>
                  <a:lnTo>
                    <a:pt x="138981" y="573788"/>
                  </a:lnTo>
                  <a:lnTo>
                    <a:pt x="96520" y="604520"/>
                  </a:lnTo>
                  <a:lnTo>
                    <a:pt x="74378" y="596534"/>
                  </a:lnTo>
                  <a:lnTo>
                    <a:pt x="36137" y="538099"/>
                  </a:lnTo>
                  <a:lnTo>
                    <a:pt x="21193" y="491284"/>
                  </a:lnTo>
                  <a:lnTo>
                    <a:pt x="9804" y="435161"/>
                  </a:lnTo>
                  <a:lnTo>
                    <a:pt x="2547" y="371547"/>
                  </a:lnTo>
                  <a:lnTo>
                    <a:pt x="0" y="302260"/>
                  </a:lnTo>
                  <a:close/>
                </a:path>
              </a:pathLst>
            </a:custGeom>
            <a:ln w="9524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34019" y="135381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748391" y="1327403"/>
            <a:ext cx="5181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Calibri Light"/>
                <a:cs typeface="Calibri Light"/>
              </a:rPr>
              <a:t>P</a:t>
            </a:r>
            <a:r>
              <a:rPr sz="1200" spc="-5" dirty="0">
                <a:latin typeface="Calibri Light"/>
                <a:cs typeface="Calibri Light"/>
              </a:rPr>
              <a:t>a</a:t>
            </a:r>
            <a:r>
              <a:rPr sz="1200" spc="5" dirty="0">
                <a:latin typeface="Calibri Light"/>
                <a:cs typeface="Calibri Light"/>
              </a:rPr>
              <a:t>c</a:t>
            </a:r>
            <a:r>
              <a:rPr sz="1200" spc="-30" dirty="0">
                <a:latin typeface="Calibri Light"/>
                <a:cs typeface="Calibri Light"/>
              </a:rPr>
              <a:t>k</a:t>
            </a:r>
            <a:r>
              <a:rPr sz="1200" spc="-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ge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01580" y="1394460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190500" y="0"/>
                </a:moveTo>
                <a:lnTo>
                  <a:pt x="190500" y="76200"/>
                </a:lnTo>
                <a:lnTo>
                  <a:pt x="254000" y="44450"/>
                </a:lnTo>
                <a:lnTo>
                  <a:pt x="203200" y="44450"/>
                </a:lnTo>
                <a:lnTo>
                  <a:pt x="203200" y="31750"/>
                </a:lnTo>
                <a:lnTo>
                  <a:pt x="254000" y="31750"/>
                </a:lnTo>
                <a:lnTo>
                  <a:pt x="190500" y="0"/>
                </a:lnTo>
                <a:close/>
              </a:path>
              <a:path w="266700" h="76200">
                <a:moveTo>
                  <a:pt x="190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2667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66700" y="38100"/>
                </a:lnTo>
                <a:lnTo>
                  <a:pt x="254000" y="31750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9667557" y="1994217"/>
            <a:ext cx="1053465" cy="730885"/>
            <a:chOff x="9667557" y="1994217"/>
            <a:chExt cx="1053465" cy="73088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2319" y="1998979"/>
              <a:ext cx="1043940" cy="7213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672319" y="1998979"/>
              <a:ext cx="1043940" cy="721360"/>
            </a:xfrm>
            <a:custGeom>
              <a:avLst/>
              <a:gdLst/>
              <a:ahLst/>
              <a:cxnLst/>
              <a:rect l="l" t="t" r="r" b="b"/>
              <a:pathLst>
                <a:path w="1043940" h="721360">
                  <a:moveTo>
                    <a:pt x="0" y="721360"/>
                  </a:moveTo>
                  <a:lnTo>
                    <a:pt x="1043940" y="72136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721360"/>
                  </a:lnTo>
                  <a:close/>
                </a:path>
              </a:pathLst>
            </a:custGeom>
            <a:ln w="9524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808209" y="2062734"/>
            <a:ext cx="77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CD.</a:t>
            </a:r>
            <a:endParaRPr sz="1200">
              <a:latin typeface="Calibri Light"/>
              <a:cs typeface="Calibri Ligh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D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pl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oym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 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Pipeline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82002" y="1699260"/>
            <a:ext cx="10231755" cy="697230"/>
            <a:chOff x="782002" y="1699260"/>
            <a:chExt cx="10231755" cy="697230"/>
          </a:xfrm>
        </p:grpSpPr>
        <p:sp>
          <p:nvSpPr>
            <p:cNvPr id="50" name="object 50"/>
            <p:cNvSpPr/>
            <p:nvPr/>
          </p:nvSpPr>
          <p:spPr>
            <a:xfrm>
              <a:off x="10716259" y="1699260"/>
              <a:ext cx="297180" cy="697230"/>
            </a:xfrm>
            <a:custGeom>
              <a:avLst/>
              <a:gdLst/>
              <a:ahLst/>
              <a:cxnLst/>
              <a:rect l="l" t="t" r="r" b="b"/>
              <a:pathLst>
                <a:path w="297179" h="697230">
                  <a:moveTo>
                    <a:pt x="76200" y="620649"/>
                  </a:moveTo>
                  <a:lnTo>
                    <a:pt x="0" y="658749"/>
                  </a:lnTo>
                  <a:lnTo>
                    <a:pt x="76200" y="696849"/>
                  </a:lnTo>
                  <a:lnTo>
                    <a:pt x="76200" y="665099"/>
                  </a:lnTo>
                  <a:lnTo>
                    <a:pt x="63500" y="665099"/>
                  </a:lnTo>
                  <a:lnTo>
                    <a:pt x="63500" y="652399"/>
                  </a:lnTo>
                  <a:lnTo>
                    <a:pt x="76200" y="652399"/>
                  </a:lnTo>
                  <a:lnTo>
                    <a:pt x="76200" y="620649"/>
                  </a:lnTo>
                  <a:close/>
                </a:path>
                <a:path w="297179" h="697230">
                  <a:moveTo>
                    <a:pt x="76200" y="652399"/>
                  </a:moveTo>
                  <a:lnTo>
                    <a:pt x="63500" y="652399"/>
                  </a:lnTo>
                  <a:lnTo>
                    <a:pt x="63500" y="665099"/>
                  </a:lnTo>
                  <a:lnTo>
                    <a:pt x="76200" y="665099"/>
                  </a:lnTo>
                  <a:lnTo>
                    <a:pt x="76200" y="652399"/>
                  </a:lnTo>
                  <a:close/>
                </a:path>
                <a:path w="297179" h="697230">
                  <a:moveTo>
                    <a:pt x="284225" y="652399"/>
                  </a:moveTo>
                  <a:lnTo>
                    <a:pt x="76200" y="652399"/>
                  </a:lnTo>
                  <a:lnTo>
                    <a:pt x="76200" y="665099"/>
                  </a:lnTo>
                  <a:lnTo>
                    <a:pt x="294005" y="665099"/>
                  </a:lnTo>
                  <a:lnTo>
                    <a:pt x="296925" y="662304"/>
                  </a:lnTo>
                  <a:lnTo>
                    <a:pt x="296925" y="658749"/>
                  </a:lnTo>
                  <a:lnTo>
                    <a:pt x="284225" y="658749"/>
                  </a:lnTo>
                  <a:lnTo>
                    <a:pt x="284225" y="652399"/>
                  </a:lnTo>
                  <a:close/>
                </a:path>
                <a:path w="297179" h="697230">
                  <a:moveTo>
                    <a:pt x="296925" y="0"/>
                  </a:moveTo>
                  <a:lnTo>
                    <a:pt x="284225" y="0"/>
                  </a:lnTo>
                  <a:lnTo>
                    <a:pt x="284225" y="658749"/>
                  </a:lnTo>
                  <a:lnTo>
                    <a:pt x="290575" y="652399"/>
                  </a:lnTo>
                  <a:lnTo>
                    <a:pt x="296925" y="652399"/>
                  </a:lnTo>
                  <a:lnTo>
                    <a:pt x="296925" y="0"/>
                  </a:lnTo>
                  <a:close/>
                </a:path>
                <a:path w="297179" h="697230">
                  <a:moveTo>
                    <a:pt x="296925" y="652399"/>
                  </a:moveTo>
                  <a:lnTo>
                    <a:pt x="290575" y="652399"/>
                  </a:lnTo>
                  <a:lnTo>
                    <a:pt x="284225" y="658749"/>
                  </a:lnTo>
                  <a:lnTo>
                    <a:pt x="296925" y="658749"/>
                  </a:lnTo>
                  <a:lnTo>
                    <a:pt x="296925" y="652399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6290" y="2246630"/>
              <a:ext cx="8942705" cy="82550"/>
            </a:xfrm>
            <a:custGeom>
              <a:avLst/>
              <a:gdLst/>
              <a:ahLst/>
              <a:cxnLst/>
              <a:rect l="l" t="t" r="r" b="b"/>
              <a:pathLst>
                <a:path w="8942705" h="82550">
                  <a:moveTo>
                    <a:pt x="8942451" y="0"/>
                  </a:moveTo>
                  <a:lnTo>
                    <a:pt x="0" y="82550"/>
                  </a:lnTo>
                </a:path>
              </a:pathLst>
            </a:custGeom>
            <a:ln w="28575">
              <a:solidFill>
                <a:srgbClr val="50B4C7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353819" y="2029205"/>
            <a:ext cx="1924050" cy="46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206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Experimentation/Development </a:t>
            </a:r>
            <a:r>
              <a:rPr sz="1200" spc="-26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Stoging/Production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70622" y="3304222"/>
            <a:ext cx="5870575" cy="948055"/>
            <a:chOff x="1170622" y="3304222"/>
            <a:chExt cx="5870575" cy="948055"/>
          </a:xfrm>
        </p:grpSpPr>
        <p:sp>
          <p:nvSpPr>
            <p:cNvPr id="54" name="object 54"/>
            <p:cNvSpPr/>
            <p:nvPr/>
          </p:nvSpPr>
          <p:spPr>
            <a:xfrm>
              <a:off x="1184910" y="3318509"/>
              <a:ext cx="5842000" cy="919480"/>
            </a:xfrm>
            <a:custGeom>
              <a:avLst/>
              <a:gdLst/>
              <a:ahLst/>
              <a:cxnLst/>
              <a:rect l="l" t="t" r="r" b="b"/>
              <a:pathLst>
                <a:path w="5842000" h="919479">
                  <a:moveTo>
                    <a:pt x="0" y="919480"/>
                  </a:moveTo>
                  <a:lnTo>
                    <a:pt x="5841999" y="919480"/>
                  </a:lnTo>
                  <a:lnTo>
                    <a:pt x="5841999" y="0"/>
                  </a:lnTo>
                  <a:lnTo>
                    <a:pt x="0" y="0"/>
                  </a:lnTo>
                  <a:lnTo>
                    <a:pt x="0" y="919480"/>
                  </a:lnTo>
                  <a:close/>
                </a:path>
              </a:pathLst>
            </a:custGeom>
            <a:ln w="28574">
              <a:solidFill>
                <a:srgbClr val="64768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8440" y="3538219"/>
              <a:ext cx="922020" cy="3174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629791" y="3490912"/>
            <a:ext cx="6426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extraction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8739" y="3538220"/>
            <a:ext cx="927100" cy="28193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2710560" y="3474720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8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pa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05859" y="3522979"/>
            <a:ext cx="886460" cy="28956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896359" y="3462337"/>
            <a:ext cx="50609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ainin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20920" y="3538220"/>
            <a:ext cx="889000" cy="28702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937125" y="347637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alu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3439" y="3698240"/>
            <a:ext cx="3968750" cy="93980"/>
            <a:chOff x="853439" y="3698240"/>
            <a:chExt cx="3968750" cy="93980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7759" y="3698240"/>
              <a:ext cx="220598" cy="762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9519" y="3698240"/>
              <a:ext cx="222250" cy="762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64560" y="3698240"/>
              <a:ext cx="220599" cy="762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99939" y="3698240"/>
              <a:ext cx="222250" cy="762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439" y="3716020"/>
              <a:ext cx="220662" cy="762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374394" y="4026534"/>
            <a:ext cx="123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Automated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 pipeline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84240" y="3522979"/>
            <a:ext cx="944880" cy="289560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6149340" y="3462337"/>
            <a:ext cx="6153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validation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735320" y="3381057"/>
            <a:ext cx="2590800" cy="710565"/>
            <a:chOff x="5735320" y="3381057"/>
            <a:chExt cx="2590800" cy="710565"/>
          </a:xfrm>
        </p:grpSpPr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5320" y="3642360"/>
              <a:ext cx="222250" cy="762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26960" y="3385820"/>
              <a:ext cx="894080" cy="70103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426960" y="3385820"/>
              <a:ext cx="894080" cy="701040"/>
            </a:xfrm>
            <a:custGeom>
              <a:avLst/>
              <a:gdLst/>
              <a:ahLst/>
              <a:cxnLst/>
              <a:rect l="l" t="t" r="r" b="b"/>
              <a:pathLst>
                <a:path w="894079" h="701039">
                  <a:moveTo>
                    <a:pt x="0" y="175259"/>
                  </a:moveTo>
                  <a:lnTo>
                    <a:pt x="175260" y="0"/>
                  </a:lnTo>
                  <a:lnTo>
                    <a:pt x="894080" y="0"/>
                  </a:lnTo>
                  <a:lnTo>
                    <a:pt x="894080" y="525779"/>
                  </a:lnTo>
                  <a:lnTo>
                    <a:pt x="718820" y="701039"/>
                  </a:lnTo>
                  <a:lnTo>
                    <a:pt x="0" y="701039"/>
                  </a:lnTo>
                  <a:lnTo>
                    <a:pt x="0" y="175259"/>
                  </a:lnTo>
                  <a:close/>
                </a:path>
                <a:path w="894079" h="701039">
                  <a:moveTo>
                    <a:pt x="0" y="175259"/>
                  </a:moveTo>
                  <a:lnTo>
                    <a:pt x="718820" y="175259"/>
                  </a:lnTo>
                  <a:lnTo>
                    <a:pt x="894080" y="0"/>
                  </a:lnTo>
                </a:path>
                <a:path w="894079" h="701039">
                  <a:moveTo>
                    <a:pt x="718820" y="175259"/>
                  </a:moveTo>
                  <a:lnTo>
                    <a:pt x="718820" y="701039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545069" y="3618865"/>
            <a:ext cx="483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spc="-26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y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943657" y="3419157"/>
            <a:ext cx="901065" cy="701675"/>
            <a:chOff x="8943657" y="3419157"/>
            <a:chExt cx="901065" cy="701675"/>
          </a:xfrm>
        </p:grpSpPr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48419" y="3423920"/>
              <a:ext cx="891539" cy="69206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948419" y="3423920"/>
              <a:ext cx="891540" cy="692150"/>
            </a:xfrm>
            <a:custGeom>
              <a:avLst/>
              <a:gdLst/>
              <a:ahLst/>
              <a:cxnLst/>
              <a:rect l="l" t="t" r="r" b="b"/>
              <a:pathLst>
                <a:path w="891540" h="692150">
                  <a:moveTo>
                    <a:pt x="0" y="0"/>
                  </a:moveTo>
                  <a:lnTo>
                    <a:pt x="891539" y="0"/>
                  </a:lnTo>
                  <a:lnTo>
                    <a:pt x="891539" y="562228"/>
                  </a:lnTo>
                  <a:lnTo>
                    <a:pt x="833432" y="563504"/>
                  </a:lnTo>
                  <a:lnTo>
                    <a:pt x="780348" y="567124"/>
                  </a:lnTo>
                  <a:lnTo>
                    <a:pt x="731786" y="572779"/>
                  </a:lnTo>
                  <a:lnTo>
                    <a:pt x="687242" y="580158"/>
                  </a:lnTo>
                  <a:lnTo>
                    <a:pt x="646215" y="588953"/>
                  </a:lnTo>
                  <a:lnTo>
                    <a:pt x="608203" y="598853"/>
                  </a:lnTo>
                  <a:lnTo>
                    <a:pt x="539210" y="620728"/>
                  </a:lnTo>
                  <a:lnTo>
                    <a:pt x="476247" y="643304"/>
                  </a:lnTo>
                  <a:lnTo>
                    <a:pt x="445770" y="654081"/>
                  </a:lnTo>
                  <a:lnTo>
                    <a:pt x="384313" y="673063"/>
                  </a:lnTo>
                  <a:lnTo>
                    <a:pt x="318837" y="686549"/>
                  </a:lnTo>
                  <a:lnTo>
                    <a:pt x="245324" y="692061"/>
                  </a:lnTo>
                  <a:lnTo>
                    <a:pt x="204297" y="691052"/>
                  </a:lnTo>
                  <a:lnTo>
                    <a:pt x="159753" y="687119"/>
                  </a:lnTo>
                  <a:lnTo>
                    <a:pt x="111191" y="679954"/>
                  </a:lnTo>
                  <a:lnTo>
                    <a:pt x="58107" y="669246"/>
                  </a:lnTo>
                  <a:lnTo>
                    <a:pt x="0" y="65468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155430" y="3501390"/>
            <a:ext cx="47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794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d 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943657" y="4468177"/>
            <a:ext cx="799465" cy="606425"/>
            <a:chOff x="8943657" y="4468177"/>
            <a:chExt cx="799465" cy="606425"/>
          </a:xfrm>
        </p:grpSpPr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48419" y="4472940"/>
              <a:ext cx="789939" cy="5969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948419" y="4472940"/>
              <a:ext cx="789940" cy="596900"/>
            </a:xfrm>
            <a:custGeom>
              <a:avLst/>
              <a:gdLst/>
              <a:ahLst/>
              <a:cxnLst/>
              <a:rect l="l" t="t" r="r" b="b"/>
              <a:pathLst>
                <a:path w="789940" h="596900">
                  <a:moveTo>
                    <a:pt x="0" y="99441"/>
                  </a:moveTo>
                  <a:lnTo>
                    <a:pt x="38736" y="91636"/>
                  </a:lnTo>
                  <a:lnTo>
                    <a:pt x="70342" y="70342"/>
                  </a:lnTo>
                  <a:lnTo>
                    <a:pt x="91636" y="38736"/>
                  </a:lnTo>
                  <a:lnTo>
                    <a:pt x="99440" y="0"/>
                  </a:lnTo>
                  <a:lnTo>
                    <a:pt x="690499" y="0"/>
                  </a:lnTo>
                  <a:lnTo>
                    <a:pt x="698303" y="38736"/>
                  </a:lnTo>
                  <a:lnTo>
                    <a:pt x="719597" y="70342"/>
                  </a:lnTo>
                  <a:lnTo>
                    <a:pt x="751203" y="91636"/>
                  </a:lnTo>
                  <a:lnTo>
                    <a:pt x="789939" y="99441"/>
                  </a:lnTo>
                  <a:lnTo>
                    <a:pt x="789939" y="497459"/>
                  </a:lnTo>
                  <a:lnTo>
                    <a:pt x="751203" y="505263"/>
                  </a:lnTo>
                  <a:lnTo>
                    <a:pt x="719597" y="526557"/>
                  </a:lnTo>
                  <a:lnTo>
                    <a:pt x="698303" y="558163"/>
                  </a:lnTo>
                  <a:lnTo>
                    <a:pt x="690499" y="596900"/>
                  </a:lnTo>
                  <a:lnTo>
                    <a:pt x="99440" y="596900"/>
                  </a:lnTo>
                  <a:lnTo>
                    <a:pt x="91636" y="558163"/>
                  </a:lnTo>
                  <a:lnTo>
                    <a:pt x="70342" y="526557"/>
                  </a:lnTo>
                  <a:lnTo>
                    <a:pt x="38736" y="505263"/>
                  </a:lnTo>
                  <a:lnTo>
                    <a:pt x="0" y="497459"/>
                  </a:lnTo>
                  <a:lnTo>
                    <a:pt x="0" y="99441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105900" y="4567173"/>
            <a:ext cx="475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Serving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85" name="object 8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872219" y="5435600"/>
            <a:ext cx="967740" cy="701040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8872219" y="5435600"/>
            <a:ext cx="967740" cy="701040"/>
          </a:xfrm>
          <a:prstGeom prst="rect">
            <a:avLst/>
          </a:prstGeom>
          <a:ln w="9525">
            <a:solidFill>
              <a:srgbClr val="84AC9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2255" marR="166370" indent="-88900">
              <a:lnSpc>
                <a:spcPct val="100000"/>
              </a:lnSpc>
            </a:pP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di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c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  Service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273540" y="4165600"/>
            <a:ext cx="116839" cy="1230630"/>
          </a:xfrm>
          <a:custGeom>
            <a:avLst/>
            <a:gdLst/>
            <a:ahLst/>
            <a:cxnLst/>
            <a:rect l="l" t="t" r="r" b="b"/>
            <a:pathLst>
              <a:path w="116840" h="1230629">
                <a:moveTo>
                  <a:pt x="76200" y="201549"/>
                </a:moveTo>
                <a:lnTo>
                  <a:pt x="44450" y="201549"/>
                </a:lnTo>
                <a:lnTo>
                  <a:pt x="44450" y="0"/>
                </a:lnTo>
                <a:lnTo>
                  <a:pt x="31750" y="0"/>
                </a:lnTo>
                <a:lnTo>
                  <a:pt x="31750" y="201549"/>
                </a:lnTo>
                <a:lnTo>
                  <a:pt x="0" y="201549"/>
                </a:lnTo>
                <a:lnTo>
                  <a:pt x="38100" y="277749"/>
                </a:lnTo>
                <a:lnTo>
                  <a:pt x="69850" y="214249"/>
                </a:lnTo>
                <a:lnTo>
                  <a:pt x="76200" y="201549"/>
                </a:lnTo>
                <a:close/>
              </a:path>
              <a:path w="116840" h="1230629">
                <a:moveTo>
                  <a:pt x="116840" y="1154049"/>
                </a:moveTo>
                <a:lnTo>
                  <a:pt x="85090" y="1154049"/>
                </a:lnTo>
                <a:lnTo>
                  <a:pt x="85090" y="952500"/>
                </a:lnTo>
                <a:lnTo>
                  <a:pt x="72390" y="952500"/>
                </a:lnTo>
                <a:lnTo>
                  <a:pt x="72390" y="1154049"/>
                </a:lnTo>
                <a:lnTo>
                  <a:pt x="40640" y="1154049"/>
                </a:lnTo>
                <a:lnTo>
                  <a:pt x="78740" y="1230249"/>
                </a:lnTo>
                <a:lnTo>
                  <a:pt x="110490" y="1166749"/>
                </a:lnTo>
                <a:lnTo>
                  <a:pt x="116840" y="1154049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16519" y="5748020"/>
            <a:ext cx="860425" cy="76200"/>
          </a:xfrm>
          <a:custGeom>
            <a:avLst/>
            <a:gdLst/>
            <a:ahLst/>
            <a:cxnLst/>
            <a:rect l="l" t="t" r="r" b="b"/>
            <a:pathLst>
              <a:path w="8604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86042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860425" h="76200">
                <a:moveTo>
                  <a:pt x="86042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860425" y="44449"/>
                </a:lnTo>
                <a:lnTo>
                  <a:pt x="860425" y="31749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23336" y="5481320"/>
            <a:ext cx="654423" cy="675640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6233159" y="5748020"/>
            <a:ext cx="361950" cy="76200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6195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61950" h="76200">
                <a:moveTo>
                  <a:pt x="361949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61949" y="44449"/>
                </a:lnTo>
                <a:lnTo>
                  <a:pt x="361949" y="3174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4663757" y="3726179"/>
            <a:ext cx="4037329" cy="2415540"/>
            <a:chOff x="4663757" y="3726179"/>
            <a:chExt cx="4037329" cy="2415540"/>
          </a:xfrm>
        </p:grpSpPr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68520" y="5481319"/>
              <a:ext cx="1379219" cy="65532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668520" y="5481319"/>
              <a:ext cx="1379220" cy="655320"/>
            </a:xfrm>
            <a:custGeom>
              <a:avLst/>
              <a:gdLst/>
              <a:ahLst/>
              <a:cxnLst/>
              <a:rect l="l" t="t" r="r" b="b"/>
              <a:pathLst>
                <a:path w="1379220" h="655320">
                  <a:moveTo>
                    <a:pt x="689609" y="175971"/>
                  </a:moveTo>
                  <a:lnTo>
                    <a:pt x="927226" y="0"/>
                  </a:lnTo>
                  <a:lnTo>
                    <a:pt x="903858" y="161556"/>
                  </a:lnTo>
                  <a:lnTo>
                    <a:pt x="1173606" y="135216"/>
                  </a:lnTo>
                  <a:lnTo>
                    <a:pt x="1066418" y="221932"/>
                  </a:lnTo>
                  <a:lnTo>
                    <a:pt x="1347089" y="246862"/>
                  </a:lnTo>
                  <a:lnTo>
                    <a:pt x="1124203" y="317804"/>
                  </a:lnTo>
                  <a:lnTo>
                    <a:pt x="1379219" y="403199"/>
                  </a:lnTo>
                  <a:lnTo>
                    <a:pt x="1075054" y="392645"/>
                  </a:lnTo>
                  <a:lnTo>
                    <a:pt x="1158620" y="548982"/>
                  </a:lnTo>
                  <a:lnTo>
                    <a:pt x="895222" y="438607"/>
                  </a:lnTo>
                  <a:lnTo>
                    <a:pt x="845819" y="598804"/>
                  </a:lnTo>
                  <a:lnTo>
                    <a:pt x="672464" y="453110"/>
                  </a:lnTo>
                  <a:lnTo>
                    <a:pt x="541781" y="655319"/>
                  </a:lnTo>
                  <a:lnTo>
                    <a:pt x="492632" y="474103"/>
                  </a:lnTo>
                  <a:lnTo>
                    <a:pt x="304038" y="534479"/>
                  </a:lnTo>
                  <a:lnTo>
                    <a:pt x="361822" y="422833"/>
                  </a:lnTo>
                  <a:lnTo>
                    <a:pt x="8635" y="442556"/>
                  </a:lnTo>
                  <a:lnTo>
                    <a:pt x="237616" y="357238"/>
                  </a:lnTo>
                  <a:lnTo>
                    <a:pt x="0" y="261365"/>
                  </a:lnTo>
                  <a:lnTo>
                    <a:pt x="295401" y="231089"/>
                  </a:lnTo>
                  <a:lnTo>
                    <a:pt x="23621" y="69595"/>
                  </a:lnTo>
                  <a:lnTo>
                    <a:pt x="466851" y="191744"/>
                  </a:lnTo>
                  <a:lnTo>
                    <a:pt x="533272" y="69595"/>
                  </a:lnTo>
                  <a:lnTo>
                    <a:pt x="689609" y="175971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220" y="3726179"/>
              <a:ext cx="222250" cy="762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78520" y="3738879"/>
              <a:ext cx="222250" cy="7620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5097145" y="567690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15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ge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48664" y="2720339"/>
            <a:ext cx="9250680" cy="3027680"/>
          </a:xfrm>
          <a:custGeom>
            <a:avLst/>
            <a:gdLst/>
            <a:ahLst/>
            <a:cxnLst/>
            <a:rect l="l" t="t" r="r" b="b"/>
            <a:pathLst>
              <a:path w="9250680" h="3027679">
                <a:moveTo>
                  <a:pt x="9250451" y="0"/>
                </a:moveTo>
                <a:lnTo>
                  <a:pt x="9237751" y="0"/>
                </a:lnTo>
                <a:lnTo>
                  <a:pt x="9237751" y="292989"/>
                </a:lnTo>
                <a:lnTo>
                  <a:pt x="2908" y="292989"/>
                </a:lnTo>
                <a:lnTo>
                  <a:pt x="63" y="295910"/>
                </a:lnTo>
                <a:lnTo>
                  <a:pt x="63" y="1055573"/>
                </a:lnTo>
                <a:lnTo>
                  <a:pt x="0" y="3024835"/>
                </a:lnTo>
                <a:lnTo>
                  <a:pt x="2844" y="3027680"/>
                </a:lnTo>
                <a:lnTo>
                  <a:pt x="3719601" y="3027680"/>
                </a:lnTo>
                <a:lnTo>
                  <a:pt x="3719601" y="3021330"/>
                </a:lnTo>
                <a:lnTo>
                  <a:pt x="3719601" y="3014980"/>
                </a:lnTo>
                <a:lnTo>
                  <a:pt x="12700" y="3014980"/>
                </a:lnTo>
                <a:lnTo>
                  <a:pt x="12700" y="1065530"/>
                </a:lnTo>
                <a:lnTo>
                  <a:pt x="158775" y="1065530"/>
                </a:lnTo>
                <a:lnTo>
                  <a:pt x="158775" y="1095375"/>
                </a:lnTo>
                <a:lnTo>
                  <a:pt x="158775" y="1097280"/>
                </a:lnTo>
                <a:lnTo>
                  <a:pt x="222275" y="1065530"/>
                </a:lnTo>
                <a:lnTo>
                  <a:pt x="234975" y="1059180"/>
                </a:lnTo>
                <a:lnTo>
                  <a:pt x="233070" y="1058227"/>
                </a:lnTo>
                <a:lnTo>
                  <a:pt x="234975" y="1057275"/>
                </a:lnTo>
                <a:lnTo>
                  <a:pt x="222275" y="1050925"/>
                </a:lnTo>
                <a:lnTo>
                  <a:pt x="158775" y="1019175"/>
                </a:lnTo>
                <a:lnTo>
                  <a:pt x="158775" y="1021080"/>
                </a:lnTo>
                <a:lnTo>
                  <a:pt x="158775" y="1050925"/>
                </a:lnTo>
                <a:lnTo>
                  <a:pt x="12763" y="1050925"/>
                </a:lnTo>
                <a:lnTo>
                  <a:pt x="12763" y="305689"/>
                </a:lnTo>
                <a:lnTo>
                  <a:pt x="9247530" y="305689"/>
                </a:lnTo>
                <a:lnTo>
                  <a:pt x="9250451" y="302895"/>
                </a:lnTo>
                <a:lnTo>
                  <a:pt x="9250451" y="292989"/>
                </a:lnTo>
                <a:lnTo>
                  <a:pt x="9250451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526794" y="5509895"/>
            <a:ext cx="1161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Continuos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 Training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61809" y="6189662"/>
            <a:ext cx="709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M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ni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1119" y="1018539"/>
            <a:ext cx="761999" cy="52070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3445" y="6316865"/>
            <a:ext cx="528659" cy="178689"/>
          </a:xfrm>
          <a:prstGeom prst="rect">
            <a:avLst/>
          </a:prstGeom>
        </p:spPr>
      </p:pic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00100"/>
            <a:ext cx="10325100" cy="48873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463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Beneficios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38235"/>
            <a:ext cx="10500127" cy="41243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5490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0" dirty="0"/>
              <a:t>M</a:t>
            </a:r>
            <a:r>
              <a:rPr sz="4400" dirty="0"/>
              <a:t>L</a:t>
            </a:r>
            <a:r>
              <a:rPr sz="4400" spc="-390" dirty="0"/>
              <a:t> </a:t>
            </a:r>
            <a:r>
              <a:rPr sz="4400" spc="-114" dirty="0"/>
              <a:t>S</a:t>
            </a:r>
            <a:r>
              <a:rPr sz="4400" spc="-125" dirty="0"/>
              <a:t>t</a:t>
            </a:r>
            <a:r>
              <a:rPr sz="4400" spc="-130" dirty="0"/>
              <a:t>a</a:t>
            </a:r>
            <a:r>
              <a:rPr sz="4400" spc="-125" dirty="0"/>
              <a:t>c</a:t>
            </a:r>
            <a:r>
              <a:rPr sz="4400" dirty="0"/>
              <a:t>k</a:t>
            </a:r>
            <a:r>
              <a:rPr sz="4400" spc="-225" dirty="0"/>
              <a:t> </a:t>
            </a: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v</a:t>
            </a:r>
            <a:r>
              <a:rPr sz="4400" spc="-130" dirty="0"/>
              <a:t>e</a:t>
            </a:r>
            <a:r>
              <a:rPr sz="4400" spc="-125" dirty="0"/>
              <a:t>l</a:t>
            </a:r>
            <a:r>
              <a:rPr sz="4400" spc="-130" dirty="0"/>
              <a:t>opmen</a:t>
            </a:r>
            <a:r>
              <a:rPr sz="4400" dirty="0"/>
              <a:t>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80" y="1203959"/>
            <a:ext cx="11264900" cy="5654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209" y="587120"/>
            <a:ext cx="829792" cy="273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4424" y="574040"/>
            <a:ext cx="1016762" cy="2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1195" y="587120"/>
            <a:ext cx="1620266" cy="273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184" y="217106"/>
            <a:ext cx="13176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4" dirty="0">
                <a:solidFill>
                  <a:srgbClr val="0F2225"/>
                </a:solidFill>
                <a:latin typeface="Calibri"/>
                <a:cs typeface="Calibri"/>
              </a:rPr>
              <a:t>M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L</a:t>
            </a:r>
            <a:r>
              <a:rPr sz="3500" spc="-245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O</a:t>
            </a:r>
            <a:r>
              <a:rPr sz="3500" spc="-145" dirty="0">
                <a:solidFill>
                  <a:srgbClr val="0F2225"/>
                </a:solidFill>
                <a:latin typeface="Calibri"/>
                <a:cs typeface="Calibri"/>
              </a:rPr>
              <a:t>p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379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318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052" y="3561651"/>
            <a:ext cx="3467929" cy="18216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" y="126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" y="126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796780">
              <a:lnSpc>
                <a:spcPct val="100000"/>
              </a:lnSpc>
              <a:spcBef>
                <a:spcPts val="305"/>
              </a:spcBef>
            </a:pPr>
            <a:r>
              <a:rPr spc="-5" dirty="0"/>
              <a:t>G</a:t>
            </a:r>
            <a:r>
              <a:rPr spc="-80" dirty="0"/>
              <a:t>r</a:t>
            </a:r>
            <a:r>
              <a:rPr dirty="0"/>
              <a:t>ac</a:t>
            </a:r>
            <a:r>
              <a:rPr spc="-20" dirty="0"/>
              <a:t>i</a:t>
            </a:r>
            <a:r>
              <a:rPr dirty="0"/>
              <a:t>as</a:t>
            </a:r>
          </a:p>
          <a:p>
            <a:pPr marL="88569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hlinkClick r:id="rId2"/>
              </a:rPr>
              <a:t>www.newhorizons.edu.pe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744219"/>
            <a:ext cx="10934700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317051"/>
            <a:ext cx="27355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M</a:t>
            </a:r>
            <a:r>
              <a:rPr spc="-125" dirty="0"/>
              <a:t>LOp</a:t>
            </a:r>
            <a:r>
              <a:rPr dirty="0"/>
              <a:t>s</a:t>
            </a:r>
            <a:r>
              <a:rPr spc="-240" dirty="0"/>
              <a:t> </a:t>
            </a:r>
            <a:r>
              <a:rPr dirty="0"/>
              <a:t>=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3888" y="2166095"/>
            <a:ext cx="6358897" cy="18859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469" y="720090"/>
            <a:ext cx="10688320" cy="0"/>
          </a:xfrm>
          <a:custGeom>
            <a:avLst/>
            <a:gdLst/>
            <a:ahLst/>
            <a:cxnLst/>
            <a:rect l="l" t="t" r="r" b="b"/>
            <a:pathLst>
              <a:path w="10688320">
                <a:moveTo>
                  <a:pt x="0" y="0"/>
                </a:moveTo>
                <a:lnTo>
                  <a:pt x="10688320" y="0"/>
                </a:lnTo>
              </a:path>
            </a:pathLst>
          </a:custGeom>
          <a:ln w="12700">
            <a:solidFill>
              <a:srgbClr val="50B4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507" y="787082"/>
            <a:ext cx="1764664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dirty="0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4900" spc="-120" dirty="0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  <a:r>
              <a:rPr sz="4900" spc="-5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900" spc="-40" dirty="0">
                <a:solidFill>
                  <a:srgbClr val="000000"/>
                </a:solidFill>
                <a:latin typeface="Calibri Light"/>
                <a:cs typeface="Calibri Light"/>
              </a:rPr>
              <a:t>p</a:t>
            </a:r>
            <a:r>
              <a:rPr sz="490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3260" y="814323"/>
            <a:ext cx="8083550" cy="785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09"/>
              </a:spcBef>
            </a:pPr>
            <a:r>
              <a:rPr sz="2600" dirty="0">
                <a:latin typeface="Calibri Light"/>
                <a:cs typeface="Calibri Light"/>
              </a:rPr>
              <a:t>Una </a:t>
            </a:r>
            <a:r>
              <a:rPr sz="2600" spc="-15" dirty="0">
                <a:latin typeface="Calibri Light"/>
                <a:cs typeface="Calibri Light"/>
              </a:rPr>
              <a:t>lista </a:t>
            </a:r>
            <a:r>
              <a:rPr sz="2600" dirty="0">
                <a:latin typeface="Calibri Light"/>
                <a:cs typeface="Calibri Light"/>
              </a:rPr>
              <a:t>de principios y </a:t>
            </a:r>
            <a:r>
              <a:rPr sz="2600" spc="-10" dirty="0">
                <a:latin typeface="Calibri Light"/>
                <a:cs typeface="Calibri Light"/>
              </a:rPr>
              <a:t>prácticas </a:t>
            </a:r>
            <a:r>
              <a:rPr sz="2600" spc="-5" dirty="0">
                <a:latin typeface="Calibri Light"/>
                <a:cs typeface="Calibri Light"/>
              </a:rPr>
              <a:t>utilizadas </a:t>
            </a:r>
            <a:r>
              <a:rPr sz="2600" spc="-15" dirty="0">
                <a:latin typeface="Calibri Light"/>
                <a:cs typeface="Calibri Light"/>
              </a:rPr>
              <a:t>para estandarizar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la </a:t>
            </a:r>
            <a:r>
              <a:rPr sz="2600" spc="-15" dirty="0">
                <a:latin typeface="Calibri Light"/>
                <a:cs typeface="Calibri Light"/>
              </a:rPr>
              <a:t>gestión</a:t>
            </a:r>
            <a:r>
              <a:rPr sz="2600" dirty="0">
                <a:latin typeface="Calibri Light"/>
                <a:cs typeface="Calibri Light"/>
              </a:rPr>
              <a:t> del</a:t>
            </a:r>
            <a:r>
              <a:rPr sz="2600" spc="-5" dirty="0">
                <a:latin typeface="Calibri Light"/>
                <a:cs typeface="Calibri Light"/>
              </a:rPr>
              <a:t> ciclo</a:t>
            </a:r>
            <a:r>
              <a:rPr sz="2600" spc="2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</a:t>
            </a:r>
            <a:r>
              <a:rPr sz="2600" spc="-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vida</a:t>
            </a:r>
            <a:r>
              <a:rPr sz="2600" spc="-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</a:t>
            </a:r>
            <a:r>
              <a:rPr sz="2600" spc="-1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Machine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Learning.</a:t>
            </a:r>
            <a:endParaRPr sz="2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8150" y="205867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8150" y="339725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473329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017395" marR="5080">
              <a:lnSpc>
                <a:spcPts val="2860"/>
              </a:lnSpc>
              <a:spcBef>
                <a:spcPts val="414"/>
              </a:spcBef>
            </a:pPr>
            <a:r>
              <a:rPr dirty="0"/>
              <a:t>Es</a:t>
            </a:r>
            <a:r>
              <a:rPr spc="-5" dirty="0"/>
              <a:t> </a:t>
            </a:r>
            <a:r>
              <a:rPr dirty="0"/>
              <a:t>la</a:t>
            </a:r>
            <a:r>
              <a:rPr spc="20" dirty="0"/>
              <a:t> </a:t>
            </a:r>
            <a:r>
              <a:rPr spc="-10" dirty="0"/>
              <a:t>integración</a:t>
            </a:r>
            <a:r>
              <a:rPr spc="-30" dirty="0"/>
              <a:t> </a:t>
            </a:r>
            <a:r>
              <a:rPr spc="-10" dirty="0"/>
              <a:t>entre</a:t>
            </a:r>
            <a:r>
              <a:rPr spc="-5" dirty="0"/>
              <a:t> el</a:t>
            </a:r>
            <a:r>
              <a:rPr spc="20" dirty="0"/>
              <a:t> </a:t>
            </a:r>
            <a:r>
              <a:rPr spc="-10" dirty="0"/>
              <a:t>desarrollo</a:t>
            </a:r>
            <a:r>
              <a:rPr spc="-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la </a:t>
            </a:r>
            <a:r>
              <a:rPr spc="-10" dirty="0"/>
              <a:t>operacionalización </a:t>
            </a:r>
            <a:r>
              <a:rPr spc="-575" dirty="0"/>
              <a:t> </a:t>
            </a:r>
            <a:r>
              <a:rPr dirty="0"/>
              <a:t>del</a:t>
            </a:r>
            <a:r>
              <a:rPr spc="-10" dirty="0"/>
              <a:t> </a:t>
            </a:r>
            <a:r>
              <a:rPr dirty="0"/>
              <a:t>modelo.</a:t>
            </a:r>
          </a:p>
          <a:p>
            <a:pPr marL="2004695">
              <a:lnSpc>
                <a:spcPct val="100000"/>
              </a:lnSpc>
            </a:pPr>
            <a:endParaRPr dirty="0"/>
          </a:p>
          <a:p>
            <a:pPr marL="2017395" marR="982344">
              <a:lnSpc>
                <a:spcPts val="2860"/>
              </a:lnSpc>
              <a:spcBef>
                <a:spcPts val="1639"/>
              </a:spcBef>
            </a:pPr>
            <a:r>
              <a:rPr spc="-5" dirty="0"/>
              <a:t>Equipos</a:t>
            </a:r>
            <a:r>
              <a:rPr spc="-50" dirty="0"/>
              <a:t> </a:t>
            </a:r>
            <a:r>
              <a:rPr spc="-10" dirty="0"/>
              <a:t>colaboran</a:t>
            </a:r>
            <a:r>
              <a:rPr dirty="0"/>
              <a:t> </a:t>
            </a:r>
            <a:r>
              <a:rPr spc="-15" dirty="0"/>
              <a:t>con</a:t>
            </a:r>
            <a:r>
              <a:rPr spc="5" dirty="0"/>
              <a:t> </a:t>
            </a:r>
            <a:r>
              <a:rPr spc="-50" dirty="0"/>
              <a:t>crear,</a:t>
            </a:r>
            <a:r>
              <a:rPr dirty="0"/>
              <a:t> </a:t>
            </a:r>
            <a:r>
              <a:rPr spc="-30" dirty="0"/>
              <a:t>automatizar,</a:t>
            </a:r>
            <a:r>
              <a:rPr spc="-20" dirty="0"/>
              <a:t> </a:t>
            </a:r>
            <a:r>
              <a:rPr spc="-15" dirty="0"/>
              <a:t>testear</a:t>
            </a:r>
            <a:r>
              <a:rPr spc="5" dirty="0"/>
              <a:t> </a:t>
            </a:r>
            <a:r>
              <a:rPr dirty="0"/>
              <a:t>y </a:t>
            </a:r>
            <a:r>
              <a:rPr spc="-570" dirty="0"/>
              <a:t> </a:t>
            </a:r>
            <a:r>
              <a:rPr spc="-5" dirty="0"/>
              <a:t>monitorear</a:t>
            </a:r>
            <a:r>
              <a:rPr spc="-35" dirty="0"/>
              <a:t> </a:t>
            </a:r>
            <a:r>
              <a:rPr spc="-5" dirty="0"/>
              <a:t>el </a:t>
            </a:r>
            <a:r>
              <a:rPr dirty="0"/>
              <a:t>pipeline</a:t>
            </a:r>
            <a:r>
              <a:rPr spc="-35" dirty="0"/>
              <a:t> </a:t>
            </a:r>
            <a:r>
              <a:rPr dirty="0"/>
              <a:t>del</a:t>
            </a:r>
            <a:r>
              <a:rPr spc="-5" dirty="0"/>
              <a:t> </a:t>
            </a:r>
            <a:r>
              <a:rPr dirty="0"/>
              <a:t>modelo.</a:t>
            </a:r>
          </a:p>
          <a:p>
            <a:pPr marL="2004695">
              <a:lnSpc>
                <a:spcPct val="100000"/>
              </a:lnSpc>
            </a:pPr>
            <a:endParaRPr dirty="0"/>
          </a:p>
          <a:p>
            <a:pPr marL="2017395" marR="327025">
              <a:lnSpc>
                <a:spcPts val="2860"/>
              </a:lnSpc>
              <a:spcBef>
                <a:spcPts val="1645"/>
              </a:spcBef>
            </a:pPr>
            <a:r>
              <a:rPr dirty="0"/>
              <a:t>Basado</a:t>
            </a:r>
            <a:r>
              <a:rPr spc="-10" dirty="0"/>
              <a:t> en</a:t>
            </a:r>
            <a:r>
              <a:rPr spc="-5" dirty="0"/>
              <a:t> </a:t>
            </a:r>
            <a:r>
              <a:rPr dirty="0"/>
              <a:t>los</a:t>
            </a:r>
            <a:r>
              <a:rPr spc="-5" dirty="0"/>
              <a:t> </a:t>
            </a:r>
            <a:r>
              <a:rPr dirty="0"/>
              <a:t>principios</a:t>
            </a:r>
            <a:r>
              <a:rPr spc="-60" dirty="0"/>
              <a:t> </a:t>
            </a:r>
            <a:r>
              <a:rPr spc="-10" dirty="0"/>
              <a:t>devops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integración</a:t>
            </a:r>
            <a:r>
              <a:rPr spc="-30" dirty="0"/>
              <a:t> </a:t>
            </a:r>
            <a:r>
              <a:rPr spc="-5" dirty="0"/>
              <a:t>continua </a:t>
            </a:r>
            <a:r>
              <a:rPr spc="-575" dirty="0"/>
              <a:t> </a:t>
            </a:r>
            <a:r>
              <a:rPr spc="-20" dirty="0"/>
              <a:t>entrega</a:t>
            </a:r>
            <a:r>
              <a:rPr spc="-15" dirty="0"/>
              <a:t> </a:t>
            </a:r>
            <a:r>
              <a:rPr spc="-5" dirty="0"/>
              <a:t>continua</a:t>
            </a:r>
            <a:r>
              <a:rPr spc="-3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capacitación</a:t>
            </a:r>
            <a:r>
              <a:rPr dirty="0"/>
              <a:t> </a:t>
            </a:r>
            <a:r>
              <a:rPr spc="-5" dirty="0"/>
              <a:t>continua</a:t>
            </a:r>
          </a:p>
        </p:txBody>
      </p:sp>
      <p:sp>
        <p:nvSpPr>
          <p:cNvPr id="9" name="object 9"/>
          <p:cNvSpPr/>
          <p:nvPr/>
        </p:nvSpPr>
        <p:spPr>
          <a:xfrm>
            <a:off x="2978150" y="607187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100"/>
              </a:spcBef>
            </a:pPr>
            <a:r>
              <a:rPr spc="-100" dirty="0"/>
              <a:t>Flujo</a:t>
            </a:r>
            <a:r>
              <a:rPr spc="-254" dirty="0"/>
              <a:t> </a:t>
            </a:r>
            <a:r>
              <a:rPr spc="-110" dirty="0"/>
              <a:t>tradicional</a:t>
            </a:r>
            <a:r>
              <a:rPr spc="-250" dirty="0"/>
              <a:t> </a:t>
            </a:r>
            <a:r>
              <a:rPr spc="-90" dirty="0"/>
              <a:t>para</a:t>
            </a:r>
            <a:r>
              <a:rPr spc="-254" dirty="0"/>
              <a:t> </a:t>
            </a:r>
            <a:r>
              <a:rPr spc="-60" dirty="0"/>
              <a:t>la</a:t>
            </a:r>
            <a:r>
              <a:rPr spc="-250" dirty="0"/>
              <a:t> </a:t>
            </a:r>
            <a:r>
              <a:rPr spc="-110" dirty="0"/>
              <a:t>orquestación </a:t>
            </a:r>
            <a:r>
              <a:rPr spc="-1490" dirty="0"/>
              <a:t> </a:t>
            </a:r>
            <a:r>
              <a:rPr spc="-60" dirty="0"/>
              <a:t>de</a:t>
            </a:r>
            <a:r>
              <a:rPr spc="-245" dirty="0"/>
              <a:t> </a:t>
            </a:r>
            <a:r>
              <a:rPr spc="-110" dirty="0"/>
              <a:t>ejecución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0" dirty="0"/>
              <a:t> </a:t>
            </a:r>
            <a:r>
              <a:rPr spc="-105" dirty="0"/>
              <a:t>modelos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0" dirty="0"/>
              <a:t> </a:t>
            </a:r>
            <a:r>
              <a:rPr spc="-60" dirty="0"/>
              <a:t>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0140" y="624712"/>
            <a:ext cx="1624330" cy="534035"/>
          </a:xfrm>
          <a:custGeom>
            <a:avLst/>
            <a:gdLst/>
            <a:ahLst/>
            <a:cxnLst/>
            <a:rect l="l" t="t" r="r" b="b"/>
            <a:pathLst>
              <a:path w="1624329" h="534035">
                <a:moveTo>
                  <a:pt x="959485" y="495427"/>
                </a:moveTo>
                <a:lnTo>
                  <a:pt x="946785" y="489077"/>
                </a:lnTo>
                <a:lnTo>
                  <a:pt x="883285" y="457327"/>
                </a:lnTo>
                <a:lnTo>
                  <a:pt x="883285" y="489077"/>
                </a:lnTo>
                <a:lnTo>
                  <a:pt x="607060" y="489077"/>
                </a:lnTo>
                <a:lnTo>
                  <a:pt x="607060" y="501777"/>
                </a:lnTo>
                <a:lnTo>
                  <a:pt x="883285" y="501777"/>
                </a:lnTo>
                <a:lnTo>
                  <a:pt x="883285" y="533527"/>
                </a:lnTo>
                <a:lnTo>
                  <a:pt x="946785" y="501777"/>
                </a:lnTo>
                <a:lnTo>
                  <a:pt x="959485" y="495427"/>
                </a:lnTo>
                <a:close/>
              </a:path>
              <a:path w="1624329" h="534035">
                <a:moveTo>
                  <a:pt x="1624076" y="260223"/>
                </a:moveTo>
                <a:lnTo>
                  <a:pt x="1615706" y="227584"/>
                </a:lnTo>
                <a:lnTo>
                  <a:pt x="1613154" y="222250"/>
                </a:lnTo>
                <a:lnTo>
                  <a:pt x="1582166" y="185293"/>
                </a:lnTo>
                <a:lnTo>
                  <a:pt x="1551940" y="162052"/>
                </a:lnTo>
                <a:lnTo>
                  <a:pt x="1514729" y="139827"/>
                </a:lnTo>
                <a:lnTo>
                  <a:pt x="1471168" y="118618"/>
                </a:lnTo>
                <a:lnTo>
                  <a:pt x="1421638" y="98552"/>
                </a:lnTo>
                <a:lnTo>
                  <a:pt x="1366901" y="79756"/>
                </a:lnTo>
                <a:lnTo>
                  <a:pt x="1307465" y="62611"/>
                </a:lnTo>
                <a:lnTo>
                  <a:pt x="1243965" y="47117"/>
                </a:lnTo>
                <a:lnTo>
                  <a:pt x="1176909" y="33528"/>
                </a:lnTo>
                <a:lnTo>
                  <a:pt x="1106805" y="21971"/>
                </a:lnTo>
                <a:lnTo>
                  <a:pt x="1034415" y="12700"/>
                </a:lnTo>
                <a:lnTo>
                  <a:pt x="960247" y="5715"/>
                </a:lnTo>
                <a:lnTo>
                  <a:pt x="884936" y="1524"/>
                </a:lnTo>
                <a:lnTo>
                  <a:pt x="846836" y="381"/>
                </a:lnTo>
                <a:lnTo>
                  <a:pt x="808863" y="0"/>
                </a:lnTo>
                <a:lnTo>
                  <a:pt x="770890" y="508"/>
                </a:lnTo>
                <a:lnTo>
                  <a:pt x="695071" y="3175"/>
                </a:lnTo>
                <a:lnTo>
                  <a:pt x="620268" y="8636"/>
                </a:lnTo>
                <a:lnTo>
                  <a:pt x="546989" y="16637"/>
                </a:lnTo>
                <a:lnTo>
                  <a:pt x="475615" y="26797"/>
                </a:lnTo>
                <a:lnTo>
                  <a:pt x="407035" y="38989"/>
                </a:lnTo>
                <a:lnTo>
                  <a:pt x="341630" y="53340"/>
                </a:lnTo>
                <a:lnTo>
                  <a:pt x="280162" y="69088"/>
                </a:lnTo>
                <a:lnTo>
                  <a:pt x="223012" y="86614"/>
                </a:lnTo>
                <a:lnTo>
                  <a:pt x="170942" y="105537"/>
                </a:lnTo>
                <a:lnTo>
                  <a:pt x="124333" y="125603"/>
                </a:lnTo>
                <a:lnTo>
                  <a:pt x="83947" y="146812"/>
                </a:lnTo>
                <a:lnTo>
                  <a:pt x="50165" y="168910"/>
                </a:lnTo>
                <a:lnTo>
                  <a:pt x="36068" y="180340"/>
                </a:lnTo>
                <a:lnTo>
                  <a:pt x="35560" y="180721"/>
                </a:lnTo>
                <a:lnTo>
                  <a:pt x="35052" y="181229"/>
                </a:lnTo>
                <a:lnTo>
                  <a:pt x="34671" y="181864"/>
                </a:lnTo>
                <a:lnTo>
                  <a:pt x="32562" y="185051"/>
                </a:lnTo>
                <a:lnTo>
                  <a:pt x="4191" y="169037"/>
                </a:lnTo>
                <a:lnTo>
                  <a:pt x="0" y="254127"/>
                </a:lnTo>
                <a:lnTo>
                  <a:pt x="70612" y="206502"/>
                </a:lnTo>
                <a:lnTo>
                  <a:pt x="63169" y="202311"/>
                </a:lnTo>
                <a:lnTo>
                  <a:pt x="43649" y="191300"/>
                </a:lnTo>
                <a:lnTo>
                  <a:pt x="90043" y="157861"/>
                </a:lnTo>
                <a:lnTo>
                  <a:pt x="129540" y="137160"/>
                </a:lnTo>
                <a:lnTo>
                  <a:pt x="175387" y="117475"/>
                </a:lnTo>
                <a:lnTo>
                  <a:pt x="226949" y="98806"/>
                </a:lnTo>
                <a:lnTo>
                  <a:pt x="283337" y="81407"/>
                </a:lnTo>
                <a:lnTo>
                  <a:pt x="344551" y="65659"/>
                </a:lnTo>
                <a:lnTo>
                  <a:pt x="409448" y="51562"/>
                </a:lnTo>
                <a:lnTo>
                  <a:pt x="477647" y="39370"/>
                </a:lnTo>
                <a:lnTo>
                  <a:pt x="548386" y="29210"/>
                </a:lnTo>
                <a:lnTo>
                  <a:pt x="621411" y="21336"/>
                </a:lnTo>
                <a:lnTo>
                  <a:pt x="695706" y="15875"/>
                </a:lnTo>
                <a:lnTo>
                  <a:pt x="771017" y="13081"/>
                </a:lnTo>
                <a:lnTo>
                  <a:pt x="808736" y="12700"/>
                </a:lnTo>
                <a:lnTo>
                  <a:pt x="846455" y="13081"/>
                </a:lnTo>
                <a:lnTo>
                  <a:pt x="921766" y="16002"/>
                </a:lnTo>
                <a:lnTo>
                  <a:pt x="996188" y="21463"/>
                </a:lnTo>
                <a:lnTo>
                  <a:pt x="1069213" y="29591"/>
                </a:lnTo>
                <a:lnTo>
                  <a:pt x="1139952" y="40005"/>
                </a:lnTo>
                <a:lnTo>
                  <a:pt x="1208151" y="52578"/>
                </a:lnTo>
                <a:lnTo>
                  <a:pt x="1273048" y="66929"/>
                </a:lnTo>
                <a:lnTo>
                  <a:pt x="1334135" y="83185"/>
                </a:lnTo>
                <a:lnTo>
                  <a:pt x="1390650" y="100838"/>
                </a:lnTo>
                <a:lnTo>
                  <a:pt x="1442085" y="120142"/>
                </a:lnTo>
                <a:lnTo>
                  <a:pt x="1487805" y="140335"/>
                </a:lnTo>
                <a:lnTo>
                  <a:pt x="1527302" y="161544"/>
                </a:lnTo>
                <a:lnTo>
                  <a:pt x="1559941" y="183388"/>
                </a:lnTo>
                <a:lnTo>
                  <a:pt x="1594231" y="216662"/>
                </a:lnTo>
                <a:lnTo>
                  <a:pt x="1602105" y="228473"/>
                </a:lnTo>
                <a:lnTo>
                  <a:pt x="1601724" y="227584"/>
                </a:lnTo>
                <a:lnTo>
                  <a:pt x="1611376" y="260858"/>
                </a:lnTo>
                <a:lnTo>
                  <a:pt x="1624076" y="260223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1839" y="1178560"/>
            <a:ext cx="944880" cy="2286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0335" y="5868987"/>
            <a:ext cx="2505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0335" y="5868987"/>
            <a:ext cx="2505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1461</Words>
  <Application>Microsoft Office PowerPoint</Application>
  <PresentationFormat>Panorámica</PresentationFormat>
  <Paragraphs>277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 MT</vt:lpstr>
      <vt:lpstr>Calibri</vt:lpstr>
      <vt:lpstr>Calibri Light</vt:lpstr>
      <vt:lpstr>Times New Roman</vt:lpstr>
      <vt:lpstr>Office Theme</vt:lpstr>
      <vt:lpstr>SESION 05</vt:lpstr>
      <vt:lpstr>Presentación de PowerPoint</vt:lpstr>
      <vt:lpstr>Presentación de PowerPoint</vt:lpstr>
      <vt:lpstr>MLOps =</vt:lpstr>
      <vt:lpstr>MLOps</vt:lpstr>
      <vt:lpstr>Flujo tradicional para la orquestación  de ejecución de modelos de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Roles y responsabilidades</vt:lpstr>
      <vt:lpstr>Actividades para productivizar un modelo de ML</vt:lpstr>
      <vt:lpstr>Deudas técnicas en ML</vt:lpstr>
      <vt:lpstr>Desafíos</vt:lpstr>
      <vt:lpstr>Desafíos</vt:lpstr>
      <vt:lpstr>MLOps</vt:lpstr>
      <vt:lpstr>Presentación de PowerPoint</vt:lpstr>
      <vt:lpstr>Flujo Actual para la orquestación  de ejecución de modelos de ML</vt:lpstr>
      <vt:lpstr>Presentación de PowerPoint</vt:lpstr>
      <vt:lpstr>Beneficios</vt:lpstr>
      <vt:lpstr>ML Stack Development</vt:lpstr>
      <vt:lpstr>Presentación de PowerPoint</vt:lpstr>
      <vt:lpstr>ML Ops</vt:lpstr>
      <vt:lpstr>Gracias www.newhorizons.edu.pe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Gaytan</dc:creator>
  <cp:lastModifiedBy>Pineda Claros, Eder</cp:lastModifiedBy>
  <cp:revision>2</cp:revision>
  <dcterms:created xsi:type="dcterms:W3CDTF">2024-02-21T03:54:18Z</dcterms:created>
  <dcterms:modified xsi:type="dcterms:W3CDTF">2024-02-25T04:00:29Z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2024-02-21T00:00:00Z</vt:filetime>
  </property>
</Properties>
</file>