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77" r:id="rId4"/>
    <p:sldId id="278" r:id="rId5"/>
    <p:sldId id="279" r:id="rId6"/>
    <p:sldId id="280" r:id="rId7"/>
    <p:sldId id="281" r:id="rId8"/>
    <p:sldId id="282" r:id="rId9"/>
    <p:sldId id="283" r:id="rId10"/>
    <p:sldId id="284" r:id="rId11"/>
    <p:sldId id="285" r:id="rId12"/>
    <p:sldId id="286" r:id="rId13"/>
    <p:sldId id="305" r:id="rId14"/>
    <p:sldId id="287" r:id="rId15"/>
    <p:sldId id="288" r:id="rId16"/>
    <p:sldId id="289" r:id="rId17"/>
    <p:sldId id="290" r:id="rId18"/>
    <p:sldId id="292" r:id="rId19"/>
    <p:sldId id="294" r:id="rId20"/>
    <p:sldId id="295" r:id="rId21"/>
    <p:sldId id="296" r:id="rId22"/>
    <p:sldId id="297" r:id="rId23"/>
    <p:sldId id="298" r:id="rId24"/>
    <p:sldId id="299" r:id="rId25"/>
    <p:sldId id="300" r:id="rId26"/>
    <p:sldId id="301" r:id="rId27"/>
    <p:sldId id="303" r:id="rId28"/>
    <p:sldId id="304" r:id="rId2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21/03/2017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print">
            <a:lum/>
          </a:blip>
          <a:srcRect/>
          <a:stretch>
            <a:fillRect l="-2000" r="-2000"/>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A2BC0-9B18-49B9-87E0-1752DF9C7939}" type="datetimeFigureOut">
              <a:rPr lang="pt-BR" smtClean="0"/>
              <a:pPr/>
              <a:t>21/03/2017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13B60-DF43-48DA-8F35-3CB62A1C5A94}"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7158" y="3000372"/>
            <a:ext cx="8229600" cy="1143000"/>
          </a:xfrm>
        </p:spPr>
        <p:txBody>
          <a:bodyPr>
            <a:noAutofit/>
          </a:bodyPr>
          <a:lstStyle/>
          <a:p>
            <a:r>
              <a:rPr lang="pt-BR" sz="8000" b="1" dirty="0" smtClean="0">
                <a:solidFill>
                  <a:schemeClr val="bg1"/>
                </a:solidFill>
              </a:rPr>
              <a:t>Endereçamento de IPV4</a:t>
            </a:r>
            <a:endParaRPr lang="pt-BR" sz="8000" dirty="0">
              <a:solidFill>
                <a:schemeClr val="bg1"/>
              </a:solidFill>
              <a:effectLst>
                <a:outerShdw blurRad="38100" dist="38100" dir="2700000" algn="tl">
                  <a:srgbClr val="000000">
                    <a:alpha val="43137"/>
                  </a:srgbClr>
                </a:outerShdw>
              </a:effectLst>
            </a:endParaRPr>
          </a:p>
        </p:txBody>
      </p:sp>
      <p:pic>
        <p:nvPicPr>
          <p:cNvPr id="4" name="Espaço Reservado para Conteúdo 3" descr="2235847541719224.jpg"/>
          <p:cNvPicPr>
            <a:picLocks noChangeAspect="1"/>
          </p:cNvPicPr>
          <p:nvPr/>
        </p:nvPicPr>
        <p:blipFill>
          <a:blip r:embed="rId2"/>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357158" y="6072206"/>
            <a:ext cx="6858048" cy="584775"/>
          </a:xfrm>
          <a:prstGeom prst="rect">
            <a:avLst/>
          </a:prstGeom>
          <a:noFill/>
        </p:spPr>
        <p:txBody>
          <a:bodyPr wrap="square" rtlCol="0">
            <a:spAutoFit/>
          </a:bodyPr>
          <a:lstStyle/>
          <a:p>
            <a:r>
              <a:rPr lang="pt-BR" sz="3200" b="1" dirty="0" smtClean="0">
                <a:solidFill>
                  <a:schemeClr val="bg1"/>
                </a:solidFill>
                <a:effectLst>
                  <a:outerShdw blurRad="38100" dist="38100" dir="2700000" algn="tl">
                    <a:srgbClr val="000000">
                      <a:alpha val="43137"/>
                    </a:srgbClr>
                  </a:outerShdw>
                </a:effectLst>
              </a:rPr>
              <a:t>Prof. Ederson da Costa</a:t>
            </a:r>
            <a:endParaRPr lang="pt-BR" sz="3200"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smtClean="0">
                <a:solidFill>
                  <a:schemeClr val="bg1"/>
                </a:solidFill>
              </a:rPr>
              <a:t>Conversão de Números Decimais em Binários</a:t>
            </a:r>
          </a:p>
        </p:txBody>
      </p:sp>
      <p:sp>
        <p:nvSpPr>
          <p:cNvPr id="5" name="Espaço Reservado para Conteúdo 4"/>
          <p:cNvSpPr>
            <a:spLocks noGrp="1"/>
          </p:cNvSpPr>
          <p:nvPr>
            <p:ph idx="1"/>
          </p:nvPr>
        </p:nvSpPr>
        <p:spPr>
          <a:xfrm>
            <a:off x="214282" y="1600200"/>
            <a:ext cx="8929718" cy="5257800"/>
          </a:xfrm>
        </p:spPr>
        <p:txBody>
          <a:bodyPr>
            <a:normAutofit/>
          </a:bodyPr>
          <a:lstStyle/>
          <a:p>
            <a:r>
              <a:rPr lang="pt-BR" sz="2800" dirty="0" smtClean="0">
                <a:solidFill>
                  <a:schemeClr val="bg1"/>
                </a:solidFill>
              </a:rPr>
              <a:t>A soma dos valores decimais de cada bit ativado nos dá o valor decimal do binário em questão.</a:t>
            </a:r>
          </a:p>
          <a:p>
            <a:r>
              <a:rPr lang="pt-BR" sz="2800" dirty="0" smtClean="0">
                <a:solidFill>
                  <a:schemeClr val="bg1"/>
                </a:solidFill>
              </a:rPr>
              <a:t>Veja os seguintes exemplos:</a:t>
            </a:r>
          </a:p>
          <a:p>
            <a:endParaRPr lang="pt-BR" sz="2800" dirty="0" smtClean="0">
              <a:solidFill>
                <a:schemeClr val="bg1"/>
              </a:solidFill>
            </a:endParaRPr>
          </a:p>
          <a:p>
            <a:endParaRPr lang="pt-BR" sz="2800" dirty="0" smtClean="0">
              <a:solidFill>
                <a:schemeClr val="bg1"/>
              </a:solidFill>
            </a:endParaRPr>
          </a:p>
          <a:p>
            <a:endParaRPr lang="pt-BR" sz="2800" dirty="0" smtClean="0">
              <a:solidFill>
                <a:schemeClr val="bg1"/>
              </a:solidFill>
            </a:endParaRPr>
          </a:p>
          <a:p>
            <a:r>
              <a:rPr lang="pt-BR" sz="2800" dirty="0" smtClean="0">
                <a:solidFill>
                  <a:schemeClr val="bg1"/>
                </a:solidFill>
              </a:rPr>
              <a:t>Total de bits ativados?  Nenhum.</a:t>
            </a:r>
          </a:p>
          <a:p>
            <a:r>
              <a:rPr lang="pt-BR" sz="2800" dirty="0" smtClean="0">
                <a:solidFill>
                  <a:schemeClr val="bg1"/>
                </a:solidFill>
              </a:rPr>
              <a:t>Portanto, o valor decimal de 00000000 é igual a 0</a:t>
            </a:r>
          </a:p>
          <a:p>
            <a:endParaRPr lang="pt-BR" sz="2500" dirty="0" smtClean="0">
              <a:solidFill>
                <a:schemeClr val="bg1"/>
              </a:solidFill>
            </a:endParaRPr>
          </a:p>
          <a:p>
            <a:pPr>
              <a:buNone/>
            </a:pPr>
            <a:endParaRPr lang="pt-BR" sz="4000" b="1" dirty="0" smtClean="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10</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5299" name="Picture 3"/>
          <p:cNvPicPr>
            <a:picLocks noChangeAspect="1" noChangeArrowheads="1"/>
          </p:cNvPicPr>
          <p:nvPr/>
        </p:nvPicPr>
        <p:blipFill>
          <a:blip r:embed="rId3"/>
          <a:srcRect/>
          <a:stretch>
            <a:fillRect/>
          </a:stretch>
        </p:blipFill>
        <p:spPr bwMode="auto">
          <a:xfrm>
            <a:off x="747713" y="3286130"/>
            <a:ext cx="7648575"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smtClean="0">
                <a:solidFill>
                  <a:schemeClr val="bg1"/>
                </a:solidFill>
              </a:rPr>
              <a:t>Conversão de Números Decimais em Binários</a:t>
            </a:r>
          </a:p>
        </p:txBody>
      </p:sp>
      <p:sp>
        <p:nvSpPr>
          <p:cNvPr id="5" name="Espaço Reservado para Conteúdo 4"/>
          <p:cNvSpPr>
            <a:spLocks noGrp="1"/>
          </p:cNvSpPr>
          <p:nvPr>
            <p:ph idx="1"/>
          </p:nvPr>
        </p:nvSpPr>
        <p:spPr>
          <a:xfrm>
            <a:off x="214282" y="1600200"/>
            <a:ext cx="8929718" cy="5257800"/>
          </a:xfrm>
        </p:spPr>
        <p:txBody>
          <a:bodyPr>
            <a:normAutofit/>
          </a:bodyPr>
          <a:lstStyle/>
          <a:p>
            <a:r>
              <a:rPr lang="pt-BR" sz="2800" dirty="0" smtClean="0">
                <a:solidFill>
                  <a:schemeClr val="bg1"/>
                </a:solidFill>
              </a:rPr>
              <a:t>Exemplo 2</a:t>
            </a:r>
          </a:p>
          <a:p>
            <a:endParaRPr lang="pt-BR" sz="2800" dirty="0" smtClean="0">
              <a:solidFill>
                <a:schemeClr val="bg1"/>
              </a:solidFill>
            </a:endParaRPr>
          </a:p>
          <a:p>
            <a:endParaRPr lang="pt-BR" sz="2800" dirty="0" smtClean="0">
              <a:solidFill>
                <a:schemeClr val="bg1"/>
              </a:solidFill>
            </a:endParaRPr>
          </a:p>
          <a:p>
            <a:r>
              <a:rPr lang="pt-BR" sz="2800" dirty="0" smtClean="0">
                <a:solidFill>
                  <a:schemeClr val="bg1"/>
                </a:solidFill>
              </a:rPr>
              <a:t>Total de Bits ativados?  Somente o primeiro bit.</a:t>
            </a:r>
          </a:p>
          <a:p>
            <a:pPr>
              <a:buNone/>
            </a:pPr>
            <a:r>
              <a:rPr lang="pt-BR" sz="2800" dirty="0" smtClean="0">
                <a:solidFill>
                  <a:schemeClr val="bg1"/>
                </a:solidFill>
              </a:rPr>
              <a:t> Portanto, o valor decimal de 00000001 é igual a  1</a:t>
            </a:r>
          </a:p>
          <a:p>
            <a:r>
              <a:rPr lang="pt-BR" sz="2800" dirty="0" smtClean="0">
                <a:solidFill>
                  <a:schemeClr val="bg1"/>
                </a:solidFill>
              </a:rPr>
              <a:t> </a:t>
            </a:r>
            <a:r>
              <a:rPr lang="en-US" sz="2800" b="1" dirty="0" err="1" smtClean="0">
                <a:solidFill>
                  <a:schemeClr val="bg1"/>
                </a:solidFill>
              </a:rPr>
              <a:t>Exemplo</a:t>
            </a:r>
            <a:r>
              <a:rPr lang="en-US" sz="2800" b="1" dirty="0" smtClean="0">
                <a:solidFill>
                  <a:schemeClr val="bg1"/>
                </a:solidFill>
              </a:rPr>
              <a:t> 3:</a:t>
            </a:r>
          </a:p>
          <a:p>
            <a:endParaRPr lang="en-US" sz="2800" b="1" dirty="0" smtClean="0">
              <a:solidFill>
                <a:schemeClr val="bg1"/>
              </a:solidFill>
            </a:endParaRPr>
          </a:p>
          <a:p>
            <a:endParaRPr lang="en-US" sz="2800" b="1" dirty="0" smtClean="0">
              <a:solidFill>
                <a:schemeClr val="bg1"/>
              </a:solidFill>
            </a:endParaRPr>
          </a:p>
          <a:p>
            <a:r>
              <a:rPr lang="pt-BR" sz="2800" dirty="0" smtClean="0">
                <a:solidFill>
                  <a:schemeClr val="bg1"/>
                </a:solidFill>
              </a:rPr>
              <a:t>Total de Bits ativados?  Somente o primeiro e oitavo bit.</a:t>
            </a:r>
          </a:p>
          <a:p>
            <a:pPr>
              <a:buNone/>
            </a:pPr>
            <a:r>
              <a:rPr lang="pt-BR" sz="2800" dirty="0" smtClean="0">
                <a:solidFill>
                  <a:schemeClr val="bg1"/>
                </a:solidFill>
              </a:rPr>
              <a:t>Portanto, o valor decimal de 10000001 é igual a 128+1 = 129</a:t>
            </a:r>
          </a:p>
          <a:p>
            <a:endParaRPr lang="pt-BR" sz="2800" dirty="0" smtClean="0">
              <a:solidFill>
                <a:schemeClr val="bg1"/>
              </a:solidFill>
            </a:endParaRPr>
          </a:p>
          <a:p>
            <a:endParaRPr lang="pt-BR" sz="2500" dirty="0" smtClean="0">
              <a:solidFill>
                <a:schemeClr val="bg1"/>
              </a:solidFill>
            </a:endParaRPr>
          </a:p>
          <a:p>
            <a:pPr>
              <a:buNone/>
            </a:pPr>
            <a:endParaRPr lang="pt-BR" sz="4000" b="1" dirty="0" smtClean="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11</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6322" name="Picture 2"/>
          <p:cNvPicPr>
            <a:picLocks noChangeAspect="1" noChangeArrowheads="1"/>
          </p:cNvPicPr>
          <p:nvPr/>
        </p:nvPicPr>
        <p:blipFill>
          <a:blip r:embed="rId3"/>
          <a:srcRect/>
          <a:stretch>
            <a:fillRect/>
          </a:stretch>
        </p:blipFill>
        <p:spPr bwMode="auto">
          <a:xfrm>
            <a:off x="571472" y="2071678"/>
            <a:ext cx="7705725" cy="914400"/>
          </a:xfrm>
          <a:prstGeom prst="rect">
            <a:avLst/>
          </a:prstGeom>
          <a:noFill/>
          <a:ln w="9525">
            <a:noFill/>
            <a:miter lim="800000"/>
            <a:headEnd/>
            <a:tailEnd/>
          </a:ln>
          <a:effectLst/>
        </p:spPr>
      </p:pic>
      <p:pic>
        <p:nvPicPr>
          <p:cNvPr id="56323" name="Picture 3"/>
          <p:cNvPicPr>
            <a:picLocks noChangeAspect="1" noChangeArrowheads="1"/>
          </p:cNvPicPr>
          <p:nvPr/>
        </p:nvPicPr>
        <p:blipFill>
          <a:blip r:embed="rId4"/>
          <a:srcRect/>
          <a:stretch>
            <a:fillRect/>
          </a:stretch>
        </p:blipFill>
        <p:spPr bwMode="auto">
          <a:xfrm>
            <a:off x="642910" y="4772040"/>
            <a:ext cx="7620000" cy="800100"/>
          </a:xfrm>
          <a:prstGeom prst="rect">
            <a:avLst/>
          </a:prstGeom>
          <a:noFill/>
          <a:ln w="9525">
            <a:noFill/>
            <a:miter lim="800000"/>
            <a:headEnd/>
            <a:tailEnd/>
          </a:ln>
          <a:effectLst/>
        </p:spPr>
      </p:pic>
      <p:sp>
        <p:nvSpPr>
          <p:cNvPr id="8" name="CaixaDeTexto 7"/>
          <p:cNvSpPr txBox="1"/>
          <p:nvPr/>
        </p:nvSpPr>
        <p:spPr>
          <a:xfrm>
            <a:off x="7572396" y="5202808"/>
            <a:ext cx="285752" cy="369332"/>
          </a:xfrm>
          <a:prstGeom prst="rect">
            <a:avLst/>
          </a:prstGeom>
          <a:noFill/>
        </p:spPr>
        <p:txBody>
          <a:bodyPr wrap="square" rtlCol="0">
            <a:spAutoFit/>
          </a:bodyPr>
          <a:lstStyle/>
          <a:p>
            <a:r>
              <a:rPr lang="pt-BR" dirty="0" smtClean="0"/>
              <a:t>1</a:t>
            </a:r>
            <a:endParaRPr lang="pt-BR" dirty="0"/>
          </a:p>
        </p:txBody>
      </p:sp>
      <p:sp>
        <p:nvSpPr>
          <p:cNvPr id="9" name="Retângulo 8"/>
          <p:cNvSpPr/>
          <p:nvPr/>
        </p:nvSpPr>
        <p:spPr>
          <a:xfrm>
            <a:off x="7244440" y="5286388"/>
            <a:ext cx="357190" cy="158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Exercícios</a:t>
            </a:r>
          </a:p>
        </p:txBody>
      </p:sp>
      <p:sp>
        <p:nvSpPr>
          <p:cNvPr id="5" name="Espaço Reservado para Conteúdo 4"/>
          <p:cNvSpPr>
            <a:spLocks noGrp="1"/>
          </p:cNvSpPr>
          <p:nvPr>
            <p:ph idx="1"/>
          </p:nvPr>
        </p:nvSpPr>
        <p:spPr>
          <a:xfrm>
            <a:off x="214282" y="1600200"/>
            <a:ext cx="8929718" cy="5257800"/>
          </a:xfrm>
        </p:spPr>
        <p:txBody>
          <a:bodyPr>
            <a:normAutofit fontScale="92500" lnSpcReduction="10000"/>
          </a:bodyPr>
          <a:lstStyle/>
          <a:p>
            <a:r>
              <a:rPr lang="pt-BR" sz="2800" dirty="0" smtClean="0">
                <a:solidFill>
                  <a:schemeClr val="bg1"/>
                </a:solidFill>
              </a:rPr>
              <a:t>Converta os seguintes endereços binários para decimais:</a:t>
            </a:r>
          </a:p>
          <a:p>
            <a:r>
              <a:rPr lang="pt-BR" sz="2800" dirty="0" smtClean="0">
                <a:solidFill>
                  <a:schemeClr val="bg1"/>
                </a:solidFill>
              </a:rPr>
              <a:t>A -  11101101</a:t>
            </a:r>
          </a:p>
          <a:p>
            <a:r>
              <a:rPr lang="pt-BR" sz="2800" dirty="0" smtClean="0">
                <a:solidFill>
                  <a:schemeClr val="bg1"/>
                </a:solidFill>
              </a:rPr>
              <a:t>B - 01101101</a:t>
            </a:r>
          </a:p>
          <a:p>
            <a:r>
              <a:rPr lang="pt-BR" sz="2800" dirty="0" smtClean="0">
                <a:solidFill>
                  <a:schemeClr val="bg1"/>
                </a:solidFill>
              </a:rPr>
              <a:t>C - 00011101</a:t>
            </a:r>
          </a:p>
          <a:p>
            <a:r>
              <a:rPr lang="pt-BR" sz="2800" dirty="0" smtClean="0">
                <a:solidFill>
                  <a:schemeClr val="bg1"/>
                </a:solidFill>
              </a:rPr>
              <a:t>D - 10101000</a:t>
            </a:r>
          </a:p>
          <a:p>
            <a:r>
              <a:rPr lang="pt-BR" sz="2800" dirty="0" smtClean="0">
                <a:solidFill>
                  <a:schemeClr val="bg1"/>
                </a:solidFill>
              </a:rPr>
              <a:t>E - 01010001</a:t>
            </a:r>
          </a:p>
          <a:p>
            <a:r>
              <a:rPr lang="pt-BR" sz="2800" dirty="0" smtClean="0">
                <a:solidFill>
                  <a:schemeClr val="bg1"/>
                </a:solidFill>
              </a:rPr>
              <a:t>F - 01111110</a:t>
            </a:r>
          </a:p>
          <a:p>
            <a:r>
              <a:rPr lang="pt-BR" sz="2800" dirty="0" smtClean="0">
                <a:solidFill>
                  <a:schemeClr val="bg1"/>
                </a:solidFill>
              </a:rPr>
              <a:t>G - 00111000</a:t>
            </a:r>
          </a:p>
          <a:p>
            <a:r>
              <a:rPr lang="pt-BR" sz="2800" dirty="0" smtClean="0">
                <a:solidFill>
                  <a:schemeClr val="bg1"/>
                </a:solidFill>
              </a:rPr>
              <a:t>H - 00001111</a:t>
            </a:r>
          </a:p>
          <a:p>
            <a:r>
              <a:rPr lang="pt-BR" sz="2800" dirty="0" smtClean="0">
                <a:solidFill>
                  <a:schemeClr val="bg1"/>
                </a:solidFill>
              </a:rPr>
              <a:t>I - 11110000</a:t>
            </a:r>
          </a:p>
          <a:p>
            <a:r>
              <a:rPr lang="pt-BR" sz="2800" dirty="0" smtClean="0">
                <a:solidFill>
                  <a:schemeClr val="bg1"/>
                </a:solidFill>
              </a:rPr>
              <a:t>J - 11001111</a:t>
            </a:r>
          </a:p>
          <a:p>
            <a:r>
              <a:rPr lang="pt-BR" sz="2800" dirty="0" smtClean="0">
                <a:solidFill>
                  <a:schemeClr val="bg1"/>
                </a:solidFill>
              </a:rPr>
              <a:t>K - 11111111</a:t>
            </a:r>
          </a:p>
          <a:p>
            <a:endParaRPr lang="pt-BR" sz="2800" dirty="0" smtClean="0">
              <a:solidFill>
                <a:schemeClr val="bg1"/>
              </a:solidFill>
            </a:endParaRPr>
          </a:p>
          <a:p>
            <a:endParaRPr lang="pt-BR" sz="2800" dirty="0" smtClean="0">
              <a:solidFill>
                <a:schemeClr val="bg1"/>
              </a:solidFill>
            </a:endParaRPr>
          </a:p>
          <a:p>
            <a:endParaRPr lang="pt-BR" sz="2500" dirty="0" smtClean="0">
              <a:solidFill>
                <a:schemeClr val="bg1"/>
              </a:solidFill>
            </a:endParaRPr>
          </a:p>
          <a:p>
            <a:pPr>
              <a:buNone/>
            </a:pPr>
            <a:endParaRPr lang="pt-BR" sz="4000" b="1" dirty="0" smtClean="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12</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Exercícios</a:t>
            </a:r>
          </a:p>
        </p:txBody>
      </p:sp>
      <p:sp>
        <p:nvSpPr>
          <p:cNvPr id="5" name="Espaço Reservado para Conteúdo 4"/>
          <p:cNvSpPr>
            <a:spLocks noGrp="1"/>
          </p:cNvSpPr>
          <p:nvPr>
            <p:ph idx="1"/>
          </p:nvPr>
        </p:nvSpPr>
        <p:spPr>
          <a:xfrm>
            <a:off x="214282" y="1600200"/>
            <a:ext cx="8929718" cy="5257800"/>
          </a:xfrm>
        </p:spPr>
        <p:txBody>
          <a:bodyPr>
            <a:normAutofit fontScale="92500" lnSpcReduction="10000"/>
          </a:bodyPr>
          <a:lstStyle/>
          <a:p>
            <a:r>
              <a:rPr lang="pt-BR" sz="2800" dirty="0" smtClean="0">
                <a:solidFill>
                  <a:schemeClr val="bg1"/>
                </a:solidFill>
              </a:rPr>
              <a:t>Converta os seguintes endereços Decimais para Binários:</a:t>
            </a:r>
          </a:p>
          <a:p>
            <a:r>
              <a:rPr lang="pt-BR" sz="2800" dirty="0" smtClean="0">
                <a:solidFill>
                  <a:schemeClr val="bg1"/>
                </a:solidFill>
              </a:rPr>
              <a:t>A -  128</a:t>
            </a:r>
          </a:p>
          <a:p>
            <a:r>
              <a:rPr lang="pt-BR" sz="2800" dirty="0" smtClean="0">
                <a:solidFill>
                  <a:schemeClr val="bg1"/>
                </a:solidFill>
              </a:rPr>
              <a:t>B - 240</a:t>
            </a:r>
          </a:p>
          <a:p>
            <a:r>
              <a:rPr lang="pt-BR" sz="2800" dirty="0" smtClean="0">
                <a:solidFill>
                  <a:schemeClr val="bg1"/>
                </a:solidFill>
              </a:rPr>
              <a:t>C - 12</a:t>
            </a:r>
          </a:p>
          <a:p>
            <a:r>
              <a:rPr lang="pt-BR" sz="2800" dirty="0" smtClean="0">
                <a:solidFill>
                  <a:schemeClr val="bg1"/>
                </a:solidFill>
              </a:rPr>
              <a:t>D - 10</a:t>
            </a:r>
          </a:p>
          <a:p>
            <a:r>
              <a:rPr lang="pt-BR" sz="2800" dirty="0" smtClean="0">
                <a:solidFill>
                  <a:schemeClr val="bg1"/>
                </a:solidFill>
              </a:rPr>
              <a:t>E - 90</a:t>
            </a:r>
          </a:p>
          <a:p>
            <a:r>
              <a:rPr lang="pt-BR" sz="2800" dirty="0" smtClean="0">
                <a:solidFill>
                  <a:schemeClr val="bg1"/>
                </a:solidFill>
              </a:rPr>
              <a:t>F - 116</a:t>
            </a:r>
          </a:p>
          <a:p>
            <a:r>
              <a:rPr lang="pt-BR" sz="2800" dirty="0" smtClean="0">
                <a:solidFill>
                  <a:schemeClr val="bg1"/>
                </a:solidFill>
              </a:rPr>
              <a:t>G - 215</a:t>
            </a:r>
          </a:p>
          <a:p>
            <a:r>
              <a:rPr lang="pt-BR" sz="2800" dirty="0" smtClean="0">
                <a:solidFill>
                  <a:schemeClr val="bg1"/>
                </a:solidFill>
              </a:rPr>
              <a:t>H - 231</a:t>
            </a:r>
          </a:p>
          <a:p>
            <a:r>
              <a:rPr lang="pt-BR" sz="2800" dirty="0" smtClean="0">
                <a:solidFill>
                  <a:schemeClr val="bg1"/>
                </a:solidFill>
              </a:rPr>
              <a:t>I - 254</a:t>
            </a:r>
          </a:p>
          <a:p>
            <a:r>
              <a:rPr lang="pt-BR" sz="2800" dirty="0" smtClean="0">
                <a:solidFill>
                  <a:schemeClr val="bg1"/>
                </a:solidFill>
              </a:rPr>
              <a:t>J - 76</a:t>
            </a:r>
          </a:p>
          <a:p>
            <a:r>
              <a:rPr lang="pt-BR" sz="2800" dirty="0" smtClean="0">
                <a:solidFill>
                  <a:schemeClr val="bg1"/>
                </a:solidFill>
              </a:rPr>
              <a:t>K - 255</a:t>
            </a:r>
          </a:p>
          <a:p>
            <a:endParaRPr lang="pt-BR" sz="2800" dirty="0" smtClean="0">
              <a:solidFill>
                <a:schemeClr val="bg1"/>
              </a:solidFill>
            </a:endParaRPr>
          </a:p>
          <a:p>
            <a:endParaRPr lang="pt-BR" sz="2800" dirty="0" smtClean="0">
              <a:solidFill>
                <a:schemeClr val="bg1"/>
              </a:solidFill>
            </a:endParaRPr>
          </a:p>
          <a:p>
            <a:endParaRPr lang="pt-BR" sz="2500" dirty="0" smtClean="0">
              <a:solidFill>
                <a:schemeClr val="bg1"/>
              </a:solidFill>
            </a:endParaRPr>
          </a:p>
          <a:p>
            <a:pPr>
              <a:buNone/>
            </a:pPr>
            <a:endParaRPr lang="pt-BR" sz="4000" b="1" dirty="0" smtClean="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13</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357158" y="3071810"/>
            <a:ext cx="8229600" cy="1143000"/>
          </a:xfrm>
        </p:spPr>
        <p:txBody>
          <a:bodyPr>
            <a:normAutofit/>
          </a:bodyPr>
          <a:lstStyle/>
          <a:p>
            <a:r>
              <a:rPr lang="pt-BR" sz="3200" b="1" cap="all" dirty="0" smtClean="0">
                <a:solidFill>
                  <a:schemeClr val="bg1"/>
                </a:solidFill>
              </a:rPr>
              <a:t>Classes de Redes</a:t>
            </a: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14</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600200"/>
            <a:ext cx="8929718" cy="5257800"/>
          </a:xfrm>
        </p:spPr>
        <p:txBody>
          <a:bodyPr>
            <a:normAutofit/>
          </a:bodyPr>
          <a:lstStyle/>
          <a:p>
            <a:r>
              <a:rPr lang="pt-BR" sz="2800" b="1" cap="all" dirty="0" smtClean="0">
                <a:solidFill>
                  <a:schemeClr val="bg1"/>
                </a:solidFill>
              </a:rPr>
              <a:t>Identificar a classe de Rede </a:t>
            </a:r>
          </a:p>
          <a:p>
            <a:r>
              <a:rPr lang="pt-BR" sz="2800" dirty="0" smtClean="0">
                <a:solidFill>
                  <a:schemeClr val="bg1"/>
                </a:solidFill>
              </a:rPr>
              <a:t>Ao ser criado, o IP não havia sido dividido em classes como atualmente, acreditava-se que as 254 redes existentes seriam suficientes para atender as universidades e centros de pesquisas que participavam da jovem internet.</a:t>
            </a:r>
          </a:p>
          <a:p>
            <a:r>
              <a:rPr lang="pt-BR" sz="2800" dirty="0" smtClean="0">
                <a:solidFill>
                  <a:schemeClr val="bg1"/>
                </a:solidFill>
              </a:rPr>
              <a:t>Para se obter as 254 redes, um endereço IP deve possuir duas informações:</a:t>
            </a:r>
            <a:r>
              <a:rPr lang="pt-BR" sz="2800" b="1" dirty="0" smtClean="0">
                <a:solidFill>
                  <a:schemeClr val="bg1"/>
                </a:solidFill>
              </a:rPr>
              <a:t>A rede e o Host.</a:t>
            </a:r>
            <a:endParaRPr lang="pt-BR" sz="2800" dirty="0" smtClean="0">
              <a:solidFill>
                <a:schemeClr val="bg1"/>
              </a:solidFill>
            </a:endParaRPr>
          </a:p>
          <a:p>
            <a:r>
              <a:rPr lang="pt-BR" sz="2800" dirty="0" smtClean="0">
                <a:solidFill>
                  <a:schemeClr val="bg1"/>
                </a:solidFill>
              </a:rPr>
              <a:t>Portanto, tínhamos a seguinte estrutura do endereço IP:</a:t>
            </a:r>
          </a:p>
          <a:p>
            <a:endParaRPr lang="pt-BR" sz="2800" dirty="0" smtClean="0">
              <a:solidFill>
                <a:schemeClr val="bg1"/>
              </a:solidFill>
            </a:endParaRPr>
          </a:p>
          <a:p>
            <a:endParaRPr lang="pt-BR" sz="2800" dirty="0" smtClean="0">
              <a:solidFill>
                <a:schemeClr val="bg1"/>
              </a:solidFil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15</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p:cNvPicPr>
            <a:picLocks noChangeAspect="1" noChangeArrowheads="1"/>
          </p:cNvPicPr>
          <p:nvPr/>
        </p:nvPicPr>
        <p:blipFill>
          <a:blip r:embed="rId3"/>
          <a:srcRect/>
          <a:stretch>
            <a:fillRect/>
          </a:stretch>
        </p:blipFill>
        <p:spPr bwMode="auto">
          <a:xfrm>
            <a:off x="785786" y="5857892"/>
            <a:ext cx="7620000" cy="54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600200"/>
            <a:ext cx="8929718" cy="5257800"/>
          </a:xfrm>
        </p:spPr>
        <p:txBody>
          <a:bodyPr>
            <a:normAutofit fontScale="92500" lnSpcReduction="20000"/>
          </a:bodyPr>
          <a:lstStyle/>
          <a:p>
            <a:r>
              <a:rPr lang="pt-BR" sz="2800" dirty="0" smtClean="0">
                <a:solidFill>
                  <a:schemeClr val="bg1"/>
                </a:solidFill>
              </a:rPr>
              <a:t>Em binário tínhamos : RRRRRRRR. HHHHHHHH. HHHHHHHH. HHHHHHHH</a:t>
            </a:r>
          </a:p>
          <a:p>
            <a:r>
              <a:rPr lang="pt-BR" sz="2800" dirty="0" smtClean="0">
                <a:solidFill>
                  <a:schemeClr val="bg1"/>
                </a:solidFill>
              </a:rPr>
              <a:t>E assim, as 254 eram as seguintes:</a:t>
            </a:r>
          </a:p>
          <a:p>
            <a:pPr>
              <a:buNone/>
            </a:pPr>
            <a:r>
              <a:rPr lang="pt-BR" sz="2800" dirty="0" smtClean="0">
                <a:solidFill>
                  <a:schemeClr val="bg1"/>
                </a:solidFill>
              </a:rPr>
              <a:t> </a:t>
            </a:r>
          </a:p>
          <a:p>
            <a:r>
              <a:rPr lang="pt-BR" sz="2800" dirty="0" smtClean="0">
                <a:solidFill>
                  <a:schemeClr val="bg1"/>
                </a:solidFill>
              </a:rPr>
              <a:t>Rede 0.0.0.0 (reservada)</a:t>
            </a:r>
          </a:p>
          <a:p>
            <a:r>
              <a:rPr lang="pt-BR" sz="2800" dirty="0" smtClean="0">
                <a:solidFill>
                  <a:schemeClr val="bg1"/>
                </a:solidFill>
              </a:rPr>
              <a:t>Rede 1.0.0.0</a:t>
            </a:r>
          </a:p>
          <a:p>
            <a:r>
              <a:rPr lang="pt-BR" sz="2800" dirty="0" smtClean="0">
                <a:solidFill>
                  <a:schemeClr val="bg1"/>
                </a:solidFill>
              </a:rPr>
              <a:t>Rede 2.0.0.0</a:t>
            </a:r>
          </a:p>
          <a:p>
            <a:r>
              <a:rPr lang="pt-BR" sz="2800" dirty="0" smtClean="0">
                <a:solidFill>
                  <a:schemeClr val="bg1"/>
                </a:solidFill>
              </a:rPr>
              <a:t>Rede 3.0.0.0</a:t>
            </a:r>
          </a:p>
          <a:p>
            <a:r>
              <a:rPr lang="pt-BR" sz="2800" dirty="0" smtClean="0">
                <a:solidFill>
                  <a:schemeClr val="bg1"/>
                </a:solidFill>
              </a:rPr>
              <a:t> ...................</a:t>
            </a:r>
          </a:p>
          <a:p>
            <a:r>
              <a:rPr lang="pt-BR" sz="2800" dirty="0" smtClean="0">
                <a:solidFill>
                  <a:schemeClr val="bg1"/>
                </a:solidFill>
              </a:rPr>
              <a:t> ...................</a:t>
            </a:r>
          </a:p>
          <a:p>
            <a:r>
              <a:rPr lang="pt-BR" sz="2800" dirty="0" smtClean="0">
                <a:solidFill>
                  <a:schemeClr val="bg1"/>
                </a:solidFill>
              </a:rPr>
              <a:t>Rede 253.0.0.0</a:t>
            </a:r>
          </a:p>
          <a:p>
            <a:r>
              <a:rPr lang="pt-BR" sz="2800" dirty="0" smtClean="0">
                <a:solidFill>
                  <a:schemeClr val="bg1"/>
                </a:solidFill>
              </a:rPr>
              <a:t>Rede 254.0.0.0</a:t>
            </a:r>
          </a:p>
          <a:p>
            <a:r>
              <a:rPr lang="pt-BR" sz="2800" dirty="0" smtClean="0">
                <a:solidFill>
                  <a:schemeClr val="bg1"/>
                </a:solidFill>
              </a:rPr>
              <a:t>Rede 255.0.0.0 (reservada)</a:t>
            </a:r>
            <a:endParaRPr lang="pt-BR" sz="2800" dirty="0">
              <a:solidFill>
                <a:schemeClr val="bg1"/>
              </a:solidFil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16</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600200"/>
            <a:ext cx="8929718" cy="5257800"/>
          </a:xfrm>
        </p:spPr>
        <p:txBody>
          <a:bodyPr>
            <a:normAutofit/>
          </a:bodyPr>
          <a:lstStyle/>
          <a:p>
            <a:r>
              <a:rPr lang="pt-BR" sz="2800" b="1" dirty="0" smtClean="0">
                <a:solidFill>
                  <a:schemeClr val="bg1"/>
                </a:solidFill>
                <a:effectLst>
                  <a:outerShdw blurRad="38100" dist="38100" dir="2700000" algn="tl">
                    <a:srgbClr val="000000">
                      <a:alpha val="43137"/>
                    </a:srgbClr>
                  </a:outerShdw>
                </a:effectLst>
              </a:rPr>
              <a:t>Cada uma dessas redes continha 16.777.216 hosts (2</a:t>
            </a:r>
            <a:r>
              <a:rPr lang="pt-BR" sz="2800" b="1" baseline="30000" dirty="0" smtClean="0">
                <a:solidFill>
                  <a:schemeClr val="bg1"/>
                </a:solidFill>
                <a:effectLst>
                  <a:outerShdw blurRad="38100" dist="38100" dir="2700000" algn="tl">
                    <a:srgbClr val="000000">
                      <a:alpha val="43137"/>
                    </a:srgbClr>
                  </a:outerShdw>
                </a:effectLst>
              </a:rPr>
              <a:t>24</a:t>
            </a:r>
            <a:r>
              <a:rPr lang="pt-BR" sz="2800" b="1" dirty="0" smtClean="0">
                <a:solidFill>
                  <a:schemeClr val="bg1"/>
                </a:solidFill>
                <a:effectLst>
                  <a:outerShdw blurRad="38100" dist="38100" dir="2700000" algn="tl">
                    <a:srgbClr val="000000">
                      <a:alpha val="43137"/>
                    </a:srgbClr>
                  </a:outerShdw>
                </a:effectLst>
              </a:rPr>
              <a:t>), ou seja, poucas redes e muitos hosts.</a:t>
            </a:r>
          </a:p>
          <a:p>
            <a:r>
              <a:rPr lang="pt-BR" sz="2800" b="1" dirty="0" smtClean="0">
                <a:solidFill>
                  <a:schemeClr val="bg1"/>
                </a:solidFill>
                <a:effectLst>
                  <a:outerShdw blurRad="38100" dist="38100" dir="2700000" algn="tl">
                    <a:srgbClr val="000000">
                      <a:alpha val="43137"/>
                    </a:srgbClr>
                  </a:outerShdw>
                </a:effectLst>
              </a:rPr>
              <a:t>Logo, essa idéia (que 254 redes seriam suficientes) se mostrou errada, devido a necessidade de mais redes.</a:t>
            </a:r>
          </a:p>
          <a:p>
            <a:r>
              <a:rPr lang="pt-BR" sz="2800" b="1" dirty="0" smtClean="0">
                <a:solidFill>
                  <a:schemeClr val="bg1"/>
                </a:solidFill>
                <a:effectLst>
                  <a:outerShdw blurRad="38100" dist="38100" dir="2700000" algn="tl">
                    <a:srgbClr val="000000">
                      <a:alpha val="43137"/>
                    </a:srgbClr>
                  </a:outerShdw>
                </a:effectLst>
              </a:rPr>
              <a:t>Partindo do princípio de que existem mais redes pequenas do que redes grandes, surge uma solução: a divisão da faixa de Endereços IP.</a:t>
            </a: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17</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600200"/>
            <a:ext cx="8929718" cy="5257800"/>
          </a:xfrm>
        </p:spPr>
        <p:txBody>
          <a:bodyPr>
            <a:normAutofit/>
          </a:bodyPr>
          <a:lstStyle/>
          <a:p>
            <a:r>
              <a:rPr lang="pt-BR" sz="2800" b="1" dirty="0" smtClean="0">
                <a:solidFill>
                  <a:schemeClr val="bg1"/>
                </a:solidFill>
                <a:effectLst>
                  <a:outerShdw blurRad="38100" dist="38100" dir="2700000" algn="tl">
                    <a:srgbClr val="000000">
                      <a:alpha val="43137"/>
                    </a:srgbClr>
                  </a:outerShdw>
                </a:effectLst>
              </a:rPr>
              <a:t>Essa divisão é feita através da criação de classes que funcionam da seguinte forma:</a:t>
            </a:r>
          </a:p>
          <a:p>
            <a:r>
              <a:rPr lang="pt-BR" sz="2800" b="1" dirty="0" smtClean="0">
                <a:solidFill>
                  <a:schemeClr val="bg1"/>
                </a:solidFill>
                <a:effectLst>
                  <a:outerShdw blurRad="38100" dist="38100" dir="2700000" algn="tl">
                    <a:srgbClr val="000000">
                      <a:alpha val="43137"/>
                    </a:srgbClr>
                  </a:outerShdw>
                </a:effectLst>
              </a:rPr>
              <a:t>Cada classe possui uma estrutura rede+host diferente da original, permitido assim aumentar a quantidade de bits para </a:t>
            </a:r>
            <a:r>
              <a:rPr lang="pt-BR" sz="2800" b="1" dirty="0" smtClean="0">
                <a:solidFill>
                  <a:schemeClr val="bg1"/>
                </a:solidFill>
                <a:effectLst>
                  <a:outerShdw blurRad="38100" dist="38100" dir="2700000" algn="tl">
                    <a:srgbClr val="000000">
                      <a:alpha val="43137"/>
                    </a:srgbClr>
                  </a:outerShdw>
                </a:effectLst>
              </a:rPr>
              <a:t>redes </a:t>
            </a:r>
            <a:r>
              <a:rPr lang="pt-BR" sz="2800" b="1" dirty="0" smtClean="0">
                <a:solidFill>
                  <a:schemeClr val="bg1"/>
                </a:solidFill>
                <a:effectLst>
                  <a:outerShdw blurRad="38100" dist="38100" dir="2700000" algn="tl">
                    <a:srgbClr val="000000">
                      <a:alpha val="43137"/>
                    </a:srgbClr>
                  </a:outerShdw>
                </a:effectLst>
              </a:rPr>
              <a:t>enquanto se diminui a quantidade de bits para </a:t>
            </a:r>
            <a:r>
              <a:rPr lang="pt-BR" sz="2800" b="1" dirty="0" smtClean="0">
                <a:solidFill>
                  <a:schemeClr val="bg1"/>
                </a:solidFill>
                <a:effectLst>
                  <a:outerShdw blurRad="38100" dist="38100" dir="2700000" algn="tl">
                    <a:srgbClr val="000000">
                      <a:alpha val="43137"/>
                    </a:srgbClr>
                  </a:outerShdw>
                </a:effectLst>
              </a:rPr>
              <a:t>hosts </a:t>
            </a:r>
            <a:r>
              <a:rPr lang="pt-BR" sz="2800" b="1" dirty="0" smtClean="0">
                <a:solidFill>
                  <a:schemeClr val="bg1"/>
                </a:solidFill>
                <a:effectLst>
                  <a:outerShdw blurRad="38100" dist="38100" dir="2700000" algn="tl">
                    <a:srgbClr val="000000">
                      <a:alpha val="43137"/>
                    </a:srgbClr>
                  </a:outerShdw>
                </a:effectLst>
              </a:rPr>
              <a:t>e dessa forma conseguindo mais </a:t>
            </a:r>
            <a:r>
              <a:rPr lang="pt-BR" sz="2800" b="1" dirty="0" smtClean="0">
                <a:solidFill>
                  <a:schemeClr val="bg1"/>
                </a:solidFill>
                <a:effectLst>
                  <a:outerShdw blurRad="38100" dist="38100" dir="2700000" algn="tl">
                    <a:srgbClr val="000000">
                      <a:alpha val="43137"/>
                    </a:srgbClr>
                  </a:outerShdw>
                </a:effectLst>
              </a:rPr>
              <a:t>redes </a:t>
            </a:r>
            <a:r>
              <a:rPr lang="pt-BR" sz="2800" b="1" dirty="0" smtClean="0">
                <a:solidFill>
                  <a:schemeClr val="bg1"/>
                </a:solidFill>
                <a:effectLst>
                  <a:outerShdw blurRad="38100" dist="38100" dir="2700000" algn="tl">
                    <a:srgbClr val="000000">
                      <a:alpha val="43137"/>
                    </a:srgbClr>
                  </a:outerShdw>
                </a:effectLst>
              </a:rPr>
              <a:t>com menos </a:t>
            </a:r>
            <a:r>
              <a:rPr lang="pt-BR" sz="2800" b="1" dirty="0" smtClean="0">
                <a:solidFill>
                  <a:schemeClr val="bg1"/>
                </a:solidFill>
                <a:effectLst>
                  <a:outerShdw blurRad="38100" dist="38100" dir="2700000" algn="tl">
                    <a:srgbClr val="000000">
                      <a:alpha val="43137"/>
                    </a:srgbClr>
                  </a:outerShdw>
                </a:effectLst>
              </a:rPr>
              <a:t>hosts.</a:t>
            </a:r>
            <a:endParaRPr lang="pt-BR" sz="2800" b="1" dirty="0" smtClean="0">
              <a:solidFill>
                <a:schemeClr val="bg1"/>
              </a:solidFill>
              <a:effectLst>
                <a:outerShdw blurRad="38100" dist="38100" dir="2700000" algn="tl">
                  <a:srgbClr val="000000">
                    <a:alpha val="43137"/>
                  </a:srgbClr>
                </a:outerShdw>
              </a:effectLst>
            </a:endParaRPr>
          </a:p>
          <a:p>
            <a:r>
              <a:rPr lang="pt-BR" sz="2800" b="1" dirty="0" smtClean="0">
                <a:solidFill>
                  <a:schemeClr val="bg1"/>
                </a:solidFill>
                <a:effectLst>
                  <a:outerShdw blurRad="38100" dist="38100" dir="2700000" algn="tl">
                    <a:srgbClr val="000000">
                      <a:alpha val="43137"/>
                    </a:srgbClr>
                  </a:outerShdw>
                </a:effectLst>
              </a:rPr>
              <a:t>Para isso foram criadas cinco classes: A, B, C, D e </a:t>
            </a:r>
            <a:r>
              <a:rPr lang="pt-BR" sz="2800" b="1" dirty="0" err="1" smtClean="0">
                <a:solidFill>
                  <a:schemeClr val="bg1"/>
                </a:solidFill>
                <a:effectLst>
                  <a:outerShdw blurRad="38100" dist="38100" dir="2700000" algn="tl">
                    <a:srgbClr val="000000">
                      <a:alpha val="43137"/>
                    </a:srgbClr>
                  </a:outerShdw>
                </a:effectLst>
              </a:rPr>
              <a:t>E</a:t>
            </a:r>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18</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600200"/>
            <a:ext cx="8929718" cy="5257800"/>
          </a:xfrm>
        </p:spPr>
        <p:txBody>
          <a:bodyPr>
            <a:normAutofit/>
          </a:bodyPr>
          <a:lstStyle/>
          <a:p>
            <a:r>
              <a:rPr lang="pt-BR" sz="2800" b="1" dirty="0" smtClean="0">
                <a:solidFill>
                  <a:schemeClr val="bg1"/>
                </a:solidFill>
                <a:effectLst>
                  <a:outerShdw blurRad="38100" dist="38100" dir="2700000" algn="tl">
                    <a:srgbClr val="000000">
                      <a:alpha val="43137"/>
                    </a:srgbClr>
                  </a:outerShdw>
                </a:effectLst>
              </a:rPr>
              <a:t>Para identificar uma classe deve-se aplicar a seguinte tabela ao primeiro octeto do endereço IP:</a:t>
            </a: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r>
              <a:rPr lang="pt-BR" sz="2800" b="1" dirty="0" smtClean="0">
                <a:solidFill>
                  <a:schemeClr val="bg1"/>
                </a:solidFill>
                <a:effectLst>
                  <a:outerShdw blurRad="38100" dist="38100" dir="2700000" algn="tl">
                    <a:srgbClr val="000000">
                      <a:alpha val="43137"/>
                    </a:srgbClr>
                  </a:outerShdw>
                </a:effectLst>
              </a:rPr>
              <a:t>(*)  Rede 0 e 127 são reservadas</a:t>
            </a:r>
          </a:p>
          <a:p>
            <a:endParaRPr lang="pt-BR" sz="2800" b="1" dirty="0" smtClean="0">
              <a:solidFill>
                <a:schemeClr val="bg1"/>
              </a:solidFill>
              <a:effectLst>
                <a:outerShdw blurRad="38100" dist="38100" dir="2700000" algn="tl">
                  <a:srgbClr val="000000">
                    <a:alpha val="43137"/>
                  </a:srgbClr>
                </a:outerShdw>
              </a:effectLst>
            </a:endParaRPr>
          </a:p>
          <a:p>
            <a:pPr>
              <a:buNone/>
            </a:pPr>
            <a:r>
              <a:rPr lang="pt-BR" sz="2800" b="1" dirty="0" smtClean="0">
                <a:solidFill>
                  <a:schemeClr val="bg1"/>
                </a:solidFill>
                <a:effectLst>
                  <a:outerShdw blurRad="38100" dist="38100" dir="2700000" algn="tl">
                    <a:srgbClr val="000000">
                      <a:alpha val="43137"/>
                    </a:srgbClr>
                  </a:outerShdw>
                </a:effectLst>
              </a:rPr>
              <a:t> </a:t>
            </a:r>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19</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50" name="Picture 2"/>
          <p:cNvPicPr>
            <a:picLocks noChangeAspect="1" noChangeArrowheads="1"/>
          </p:cNvPicPr>
          <p:nvPr/>
        </p:nvPicPr>
        <p:blipFill>
          <a:blip r:embed="rId3"/>
          <a:srcRect/>
          <a:stretch>
            <a:fillRect/>
          </a:stretch>
        </p:blipFill>
        <p:spPr bwMode="auto">
          <a:xfrm>
            <a:off x="154382" y="3157316"/>
            <a:ext cx="8792666"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sz="3200" b="1" cap="all" dirty="0" smtClean="0">
                <a:solidFill>
                  <a:schemeClr val="bg1"/>
                </a:solidFill>
                <a:effectLst>
                  <a:outerShdw blurRad="38100" dist="38100" dir="2700000" algn="tl">
                    <a:srgbClr val="000000">
                      <a:alpha val="43137"/>
                    </a:srgbClr>
                  </a:outerShdw>
                </a:effectLst>
              </a:rPr>
              <a:t>Endereço IPv4</a:t>
            </a:r>
            <a:endParaRPr lang="pt-BR" sz="3200" b="1" cap="all"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p:txBody>
          <a:bodyPr>
            <a:normAutofit fontScale="92500" lnSpcReduction="10000"/>
          </a:bodyPr>
          <a:lstStyle/>
          <a:p>
            <a:r>
              <a:rPr lang="pt-BR" b="1" dirty="0" smtClean="0">
                <a:solidFill>
                  <a:schemeClr val="bg1"/>
                </a:solidFill>
                <a:effectLst>
                  <a:outerShdw blurRad="38100" dist="38100" dir="2700000" algn="tl">
                    <a:srgbClr val="000000">
                      <a:alpha val="43137"/>
                    </a:srgbClr>
                  </a:outerShdw>
                </a:effectLst>
              </a:rPr>
              <a:t>Para começarmos a descrever o uso e utilidade de um endereço IP, primeiro, precisamos definir o objetivo do IP.</a:t>
            </a:r>
          </a:p>
          <a:p>
            <a:r>
              <a:rPr lang="pt-BR" b="1" dirty="0" smtClean="0">
                <a:solidFill>
                  <a:schemeClr val="bg1"/>
                </a:solidFill>
                <a:effectLst>
                  <a:outerShdw blurRad="38100" dist="38100" dir="2700000" algn="tl">
                    <a:srgbClr val="000000">
                      <a:alpha val="43137"/>
                    </a:srgbClr>
                  </a:outerShdw>
                </a:effectLst>
              </a:rPr>
              <a:t>O objetivo do IP é fornecer endereços lógicos para os hosts.</a:t>
            </a:r>
          </a:p>
          <a:p>
            <a:r>
              <a:rPr lang="pt-BR" b="1" dirty="0" smtClean="0">
                <a:solidFill>
                  <a:schemeClr val="bg1"/>
                </a:solidFill>
                <a:effectLst>
                  <a:outerShdw blurRad="38100" dist="38100" dir="2700000" algn="tl">
                    <a:srgbClr val="000000">
                      <a:alpha val="43137"/>
                    </a:srgbClr>
                  </a:outerShdw>
                </a:effectLst>
              </a:rPr>
              <a:t>Esse endereço será usado para que um host possa transmitir dados (pacotes) para outro host. Isso é feito através do endereço lógico de origem e o endereço lógico de destino ambos incluídos no cabeçalho de rede (camada 3) .</a:t>
            </a:r>
            <a:endParaRPr lang="pt-BR"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a:t>
            </a:fld>
            <a:endParaRPr lang="en-US" dirty="0"/>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600200"/>
            <a:ext cx="8929718" cy="5257800"/>
          </a:xfrm>
        </p:spPr>
        <p:txBody>
          <a:bodyPr>
            <a:normAutofit/>
          </a:bodyPr>
          <a:lstStyle/>
          <a:p>
            <a:r>
              <a:rPr lang="pt-BR" sz="2800" b="1" dirty="0" smtClean="0">
                <a:solidFill>
                  <a:schemeClr val="bg1"/>
                </a:solidFill>
                <a:effectLst>
                  <a:outerShdw blurRad="38100" dist="38100" dir="2700000" algn="tl">
                    <a:srgbClr val="000000">
                      <a:alpha val="43137"/>
                    </a:srgbClr>
                  </a:outerShdw>
                </a:effectLst>
              </a:rPr>
              <a:t>A tabela anterior está em decimal. Em binário temos a seguinte situação:</a:t>
            </a: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pPr>
              <a:buNone/>
            </a:pPr>
            <a:endParaRPr lang="pt-BR" sz="2800" b="1" dirty="0" smtClean="0">
              <a:solidFill>
                <a:schemeClr val="bg1"/>
              </a:solidFill>
              <a:effectLst>
                <a:outerShdw blurRad="38100" dist="38100" dir="2700000" algn="tl">
                  <a:srgbClr val="000000">
                    <a:alpha val="43137"/>
                  </a:srgbClr>
                </a:outerShdw>
              </a:effectLst>
            </a:endParaRPr>
          </a:p>
          <a:p>
            <a:pPr>
              <a:buNone/>
            </a:pPr>
            <a:r>
              <a:rPr lang="pt-BR" sz="2800" b="1" dirty="0" smtClean="0">
                <a:solidFill>
                  <a:schemeClr val="bg1"/>
                </a:solidFill>
                <a:effectLst>
                  <a:outerShdw blurRad="38100" dist="38100" dir="2700000" algn="tl">
                    <a:srgbClr val="000000">
                      <a:alpha val="43137"/>
                    </a:srgbClr>
                  </a:outerShdw>
                </a:effectLst>
              </a:rPr>
              <a:t> </a:t>
            </a:r>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20</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74" name="Picture 2"/>
          <p:cNvPicPr>
            <a:picLocks noChangeAspect="1" noChangeArrowheads="1"/>
          </p:cNvPicPr>
          <p:nvPr/>
        </p:nvPicPr>
        <p:blipFill>
          <a:blip r:embed="rId3"/>
          <a:srcRect/>
          <a:stretch>
            <a:fillRect/>
          </a:stretch>
        </p:blipFill>
        <p:spPr bwMode="auto">
          <a:xfrm>
            <a:off x="71374" y="3000372"/>
            <a:ext cx="9072626"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600200"/>
            <a:ext cx="8929718" cy="6257956"/>
          </a:xfrm>
        </p:spPr>
        <p:txBody>
          <a:bodyPr>
            <a:normAutofit fontScale="25000" lnSpcReduction="20000"/>
          </a:bodyPr>
          <a:lstStyle/>
          <a:p>
            <a:r>
              <a:rPr lang="pt-BR" sz="11200" b="1" dirty="0" smtClean="0">
                <a:solidFill>
                  <a:schemeClr val="bg1"/>
                </a:solidFill>
                <a:effectLst>
                  <a:outerShdw blurRad="38100" dist="38100" dir="2700000" algn="tl">
                    <a:srgbClr val="000000">
                      <a:alpha val="43137"/>
                    </a:srgbClr>
                  </a:outerShdw>
                </a:effectLst>
              </a:rPr>
              <a:t>Agora que descobrimos como Classificar um endereço, surge uma pergunta: Como essa divisão “aumentou” a oferta de endereços IP?</a:t>
            </a:r>
          </a:p>
          <a:p>
            <a:pPr>
              <a:buNone/>
            </a:pPr>
            <a:r>
              <a:rPr lang="pt-BR" sz="11200" b="1" dirty="0" smtClean="0">
                <a:solidFill>
                  <a:schemeClr val="bg1"/>
                </a:solidFill>
                <a:effectLst>
                  <a:outerShdw blurRad="38100" dist="38100" dir="2700000" algn="tl">
                    <a:srgbClr val="000000">
                      <a:alpha val="43137"/>
                    </a:srgbClr>
                  </a:outerShdw>
                </a:effectLst>
              </a:rPr>
              <a:t> </a:t>
            </a:r>
          </a:p>
          <a:p>
            <a:r>
              <a:rPr lang="pt-BR" sz="11200" b="1" dirty="0" smtClean="0">
                <a:solidFill>
                  <a:schemeClr val="bg1"/>
                </a:solidFill>
                <a:effectLst>
                  <a:outerShdw blurRad="38100" dist="38100" dir="2700000" algn="tl">
                    <a:srgbClr val="000000">
                      <a:alpha val="43137"/>
                    </a:srgbClr>
                  </a:outerShdw>
                </a:effectLst>
              </a:rPr>
              <a:t>Voltando ao início (antes da divisão por classes) tínhamos a seguinte estrutura:</a:t>
            </a:r>
          </a:p>
          <a:p>
            <a:endParaRPr lang="pt-BR" sz="11200" b="1" dirty="0" smtClean="0">
              <a:solidFill>
                <a:schemeClr val="bg1"/>
              </a:solidFill>
              <a:effectLst>
                <a:outerShdw blurRad="38100" dist="38100" dir="2700000" algn="tl">
                  <a:srgbClr val="000000">
                    <a:alpha val="43137"/>
                  </a:srgbClr>
                </a:outerShdw>
              </a:effectLst>
            </a:endParaRPr>
          </a:p>
          <a:p>
            <a:endParaRPr lang="pt-BR" sz="11200" b="1" dirty="0" smtClean="0">
              <a:solidFill>
                <a:schemeClr val="bg1"/>
              </a:solidFill>
              <a:effectLst>
                <a:outerShdw blurRad="38100" dist="38100" dir="2700000" algn="tl">
                  <a:srgbClr val="000000">
                    <a:alpha val="43137"/>
                  </a:srgbClr>
                </a:outerShdw>
              </a:effectLst>
            </a:endParaRPr>
          </a:p>
          <a:p>
            <a:endParaRPr lang="pt-BR" sz="11200" b="1" dirty="0" smtClean="0">
              <a:solidFill>
                <a:schemeClr val="bg1"/>
              </a:solidFill>
              <a:effectLst>
                <a:outerShdw blurRad="38100" dist="38100" dir="2700000" algn="tl">
                  <a:srgbClr val="000000">
                    <a:alpha val="43137"/>
                  </a:srgbClr>
                </a:outerShdw>
              </a:effectLst>
            </a:endParaRPr>
          </a:p>
          <a:p>
            <a:r>
              <a:rPr lang="pt-BR" sz="11200" b="1" dirty="0" smtClean="0">
                <a:solidFill>
                  <a:schemeClr val="bg1"/>
                </a:solidFill>
                <a:effectLst>
                  <a:outerShdw blurRad="38100" dist="38100" dir="2700000" algn="tl">
                    <a:srgbClr val="000000">
                      <a:alpha val="43137"/>
                    </a:srgbClr>
                  </a:outerShdw>
                </a:effectLst>
              </a:rPr>
              <a:t>Exemplificando:</a:t>
            </a:r>
          </a:p>
          <a:p>
            <a:r>
              <a:rPr lang="pt-BR" sz="11200" b="1" dirty="0" smtClean="0">
                <a:solidFill>
                  <a:schemeClr val="bg1"/>
                </a:solidFill>
                <a:effectLst>
                  <a:outerShdw blurRad="38100" dist="38100" dir="2700000" algn="tl">
                    <a:srgbClr val="000000">
                      <a:alpha val="43137"/>
                    </a:srgbClr>
                  </a:outerShdw>
                </a:effectLst>
              </a:rPr>
              <a:t>O Endereço 15.75.84.91 pode ser divido em:</a:t>
            </a:r>
          </a:p>
          <a:p>
            <a:r>
              <a:rPr lang="pt-BR" sz="11200" b="1" dirty="0" smtClean="0">
                <a:solidFill>
                  <a:schemeClr val="bg1"/>
                </a:solidFill>
                <a:effectLst>
                  <a:outerShdw blurRad="38100" dist="38100" dir="2700000" algn="tl">
                    <a:srgbClr val="000000">
                      <a:alpha val="43137"/>
                    </a:srgbClr>
                  </a:outerShdw>
                </a:effectLst>
              </a:rPr>
              <a:t>Rede: 15 	</a:t>
            </a:r>
            <a:r>
              <a:rPr lang="pt-BR" sz="11200" b="1" i="1" dirty="0" smtClean="0">
                <a:solidFill>
                  <a:schemeClr val="bg1"/>
                </a:solidFill>
                <a:effectLst>
                  <a:outerShdw blurRad="38100" dist="38100" dir="2700000" algn="tl">
                    <a:srgbClr val="000000">
                      <a:alpha val="43137"/>
                    </a:srgbClr>
                  </a:outerShdw>
                </a:effectLst>
              </a:rPr>
              <a:t>(a forma correta é: 15.0.0.0)</a:t>
            </a:r>
            <a:endParaRPr lang="pt-BR" sz="11200" b="1" dirty="0" smtClean="0">
              <a:solidFill>
                <a:schemeClr val="bg1"/>
              </a:solidFill>
              <a:effectLst>
                <a:outerShdw blurRad="38100" dist="38100" dir="2700000" algn="tl">
                  <a:srgbClr val="000000">
                    <a:alpha val="43137"/>
                  </a:srgbClr>
                </a:outerShdw>
              </a:effectLst>
            </a:endParaRPr>
          </a:p>
          <a:p>
            <a:r>
              <a:rPr lang="pt-BR" sz="11200" b="1" dirty="0" smtClean="0">
                <a:solidFill>
                  <a:schemeClr val="bg1"/>
                </a:solidFill>
                <a:effectLst>
                  <a:outerShdw blurRad="38100" dist="38100" dir="2700000" algn="tl">
                    <a:srgbClr val="000000">
                      <a:alpha val="43137"/>
                    </a:srgbClr>
                  </a:outerShdw>
                </a:effectLst>
              </a:rPr>
              <a:t>Host: 75.84.91</a:t>
            </a:r>
          </a:p>
          <a:p>
            <a:r>
              <a:rPr lang="pt-BR" sz="2400" dirty="0" smtClean="0"/>
              <a:t> </a:t>
            </a: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endParaRPr lang="pt-BR" sz="2800" b="1" dirty="0" smtClean="0">
              <a:solidFill>
                <a:schemeClr val="bg1"/>
              </a:solidFill>
              <a:effectLst>
                <a:outerShdw blurRad="38100" dist="38100" dir="2700000" algn="tl">
                  <a:srgbClr val="000000">
                    <a:alpha val="43137"/>
                  </a:srgbClr>
                </a:outerShdw>
              </a:effectLst>
            </a:endParaRPr>
          </a:p>
          <a:p>
            <a:pPr>
              <a:buNone/>
            </a:pPr>
            <a:endParaRPr lang="pt-BR" sz="2800" b="1" dirty="0" smtClean="0">
              <a:solidFill>
                <a:schemeClr val="bg1"/>
              </a:solidFill>
              <a:effectLst>
                <a:outerShdw blurRad="38100" dist="38100" dir="2700000" algn="tl">
                  <a:srgbClr val="000000">
                    <a:alpha val="43137"/>
                  </a:srgbClr>
                </a:outerShdw>
              </a:effectLst>
            </a:endParaRPr>
          </a:p>
          <a:p>
            <a:pPr>
              <a:buNone/>
            </a:pPr>
            <a:r>
              <a:rPr lang="pt-BR" sz="2800" b="1" dirty="0" smtClean="0">
                <a:solidFill>
                  <a:schemeClr val="bg1"/>
                </a:solidFill>
                <a:effectLst>
                  <a:outerShdw blurRad="38100" dist="38100" dir="2700000" algn="tl">
                    <a:srgbClr val="000000">
                      <a:alpha val="43137"/>
                    </a:srgbClr>
                  </a:outerShdw>
                </a:effectLst>
              </a:rPr>
              <a:t> </a:t>
            </a:r>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21</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099" name="Picture 3"/>
          <p:cNvPicPr>
            <a:picLocks noChangeAspect="1" noChangeArrowheads="1"/>
          </p:cNvPicPr>
          <p:nvPr/>
        </p:nvPicPr>
        <p:blipFill>
          <a:blip r:embed="rId3"/>
          <a:srcRect/>
          <a:stretch>
            <a:fillRect/>
          </a:stretch>
        </p:blipFill>
        <p:spPr bwMode="auto">
          <a:xfrm>
            <a:off x="714348" y="4143380"/>
            <a:ext cx="7629525" cy="59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600200"/>
            <a:ext cx="8929718" cy="6257956"/>
          </a:xfrm>
        </p:spPr>
        <p:txBody>
          <a:bodyPr>
            <a:normAutofit/>
          </a:bodyPr>
          <a:lstStyle/>
          <a:p>
            <a:r>
              <a:rPr lang="pt-BR" sz="2800" b="1" dirty="0" smtClean="0">
                <a:solidFill>
                  <a:schemeClr val="bg1"/>
                </a:solidFill>
                <a:effectLst>
                  <a:outerShdw blurRad="38100" dist="38100" dir="2700000" algn="tl">
                    <a:srgbClr val="000000">
                      <a:alpha val="43137"/>
                    </a:srgbClr>
                  </a:outerShdw>
                </a:effectLst>
              </a:rPr>
              <a:t>Com o uso de classe temos uma nova divisão, conforme mostrado na figura abaixo:</a:t>
            </a:r>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22</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122" name="Picture 2"/>
          <p:cNvPicPr>
            <a:picLocks noChangeAspect="1" noChangeArrowheads="1"/>
          </p:cNvPicPr>
          <p:nvPr/>
        </p:nvPicPr>
        <p:blipFill>
          <a:blip r:embed="rId3"/>
          <a:srcRect/>
          <a:stretch>
            <a:fillRect/>
          </a:stretch>
        </p:blipFill>
        <p:spPr bwMode="auto">
          <a:xfrm>
            <a:off x="785786" y="2712664"/>
            <a:ext cx="7286676" cy="36682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857232"/>
            <a:ext cx="8929718" cy="6257956"/>
          </a:xfrm>
        </p:spPr>
        <p:txBody>
          <a:bodyPr>
            <a:noAutofit/>
          </a:bodyPr>
          <a:lstStyle/>
          <a:p>
            <a:r>
              <a:rPr lang="pt-BR" sz="2500" b="1" dirty="0" smtClean="0">
                <a:solidFill>
                  <a:schemeClr val="bg1"/>
                </a:solidFill>
                <a:effectLst>
                  <a:outerShdw blurRad="38100" dist="38100" dir="2700000" algn="tl">
                    <a:srgbClr val="000000">
                      <a:alpha val="43137"/>
                    </a:srgbClr>
                  </a:outerShdw>
                </a:effectLst>
              </a:rPr>
              <a:t>Exemplificando:</a:t>
            </a:r>
          </a:p>
          <a:p>
            <a:r>
              <a:rPr lang="pt-BR" sz="2500" b="1" u="sng" dirty="0" smtClean="0">
                <a:solidFill>
                  <a:schemeClr val="bg1"/>
                </a:solidFill>
                <a:effectLst>
                  <a:outerShdw blurRad="38100" dist="38100" dir="2700000" algn="tl">
                    <a:srgbClr val="000000">
                      <a:alpha val="43137"/>
                    </a:srgbClr>
                  </a:outerShdw>
                </a:effectLst>
              </a:rPr>
              <a:t>O Endereço 10.25.78.90 pode ser dividido em:</a:t>
            </a:r>
          </a:p>
          <a:p>
            <a:pPr marL="0" indent="0">
              <a:buNone/>
            </a:pPr>
            <a:r>
              <a:rPr lang="pt-BR" sz="2500" b="1" dirty="0" smtClean="0">
                <a:solidFill>
                  <a:schemeClr val="bg1"/>
                </a:solidFill>
                <a:effectLst>
                  <a:outerShdw blurRad="38100" dist="38100" dir="2700000" algn="tl">
                    <a:srgbClr val="000000">
                      <a:alpha val="43137"/>
                    </a:srgbClr>
                  </a:outerShdw>
                </a:effectLst>
              </a:rPr>
              <a:t>	Classe: A</a:t>
            </a:r>
          </a:p>
          <a:p>
            <a:pPr marL="0" indent="0">
              <a:buNone/>
            </a:pPr>
            <a:r>
              <a:rPr lang="pt-BR" sz="2500" b="1" dirty="0" smtClean="0">
                <a:solidFill>
                  <a:schemeClr val="bg1"/>
                </a:solidFill>
                <a:effectLst>
                  <a:outerShdw blurRad="38100" dist="38100" dir="2700000" algn="tl">
                    <a:srgbClr val="000000">
                      <a:alpha val="43137"/>
                    </a:srgbClr>
                  </a:outerShdw>
                </a:effectLst>
              </a:rPr>
              <a:t>	Rede: 10 </a:t>
            </a:r>
            <a:r>
              <a:rPr lang="pt-BR" sz="2500" b="1" i="1" dirty="0" smtClean="0">
                <a:solidFill>
                  <a:schemeClr val="bg1"/>
                </a:solidFill>
                <a:effectLst>
                  <a:outerShdw blurRad="38100" dist="38100" dir="2700000" algn="tl">
                    <a:srgbClr val="000000">
                      <a:alpha val="43137"/>
                    </a:srgbClr>
                  </a:outerShdw>
                </a:effectLst>
              </a:rPr>
              <a:t>(a forma correta é: 10.0.0.0)</a:t>
            </a:r>
            <a:endParaRPr lang="pt-BR" sz="2500" b="1" dirty="0" smtClean="0">
              <a:solidFill>
                <a:schemeClr val="bg1"/>
              </a:solidFill>
              <a:effectLst>
                <a:outerShdw blurRad="38100" dist="38100" dir="2700000" algn="tl">
                  <a:srgbClr val="000000">
                    <a:alpha val="43137"/>
                  </a:srgbClr>
                </a:outerShdw>
              </a:effectLst>
            </a:endParaRPr>
          </a:p>
          <a:p>
            <a:pPr marL="0" indent="0">
              <a:buNone/>
            </a:pPr>
            <a:r>
              <a:rPr lang="pt-BR" sz="2500" b="1" dirty="0" smtClean="0">
                <a:solidFill>
                  <a:schemeClr val="bg1"/>
                </a:solidFill>
                <a:effectLst>
                  <a:outerShdw blurRad="38100" dist="38100" dir="2700000" algn="tl">
                    <a:srgbClr val="000000">
                      <a:alpha val="43137"/>
                    </a:srgbClr>
                  </a:outerShdw>
                </a:effectLst>
              </a:rPr>
              <a:t>	Host: 25.78.90</a:t>
            </a:r>
          </a:p>
          <a:p>
            <a:r>
              <a:rPr lang="pt-BR" sz="2500" b="1" dirty="0" smtClean="0">
                <a:solidFill>
                  <a:schemeClr val="bg1"/>
                </a:solidFill>
                <a:effectLst>
                  <a:outerShdw blurRad="38100" dist="38100" dir="2700000" algn="tl">
                    <a:srgbClr val="000000">
                      <a:alpha val="43137"/>
                    </a:srgbClr>
                  </a:outerShdw>
                </a:effectLst>
              </a:rPr>
              <a:t> </a:t>
            </a:r>
            <a:r>
              <a:rPr lang="pt-BR" sz="2500" b="1" u="sng" dirty="0" smtClean="0">
                <a:solidFill>
                  <a:schemeClr val="bg1"/>
                </a:solidFill>
                <a:effectLst>
                  <a:outerShdw blurRad="38100" dist="38100" dir="2700000" algn="tl">
                    <a:srgbClr val="000000">
                      <a:alpha val="43137"/>
                    </a:srgbClr>
                  </a:outerShdw>
                </a:effectLst>
              </a:rPr>
              <a:t>O Endereço 167.11.7.20 pode ser dividido em:</a:t>
            </a:r>
          </a:p>
          <a:p>
            <a:pPr marL="0" indent="0">
              <a:buNone/>
            </a:pPr>
            <a:r>
              <a:rPr lang="pt-BR" sz="2500" b="1" dirty="0" smtClean="0">
                <a:solidFill>
                  <a:schemeClr val="bg1"/>
                </a:solidFill>
                <a:effectLst>
                  <a:outerShdw blurRad="38100" dist="38100" dir="2700000" algn="tl">
                    <a:srgbClr val="000000">
                      <a:alpha val="43137"/>
                    </a:srgbClr>
                  </a:outerShdw>
                </a:effectLst>
              </a:rPr>
              <a:t>	Classe: B</a:t>
            </a:r>
          </a:p>
          <a:p>
            <a:pPr marL="0" indent="0">
              <a:buNone/>
            </a:pPr>
            <a:r>
              <a:rPr lang="pt-BR" sz="2500" b="1" dirty="0" smtClean="0">
                <a:solidFill>
                  <a:schemeClr val="bg1"/>
                </a:solidFill>
                <a:effectLst>
                  <a:outerShdw blurRad="38100" dist="38100" dir="2700000" algn="tl">
                    <a:srgbClr val="000000">
                      <a:alpha val="43137"/>
                    </a:srgbClr>
                  </a:outerShdw>
                </a:effectLst>
              </a:rPr>
              <a:t>	Rede: 167.11 </a:t>
            </a:r>
            <a:r>
              <a:rPr lang="pt-BR" sz="2500" b="1" i="1" dirty="0" smtClean="0">
                <a:solidFill>
                  <a:schemeClr val="bg1"/>
                </a:solidFill>
                <a:effectLst>
                  <a:outerShdw blurRad="38100" dist="38100" dir="2700000" algn="tl">
                    <a:srgbClr val="000000">
                      <a:alpha val="43137"/>
                    </a:srgbClr>
                  </a:outerShdw>
                </a:effectLst>
              </a:rPr>
              <a:t>(a forma correta é: 167.11.0.0)</a:t>
            </a:r>
            <a:endParaRPr lang="pt-BR" sz="2500" b="1" dirty="0" smtClean="0">
              <a:solidFill>
                <a:schemeClr val="bg1"/>
              </a:solidFill>
              <a:effectLst>
                <a:outerShdw blurRad="38100" dist="38100" dir="2700000" algn="tl">
                  <a:srgbClr val="000000">
                    <a:alpha val="43137"/>
                  </a:srgbClr>
                </a:outerShdw>
              </a:effectLst>
            </a:endParaRPr>
          </a:p>
          <a:p>
            <a:pPr marL="0" indent="0">
              <a:buNone/>
            </a:pPr>
            <a:r>
              <a:rPr lang="pt-BR" sz="2500" b="1" dirty="0" smtClean="0">
                <a:solidFill>
                  <a:schemeClr val="bg1"/>
                </a:solidFill>
                <a:effectLst>
                  <a:outerShdw blurRad="38100" dist="38100" dir="2700000" algn="tl">
                    <a:srgbClr val="000000">
                      <a:alpha val="43137"/>
                    </a:srgbClr>
                  </a:outerShdw>
                </a:effectLst>
              </a:rPr>
              <a:t>	Host: 7.20</a:t>
            </a:r>
          </a:p>
          <a:p>
            <a:r>
              <a:rPr lang="pt-BR" sz="2500" b="1" u="sng" dirty="0" smtClean="0">
                <a:solidFill>
                  <a:schemeClr val="bg1"/>
                </a:solidFill>
                <a:effectLst>
                  <a:outerShdw blurRad="38100" dist="38100" dir="2700000" algn="tl">
                    <a:srgbClr val="000000">
                      <a:alpha val="43137"/>
                    </a:srgbClr>
                  </a:outerShdw>
                </a:effectLst>
              </a:rPr>
              <a:t>O Endereço 195.2.84.201 pode ser dividido em:</a:t>
            </a:r>
          </a:p>
          <a:p>
            <a:pPr marL="0" indent="0">
              <a:buNone/>
            </a:pPr>
            <a:r>
              <a:rPr lang="pt-BR" sz="2500" b="1" dirty="0" smtClean="0">
                <a:solidFill>
                  <a:schemeClr val="bg1"/>
                </a:solidFill>
                <a:effectLst>
                  <a:outerShdw blurRad="38100" dist="38100" dir="2700000" algn="tl">
                    <a:srgbClr val="000000">
                      <a:alpha val="43137"/>
                    </a:srgbClr>
                  </a:outerShdw>
                </a:effectLst>
              </a:rPr>
              <a:t>	Classe: C</a:t>
            </a:r>
          </a:p>
          <a:p>
            <a:pPr marL="0" indent="0">
              <a:buNone/>
            </a:pPr>
            <a:r>
              <a:rPr lang="pt-BR" sz="2500" b="1" dirty="0" smtClean="0">
                <a:solidFill>
                  <a:schemeClr val="bg1"/>
                </a:solidFill>
                <a:effectLst>
                  <a:outerShdw blurRad="38100" dist="38100" dir="2700000" algn="tl">
                    <a:srgbClr val="000000">
                      <a:alpha val="43137"/>
                    </a:srgbClr>
                  </a:outerShdw>
                </a:effectLst>
              </a:rPr>
              <a:t>	Rede: 192.2.84 </a:t>
            </a:r>
            <a:r>
              <a:rPr lang="pt-BR" sz="2500" b="1" i="1" dirty="0" smtClean="0">
                <a:solidFill>
                  <a:schemeClr val="bg1"/>
                </a:solidFill>
                <a:effectLst>
                  <a:outerShdw blurRad="38100" dist="38100" dir="2700000" algn="tl">
                    <a:srgbClr val="000000">
                      <a:alpha val="43137"/>
                    </a:srgbClr>
                  </a:outerShdw>
                </a:effectLst>
              </a:rPr>
              <a:t>(a forma correta é: 192.2.84.0)</a:t>
            </a:r>
            <a:endParaRPr lang="pt-BR" sz="2500" b="1" dirty="0" smtClean="0">
              <a:solidFill>
                <a:schemeClr val="bg1"/>
              </a:solidFill>
              <a:effectLst>
                <a:outerShdw blurRad="38100" dist="38100" dir="2700000" algn="tl">
                  <a:srgbClr val="000000">
                    <a:alpha val="43137"/>
                  </a:srgbClr>
                </a:outerShdw>
              </a:effectLst>
            </a:endParaRPr>
          </a:p>
          <a:p>
            <a:pPr marL="0" indent="0">
              <a:buNone/>
            </a:pPr>
            <a:r>
              <a:rPr lang="pt-BR" sz="2500" b="1" dirty="0" smtClean="0">
                <a:solidFill>
                  <a:schemeClr val="bg1"/>
                </a:solidFill>
                <a:effectLst>
                  <a:outerShdw blurRad="38100" dist="38100" dir="2700000" algn="tl">
                    <a:srgbClr val="000000">
                      <a:alpha val="43137"/>
                    </a:srgbClr>
                  </a:outerShdw>
                </a:effectLst>
              </a:rPr>
              <a:t>	Host: 201</a:t>
            </a:r>
            <a:endParaRPr lang="pt-BR" sz="25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23</a:t>
            </a:fld>
            <a:endParaRPr lang="en-US" dirty="0"/>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428736"/>
            <a:ext cx="8929718" cy="4143404"/>
          </a:xfrm>
        </p:spPr>
        <p:txBody>
          <a:bodyPr>
            <a:noAutofit/>
          </a:bodyPr>
          <a:lstStyle/>
          <a:p>
            <a:r>
              <a:rPr lang="pt-BR" sz="2800" dirty="0" smtClean="0">
                <a:solidFill>
                  <a:schemeClr val="bg1"/>
                </a:solidFill>
              </a:rPr>
              <a:t>Quanto aos endereços de Classe D e </a:t>
            </a:r>
            <a:r>
              <a:rPr lang="pt-BR" sz="2800" dirty="0" err="1" smtClean="0">
                <a:solidFill>
                  <a:schemeClr val="bg1"/>
                </a:solidFill>
              </a:rPr>
              <a:t>E</a:t>
            </a:r>
            <a:r>
              <a:rPr lang="pt-BR" sz="2800" dirty="0" smtClean="0">
                <a:solidFill>
                  <a:schemeClr val="bg1"/>
                </a:solidFill>
              </a:rPr>
              <a:t>, eles não são usados para endereçamento de redes e hosts.</a:t>
            </a:r>
          </a:p>
          <a:p>
            <a:pPr>
              <a:buNone/>
            </a:pPr>
            <a:r>
              <a:rPr lang="pt-BR" sz="2800" dirty="0" smtClean="0">
                <a:solidFill>
                  <a:schemeClr val="bg1"/>
                </a:solidFill>
              </a:rPr>
              <a:t> </a:t>
            </a:r>
          </a:p>
          <a:p>
            <a:r>
              <a:rPr lang="pt-BR" sz="2800" dirty="0" smtClean="0">
                <a:solidFill>
                  <a:schemeClr val="bg1"/>
                </a:solidFill>
              </a:rPr>
              <a:t>Essas classes são de uso especial:</a:t>
            </a:r>
          </a:p>
          <a:p>
            <a:pPr>
              <a:buNone/>
            </a:pPr>
            <a:r>
              <a:rPr lang="pt-BR" sz="2800" dirty="0" smtClean="0">
                <a:solidFill>
                  <a:schemeClr val="bg1"/>
                </a:solidFill>
              </a:rPr>
              <a:t> </a:t>
            </a:r>
          </a:p>
          <a:p>
            <a:r>
              <a:rPr lang="pt-BR" sz="2800" dirty="0" smtClean="0">
                <a:solidFill>
                  <a:schemeClr val="bg1"/>
                </a:solidFill>
              </a:rPr>
              <a:t>Classe D é usada para endereçamento Multicast e </a:t>
            </a:r>
          </a:p>
          <a:p>
            <a:r>
              <a:rPr lang="pt-BR" sz="2800" dirty="0" smtClean="0">
                <a:solidFill>
                  <a:schemeClr val="bg1"/>
                </a:solidFill>
              </a:rPr>
              <a:t>Classe E é usada para pesquisa</a:t>
            </a:r>
            <a:r>
              <a:rPr lang="pt-BR" sz="2800" dirty="0" smtClean="0"/>
              <a:t>.</a:t>
            </a:r>
            <a:endParaRPr lang="pt-BR" sz="2800" dirty="0"/>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24</a:t>
            </a:fld>
            <a:endParaRPr lang="en-US" dirty="0"/>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428736"/>
            <a:ext cx="8929718" cy="4143404"/>
          </a:xfrm>
        </p:spPr>
        <p:txBody>
          <a:bodyPr>
            <a:noAutofit/>
          </a:bodyPr>
          <a:lstStyle/>
          <a:p>
            <a:r>
              <a:rPr lang="pt-BR" sz="2800" b="1" dirty="0" smtClean="0">
                <a:solidFill>
                  <a:schemeClr val="bg1"/>
                </a:solidFill>
                <a:effectLst>
                  <a:outerShdw blurRad="38100" dist="38100" dir="2700000" algn="tl">
                    <a:srgbClr val="000000">
                      <a:alpha val="43137"/>
                    </a:srgbClr>
                  </a:outerShdw>
                </a:effectLst>
              </a:rPr>
              <a:t> Outra informação muito importante é que em cada rede sempre “perdemos” dois endereços que não podem ser atribuídos a nenhum host da rede: </a:t>
            </a:r>
          </a:p>
          <a:p>
            <a:r>
              <a:rPr lang="pt-BR" sz="2800" b="1" dirty="0" smtClean="0">
                <a:solidFill>
                  <a:schemeClr val="bg1"/>
                </a:solidFill>
                <a:effectLst>
                  <a:outerShdw blurRad="38100" dist="38100" dir="2700000" algn="tl">
                    <a:srgbClr val="000000">
                      <a:alpha val="43137"/>
                    </a:srgbClr>
                  </a:outerShdw>
                </a:effectLst>
              </a:rPr>
              <a:t> </a:t>
            </a:r>
            <a:r>
              <a:rPr lang="pt-BR" sz="2800" b="1" u="sng" dirty="0" smtClean="0">
                <a:solidFill>
                  <a:schemeClr val="bg1"/>
                </a:solidFill>
                <a:effectLst>
                  <a:outerShdw blurRad="38100" dist="38100" dir="2700000" algn="tl">
                    <a:srgbClr val="000000">
                      <a:alpha val="43137"/>
                    </a:srgbClr>
                  </a:outerShdw>
                </a:effectLst>
              </a:rPr>
              <a:t>Endereço de rede.</a:t>
            </a:r>
          </a:p>
          <a:p>
            <a:r>
              <a:rPr lang="pt-BR" sz="2800" b="1" dirty="0" smtClean="0">
                <a:solidFill>
                  <a:schemeClr val="bg1"/>
                </a:solidFill>
                <a:effectLst>
                  <a:outerShdw blurRad="38100" dist="38100" dir="2700000" algn="tl">
                    <a:srgbClr val="000000">
                      <a:alpha val="43137"/>
                    </a:srgbClr>
                  </a:outerShdw>
                </a:effectLst>
              </a:rPr>
              <a:t>Que é formado por “zeros” na parte de host  do endereço.</a:t>
            </a:r>
          </a:p>
          <a:p>
            <a:r>
              <a:rPr lang="pt-BR" sz="2800" b="1" u="sng" dirty="0" smtClean="0">
                <a:solidFill>
                  <a:schemeClr val="bg1"/>
                </a:solidFill>
                <a:effectLst>
                  <a:outerShdw blurRad="38100" dist="38100" dir="2700000" algn="tl">
                    <a:srgbClr val="000000">
                      <a:alpha val="43137"/>
                    </a:srgbClr>
                  </a:outerShdw>
                </a:effectLst>
              </a:rPr>
              <a:t>Endereço de broadcast.</a:t>
            </a:r>
          </a:p>
          <a:p>
            <a:r>
              <a:rPr lang="pt-BR" sz="2800" b="1" dirty="0" smtClean="0">
                <a:solidFill>
                  <a:schemeClr val="bg1"/>
                </a:solidFill>
                <a:effectLst>
                  <a:outerShdw blurRad="38100" dist="38100" dir="2700000" algn="tl">
                    <a:srgbClr val="000000">
                      <a:alpha val="43137"/>
                    </a:srgbClr>
                  </a:outerShdw>
                </a:effectLst>
              </a:rPr>
              <a:t>Que é formado por “uns” na parte de host do endereço.</a:t>
            </a:r>
          </a:p>
          <a:p>
            <a:pPr>
              <a:buNone/>
            </a:pPr>
            <a:r>
              <a:rPr lang="pt-BR" sz="2800" b="1" dirty="0" smtClean="0">
                <a:solidFill>
                  <a:schemeClr val="bg1"/>
                </a:solidFill>
                <a:effectLst>
                  <a:outerShdw blurRad="38100" dist="38100" dir="2700000" algn="tl">
                    <a:srgbClr val="000000">
                      <a:alpha val="43137"/>
                    </a:srgbClr>
                  </a:outerShdw>
                </a:effectLst>
              </a:rPr>
              <a:t> </a:t>
            </a:r>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25</a:t>
            </a:fld>
            <a:endParaRPr lang="en-US" dirty="0"/>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146" name="Picture 2"/>
          <p:cNvPicPr>
            <a:picLocks noChangeAspect="1" noChangeArrowheads="1"/>
          </p:cNvPicPr>
          <p:nvPr/>
        </p:nvPicPr>
        <p:blipFill>
          <a:blip r:embed="rId3"/>
          <a:srcRect/>
          <a:stretch>
            <a:fillRect/>
          </a:stretch>
        </p:blipFill>
        <p:spPr bwMode="auto">
          <a:xfrm>
            <a:off x="714348" y="5572140"/>
            <a:ext cx="7562850"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214282" y="1428736"/>
            <a:ext cx="8929718" cy="4143404"/>
          </a:xfrm>
        </p:spPr>
        <p:txBody>
          <a:bodyPr>
            <a:noAutofit/>
          </a:bodyPr>
          <a:lstStyle/>
          <a:p>
            <a:r>
              <a:rPr lang="pt-BR" sz="2800" b="1" dirty="0" smtClean="0">
                <a:solidFill>
                  <a:schemeClr val="bg1"/>
                </a:solidFill>
                <a:effectLst>
                  <a:outerShdw blurRad="38100" dist="38100" dir="2700000" algn="tl">
                    <a:srgbClr val="000000">
                      <a:alpha val="43137"/>
                    </a:srgbClr>
                  </a:outerShdw>
                </a:effectLst>
              </a:rPr>
              <a:t> A seguinte tabela pode resumir as informações vista nesta apresentação.</a:t>
            </a:r>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26</a:t>
            </a:fld>
            <a:endParaRPr lang="en-US" dirty="0"/>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170" name="Picture 2"/>
          <p:cNvPicPr>
            <a:picLocks noChangeAspect="1" noChangeArrowheads="1"/>
          </p:cNvPicPr>
          <p:nvPr/>
        </p:nvPicPr>
        <p:blipFill>
          <a:blip r:embed="rId3"/>
          <a:srcRect/>
          <a:stretch>
            <a:fillRect/>
          </a:stretch>
        </p:blipFill>
        <p:spPr bwMode="auto">
          <a:xfrm>
            <a:off x="214282" y="3000372"/>
            <a:ext cx="8733421" cy="21336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Classes das Redes</a:t>
            </a:r>
          </a:p>
        </p:txBody>
      </p:sp>
      <p:sp>
        <p:nvSpPr>
          <p:cNvPr id="5" name="Espaço Reservado para Conteúdo 4"/>
          <p:cNvSpPr>
            <a:spLocks noGrp="1"/>
          </p:cNvSpPr>
          <p:nvPr>
            <p:ph idx="1"/>
          </p:nvPr>
        </p:nvSpPr>
        <p:spPr>
          <a:xfrm>
            <a:off x="0" y="1428736"/>
            <a:ext cx="9144000" cy="7143800"/>
          </a:xfrm>
        </p:spPr>
        <p:txBody>
          <a:bodyPr>
            <a:noAutofit/>
          </a:bodyPr>
          <a:lstStyle/>
          <a:p>
            <a:r>
              <a:rPr lang="es-ES_tradnl" sz="2700" b="1" cap="all" dirty="0" smtClean="0">
                <a:solidFill>
                  <a:schemeClr val="bg1"/>
                </a:solidFill>
                <a:effectLst>
                  <a:outerShdw blurRad="38100" dist="38100" dir="2700000" algn="tl">
                    <a:srgbClr val="000000">
                      <a:alpha val="43137"/>
                    </a:srgbClr>
                  </a:outerShdw>
                </a:effectLst>
              </a:rPr>
              <a:t>Máscaras Default</a:t>
            </a:r>
            <a:endParaRPr lang="pt-BR" sz="2700" b="1" cap="all" dirty="0" smtClean="0">
              <a:solidFill>
                <a:schemeClr val="bg1"/>
              </a:solidFill>
              <a:effectLst>
                <a:outerShdw blurRad="38100" dist="38100" dir="2700000" algn="tl">
                  <a:srgbClr val="000000">
                    <a:alpha val="43137"/>
                  </a:srgbClr>
                </a:outerShdw>
              </a:effectLst>
            </a:endParaRPr>
          </a:p>
          <a:p>
            <a:r>
              <a:rPr lang="pt-BR" sz="2700" b="1" dirty="0" smtClean="0">
                <a:solidFill>
                  <a:schemeClr val="bg1"/>
                </a:solidFill>
                <a:effectLst>
                  <a:outerShdw blurRad="38100" dist="38100" dir="2700000" algn="tl">
                    <a:srgbClr val="000000">
                      <a:alpha val="43137"/>
                    </a:srgbClr>
                  </a:outerShdw>
                </a:effectLst>
              </a:rPr>
              <a:t>Ao atribuirmos um endereço IP a um host, precisamos adicionar uma máscara de </a:t>
            </a:r>
            <a:r>
              <a:rPr lang="pt-BR" sz="2700" b="1" dirty="0" err="1" smtClean="0">
                <a:solidFill>
                  <a:schemeClr val="bg1"/>
                </a:solidFill>
                <a:effectLst>
                  <a:outerShdw blurRad="38100" dist="38100" dir="2700000" algn="tl">
                    <a:srgbClr val="000000">
                      <a:alpha val="43137"/>
                    </a:srgbClr>
                  </a:outerShdw>
                </a:effectLst>
              </a:rPr>
              <a:t>subnet</a:t>
            </a:r>
            <a:r>
              <a:rPr lang="pt-BR" sz="2700" b="1" dirty="0" smtClean="0">
                <a:solidFill>
                  <a:schemeClr val="bg1"/>
                </a:solidFill>
                <a:effectLst>
                  <a:outerShdw blurRad="38100" dist="38100" dir="2700000" algn="tl">
                    <a:srgbClr val="000000">
                      <a:alpha val="43137"/>
                    </a:srgbClr>
                  </a:outerShdw>
                </a:effectLst>
              </a:rPr>
              <a:t>  também, se nós não formos subdividir a rede devemos utilizar uma máscara default, essa máscara dependerá da classe:</a:t>
            </a:r>
          </a:p>
          <a:p>
            <a:endParaRPr lang="pt-BR" sz="2700" b="1" dirty="0" smtClean="0">
              <a:solidFill>
                <a:schemeClr val="bg1"/>
              </a:solidFill>
              <a:effectLst>
                <a:outerShdw blurRad="38100" dist="38100" dir="2700000" algn="tl">
                  <a:srgbClr val="000000">
                    <a:alpha val="43137"/>
                  </a:srgbClr>
                </a:outerShdw>
              </a:effectLst>
            </a:endParaRPr>
          </a:p>
          <a:p>
            <a:endParaRPr lang="pt-BR" sz="2700" b="1" dirty="0" smtClean="0">
              <a:solidFill>
                <a:schemeClr val="bg1"/>
              </a:solidFill>
              <a:effectLst>
                <a:outerShdw blurRad="38100" dist="38100" dir="2700000" algn="tl">
                  <a:srgbClr val="000000">
                    <a:alpha val="43137"/>
                  </a:srgbClr>
                </a:outerShdw>
              </a:effectLst>
            </a:endParaRPr>
          </a:p>
          <a:p>
            <a:r>
              <a:rPr lang="pt-BR" sz="2700" b="1" dirty="0" smtClean="0">
                <a:solidFill>
                  <a:schemeClr val="bg1"/>
                </a:solidFill>
                <a:effectLst>
                  <a:outerShdw blurRad="38100" dist="38100" dir="2700000" algn="tl">
                    <a:srgbClr val="000000">
                      <a:alpha val="43137"/>
                    </a:srgbClr>
                  </a:outerShdw>
                </a:effectLst>
              </a:rPr>
              <a:t>Se pararmos para reparar, notamos que as máscaras seguem a estrutura já vista de divisão de rede e host, onde:</a:t>
            </a:r>
          </a:p>
          <a:p>
            <a:r>
              <a:rPr lang="pt-BR" sz="2700" b="1" dirty="0" smtClean="0">
                <a:solidFill>
                  <a:schemeClr val="bg1"/>
                </a:solidFill>
                <a:effectLst>
                  <a:outerShdw blurRad="38100" dist="38100" dir="2700000" algn="tl">
                    <a:srgbClr val="000000">
                      <a:alpha val="43137"/>
                    </a:srgbClr>
                  </a:outerShdw>
                </a:effectLst>
              </a:rPr>
              <a:t> 255 (11111111) representa um byte de rede e</a:t>
            </a:r>
          </a:p>
          <a:p>
            <a:pPr lvl="0"/>
            <a:r>
              <a:rPr lang="pt-BR" sz="2700" b="1" dirty="0" smtClean="0">
                <a:solidFill>
                  <a:schemeClr val="bg1"/>
                </a:solidFill>
                <a:effectLst>
                  <a:outerShdw blurRad="38100" dist="38100" dir="2700000" algn="tl">
                    <a:srgbClr val="000000">
                      <a:alpha val="43137"/>
                    </a:srgbClr>
                  </a:outerShdw>
                </a:effectLst>
              </a:rPr>
              <a:t>0 (00000000) representa um byte de host.</a:t>
            </a:r>
          </a:p>
          <a:p>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27</a:t>
            </a:fld>
            <a:endParaRPr lang="en-US" dirty="0"/>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194" name="Picture 2"/>
          <p:cNvPicPr>
            <a:picLocks noChangeAspect="1" noChangeArrowheads="1"/>
          </p:cNvPicPr>
          <p:nvPr/>
        </p:nvPicPr>
        <p:blipFill>
          <a:blip r:embed="rId3"/>
          <a:srcRect/>
          <a:stretch>
            <a:fillRect/>
          </a:stretch>
        </p:blipFill>
        <p:spPr bwMode="auto">
          <a:xfrm>
            <a:off x="857224" y="3686184"/>
            <a:ext cx="7458075" cy="102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dirty="0" smtClean="0">
                <a:solidFill>
                  <a:schemeClr val="bg1"/>
                </a:solidFill>
              </a:rPr>
              <a:t>Exercícios</a:t>
            </a:r>
          </a:p>
        </p:txBody>
      </p:sp>
      <p:sp>
        <p:nvSpPr>
          <p:cNvPr id="5" name="Espaço Reservado para Conteúdo 4"/>
          <p:cNvSpPr>
            <a:spLocks noGrp="1"/>
          </p:cNvSpPr>
          <p:nvPr>
            <p:ph idx="1"/>
          </p:nvPr>
        </p:nvSpPr>
        <p:spPr>
          <a:xfrm>
            <a:off x="0" y="1428736"/>
            <a:ext cx="9144000" cy="7143800"/>
          </a:xfrm>
        </p:spPr>
        <p:txBody>
          <a:bodyPr>
            <a:noAutofit/>
          </a:bodyPr>
          <a:lstStyle/>
          <a:p>
            <a:r>
              <a:rPr lang="pt-BR" sz="2700" b="1" cap="all" dirty="0" smtClean="0">
                <a:solidFill>
                  <a:schemeClr val="bg1"/>
                </a:solidFill>
                <a:effectLst>
                  <a:outerShdw blurRad="38100" dist="38100" dir="2700000" algn="tl">
                    <a:srgbClr val="000000">
                      <a:alpha val="43137"/>
                    </a:srgbClr>
                  </a:outerShdw>
                </a:effectLst>
              </a:rPr>
              <a:t>Preencha a mascara default do </a:t>
            </a:r>
            <a:r>
              <a:rPr lang="pt-BR" sz="2700" b="1" cap="all" dirty="0" err="1" smtClean="0">
                <a:solidFill>
                  <a:schemeClr val="bg1"/>
                </a:solidFill>
                <a:effectLst>
                  <a:outerShdw blurRad="38100" dist="38100" dir="2700000" algn="tl">
                    <a:srgbClr val="000000">
                      <a:alpha val="43137"/>
                    </a:srgbClr>
                  </a:outerShdw>
                </a:effectLst>
              </a:rPr>
              <a:t>ip</a:t>
            </a:r>
            <a:r>
              <a:rPr lang="pt-BR" sz="2700" b="1" cap="all" dirty="0" smtClean="0">
                <a:solidFill>
                  <a:schemeClr val="bg1"/>
                </a:solidFill>
                <a:effectLst>
                  <a:outerShdw blurRad="38100" dist="38100" dir="2700000" algn="tl">
                    <a:srgbClr val="000000">
                      <a:alpha val="43137"/>
                    </a:srgbClr>
                  </a:outerShdw>
                </a:effectLst>
              </a:rPr>
              <a:t> e a classe da mascara:</a:t>
            </a:r>
          </a:p>
          <a:p>
            <a:r>
              <a:rPr lang="pt-BR" sz="2700" b="1" cap="all" dirty="0" smtClean="0">
                <a:solidFill>
                  <a:schemeClr val="bg1"/>
                </a:solidFill>
                <a:effectLst>
                  <a:outerShdw blurRad="38100" dist="38100" dir="2700000" algn="tl">
                    <a:srgbClr val="000000">
                      <a:alpha val="43137"/>
                    </a:srgbClr>
                  </a:outerShdw>
                </a:effectLst>
              </a:rPr>
              <a:t>A - 192.68.0.1</a:t>
            </a:r>
          </a:p>
          <a:p>
            <a:r>
              <a:rPr lang="pt-BR" sz="2700" b="1" cap="all" dirty="0" smtClean="0">
                <a:solidFill>
                  <a:schemeClr val="bg1"/>
                </a:solidFill>
                <a:effectLst>
                  <a:outerShdw blurRad="38100" dist="38100" dir="2700000" algn="tl">
                    <a:srgbClr val="000000">
                      <a:alpha val="43137"/>
                    </a:srgbClr>
                  </a:outerShdw>
                </a:effectLst>
              </a:rPr>
              <a:t>B - 10.1.1.20</a:t>
            </a:r>
          </a:p>
          <a:p>
            <a:r>
              <a:rPr lang="pt-BR" sz="2800" b="1" dirty="0" smtClean="0">
                <a:solidFill>
                  <a:schemeClr val="bg1"/>
                </a:solidFill>
                <a:effectLst>
                  <a:outerShdw blurRad="38100" dist="38100" dir="2700000" algn="tl">
                    <a:srgbClr val="000000">
                      <a:alpha val="43137"/>
                    </a:srgbClr>
                  </a:outerShdw>
                </a:effectLst>
              </a:rPr>
              <a:t>C - 172.16.10.1</a:t>
            </a:r>
          </a:p>
          <a:p>
            <a:r>
              <a:rPr lang="pt-BR" sz="2800" b="1" dirty="0" smtClean="0">
                <a:solidFill>
                  <a:schemeClr val="bg1"/>
                </a:solidFill>
                <a:effectLst>
                  <a:outerShdw blurRad="38100" dist="38100" dir="2700000" algn="tl">
                    <a:srgbClr val="000000">
                      <a:alpha val="43137"/>
                    </a:srgbClr>
                  </a:outerShdw>
                </a:effectLst>
              </a:rPr>
              <a:t>D - 20.2.2.13</a:t>
            </a:r>
          </a:p>
          <a:p>
            <a:r>
              <a:rPr lang="pt-BR" sz="2800" b="1" dirty="0" smtClean="0">
                <a:solidFill>
                  <a:schemeClr val="bg1"/>
                </a:solidFill>
                <a:effectLst>
                  <a:outerShdw blurRad="38100" dist="38100" dir="2700000" algn="tl">
                    <a:srgbClr val="000000">
                      <a:alpha val="43137"/>
                    </a:srgbClr>
                  </a:outerShdw>
                </a:effectLst>
              </a:rPr>
              <a:t>E - 196.10.10.33</a:t>
            </a:r>
          </a:p>
          <a:p>
            <a:r>
              <a:rPr lang="pt-BR" sz="2800" b="1" dirty="0" smtClean="0">
                <a:solidFill>
                  <a:schemeClr val="bg1"/>
                </a:solidFill>
                <a:effectLst>
                  <a:outerShdw blurRad="38100" dist="38100" dir="2700000" algn="tl">
                    <a:srgbClr val="000000">
                      <a:alpha val="43137"/>
                    </a:srgbClr>
                  </a:outerShdw>
                </a:effectLst>
              </a:rPr>
              <a:t>F - 172.15.13.13</a:t>
            </a:r>
          </a:p>
          <a:p>
            <a:r>
              <a:rPr lang="pt-BR" sz="2800" b="1" dirty="0" smtClean="0">
                <a:solidFill>
                  <a:schemeClr val="bg1"/>
                </a:solidFill>
                <a:effectLst>
                  <a:outerShdw blurRad="38100" dist="38100" dir="2700000" algn="tl">
                    <a:srgbClr val="000000">
                      <a:alpha val="43137"/>
                    </a:srgbClr>
                  </a:outerShdw>
                </a:effectLst>
              </a:rPr>
              <a:t>G -50.1.1.1</a:t>
            </a:r>
          </a:p>
          <a:p>
            <a:r>
              <a:rPr lang="pt-BR" sz="2800" b="1" dirty="0" smtClean="0">
                <a:solidFill>
                  <a:schemeClr val="bg1"/>
                </a:solidFill>
                <a:effectLst>
                  <a:outerShdw blurRad="38100" dist="38100" dir="2700000" algn="tl">
                    <a:srgbClr val="000000">
                      <a:alpha val="43137"/>
                    </a:srgbClr>
                  </a:outerShdw>
                </a:effectLst>
              </a:rPr>
              <a:t>H – 201.15.15.15</a:t>
            </a:r>
            <a:endParaRPr lang="pt-BR" sz="28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28</a:t>
            </a:fld>
            <a:endParaRPr lang="en-US" dirty="0"/>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sz="3200" b="1" cap="all" dirty="0" smtClean="0">
                <a:solidFill>
                  <a:schemeClr val="bg1"/>
                </a:solidFill>
                <a:effectLst>
                  <a:outerShdw blurRad="38100" dist="38100" dir="2700000" algn="tl">
                    <a:srgbClr val="000000">
                      <a:alpha val="43137"/>
                    </a:srgbClr>
                  </a:outerShdw>
                </a:effectLst>
              </a:rPr>
              <a:t>Endereço IPv4</a:t>
            </a:r>
            <a:endParaRPr lang="pt-BR" sz="3200" b="1" cap="all"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p:txBody>
          <a:bodyPr>
            <a:normAutofit/>
          </a:bodyPr>
          <a:lstStyle/>
          <a:p>
            <a:r>
              <a:rPr lang="pt-BR" b="1" dirty="0" smtClean="0">
                <a:solidFill>
                  <a:schemeClr val="bg1"/>
                </a:solidFill>
                <a:effectLst>
                  <a:outerShdw blurRad="38100" dist="38100" dir="2700000" algn="tl">
                    <a:srgbClr val="000000">
                      <a:alpha val="43137"/>
                    </a:srgbClr>
                  </a:outerShdw>
                </a:effectLst>
              </a:rPr>
              <a:t>Daqui podemos tirar uma importante conclusão: </a:t>
            </a:r>
          </a:p>
          <a:p>
            <a:r>
              <a:rPr lang="pt-BR" b="1" dirty="0" smtClean="0">
                <a:solidFill>
                  <a:schemeClr val="bg1"/>
                </a:solidFill>
                <a:effectLst>
                  <a:outerShdw blurRad="38100" dist="38100" dir="2700000" algn="tl">
                    <a:srgbClr val="000000">
                      <a:alpha val="43137"/>
                    </a:srgbClr>
                  </a:outerShdw>
                </a:effectLst>
              </a:rPr>
              <a:t>Todo host (Servidor, Estação, Impressoras, Roteadores ) em uma rede IP, deve possuir um endereço IP exclusivo.</a:t>
            </a:r>
            <a:endParaRPr lang="pt-BR"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3</a:t>
            </a:fld>
            <a:endParaRPr lang="en-US" dirty="0"/>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sz="3200" b="1" cap="all" dirty="0" smtClean="0">
                <a:solidFill>
                  <a:schemeClr val="bg1"/>
                </a:solidFill>
                <a:effectLst>
                  <a:outerShdw blurRad="38100" dist="38100" dir="2700000" algn="tl">
                    <a:srgbClr val="000000">
                      <a:alpha val="43137"/>
                    </a:srgbClr>
                  </a:outerShdw>
                </a:effectLst>
              </a:rPr>
              <a:t>Endereço IPv4</a:t>
            </a:r>
            <a:endParaRPr lang="pt-BR" sz="3200" b="1" cap="all"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p:txBody>
          <a:bodyPr>
            <a:normAutofit/>
          </a:bodyPr>
          <a:lstStyle/>
          <a:p>
            <a:r>
              <a:rPr lang="pt-BR" b="1" dirty="0" smtClean="0">
                <a:solidFill>
                  <a:schemeClr val="bg1"/>
                </a:solidFill>
                <a:effectLst>
                  <a:outerShdw blurRad="38100" dist="38100" dir="2700000" algn="tl">
                    <a:srgbClr val="000000">
                      <a:alpha val="43137"/>
                    </a:srgbClr>
                  </a:outerShdw>
                </a:effectLst>
              </a:rPr>
              <a:t>Mas afinal, o que é um endereço IP?</a:t>
            </a:r>
          </a:p>
          <a:p>
            <a:r>
              <a:rPr lang="pt-BR" b="1" dirty="0" smtClean="0">
                <a:solidFill>
                  <a:schemeClr val="bg1"/>
                </a:solidFill>
                <a:effectLst>
                  <a:outerShdw blurRad="38100" dist="38100" dir="2700000" algn="tl">
                    <a:srgbClr val="000000">
                      <a:alpha val="43137"/>
                    </a:srgbClr>
                  </a:outerShdw>
                </a:effectLst>
              </a:rPr>
              <a:t>Um endereço IP é um conjunto de 32 bits (4 bytes) que informa o endereço da rede e o endereço do host nesta rede, permitindo a entrega de dado para hosts na mesma  rede ou em redes diferentes através do </a:t>
            </a:r>
            <a:r>
              <a:rPr lang="pt-BR" b="1" dirty="0" err="1" smtClean="0">
                <a:solidFill>
                  <a:schemeClr val="bg1"/>
                </a:solidFill>
                <a:effectLst>
                  <a:outerShdw blurRad="38100" dist="38100" dir="2700000" algn="tl">
                    <a:srgbClr val="000000">
                      <a:alpha val="43137"/>
                    </a:srgbClr>
                  </a:outerShdw>
                </a:effectLst>
              </a:rPr>
              <a:t>roteamento</a:t>
            </a:r>
            <a:r>
              <a:rPr lang="pt-BR" b="1" smtClean="0">
                <a:solidFill>
                  <a:schemeClr val="bg1"/>
                </a:solidFill>
                <a:effectLst>
                  <a:outerShdw blurRad="38100" dist="38100" dir="2700000" algn="tl">
                    <a:srgbClr val="000000">
                      <a:alpha val="43137"/>
                    </a:srgbClr>
                  </a:outerShdw>
                </a:effectLst>
              </a:rPr>
              <a:t>.</a:t>
            </a:r>
          </a:p>
          <a:p>
            <a:r>
              <a:rPr lang="pt-BR" b="1" smtClean="0">
                <a:solidFill>
                  <a:schemeClr val="bg1"/>
                </a:solidFill>
                <a:effectLst>
                  <a:outerShdw blurRad="38100" dist="38100" dir="2700000" algn="tl">
                    <a:srgbClr val="000000">
                      <a:alpha val="43137"/>
                    </a:srgbClr>
                  </a:outerShdw>
                </a:effectLst>
              </a:rPr>
              <a:t>1º byte. 2 º byte . 3º byte . 4 º byte</a:t>
            </a:r>
            <a:endParaRPr lang="pt-BR" b="1">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4</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sz="3200" b="1" cap="all" smtClean="0">
                <a:solidFill>
                  <a:schemeClr val="bg1"/>
                </a:solidFill>
                <a:effectLst>
                  <a:outerShdw blurRad="38100" dist="38100" dir="2700000" algn="tl">
                    <a:srgbClr val="000000">
                      <a:alpha val="43137"/>
                    </a:srgbClr>
                  </a:outerShdw>
                </a:effectLst>
              </a:rPr>
              <a:t>Endereço IPv4</a:t>
            </a:r>
            <a:endParaRPr lang="pt-BR" sz="3200" b="1" cap="all">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57200" y="1600200"/>
            <a:ext cx="8229600" cy="5257800"/>
          </a:xfrm>
        </p:spPr>
        <p:txBody>
          <a:bodyPr>
            <a:normAutofit fontScale="92500" lnSpcReduction="20000"/>
          </a:bodyPr>
          <a:lstStyle/>
          <a:p>
            <a:r>
              <a:rPr lang="pt-BR" b="1" dirty="0" smtClean="0">
                <a:solidFill>
                  <a:schemeClr val="bg1"/>
                </a:solidFill>
                <a:effectLst>
                  <a:outerShdw blurRad="38100" dist="38100" dir="2700000" algn="tl">
                    <a:srgbClr val="000000">
                      <a:alpha val="43137"/>
                    </a:srgbClr>
                  </a:outerShdw>
                </a:effectLst>
              </a:rPr>
              <a:t>Um endereço IP pode ser escrito em forma Decimal, Hexadecimal ou Binária.</a:t>
            </a:r>
          </a:p>
          <a:p>
            <a:r>
              <a:rPr lang="pt-BR" b="1" dirty="0" smtClean="0">
                <a:solidFill>
                  <a:schemeClr val="bg1"/>
                </a:solidFill>
                <a:effectLst>
                  <a:outerShdw blurRad="38100" dist="38100" dir="2700000" algn="tl">
                    <a:srgbClr val="000000">
                      <a:alpha val="43137"/>
                    </a:srgbClr>
                  </a:outerShdw>
                </a:effectLst>
              </a:rPr>
              <a:t>Normalmente um endereço IP é escrito na forma Decimal, como este: </a:t>
            </a:r>
          </a:p>
          <a:p>
            <a:pPr algn="ctr">
              <a:buNone/>
            </a:pPr>
            <a:r>
              <a:rPr lang="pt-BR" b="1" u="sng" dirty="0" smtClean="0">
                <a:solidFill>
                  <a:schemeClr val="bg1"/>
                </a:solidFill>
                <a:effectLst>
                  <a:outerShdw blurRad="38100" dist="38100" dir="2700000" algn="tl">
                    <a:srgbClr val="000000">
                      <a:alpha val="43137"/>
                    </a:srgbClr>
                  </a:outerShdw>
                </a:effectLst>
              </a:rPr>
              <a:t>Decimal: 192.168.10.20</a:t>
            </a:r>
          </a:p>
          <a:p>
            <a:r>
              <a:rPr lang="pt-BR" b="1" dirty="0" smtClean="0">
                <a:solidFill>
                  <a:schemeClr val="bg1"/>
                </a:solidFill>
                <a:effectLst>
                  <a:outerShdw blurRad="38100" dist="38100" dir="2700000" algn="tl">
                    <a:srgbClr val="000000">
                      <a:alpha val="43137"/>
                    </a:srgbClr>
                  </a:outerShdw>
                </a:effectLst>
              </a:rPr>
              <a:t>Esta forma é muito prática para nós seres humanos, mas independente de estar em forma decimal ou hexadecimal, para as máquinas,  ele será sempre um conjunto de 32 bits, portanto, em forma binária, como a seguir:</a:t>
            </a:r>
          </a:p>
          <a:p>
            <a:pPr algn="ctr">
              <a:buNone/>
            </a:pPr>
            <a:r>
              <a:rPr lang="pt-BR" b="1" u="sng" dirty="0" smtClean="0">
                <a:solidFill>
                  <a:schemeClr val="bg1"/>
                </a:solidFill>
                <a:effectLst>
                  <a:outerShdw blurRad="38100" dist="38100" dir="2700000" algn="tl">
                    <a:srgbClr val="000000">
                      <a:alpha val="43137"/>
                    </a:srgbClr>
                  </a:outerShdw>
                </a:effectLst>
              </a:rPr>
              <a:t>Binário: 11000000.10101000.00001010.00010100</a:t>
            </a:r>
          </a:p>
          <a:p>
            <a:pPr>
              <a:buNone/>
            </a:pPr>
            <a:r>
              <a:rPr lang="pt-BR" b="1" dirty="0" smtClean="0">
                <a:solidFill>
                  <a:schemeClr val="bg1"/>
                </a:solidFill>
                <a:effectLst>
                  <a:outerShdw blurRad="38100" dist="38100" dir="2700000" algn="tl">
                    <a:srgbClr val="000000">
                      <a:alpha val="43137"/>
                    </a:srgbClr>
                  </a:outerShdw>
                </a:effectLst>
              </a:rPr>
              <a:t> </a:t>
            </a:r>
            <a:endParaRPr lang="pt-BR"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5</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smtClean="0">
                <a:solidFill>
                  <a:schemeClr val="bg1"/>
                </a:solidFill>
              </a:rPr>
              <a:t>Conversão de Números Decimais em Binários</a:t>
            </a:r>
          </a:p>
        </p:txBody>
      </p:sp>
      <p:sp>
        <p:nvSpPr>
          <p:cNvPr id="5" name="Espaço Reservado para Conteúdo 4"/>
          <p:cNvSpPr>
            <a:spLocks noGrp="1"/>
          </p:cNvSpPr>
          <p:nvPr>
            <p:ph idx="1"/>
          </p:nvPr>
        </p:nvSpPr>
        <p:spPr>
          <a:xfrm>
            <a:off x="457200" y="1600200"/>
            <a:ext cx="8229600" cy="5257800"/>
          </a:xfrm>
        </p:spPr>
        <p:txBody>
          <a:bodyPr>
            <a:normAutofit fontScale="92500" lnSpcReduction="10000"/>
          </a:bodyPr>
          <a:lstStyle/>
          <a:p>
            <a:pPr algn="just"/>
            <a:r>
              <a:rPr lang="pt-BR" dirty="0" smtClean="0">
                <a:solidFill>
                  <a:schemeClr val="bg1"/>
                </a:solidFill>
              </a:rPr>
              <a:t>Nesta parte estudaremos como converter um número decimal em binário e vice-versa. Este processo se mostrará valioso para o entendimento de certas características do IP e principalmente para o cálculo de máscaras de </a:t>
            </a:r>
            <a:r>
              <a:rPr lang="pt-BR" dirty="0" err="1" smtClean="0">
                <a:solidFill>
                  <a:schemeClr val="bg1"/>
                </a:solidFill>
              </a:rPr>
              <a:t>SubNet</a:t>
            </a:r>
            <a:r>
              <a:rPr lang="pt-BR" dirty="0" smtClean="0">
                <a:solidFill>
                  <a:schemeClr val="bg1"/>
                </a:solidFill>
              </a:rPr>
              <a:t> (sub-rede) e </a:t>
            </a:r>
            <a:r>
              <a:rPr lang="pt-BR" dirty="0" err="1" smtClean="0">
                <a:solidFill>
                  <a:schemeClr val="bg1"/>
                </a:solidFill>
              </a:rPr>
              <a:t>SuperNet</a:t>
            </a:r>
            <a:r>
              <a:rPr lang="pt-BR" dirty="0" smtClean="0">
                <a:solidFill>
                  <a:schemeClr val="bg1"/>
                </a:solidFill>
              </a:rPr>
              <a:t> (super-rede ou CIDR) que veremos posteriormente.</a:t>
            </a:r>
          </a:p>
          <a:p>
            <a:pPr algn="just"/>
            <a:r>
              <a:rPr lang="pt-BR" dirty="0" smtClean="0">
                <a:solidFill>
                  <a:schemeClr val="bg1"/>
                </a:solidFill>
              </a:rPr>
              <a:t>Para começar, vamos recordar alguns conceitos:</a:t>
            </a:r>
          </a:p>
          <a:p>
            <a:pPr lvl="0" algn="just"/>
            <a:r>
              <a:rPr lang="pt-BR" dirty="0" smtClean="0">
                <a:solidFill>
                  <a:schemeClr val="bg1"/>
                </a:solidFill>
              </a:rPr>
              <a:t>Um Byte possui oito bits (1 Byte = 8 bits).</a:t>
            </a:r>
          </a:p>
          <a:p>
            <a:pPr lvl="0" algn="just"/>
            <a:r>
              <a:rPr lang="pt-BR" dirty="0" smtClean="0">
                <a:solidFill>
                  <a:schemeClr val="bg1"/>
                </a:solidFill>
              </a:rPr>
              <a:t>Um bit pode assumir ou o valor zero ou o valor um.</a:t>
            </a:r>
            <a:endParaRPr lang="pt-BR" dirty="0">
              <a:solidFill>
                <a:schemeClr val="bg1"/>
              </a:solidFil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6</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smtClean="0">
                <a:solidFill>
                  <a:schemeClr val="bg1"/>
                </a:solidFill>
              </a:rPr>
              <a:t>Conversão de Números Decimais em Binários</a:t>
            </a: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7</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descr="http://ibxk.com.br/materias/388586304.jpg?w=1040"/>
          <p:cNvPicPr>
            <a:picLocks noChangeAspect="1" noChangeArrowheads="1"/>
          </p:cNvPicPr>
          <p:nvPr/>
        </p:nvPicPr>
        <p:blipFill>
          <a:blip r:embed="rId3"/>
          <a:srcRect/>
          <a:stretch>
            <a:fillRect/>
          </a:stretch>
        </p:blipFill>
        <p:spPr bwMode="auto">
          <a:xfrm>
            <a:off x="571472" y="1643050"/>
            <a:ext cx="7358114" cy="49404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smtClean="0">
                <a:solidFill>
                  <a:schemeClr val="bg1"/>
                </a:solidFill>
              </a:rPr>
              <a:t>Conversão de Números Decimais em Binários</a:t>
            </a:r>
          </a:p>
        </p:txBody>
      </p:sp>
      <p:sp>
        <p:nvSpPr>
          <p:cNvPr id="5" name="Espaço Reservado para Conteúdo 4"/>
          <p:cNvSpPr>
            <a:spLocks noGrp="1"/>
          </p:cNvSpPr>
          <p:nvPr>
            <p:ph idx="1"/>
          </p:nvPr>
        </p:nvSpPr>
        <p:spPr>
          <a:xfrm>
            <a:off x="214282" y="1600200"/>
            <a:ext cx="8929718" cy="5257800"/>
          </a:xfrm>
        </p:spPr>
        <p:txBody>
          <a:bodyPr>
            <a:normAutofit fontScale="92500"/>
          </a:bodyPr>
          <a:lstStyle/>
          <a:p>
            <a:pPr>
              <a:buNone/>
            </a:pPr>
            <a:r>
              <a:rPr lang="en-US" i="1" smtClean="0">
                <a:solidFill>
                  <a:schemeClr val="bg1"/>
                </a:solidFill>
              </a:rPr>
              <a:t>1 byte</a:t>
            </a:r>
            <a:endParaRPr lang="pt-BR" b="1" i="1" smtClean="0">
              <a:solidFill>
                <a:schemeClr val="bg1"/>
              </a:solidFill>
            </a:endParaRPr>
          </a:p>
          <a:p>
            <a:pPr>
              <a:buNone/>
            </a:pPr>
            <a:r>
              <a:rPr lang="en-US" smtClean="0">
                <a:solidFill>
                  <a:schemeClr val="bg1"/>
                </a:solidFill>
              </a:rPr>
              <a:t>8º bit - 7º bit - 6º bit - 5º bit - 4º bit -3º bit -2º bit - 1º bit</a:t>
            </a:r>
            <a:endParaRPr lang="pt-BR" smtClean="0">
              <a:solidFill>
                <a:schemeClr val="bg1"/>
              </a:solidFill>
            </a:endParaRPr>
          </a:p>
          <a:p>
            <a:pPr>
              <a:buNone/>
            </a:pPr>
            <a:endParaRPr lang="pt-BR" smtClean="0">
              <a:solidFill>
                <a:schemeClr val="bg1"/>
              </a:solidFill>
            </a:endParaRPr>
          </a:p>
          <a:p>
            <a:r>
              <a:rPr lang="pt-BR" smtClean="0">
                <a:solidFill>
                  <a:schemeClr val="bg1"/>
                </a:solidFill>
              </a:rPr>
              <a:t>Portanto, um byte pode ser um valor entre 00000000 e 11111111</a:t>
            </a:r>
          </a:p>
          <a:p>
            <a:pPr>
              <a:buNone/>
            </a:pPr>
            <a:r>
              <a:rPr lang="pt-BR" smtClean="0">
                <a:solidFill>
                  <a:schemeClr val="bg1"/>
                </a:solidFill>
              </a:rPr>
              <a:t> </a:t>
            </a:r>
          </a:p>
          <a:p>
            <a:r>
              <a:rPr lang="pt-BR" smtClean="0">
                <a:solidFill>
                  <a:schemeClr val="bg1"/>
                </a:solidFill>
              </a:rPr>
              <a:t>Isso nos dá um total de 256 combinações possíveis (de 0 a 255),  pois temos oito “posições” dentro de um byte e elas podem ser preenchidas com duas possibilidades, 0 ou 1, logo, 2</a:t>
            </a:r>
            <a:r>
              <a:rPr lang="pt-BR" baseline="30000" smtClean="0">
                <a:solidFill>
                  <a:schemeClr val="bg1"/>
                </a:solidFill>
              </a:rPr>
              <a:t>8</a:t>
            </a:r>
            <a:r>
              <a:rPr lang="pt-BR" smtClean="0">
                <a:solidFill>
                  <a:schemeClr val="bg1"/>
                </a:solidFill>
              </a:rPr>
              <a:t> = 256.</a:t>
            </a:r>
            <a:endParaRPr lang="pt-BR">
              <a:solidFill>
                <a:schemeClr val="bg1"/>
              </a:solidFil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8</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285720" y="274638"/>
            <a:ext cx="8229600" cy="1143000"/>
          </a:xfrm>
        </p:spPr>
        <p:txBody>
          <a:bodyPr>
            <a:normAutofit/>
          </a:bodyPr>
          <a:lstStyle/>
          <a:p>
            <a:r>
              <a:rPr lang="pt-BR" sz="3200" b="1" cap="all" smtClean="0">
                <a:solidFill>
                  <a:schemeClr val="bg1"/>
                </a:solidFill>
              </a:rPr>
              <a:t>Conversão de Números Decimais em Binários</a:t>
            </a:r>
          </a:p>
        </p:txBody>
      </p:sp>
      <p:sp>
        <p:nvSpPr>
          <p:cNvPr id="5" name="Espaço Reservado para Conteúdo 4"/>
          <p:cNvSpPr>
            <a:spLocks noGrp="1"/>
          </p:cNvSpPr>
          <p:nvPr>
            <p:ph idx="1"/>
          </p:nvPr>
        </p:nvSpPr>
        <p:spPr>
          <a:xfrm>
            <a:off x="214282" y="1600200"/>
            <a:ext cx="8929718" cy="5257800"/>
          </a:xfrm>
        </p:spPr>
        <p:txBody>
          <a:bodyPr>
            <a:normAutofit fontScale="62500" lnSpcReduction="20000"/>
          </a:bodyPr>
          <a:lstStyle/>
          <a:p>
            <a:r>
              <a:rPr lang="pt-BR" sz="4000" b="1" smtClean="0">
                <a:solidFill>
                  <a:schemeClr val="bg1"/>
                </a:solidFill>
                <a:effectLst>
                  <a:outerShdw blurRad="38100" dist="38100" dir="2700000" algn="tl">
                    <a:srgbClr val="000000">
                      <a:alpha val="43137"/>
                    </a:srgbClr>
                  </a:outerShdw>
                </a:effectLst>
              </a:rPr>
              <a:t>Cada bit corresponde a um valor determinado pela seguinte tabela:</a:t>
            </a:r>
          </a:p>
          <a:p>
            <a:endParaRPr lang="pt-BR" sz="4000" b="1" smtClean="0">
              <a:solidFill>
                <a:schemeClr val="bg1"/>
              </a:solidFill>
              <a:effectLst>
                <a:outerShdw blurRad="38100" dist="38100" dir="2700000" algn="tl">
                  <a:srgbClr val="000000">
                    <a:alpha val="43137"/>
                  </a:srgbClr>
                </a:outerShdw>
              </a:effectLst>
            </a:endParaRPr>
          </a:p>
          <a:p>
            <a:endParaRPr lang="pt-BR" sz="4000" b="1" smtClean="0">
              <a:solidFill>
                <a:schemeClr val="bg1"/>
              </a:solidFill>
              <a:effectLst>
                <a:outerShdw blurRad="38100" dist="38100" dir="2700000" algn="tl">
                  <a:srgbClr val="000000">
                    <a:alpha val="43137"/>
                  </a:srgbClr>
                </a:outerShdw>
              </a:effectLst>
            </a:endParaRPr>
          </a:p>
          <a:p>
            <a:endParaRPr lang="pt-BR" sz="4000" b="1" smtClean="0">
              <a:solidFill>
                <a:schemeClr val="bg1"/>
              </a:solidFill>
              <a:effectLst>
                <a:outerShdw blurRad="38100" dist="38100" dir="2700000" algn="tl">
                  <a:srgbClr val="000000">
                    <a:alpha val="43137"/>
                  </a:srgbClr>
                </a:outerShdw>
              </a:effectLst>
            </a:endParaRPr>
          </a:p>
          <a:p>
            <a:endParaRPr lang="pt-BR" sz="4000" b="1" smtClean="0">
              <a:solidFill>
                <a:schemeClr val="bg1"/>
              </a:solidFill>
              <a:effectLst>
                <a:outerShdw blurRad="38100" dist="38100" dir="2700000" algn="tl">
                  <a:srgbClr val="000000">
                    <a:alpha val="43137"/>
                  </a:srgbClr>
                </a:outerShdw>
              </a:effectLst>
            </a:endParaRPr>
          </a:p>
          <a:p>
            <a:pPr>
              <a:buNone/>
            </a:pPr>
            <a:r>
              <a:rPr lang="pt-BR" sz="4000" b="1" smtClean="0">
                <a:solidFill>
                  <a:schemeClr val="bg1"/>
                </a:solidFill>
                <a:effectLst>
                  <a:outerShdw blurRad="38100" dist="38100" dir="2700000" algn="tl">
                    <a:srgbClr val="000000">
                      <a:alpha val="43137"/>
                    </a:srgbClr>
                  </a:outerShdw>
                </a:effectLst>
              </a:rPr>
              <a:t> </a:t>
            </a:r>
          </a:p>
          <a:p>
            <a:r>
              <a:rPr lang="pt-BR" sz="4000" b="1" smtClean="0">
                <a:solidFill>
                  <a:schemeClr val="bg1"/>
                </a:solidFill>
                <a:effectLst>
                  <a:outerShdw blurRad="38100" dist="38100" dir="2700000" algn="tl">
                    <a:srgbClr val="000000">
                      <a:alpha val="43137"/>
                    </a:srgbClr>
                  </a:outerShdw>
                </a:effectLst>
              </a:rPr>
              <a:t>Através desta tabela conseguimos transformar qualquer número decimal em binário ou o contrário, agindo da seguinte forma.</a:t>
            </a:r>
          </a:p>
          <a:p>
            <a:r>
              <a:rPr lang="pt-BR" sz="4000" b="1" smtClean="0">
                <a:solidFill>
                  <a:schemeClr val="bg1"/>
                </a:solidFill>
                <a:effectLst>
                  <a:outerShdw blurRad="38100" dist="38100" dir="2700000" algn="tl">
                    <a:srgbClr val="000000">
                      <a:alpha val="43137"/>
                    </a:srgbClr>
                  </a:outerShdw>
                </a:effectLst>
              </a:rPr>
              <a:t>Ao preenchermos um byte com oito bits preencheremos cada uma das oito posições ou com o valor 0 ou com o valor 1. Para cada bit com valor igual a 1 dizemos que o bit está ativado e, para cada bit com valor igual a zero dizemos que o bit está desativado.</a:t>
            </a:r>
          </a:p>
          <a:p>
            <a:endParaRPr lang="pt-B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9</a:t>
            </a:fld>
            <a:endParaRPr lang="en-US"/>
          </a:p>
        </p:txBody>
      </p:sp>
      <p:pic>
        <p:nvPicPr>
          <p:cNvPr id="6" name="Espaço Reservado para Conteúdo 3" descr="2235847541719224.jpg"/>
          <p:cNvPicPr>
            <a:picLocks noChangeAspect="1"/>
          </p:cNvPicPr>
          <p:nvPr/>
        </p:nvPicPr>
        <p:blipFill>
          <a:blip r:embed="rId2"/>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3252" name="Picture 4"/>
          <p:cNvPicPr>
            <a:picLocks noChangeAspect="1" noChangeArrowheads="1"/>
          </p:cNvPicPr>
          <p:nvPr/>
        </p:nvPicPr>
        <p:blipFill>
          <a:blip r:embed="rId3"/>
          <a:srcRect/>
          <a:stretch>
            <a:fillRect/>
          </a:stretch>
        </p:blipFill>
        <p:spPr bwMode="auto">
          <a:xfrm>
            <a:off x="785786" y="2333630"/>
            <a:ext cx="7658100"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1074</Words>
  <Application>Microsoft Office PowerPoint</Application>
  <PresentationFormat>Apresentação na tela (4:3)</PresentationFormat>
  <Paragraphs>234</Paragraphs>
  <Slides>28</Slides>
  <Notes>0</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Tema do Office</vt:lpstr>
      <vt:lpstr>Endereçamento de IPV4</vt:lpstr>
      <vt:lpstr>Endereço IPv4</vt:lpstr>
      <vt:lpstr>Endereço IPv4</vt:lpstr>
      <vt:lpstr>Endereço IPv4</vt:lpstr>
      <vt:lpstr>Endereço IPv4</vt:lpstr>
      <vt:lpstr>Conversão de Números Decimais em Binários</vt:lpstr>
      <vt:lpstr>Conversão de Números Decimais em Binários</vt:lpstr>
      <vt:lpstr>Conversão de Números Decimais em Binários</vt:lpstr>
      <vt:lpstr>Conversão de Números Decimais em Binários</vt:lpstr>
      <vt:lpstr>Conversão de Números Decimais em Binários</vt:lpstr>
      <vt:lpstr>Conversão de Números Decimais em Binários</vt:lpstr>
      <vt:lpstr>Exercícios</vt:lpstr>
      <vt:lpstr>Exercícios</vt:lpstr>
      <vt:lpstr>Classes de Redes</vt:lpstr>
      <vt:lpstr>Classes das Redes</vt:lpstr>
      <vt:lpstr>Classes das Redes</vt:lpstr>
      <vt:lpstr>Classes das Redes</vt:lpstr>
      <vt:lpstr>Classes das Redes</vt:lpstr>
      <vt:lpstr>Classes das Redes</vt:lpstr>
      <vt:lpstr>Classes das Redes</vt:lpstr>
      <vt:lpstr>Classes das Redes</vt:lpstr>
      <vt:lpstr>Classes das Redes</vt:lpstr>
      <vt:lpstr>Classes das Redes</vt:lpstr>
      <vt:lpstr>Classes das Redes</vt:lpstr>
      <vt:lpstr>Classes das Redes</vt:lpstr>
      <vt:lpstr>Classes das Redes</vt:lpstr>
      <vt:lpstr>Classes das Redes</vt:lpstr>
      <vt:lpstr>Exercícios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Abrangência de Redes de Computadores</dc:title>
  <dc:creator>marciano1</dc:creator>
  <cp:lastModifiedBy>Ederson</cp:lastModifiedBy>
  <cp:revision>59</cp:revision>
  <dcterms:created xsi:type="dcterms:W3CDTF">2015-02-25T15:02:29Z</dcterms:created>
  <dcterms:modified xsi:type="dcterms:W3CDTF">2017-03-22T03:57:04Z</dcterms:modified>
</cp:coreProperties>
</file>