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589D-F91B-4964-9672-84AA5A97EE8F}" type="datetimeFigureOut">
              <a:rPr lang="pt-BR" smtClean="0"/>
              <a:pPr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954E-3B9B-4978-B14D-6BD96148C6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Configurações Básicas Cisco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Prof</a:t>
            </a:r>
            <a:r>
              <a:rPr lang="pt-BR" dirty="0" smtClean="0">
                <a:solidFill>
                  <a:schemeClr val="bg1"/>
                </a:solidFill>
              </a:rPr>
              <a:t>: Ederson da Costa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4282" y="214290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Recapitulando!!!!</a:t>
            </a:r>
            <a:endParaRPr lang="pt-BR" sz="2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5720" y="785794"/>
            <a:ext cx="8572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</a:rPr>
              <a:t>Quando existe uma rede diretamente conectado no </a:t>
            </a:r>
            <a:r>
              <a:rPr lang="pt-BR" sz="2800" dirty="0" err="1" smtClean="0">
                <a:solidFill>
                  <a:schemeClr val="bg1"/>
                </a:solidFill>
              </a:rPr>
              <a:t>Router</a:t>
            </a:r>
            <a:r>
              <a:rPr lang="pt-BR" sz="2800" dirty="0" smtClean="0">
                <a:solidFill>
                  <a:schemeClr val="bg1"/>
                </a:solidFill>
              </a:rPr>
              <a:t> não precisamos adicionar nenhuma rota.</a:t>
            </a:r>
          </a:p>
          <a:p>
            <a:pPr algn="just"/>
            <a:endParaRPr lang="pt-BR" sz="2800" dirty="0" smtClean="0">
              <a:solidFill>
                <a:schemeClr val="bg1"/>
              </a:solidFill>
            </a:endParaRPr>
          </a:p>
          <a:p>
            <a:pPr algn="just"/>
            <a:endParaRPr lang="pt-BR" sz="2800" dirty="0" smtClean="0">
              <a:solidFill>
                <a:schemeClr val="bg1"/>
              </a:solidFill>
            </a:endParaRPr>
          </a:p>
          <a:p>
            <a:pPr algn="just"/>
            <a:endParaRPr lang="pt-BR" sz="2800" dirty="0" smtClean="0">
              <a:solidFill>
                <a:schemeClr val="bg1"/>
              </a:solidFill>
            </a:endParaRPr>
          </a:p>
          <a:p>
            <a:pPr algn="just"/>
            <a:endParaRPr lang="pt-BR" sz="2800" dirty="0" smtClean="0">
              <a:solidFill>
                <a:schemeClr val="bg1"/>
              </a:solidFill>
            </a:endParaRPr>
          </a:p>
          <a:p>
            <a:pPr algn="just"/>
            <a:endParaRPr lang="pt-BR" sz="2800" dirty="0" smtClean="0">
              <a:solidFill>
                <a:schemeClr val="bg1"/>
              </a:solidFill>
            </a:endParaRPr>
          </a:p>
          <a:p>
            <a:pPr algn="just"/>
            <a:endParaRPr lang="pt-BR" sz="2800" dirty="0" smtClean="0">
              <a:solidFill>
                <a:schemeClr val="bg1"/>
              </a:solidFill>
            </a:endParaRPr>
          </a:p>
          <a:p>
            <a:pPr algn="just"/>
            <a:endParaRPr lang="pt-BR" sz="2800" dirty="0" smtClean="0">
              <a:solidFill>
                <a:schemeClr val="bg1"/>
              </a:solidFill>
            </a:endParaRPr>
          </a:p>
          <a:p>
            <a:pPr algn="just"/>
            <a:r>
              <a:rPr lang="pt-BR" sz="2800" dirty="0" smtClean="0">
                <a:solidFill>
                  <a:schemeClr val="bg1"/>
                </a:solidFill>
              </a:rPr>
              <a:t>Imagine a cidade de Campo Grande, temos a saída para Aquidauana, se pegarmos a saída para Aquidauana saberemos que chegaremos até a cidade de Aquidauana.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048" y="2357431"/>
            <a:ext cx="8146480" cy="210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00034" y="2857496"/>
            <a:ext cx="8072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Mas e se a rede não for diretamente conectada?</a:t>
            </a:r>
          </a:p>
          <a:p>
            <a:pPr algn="just"/>
            <a:endParaRPr lang="pt-BR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52"/>
            <a:ext cx="7572428" cy="305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71406" y="3286124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Note que o </a:t>
            </a:r>
            <a:r>
              <a:rPr lang="pt-BR" sz="2800" dirty="0" err="1" smtClean="0">
                <a:solidFill>
                  <a:schemeClr val="bg1"/>
                </a:solidFill>
              </a:rPr>
              <a:t>Router</a:t>
            </a:r>
            <a:r>
              <a:rPr lang="pt-BR" sz="2800" dirty="0" smtClean="0">
                <a:solidFill>
                  <a:schemeClr val="bg1"/>
                </a:solidFill>
              </a:rPr>
              <a:t> de São Paulo não esta diretamente conectado a rede 192.168.3.0, ele esta diretamente conectado as redes  192.168.1.0/24 e 192.168.2.0/24.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Nesse caso precisamos adicionar a rota, faremos a adição da rota estaticamente.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***Para chegar na rede 192.168.3.0/24 o </a:t>
            </a:r>
            <a:r>
              <a:rPr lang="pt-BR" sz="2800" dirty="0" err="1" smtClean="0">
                <a:solidFill>
                  <a:schemeClr val="bg1"/>
                </a:solidFill>
              </a:rPr>
              <a:t>router</a:t>
            </a:r>
            <a:r>
              <a:rPr lang="pt-BR" sz="2800" dirty="0" smtClean="0">
                <a:solidFill>
                  <a:schemeClr val="bg1"/>
                </a:solidFill>
              </a:rPr>
              <a:t> São Paulo precisa ir pela FA 0/0***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config</a:t>
            </a:r>
            <a:r>
              <a:rPr lang="en-US" sz="2800" dirty="0" smtClean="0">
                <a:solidFill>
                  <a:schemeClr val="bg1"/>
                </a:solidFill>
              </a:rPr>
              <a:t>#)</a:t>
            </a:r>
            <a:r>
              <a:rPr lang="en-US" sz="2800" dirty="0" err="1" smtClean="0">
                <a:solidFill>
                  <a:schemeClr val="bg1"/>
                </a:solidFill>
              </a:rPr>
              <a:t>ip</a:t>
            </a:r>
            <a:r>
              <a:rPr lang="en-US" sz="2800" dirty="0" smtClean="0">
                <a:solidFill>
                  <a:schemeClr val="bg1"/>
                </a:solidFill>
              </a:rPr>
              <a:t> route 192.168.3.0 255.255.255.0 FastEthernet0/0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Se dermos o comando: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#Show </a:t>
            </a:r>
            <a:r>
              <a:rPr lang="pt-BR" sz="2800" dirty="0" err="1" smtClean="0">
                <a:solidFill>
                  <a:schemeClr val="bg1"/>
                </a:solidFill>
              </a:rPr>
              <a:t>ip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route</a:t>
            </a:r>
            <a:endParaRPr lang="pt-BR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Ficariamos</a:t>
            </a:r>
            <a:r>
              <a:rPr lang="en-US" sz="2800" dirty="0" smtClean="0">
                <a:solidFill>
                  <a:schemeClr val="bg1"/>
                </a:solidFill>
              </a:rPr>
              <a:t> com a </a:t>
            </a:r>
            <a:r>
              <a:rPr lang="en-US" sz="2800" dirty="0" err="1" smtClean="0">
                <a:solidFill>
                  <a:schemeClr val="bg1"/>
                </a:solidFill>
              </a:rPr>
              <a:t>seguinte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situação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    192.168.1.0/24 is directly connected, FastEthernet0/1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    192.168.2.0/24 is directly connected, FastEthernet0/0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    192.168.3.0/24 is directly connected, FastEthernet0/0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00372"/>
            <a:ext cx="850786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É necessário informar ao </a:t>
            </a:r>
            <a:r>
              <a:rPr lang="pt-BR" sz="2800" dirty="0" err="1" smtClean="0">
                <a:solidFill>
                  <a:schemeClr val="bg1"/>
                </a:solidFill>
              </a:rPr>
              <a:t>Router</a:t>
            </a:r>
            <a:r>
              <a:rPr lang="pt-BR" sz="2800" dirty="0" smtClean="0">
                <a:solidFill>
                  <a:schemeClr val="bg1"/>
                </a:solidFill>
              </a:rPr>
              <a:t> de Campo Grande que para chegar a rede 192.168.1.0/24 ele precisa ir pela FA0/0.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68"/>
            <a:ext cx="850786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643998" cy="6000792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u="sng" dirty="0" smtClean="0">
                <a:solidFill>
                  <a:schemeClr val="bg1"/>
                </a:solidFill>
              </a:rPr>
              <a:t>Comandos </a:t>
            </a:r>
            <a:r>
              <a:rPr lang="pt-BR" sz="3200" u="sng" dirty="0" err="1" smtClean="0">
                <a:solidFill>
                  <a:schemeClr val="bg1"/>
                </a:solidFill>
              </a:rPr>
              <a:t>Basicos</a:t>
            </a:r>
            <a:r>
              <a:rPr lang="pt-BR" sz="3200" u="sng" dirty="0" smtClean="0">
                <a:solidFill>
                  <a:schemeClr val="bg1"/>
                </a:solidFill>
              </a:rPr>
              <a:t> </a:t>
            </a:r>
            <a:r>
              <a:rPr lang="pt-BR" sz="3200" dirty="0" smtClean="0">
                <a:solidFill>
                  <a:schemeClr val="bg1"/>
                </a:solidFill>
              </a:rPr>
              <a:t/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err="1" smtClean="0">
                <a:solidFill>
                  <a:schemeClr val="bg1"/>
                </a:solidFill>
              </a:rPr>
              <a:t>Router</a:t>
            </a:r>
            <a:r>
              <a:rPr lang="pt-BR" sz="3200" dirty="0" smtClean="0">
                <a:solidFill>
                  <a:schemeClr val="bg1"/>
                </a:solidFill>
              </a:rPr>
              <a:t>&gt;</a:t>
            </a:r>
            <a:r>
              <a:rPr lang="pt-BR" sz="3200" dirty="0" err="1" smtClean="0">
                <a:solidFill>
                  <a:schemeClr val="bg1"/>
                </a:solidFill>
              </a:rPr>
              <a:t>enable</a:t>
            </a:r>
            <a:r>
              <a:rPr lang="pt-BR" sz="3200" dirty="0" smtClean="0">
                <a:solidFill>
                  <a:schemeClr val="bg1"/>
                </a:solidFill>
              </a:rPr>
              <a:t>            “Habilita Modo privilegiado”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err="1" smtClean="0">
                <a:solidFill>
                  <a:schemeClr val="bg1"/>
                </a:solidFill>
              </a:rPr>
              <a:t>Router</a:t>
            </a:r>
            <a:r>
              <a:rPr lang="pt-BR" sz="3200" dirty="0" smtClean="0">
                <a:solidFill>
                  <a:schemeClr val="bg1"/>
                </a:solidFill>
              </a:rPr>
              <a:t>#configure terminal “Habilita Modo </a:t>
            </a:r>
            <a:r>
              <a:rPr lang="pt-BR" sz="3200" dirty="0" err="1" smtClean="0">
                <a:solidFill>
                  <a:schemeClr val="bg1"/>
                </a:solidFill>
              </a:rPr>
              <a:t>Config</a:t>
            </a:r>
            <a:r>
              <a:rPr lang="pt-BR" sz="3200" dirty="0" smtClean="0">
                <a:solidFill>
                  <a:schemeClr val="bg1"/>
                </a:solidFill>
              </a:rPr>
              <a:t>”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Router</a:t>
            </a:r>
            <a:r>
              <a:rPr lang="pt-BR" sz="3200" dirty="0">
                <a:solidFill>
                  <a:schemeClr val="bg1"/>
                </a:solidFill>
              </a:rPr>
              <a:t>(</a:t>
            </a:r>
            <a:r>
              <a:rPr lang="pt-BR" sz="3200" dirty="0" err="1">
                <a:solidFill>
                  <a:schemeClr val="bg1"/>
                </a:solidFill>
              </a:rPr>
              <a:t>config</a:t>
            </a:r>
            <a:r>
              <a:rPr lang="pt-BR" sz="3200" dirty="0">
                <a:solidFill>
                  <a:schemeClr val="bg1"/>
                </a:solidFill>
              </a:rPr>
              <a:t>)#</a:t>
            </a:r>
            <a:r>
              <a:rPr lang="pt-BR" sz="3200" dirty="0" err="1" smtClean="0">
                <a:solidFill>
                  <a:schemeClr val="bg1"/>
                </a:solidFill>
              </a:rPr>
              <a:t>hostname</a:t>
            </a:r>
            <a:r>
              <a:rPr lang="pt-BR" sz="3200" b="1" i="1" dirty="0">
                <a:solidFill>
                  <a:schemeClr val="bg1"/>
                </a:solidFill>
              </a:rPr>
              <a:t> </a:t>
            </a:r>
            <a:r>
              <a:rPr lang="pt-BR" sz="3200" b="1" i="1" dirty="0" smtClean="0">
                <a:solidFill>
                  <a:schemeClr val="bg1"/>
                </a:solidFill>
              </a:rPr>
              <a:t>redes</a:t>
            </a:r>
            <a:r>
              <a:rPr lang="pt-BR" sz="3200" b="1" i="1" dirty="0">
                <a:solidFill>
                  <a:schemeClr val="bg1"/>
                </a:solidFill>
              </a:rPr>
              <a:t>  </a:t>
            </a:r>
            <a:r>
              <a:rPr lang="pt-BR" sz="3200" b="1" i="1" dirty="0" smtClean="0">
                <a:solidFill>
                  <a:schemeClr val="bg1"/>
                </a:solidFill>
              </a:rPr>
              <a:t>”Nome”</a:t>
            </a:r>
            <a:r>
              <a:rPr lang="pt-BR" sz="3200" b="1" i="1" dirty="0">
                <a:solidFill>
                  <a:schemeClr val="bg1"/>
                </a:solidFill>
              </a:rPr>
              <a:t>                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b="1" i="1" dirty="0">
                <a:solidFill>
                  <a:schemeClr val="bg1"/>
                </a:solidFill>
              </a:rPr>
              <a:t>redes</a:t>
            </a:r>
            <a:r>
              <a:rPr lang="pt-BR" sz="3200" dirty="0" smtClean="0">
                <a:solidFill>
                  <a:schemeClr val="bg1"/>
                </a:solidFill>
              </a:rPr>
              <a:t>#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/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b="1" u="sng" dirty="0" smtClean="0">
                <a:solidFill>
                  <a:schemeClr val="bg1"/>
                </a:solidFill>
              </a:rPr>
              <a:t>Configurando </a:t>
            </a:r>
            <a:r>
              <a:rPr lang="pt-BR" sz="3200" b="1" u="sng" dirty="0">
                <a:solidFill>
                  <a:schemeClr val="bg1"/>
                </a:solidFill>
              </a:rPr>
              <a:t>senha da console.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Router(</a:t>
            </a:r>
            <a:r>
              <a:rPr lang="en-US" sz="3200" dirty="0" err="1" smtClean="0">
                <a:solidFill>
                  <a:schemeClr val="bg1"/>
                </a:solidFill>
              </a:rPr>
              <a:t>config</a:t>
            </a:r>
            <a:r>
              <a:rPr lang="en-US" sz="3200" dirty="0">
                <a:solidFill>
                  <a:schemeClr val="bg1"/>
                </a:solidFill>
              </a:rPr>
              <a:t>)#line console </a:t>
            </a:r>
            <a:r>
              <a:rPr lang="en-US" sz="3200" dirty="0" smtClean="0">
                <a:solidFill>
                  <a:schemeClr val="bg1"/>
                </a:solidFill>
              </a:rPr>
              <a:t>0 “</a:t>
            </a:r>
            <a:r>
              <a:rPr lang="en-US" sz="3200" dirty="0" err="1" smtClean="0">
                <a:solidFill>
                  <a:schemeClr val="bg1"/>
                </a:solidFill>
              </a:rPr>
              <a:t>Entra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Linha</a:t>
            </a:r>
            <a:r>
              <a:rPr lang="en-US" sz="3200" dirty="0" smtClean="0">
                <a:solidFill>
                  <a:schemeClr val="bg1"/>
                </a:solidFill>
              </a:rPr>
              <a:t> 1”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Router(</a:t>
            </a:r>
            <a:r>
              <a:rPr lang="en-US" sz="3200" dirty="0" err="1">
                <a:solidFill>
                  <a:schemeClr val="bg1"/>
                </a:solidFill>
              </a:rPr>
              <a:t>config</a:t>
            </a:r>
            <a:r>
              <a:rPr lang="en-US" sz="3200" dirty="0">
                <a:solidFill>
                  <a:schemeClr val="bg1"/>
                </a:solidFill>
              </a:rPr>
              <a:t>-line)#password </a:t>
            </a:r>
            <a:r>
              <a:rPr lang="en-US" sz="3200" b="1" i="1" dirty="0" err="1" smtClean="0">
                <a:solidFill>
                  <a:schemeClr val="bg1"/>
                </a:solidFill>
              </a:rPr>
              <a:t>pronatec</a:t>
            </a:r>
            <a:r>
              <a:rPr lang="en-US" sz="3200" b="1" i="1" dirty="0" smtClean="0">
                <a:solidFill>
                  <a:schemeClr val="bg1"/>
                </a:solidFill>
              </a:rPr>
              <a:t> “Add Pass</a:t>
            </a:r>
            <a:r>
              <a:rPr lang="en-US" sz="3200" b="1" i="1" dirty="0" smtClean="0">
                <a:solidFill>
                  <a:schemeClr val="bg1"/>
                </a:solidFill>
              </a:rPr>
              <a:t>”</a:t>
            </a:r>
            <a:br>
              <a:rPr lang="en-US" sz="3200" b="1" i="1" dirty="0" smtClean="0">
                <a:solidFill>
                  <a:schemeClr val="bg1"/>
                </a:solidFill>
              </a:rPr>
            </a:br>
            <a:r>
              <a:rPr lang="en-US" sz="3200" b="1" i="1" dirty="0" smtClean="0">
                <a:solidFill>
                  <a:schemeClr val="bg1"/>
                </a:solidFill>
              </a:rPr>
              <a:t/>
            </a:r>
            <a:br>
              <a:rPr lang="en-US" sz="3200" b="1" i="1" dirty="0" smtClean="0">
                <a:solidFill>
                  <a:schemeClr val="bg1"/>
                </a:solidFill>
              </a:rPr>
            </a:br>
            <a:r>
              <a:rPr lang="en-US" sz="3200" b="1" i="1" dirty="0" err="1" smtClean="0">
                <a:solidFill>
                  <a:schemeClr val="bg1"/>
                </a:solidFill>
              </a:rPr>
              <a:t>Configurando</a:t>
            </a:r>
            <a:r>
              <a:rPr lang="en-US" sz="3200" b="1" i="1" dirty="0" smtClean="0">
                <a:solidFill>
                  <a:schemeClr val="bg1"/>
                </a:solidFill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</a:rPr>
              <a:t>senha</a:t>
            </a:r>
            <a:r>
              <a:rPr lang="en-US" sz="3200" b="1" i="1" dirty="0" smtClean="0">
                <a:solidFill>
                  <a:schemeClr val="bg1"/>
                </a:solidFill>
              </a:rPr>
              <a:t> do Terminal</a:t>
            </a:r>
            <a:br>
              <a:rPr lang="en-US" sz="3200" b="1" i="1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Router(</a:t>
            </a:r>
            <a:r>
              <a:rPr lang="en-US" sz="3200" dirty="0" err="1" smtClean="0">
                <a:solidFill>
                  <a:schemeClr val="bg1"/>
                </a:solidFill>
              </a:rPr>
              <a:t>config</a:t>
            </a:r>
            <a:r>
              <a:rPr lang="en-US" sz="3200" dirty="0" smtClean="0">
                <a:solidFill>
                  <a:schemeClr val="bg1"/>
                </a:solidFill>
              </a:rPr>
              <a:t>)#enable password </a:t>
            </a:r>
            <a:r>
              <a:rPr lang="en-US" sz="3200" b="1" i="1" dirty="0" err="1" smtClean="0">
                <a:solidFill>
                  <a:schemeClr val="bg1"/>
                </a:solidFill>
              </a:rPr>
              <a:t>pronatec</a:t>
            </a:r>
            <a:r>
              <a:rPr lang="en-US" sz="3200" b="1" i="1" dirty="0" smtClean="0">
                <a:solidFill>
                  <a:schemeClr val="bg1"/>
                </a:solidFill>
              </a:rPr>
              <a:t> “Add </a:t>
            </a:r>
            <a:r>
              <a:rPr lang="en-US" sz="3200" b="1" i="1" dirty="0" smtClean="0">
                <a:solidFill>
                  <a:schemeClr val="bg1"/>
                </a:solidFill>
              </a:rPr>
              <a:t>Pass no terminal” </a:t>
            </a:r>
            <a:r>
              <a:rPr lang="pt-BR" sz="3200" dirty="0">
                <a:solidFill>
                  <a:srgbClr val="FF0000"/>
                </a:solidFill>
              </a:rPr>
              <a:t/>
            </a:r>
            <a:br>
              <a:rPr lang="pt-BR" sz="3200" dirty="0">
                <a:solidFill>
                  <a:srgbClr val="FF0000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endParaRPr lang="pt-B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17595"/>
            <a:ext cx="7572428" cy="562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643998" cy="6000792"/>
          </a:xfrm>
        </p:spPr>
        <p:txBody>
          <a:bodyPr>
            <a:normAutofit/>
          </a:bodyPr>
          <a:lstStyle/>
          <a:p>
            <a:pPr algn="l"/>
            <a:r>
              <a:rPr lang="pt-BR" sz="2900" u="sng" dirty="0" smtClean="0">
                <a:solidFill>
                  <a:schemeClr val="bg1"/>
                </a:solidFill>
              </a:rPr>
              <a:t>Configurando </a:t>
            </a:r>
            <a:r>
              <a:rPr lang="pt-BR" sz="2900" u="sng" dirty="0" err="1" smtClean="0">
                <a:solidFill>
                  <a:schemeClr val="bg1"/>
                </a:solidFill>
              </a:rPr>
              <a:t>Ip</a:t>
            </a:r>
            <a:r>
              <a:rPr lang="pt-BR" sz="2900" u="sng" dirty="0" smtClean="0">
                <a:solidFill>
                  <a:schemeClr val="bg1"/>
                </a:solidFill>
              </a:rPr>
              <a:t> e Interface FA 0/0</a:t>
            </a:r>
            <a:r>
              <a:rPr lang="pt-BR" sz="2900" dirty="0" smtClean="0">
                <a:solidFill>
                  <a:schemeClr val="bg1"/>
                </a:solidFill>
              </a:rPr>
              <a:t/>
            </a:r>
            <a:br>
              <a:rPr lang="pt-BR" sz="2900" dirty="0" smtClean="0">
                <a:solidFill>
                  <a:schemeClr val="bg1"/>
                </a:solidFill>
              </a:rPr>
            </a:br>
            <a:r>
              <a:rPr lang="pt-BR" sz="2900" dirty="0" err="1" smtClean="0">
                <a:solidFill>
                  <a:schemeClr val="bg1"/>
                </a:solidFill>
              </a:rPr>
              <a:t>Router</a:t>
            </a:r>
            <a:r>
              <a:rPr lang="pt-BR" sz="2900" dirty="0" smtClean="0">
                <a:solidFill>
                  <a:schemeClr val="bg1"/>
                </a:solidFill>
              </a:rPr>
              <a:t>&gt;</a:t>
            </a:r>
            <a:r>
              <a:rPr lang="pt-BR" sz="2900" dirty="0" err="1" smtClean="0">
                <a:solidFill>
                  <a:schemeClr val="bg1"/>
                </a:solidFill>
              </a:rPr>
              <a:t>enable</a:t>
            </a:r>
            <a:r>
              <a:rPr lang="pt-BR" sz="2900" dirty="0" smtClean="0">
                <a:solidFill>
                  <a:schemeClr val="bg1"/>
                </a:solidFill>
              </a:rPr>
              <a:t>            “Habilita Modo privilegiado”</a:t>
            </a:r>
            <a:br>
              <a:rPr lang="pt-BR" sz="2900" dirty="0" smtClean="0">
                <a:solidFill>
                  <a:schemeClr val="bg1"/>
                </a:solidFill>
              </a:rPr>
            </a:br>
            <a:r>
              <a:rPr lang="pt-BR" sz="2900" dirty="0" err="1" smtClean="0">
                <a:solidFill>
                  <a:schemeClr val="bg1"/>
                </a:solidFill>
              </a:rPr>
              <a:t>Router</a:t>
            </a:r>
            <a:r>
              <a:rPr lang="pt-BR" sz="2900" dirty="0" smtClean="0">
                <a:solidFill>
                  <a:schemeClr val="bg1"/>
                </a:solidFill>
              </a:rPr>
              <a:t>#configure terminal “Habilita Modo </a:t>
            </a:r>
            <a:r>
              <a:rPr lang="pt-BR" sz="2900" dirty="0" err="1" smtClean="0">
                <a:solidFill>
                  <a:schemeClr val="bg1"/>
                </a:solidFill>
              </a:rPr>
              <a:t>Config</a:t>
            </a:r>
            <a:r>
              <a:rPr lang="pt-BR" sz="2900" dirty="0" smtClean="0">
                <a:solidFill>
                  <a:schemeClr val="bg1"/>
                </a:solidFill>
              </a:rPr>
              <a:t>”</a:t>
            </a:r>
            <a:br>
              <a:rPr lang="pt-BR" sz="2900" dirty="0" smtClean="0">
                <a:solidFill>
                  <a:schemeClr val="bg1"/>
                </a:solidFill>
              </a:rPr>
            </a:br>
            <a:r>
              <a:rPr lang="pt-BR" sz="2900" dirty="0">
                <a:solidFill>
                  <a:schemeClr val="bg1"/>
                </a:solidFill>
              </a:rPr>
              <a:t> </a:t>
            </a:r>
            <a:r>
              <a:rPr lang="en-US" sz="2900" dirty="0">
                <a:solidFill>
                  <a:schemeClr val="bg1"/>
                </a:solidFill>
              </a:rPr>
              <a:t>Router(</a:t>
            </a:r>
            <a:r>
              <a:rPr lang="en-US" sz="2900" dirty="0" err="1">
                <a:solidFill>
                  <a:schemeClr val="bg1"/>
                </a:solidFill>
              </a:rPr>
              <a:t>config</a:t>
            </a:r>
            <a:r>
              <a:rPr lang="en-US" sz="2900" dirty="0">
                <a:solidFill>
                  <a:schemeClr val="bg1"/>
                </a:solidFill>
              </a:rPr>
              <a:t>)#interface </a:t>
            </a:r>
            <a:r>
              <a:rPr lang="en-US" sz="2900" dirty="0" err="1" smtClean="0">
                <a:solidFill>
                  <a:schemeClr val="bg1"/>
                </a:solidFill>
              </a:rPr>
              <a:t>fastethernet</a:t>
            </a:r>
            <a:r>
              <a:rPr lang="en-US" sz="2900" dirty="0" smtClean="0">
                <a:solidFill>
                  <a:schemeClr val="bg1"/>
                </a:solidFill>
              </a:rPr>
              <a:t> 0/0</a:t>
            </a:r>
            <a:r>
              <a:rPr lang="pt-BR" sz="2900" dirty="0">
                <a:solidFill>
                  <a:schemeClr val="bg1"/>
                </a:solidFill>
              </a:rPr>
              <a:t/>
            </a:r>
            <a:br>
              <a:rPr lang="pt-BR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Router(</a:t>
            </a:r>
            <a:r>
              <a:rPr lang="en-US" sz="2900" dirty="0" err="1">
                <a:solidFill>
                  <a:schemeClr val="bg1"/>
                </a:solidFill>
              </a:rPr>
              <a:t>config</a:t>
            </a:r>
            <a:r>
              <a:rPr lang="en-US" sz="2900" dirty="0">
                <a:solidFill>
                  <a:schemeClr val="bg1"/>
                </a:solidFill>
              </a:rPr>
              <a:t>-if)#</a:t>
            </a:r>
            <a:r>
              <a:rPr lang="en-US" sz="2900" dirty="0" err="1">
                <a:solidFill>
                  <a:schemeClr val="bg1"/>
                </a:solidFill>
              </a:rPr>
              <a:t>ip</a:t>
            </a:r>
            <a:r>
              <a:rPr lang="en-US" sz="2900" dirty="0">
                <a:solidFill>
                  <a:schemeClr val="bg1"/>
                </a:solidFill>
              </a:rPr>
              <a:t> address 192.168.1.1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dirty="0" smtClean="0">
                <a:solidFill>
                  <a:schemeClr val="bg1"/>
                </a:solidFill>
              </a:rPr>
              <a:t>255.255.255.0</a:t>
            </a:r>
            <a:br>
              <a:rPr lang="en-US" sz="2900" dirty="0" smtClean="0">
                <a:solidFill>
                  <a:schemeClr val="bg1"/>
                </a:solidFill>
              </a:rPr>
            </a:br>
            <a:r>
              <a:rPr lang="en-US" sz="2900" dirty="0" smtClean="0">
                <a:solidFill>
                  <a:schemeClr val="bg1"/>
                </a:solidFill>
              </a:rPr>
              <a:t>“</a:t>
            </a:r>
            <a:r>
              <a:rPr lang="en-US" sz="2900" dirty="0" err="1" smtClean="0">
                <a:solidFill>
                  <a:schemeClr val="bg1"/>
                </a:solidFill>
              </a:rPr>
              <a:t>Adiciona</a:t>
            </a:r>
            <a:r>
              <a:rPr lang="en-US" sz="2900" dirty="0" smtClean="0">
                <a:solidFill>
                  <a:schemeClr val="bg1"/>
                </a:solidFill>
              </a:rPr>
              <a:t> o </a:t>
            </a:r>
            <a:r>
              <a:rPr lang="en-US" sz="2900" dirty="0" err="1" smtClean="0">
                <a:solidFill>
                  <a:schemeClr val="bg1"/>
                </a:solidFill>
              </a:rPr>
              <a:t>ip</a:t>
            </a:r>
            <a:r>
              <a:rPr lang="en-US" sz="2900" dirty="0" smtClean="0">
                <a:solidFill>
                  <a:schemeClr val="bg1"/>
                </a:solidFill>
              </a:rPr>
              <a:t> </a:t>
            </a:r>
            <a:r>
              <a:rPr lang="en-US" sz="2900" dirty="0" err="1" smtClean="0">
                <a:solidFill>
                  <a:schemeClr val="bg1"/>
                </a:solidFill>
              </a:rPr>
              <a:t>na</a:t>
            </a:r>
            <a:r>
              <a:rPr lang="en-US" sz="2900" dirty="0" smtClean="0">
                <a:solidFill>
                  <a:schemeClr val="bg1"/>
                </a:solidFill>
              </a:rPr>
              <a:t> interface fa0/0</a:t>
            </a:r>
            <a:r>
              <a:rPr lang="en-US" sz="2900" dirty="0">
                <a:solidFill>
                  <a:schemeClr val="bg1"/>
                </a:solidFill>
              </a:rPr>
              <a:t/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 smtClean="0">
                <a:solidFill>
                  <a:schemeClr val="bg1"/>
                </a:solidFill>
              </a:rPr>
              <a:t>Router(</a:t>
            </a:r>
            <a:r>
              <a:rPr lang="en-US" sz="2900" dirty="0" err="1" smtClean="0">
                <a:solidFill>
                  <a:schemeClr val="bg1"/>
                </a:solidFill>
              </a:rPr>
              <a:t>config</a:t>
            </a:r>
            <a:r>
              <a:rPr lang="en-US" sz="2900" dirty="0" smtClean="0">
                <a:solidFill>
                  <a:schemeClr val="bg1"/>
                </a:solidFill>
              </a:rPr>
              <a:t>-if</a:t>
            </a:r>
            <a:r>
              <a:rPr lang="en-US" sz="2900" dirty="0">
                <a:solidFill>
                  <a:schemeClr val="bg1"/>
                </a:solidFill>
              </a:rPr>
              <a:t>)#no </a:t>
            </a:r>
            <a:r>
              <a:rPr lang="en-US" sz="2900" dirty="0" smtClean="0">
                <a:solidFill>
                  <a:schemeClr val="bg1"/>
                </a:solidFill>
              </a:rPr>
              <a:t>shutdown “</a:t>
            </a:r>
            <a:r>
              <a:rPr lang="en-US" sz="2900" dirty="0" err="1" smtClean="0">
                <a:solidFill>
                  <a:schemeClr val="bg1"/>
                </a:solidFill>
              </a:rPr>
              <a:t>Liga</a:t>
            </a:r>
            <a:r>
              <a:rPr lang="en-US" sz="2900" dirty="0" smtClean="0">
                <a:solidFill>
                  <a:schemeClr val="bg1"/>
                </a:solidFill>
              </a:rPr>
              <a:t> a Interface”</a:t>
            </a:r>
            <a:r>
              <a:rPr lang="pt-BR" sz="2900" dirty="0">
                <a:solidFill>
                  <a:schemeClr val="bg1"/>
                </a:solidFill>
              </a:rPr>
              <a:t/>
            </a:r>
            <a:br>
              <a:rPr lang="pt-BR" sz="2900" dirty="0">
                <a:solidFill>
                  <a:schemeClr val="bg1"/>
                </a:solidFill>
              </a:rPr>
            </a:br>
            <a:r>
              <a:rPr lang="pt-BR" sz="2900" dirty="0">
                <a:solidFill>
                  <a:schemeClr val="bg1"/>
                </a:solidFill>
              </a:rPr>
              <a:t/>
            </a:r>
            <a:br>
              <a:rPr lang="pt-BR" sz="2900" dirty="0">
                <a:solidFill>
                  <a:schemeClr val="bg1"/>
                </a:solidFill>
              </a:rPr>
            </a:br>
            <a:endParaRPr lang="pt-BR"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643998" cy="6000792"/>
          </a:xfrm>
        </p:spPr>
        <p:txBody>
          <a:bodyPr>
            <a:normAutofit/>
          </a:bodyPr>
          <a:lstStyle/>
          <a:p>
            <a:pPr algn="l"/>
            <a:r>
              <a:rPr lang="pt-BR" sz="2900" u="sng" dirty="0" smtClean="0">
                <a:solidFill>
                  <a:schemeClr val="bg1"/>
                </a:solidFill>
              </a:rPr>
              <a:t>Configurando </a:t>
            </a:r>
            <a:r>
              <a:rPr lang="pt-BR" sz="2900" u="sng" dirty="0" err="1" smtClean="0">
                <a:solidFill>
                  <a:schemeClr val="bg1"/>
                </a:solidFill>
              </a:rPr>
              <a:t>Ip</a:t>
            </a:r>
            <a:r>
              <a:rPr lang="pt-BR" sz="2900" u="sng" dirty="0" smtClean="0">
                <a:solidFill>
                  <a:schemeClr val="bg1"/>
                </a:solidFill>
              </a:rPr>
              <a:t> e Interface FA 0/1</a:t>
            </a:r>
            <a:r>
              <a:rPr lang="pt-BR" sz="2900" dirty="0" smtClean="0">
                <a:solidFill>
                  <a:schemeClr val="bg1"/>
                </a:solidFill>
              </a:rPr>
              <a:t/>
            </a:r>
            <a:br>
              <a:rPr lang="pt-BR" sz="2900" dirty="0" smtClean="0">
                <a:solidFill>
                  <a:schemeClr val="bg1"/>
                </a:solidFill>
              </a:rPr>
            </a:br>
            <a:r>
              <a:rPr lang="pt-BR" sz="2900" dirty="0" err="1" smtClean="0">
                <a:solidFill>
                  <a:schemeClr val="bg1"/>
                </a:solidFill>
              </a:rPr>
              <a:t>Router</a:t>
            </a:r>
            <a:r>
              <a:rPr lang="pt-BR" sz="2900" dirty="0" smtClean="0">
                <a:solidFill>
                  <a:schemeClr val="bg1"/>
                </a:solidFill>
              </a:rPr>
              <a:t>&gt;</a:t>
            </a:r>
            <a:r>
              <a:rPr lang="pt-BR" sz="2900" dirty="0" err="1" smtClean="0">
                <a:solidFill>
                  <a:schemeClr val="bg1"/>
                </a:solidFill>
              </a:rPr>
              <a:t>enable</a:t>
            </a:r>
            <a:r>
              <a:rPr lang="pt-BR" sz="2900" dirty="0" smtClean="0">
                <a:solidFill>
                  <a:schemeClr val="bg1"/>
                </a:solidFill>
              </a:rPr>
              <a:t>            “Habilita Modo privilegiado”</a:t>
            </a:r>
            <a:br>
              <a:rPr lang="pt-BR" sz="2900" dirty="0" smtClean="0">
                <a:solidFill>
                  <a:schemeClr val="bg1"/>
                </a:solidFill>
              </a:rPr>
            </a:br>
            <a:r>
              <a:rPr lang="pt-BR" sz="2900" dirty="0" err="1" smtClean="0">
                <a:solidFill>
                  <a:schemeClr val="bg1"/>
                </a:solidFill>
              </a:rPr>
              <a:t>Router</a:t>
            </a:r>
            <a:r>
              <a:rPr lang="pt-BR" sz="2900" dirty="0" smtClean="0">
                <a:solidFill>
                  <a:schemeClr val="bg1"/>
                </a:solidFill>
              </a:rPr>
              <a:t>#configure terminal “Habilita Modo </a:t>
            </a:r>
            <a:r>
              <a:rPr lang="pt-BR" sz="2900" dirty="0" err="1" smtClean="0">
                <a:solidFill>
                  <a:schemeClr val="bg1"/>
                </a:solidFill>
              </a:rPr>
              <a:t>Config</a:t>
            </a:r>
            <a:r>
              <a:rPr lang="pt-BR" sz="2900" dirty="0" smtClean="0">
                <a:solidFill>
                  <a:schemeClr val="bg1"/>
                </a:solidFill>
              </a:rPr>
              <a:t>”</a:t>
            </a:r>
            <a:br>
              <a:rPr lang="pt-BR" sz="2900" dirty="0" smtClean="0">
                <a:solidFill>
                  <a:schemeClr val="bg1"/>
                </a:solidFill>
              </a:rPr>
            </a:br>
            <a:r>
              <a:rPr lang="pt-BR" sz="2900" dirty="0">
                <a:solidFill>
                  <a:schemeClr val="bg1"/>
                </a:solidFill>
              </a:rPr>
              <a:t> </a:t>
            </a:r>
            <a:r>
              <a:rPr lang="en-US" sz="2900" dirty="0">
                <a:solidFill>
                  <a:schemeClr val="bg1"/>
                </a:solidFill>
              </a:rPr>
              <a:t>Router(</a:t>
            </a:r>
            <a:r>
              <a:rPr lang="en-US" sz="2900" dirty="0" err="1">
                <a:solidFill>
                  <a:schemeClr val="bg1"/>
                </a:solidFill>
              </a:rPr>
              <a:t>config</a:t>
            </a:r>
            <a:r>
              <a:rPr lang="en-US" sz="2900" dirty="0">
                <a:solidFill>
                  <a:schemeClr val="bg1"/>
                </a:solidFill>
              </a:rPr>
              <a:t>)#interface </a:t>
            </a:r>
            <a:r>
              <a:rPr lang="en-US" sz="2900" dirty="0" err="1" smtClean="0">
                <a:solidFill>
                  <a:schemeClr val="bg1"/>
                </a:solidFill>
              </a:rPr>
              <a:t>fastethernet</a:t>
            </a:r>
            <a:r>
              <a:rPr lang="en-US" sz="2900" dirty="0" smtClean="0">
                <a:solidFill>
                  <a:schemeClr val="bg1"/>
                </a:solidFill>
              </a:rPr>
              <a:t> 0/1</a:t>
            </a:r>
            <a:r>
              <a:rPr lang="pt-BR" sz="2900" dirty="0">
                <a:solidFill>
                  <a:schemeClr val="bg1"/>
                </a:solidFill>
              </a:rPr>
              <a:t/>
            </a:r>
            <a:br>
              <a:rPr lang="pt-BR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Router(</a:t>
            </a:r>
            <a:r>
              <a:rPr lang="en-US" sz="2900" dirty="0" err="1">
                <a:solidFill>
                  <a:schemeClr val="bg1"/>
                </a:solidFill>
              </a:rPr>
              <a:t>config</a:t>
            </a:r>
            <a:r>
              <a:rPr lang="en-US" sz="2900" dirty="0">
                <a:solidFill>
                  <a:schemeClr val="bg1"/>
                </a:solidFill>
              </a:rPr>
              <a:t>-if)#</a:t>
            </a:r>
            <a:r>
              <a:rPr lang="en-US" sz="2900" dirty="0" err="1">
                <a:solidFill>
                  <a:schemeClr val="bg1"/>
                </a:solidFill>
              </a:rPr>
              <a:t>ip</a:t>
            </a:r>
            <a:r>
              <a:rPr lang="en-US" sz="2900" dirty="0">
                <a:solidFill>
                  <a:schemeClr val="bg1"/>
                </a:solidFill>
              </a:rPr>
              <a:t> address </a:t>
            </a:r>
            <a:r>
              <a:rPr lang="en-US" sz="2900" dirty="0" smtClean="0">
                <a:solidFill>
                  <a:schemeClr val="bg1"/>
                </a:solidFill>
              </a:rPr>
              <a:t>172.16.0.1</a:t>
            </a:r>
            <a:r>
              <a:rPr lang="en-US" sz="2900" b="1" dirty="0" smtClean="0">
                <a:solidFill>
                  <a:schemeClr val="bg1"/>
                </a:solidFill>
              </a:rPr>
              <a:t> </a:t>
            </a:r>
            <a:r>
              <a:rPr lang="en-US" sz="2900" dirty="0" smtClean="0">
                <a:solidFill>
                  <a:schemeClr val="bg1"/>
                </a:solidFill>
              </a:rPr>
              <a:t>255.255.0.0</a:t>
            </a:r>
            <a:br>
              <a:rPr lang="en-US" sz="2900" dirty="0" smtClean="0">
                <a:solidFill>
                  <a:schemeClr val="bg1"/>
                </a:solidFill>
              </a:rPr>
            </a:br>
            <a:r>
              <a:rPr lang="en-US" sz="2900" dirty="0" smtClean="0">
                <a:solidFill>
                  <a:schemeClr val="bg1"/>
                </a:solidFill>
              </a:rPr>
              <a:t>“</a:t>
            </a:r>
            <a:r>
              <a:rPr lang="en-US" sz="2900" dirty="0" err="1" smtClean="0">
                <a:solidFill>
                  <a:schemeClr val="bg1"/>
                </a:solidFill>
              </a:rPr>
              <a:t>Adiciona</a:t>
            </a:r>
            <a:r>
              <a:rPr lang="en-US" sz="2900" dirty="0" smtClean="0">
                <a:solidFill>
                  <a:schemeClr val="bg1"/>
                </a:solidFill>
              </a:rPr>
              <a:t> o </a:t>
            </a:r>
            <a:r>
              <a:rPr lang="en-US" sz="2900" dirty="0" err="1" smtClean="0">
                <a:solidFill>
                  <a:schemeClr val="bg1"/>
                </a:solidFill>
              </a:rPr>
              <a:t>ip</a:t>
            </a:r>
            <a:r>
              <a:rPr lang="en-US" sz="2900" dirty="0" smtClean="0">
                <a:solidFill>
                  <a:schemeClr val="bg1"/>
                </a:solidFill>
              </a:rPr>
              <a:t> </a:t>
            </a:r>
            <a:r>
              <a:rPr lang="en-US" sz="2900" dirty="0" err="1" smtClean="0">
                <a:solidFill>
                  <a:schemeClr val="bg1"/>
                </a:solidFill>
              </a:rPr>
              <a:t>na</a:t>
            </a:r>
            <a:r>
              <a:rPr lang="en-US" sz="2900" dirty="0" smtClean="0">
                <a:solidFill>
                  <a:schemeClr val="bg1"/>
                </a:solidFill>
              </a:rPr>
              <a:t> interface fa0/1</a:t>
            </a:r>
            <a:r>
              <a:rPr lang="en-US" sz="2900" dirty="0">
                <a:solidFill>
                  <a:schemeClr val="bg1"/>
                </a:solidFill>
              </a:rPr>
              <a:t/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 smtClean="0">
                <a:solidFill>
                  <a:schemeClr val="bg1"/>
                </a:solidFill>
              </a:rPr>
              <a:t>Router(</a:t>
            </a:r>
            <a:r>
              <a:rPr lang="en-US" sz="2900" dirty="0" err="1" smtClean="0">
                <a:solidFill>
                  <a:schemeClr val="bg1"/>
                </a:solidFill>
              </a:rPr>
              <a:t>config</a:t>
            </a:r>
            <a:r>
              <a:rPr lang="en-US" sz="2900" dirty="0" smtClean="0">
                <a:solidFill>
                  <a:schemeClr val="bg1"/>
                </a:solidFill>
              </a:rPr>
              <a:t>-if</a:t>
            </a:r>
            <a:r>
              <a:rPr lang="en-US" sz="2900" dirty="0">
                <a:solidFill>
                  <a:schemeClr val="bg1"/>
                </a:solidFill>
              </a:rPr>
              <a:t>)#no </a:t>
            </a:r>
            <a:r>
              <a:rPr lang="en-US" sz="2900" dirty="0" smtClean="0">
                <a:solidFill>
                  <a:schemeClr val="bg1"/>
                </a:solidFill>
              </a:rPr>
              <a:t>shutdown “</a:t>
            </a:r>
            <a:r>
              <a:rPr lang="en-US" sz="2900" dirty="0" err="1" smtClean="0">
                <a:solidFill>
                  <a:schemeClr val="bg1"/>
                </a:solidFill>
              </a:rPr>
              <a:t>Liga</a:t>
            </a:r>
            <a:r>
              <a:rPr lang="en-US" sz="2900" dirty="0" smtClean="0">
                <a:solidFill>
                  <a:schemeClr val="bg1"/>
                </a:solidFill>
              </a:rPr>
              <a:t> a Interface”</a:t>
            </a:r>
            <a:r>
              <a:rPr lang="pt-BR" sz="2900" dirty="0">
                <a:solidFill>
                  <a:schemeClr val="bg1"/>
                </a:solidFill>
              </a:rPr>
              <a:t/>
            </a:r>
            <a:br>
              <a:rPr lang="pt-BR" sz="2900" dirty="0">
                <a:solidFill>
                  <a:schemeClr val="bg1"/>
                </a:solidFill>
              </a:rPr>
            </a:br>
            <a:r>
              <a:rPr lang="pt-BR" sz="2900" dirty="0">
                <a:solidFill>
                  <a:schemeClr val="bg1"/>
                </a:solidFill>
              </a:rPr>
              <a:t/>
            </a:r>
            <a:br>
              <a:rPr lang="pt-BR" sz="2900" dirty="0">
                <a:solidFill>
                  <a:schemeClr val="bg1"/>
                </a:solidFill>
              </a:rPr>
            </a:br>
            <a:endParaRPr lang="pt-BR"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643998" cy="6000792"/>
          </a:xfrm>
        </p:spPr>
        <p:txBody>
          <a:bodyPr>
            <a:normAutofit/>
          </a:bodyPr>
          <a:lstStyle/>
          <a:p>
            <a:pPr algn="l"/>
            <a:r>
              <a:rPr lang="pt-BR" sz="2900" u="sng" dirty="0" smtClean="0">
                <a:solidFill>
                  <a:schemeClr val="bg1"/>
                </a:solidFill>
              </a:rPr>
              <a:t>Mais comandos</a:t>
            </a:r>
            <a:r>
              <a:rPr lang="pt-BR" sz="2900" dirty="0" smtClean="0">
                <a:solidFill>
                  <a:schemeClr val="bg1"/>
                </a:solidFill>
              </a:rPr>
              <a:t/>
            </a:r>
            <a:br>
              <a:rPr lang="pt-BR" sz="2900" dirty="0" smtClean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</a:rPr>
              <a:t>Router</a:t>
            </a:r>
            <a:r>
              <a:rPr lang="pt-BR" sz="3200" dirty="0" smtClean="0">
                <a:solidFill>
                  <a:schemeClr val="bg1"/>
                </a:solidFill>
              </a:rPr>
              <a:t>#show interfaces “detalha </a:t>
            </a:r>
            <a:r>
              <a:rPr lang="pt-BR" sz="3200" dirty="0">
                <a:solidFill>
                  <a:schemeClr val="bg1"/>
                </a:solidFill>
              </a:rPr>
              <a:t>as </a:t>
            </a:r>
            <a:r>
              <a:rPr lang="pt-BR" sz="3200" dirty="0" smtClean="0">
                <a:solidFill>
                  <a:schemeClr val="bg1"/>
                </a:solidFill>
              </a:rPr>
              <a:t>interfaces”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 </a:t>
            </a:r>
            <a:r>
              <a:rPr lang="pt-BR" sz="3200" dirty="0" err="1" smtClean="0">
                <a:solidFill>
                  <a:schemeClr val="bg1"/>
                </a:solidFill>
              </a:rPr>
              <a:t>Router</a:t>
            </a:r>
            <a:r>
              <a:rPr lang="pt-BR" sz="3200" dirty="0" smtClean="0">
                <a:solidFill>
                  <a:schemeClr val="bg1"/>
                </a:solidFill>
              </a:rPr>
              <a:t>#show </a:t>
            </a:r>
            <a:r>
              <a:rPr lang="pt-BR" sz="3200" dirty="0" err="1">
                <a:solidFill>
                  <a:schemeClr val="bg1"/>
                </a:solidFill>
              </a:rPr>
              <a:t>ip</a:t>
            </a:r>
            <a:r>
              <a:rPr lang="pt-BR" sz="3200" dirty="0">
                <a:solidFill>
                  <a:schemeClr val="bg1"/>
                </a:solidFill>
              </a:rPr>
              <a:t> interface </a:t>
            </a:r>
            <a:r>
              <a:rPr lang="pt-BR" sz="3200" dirty="0" err="1" smtClean="0">
                <a:solidFill>
                  <a:schemeClr val="bg1"/>
                </a:solidFill>
              </a:rPr>
              <a:t>brief</a:t>
            </a:r>
            <a:r>
              <a:rPr lang="pt-BR" sz="3200" dirty="0" smtClean="0">
                <a:solidFill>
                  <a:schemeClr val="bg1"/>
                </a:solidFill>
              </a:rPr>
              <a:t> “resume </a:t>
            </a:r>
            <a:r>
              <a:rPr lang="pt-BR" sz="3200" dirty="0">
                <a:solidFill>
                  <a:schemeClr val="bg1"/>
                </a:solidFill>
              </a:rPr>
              <a:t>as </a:t>
            </a:r>
            <a:r>
              <a:rPr lang="pt-BR" sz="3200" dirty="0" smtClean="0">
                <a:solidFill>
                  <a:schemeClr val="bg1"/>
                </a:solidFill>
              </a:rPr>
              <a:t>conf. </a:t>
            </a:r>
            <a:r>
              <a:rPr lang="pt-BR" sz="3200" dirty="0">
                <a:solidFill>
                  <a:schemeClr val="bg1"/>
                </a:solidFill>
              </a:rPr>
              <a:t>das </a:t>
            </a:r>
            <a:r>
              <a:rPr lang="pt-BR" sz="3200" dirty="0" smtClean="0">
                <a:solidFill>
                  <a:schemeClr val="bg1"/>
                </a:solidFill>
              </a:rPr>
              <a:t>interfaces”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 </a:t>
            </a:r>
            <a:r>
              <a:rPr lang="pt-BR" sz="3200" dirty="0" err="1" smtClean="0">
                <a:solidFill>
                  <a:schemeClr val="bg1"/>
                </a:solidFill>
              </a:rPr>
              <a:t>Router</a:t>
            </a:r>
            <a:r>
              <a:rPr lang="pt-BR" sz="3200" dirty="0" smtClean="0">
                <a:solidFill>
                  <a:schemeClr val="bg1"/>
                </a:solidFill>
              </a:rPr>
              <a:t>#show </a:t>
            </a:r>
            <a:r>
              <a:rPr lang="pt-BR" sz="3200" dirty="0" err="1">
                <a:solidFill>
                  <a:schemeClr val="bg1"/>
                </a:solidFill>
              </a:rPr>
              <a:t>ip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</a:rPr>
              <a:t>route</a:t>
            </a:r>
            <a:r>
              <a:rPr lang="pt-BR" sz="3200" dirty="0" smtClean="0">
                <a:solidFill>
                  <a:schemeClr val="bg1"/>
                </a:solidFill>
              </a:rPr>
              <a:t> “Verifica </a:t>
            </a:r>
            <a:r>
              <a:rPr lang="pt-BR" sz="3200" dirty="0">
                <a:solidFill>
                  <a:schemeClr val="bg1"/>
                </a:solidFill>
              </a:rPr>
              <a:t>a tabela de </a:t>
            </a:r>
            <a:r>
              <a:rPr lang="pt-BR" sz="3200" dirty="0" err="1" smtClean="0">
                <a:solidFill>
                  <a:schemeClr val="bg1"/>
                </a:solidFill>
              </a:rPr>
              <a:t>roteamento</a:t>
            </a:r>
            <a:r>
              <a:rPr lang="pt-BR" sz="3200" dirty="0" smtClean="0">
                <a:solidFill>
                  <a:schemeClr val="bg1"/>
                </a:solidFill>
              </a:rPr>
              <a:t>”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 </a:t>
            </a:r>
            <a:r>
              <a:rPr lang="pt-BR" sz="3200" dirty="0" err="1" smtClean="0">
                <a:solidFill>
                  <a:schemeClr val="bg1"/>
                </a:solidFill>
              </a:rPr>
              <a:t>Router</a:t>
            </a:r>
            <a:r>
              <a:rPr lang="pt-BR" sz="3200" dirty="0" smtClean="0">
                <a:solidFill>
                  <a:schemeClr val="bg1"/>
                </a:solidFill>
              </a:rPr>
              <a:t>#show </a:t>
            </a:r>
            <a:r>
              <a:rPr lang="pt-BR" sz="3200" dirty="0" err="1">
                <a:solidFill>
                  <a:schemeClr val="bg1"/>
                </a:solidFill>
              </a:rPr>
              <a:t>running-config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“Verifica </a:t>
            </a:r>
            <a:r>
              <a:rPr lang="pt-BR" sz="3200" dirty="0">
                <a:solidFill>
                  <a:schemeClr val="bg1"/>
                </a:solidFill>
              </a:rPr>
              <a:t>as </a:t>
            </a:r>
            <a:r>
              <a:rPr lang="pt-BR" sz="3200" dirty="0" smtClean="0">
                <a:solidFill>
                  <a:schemeClr val="bg1"/>
                </a:solidFill>
              </a:rPr>
              <a:t>configurações </a:t>
            </a:r>
            <a:r>
              <a:rPr lang="pt-BR" sz="3200" dirty="0">
                <a:solidFill>
                  <a:schemeClr val="bg1"/>
                </a:solidFill>
              </a:rPr>
              <a:t>ativas na </a:t>
            </a:r>
            <a:r>
              <a:rPr lang="pt-BR" sz="3200" dirty="0" smtClean="0">
                <a:solidFill>
                  <a:schemeClr val="bg1"/>
                </a:solidFill>
              </a:rPr>
              <a:t>RAM”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 </a:t>
            </a:r>
            <a:r>
              <a:rPr lang="pt-BR" sz="3200" dirty="0" err="1" smtClean="0">
                <a:solidFill>
                  <a:schemeClr val="bg1"/>
                </a:solidFill>
              </a:rPr>
              <a:t>Router</a:t>
            </a:r>
            <a:r>
              <a:rPr lang="pt-BR" sz="3200" dirty="0" smtClean="0">
                <a:solidFill>
                  <a:schemeClr val="bg1"/>
                </a:solidFill>
              </a:rPr>
              <a:t>#show </a:t>
            </a:r>
            <a:r>
              <a:rPr lang="pt-BR" sz="3200" dirty="0" err="1">
                <a:solidFill>
                  <a:schemeClr val="bg1"/>
                </a:solidFill>
              </a:rPr>
              <a:t>startup-config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“Verifica </a:t>
            </a:r>
            <a:r>
              <a:rPr lang="pt-BR" sz="3200" dirty="0">
                <a:solidFill>
                  <a:schemeClr val="bg1"/>
                </a:solidFill>
              </a:rPr>
              <a:t>as configurações da </a:t>
            </a:r>
            <a:r>
              <a:rPr lang="pt-BR" sz="3200" dirty="0" smtClean="0">
                <a:solidFill>
                  <a:schemeClr val="bg1"/>
                </a:solidFill>
              </a:rPr>
              <a:t>NVRAM”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  </a:t>
            </a:r>
            <a:r>
              <a:rPr lang="en-US" sz="3200" dirty="0" err="1" smtClean="0">
                <a:solidFill>
                  <a:schemeClr val="bg1"/>
                </a:solidFill>
              </a:rPr>
              <a:t>Router#copy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running-</a:t>
            </a:r>
            <a:r>
              <a:rPr lang="en-US" sz="3200" dirty="0" err="1">
                <a:solidFill>
                  <a:schemeClr val="bg1"/>
                </a:solidFill>
              </a:rPr>
              <a:t>config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startup-</a:t>
            </a:r>
            <a:r>
              <a:rPr lang="en-US" sz="3200" dirty="0" err="1" smtClean="0">
                <a:solidFill>
                  <a:schemeClr val="bg1"/>
                </a:solidFill>
              </a:rPr>
              <a:t>config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“</a:t>
            </a:r>
            <a:r>
              <a:rPr lang="en-US" sz="3200" dirty="0" err="1" smtClean="0">
                <a:solidFill>
                  <a:schemeClr val="bg1"/>
                </a:solidFill>
              </a:rPr>
              <a:t>Salva</a:t>
            </a:r>
            <a:r>
              <a:rPr lang="en-US" sz="3200" dirty="0" smtClean="0">
                <a:solidFill>
                  <a:schemeClr val="bg1"/>
                </a:solidFill>
              </a:rPr>
              <a:t> as </a:t>
            </a:r>
            <a:r>
              <a:rPr lang="en-US" sz="3200" dirty="0" err="1" smtClean="0">
                <a:solidFill>
                  <a:schemeClr val="bg1"/>
                </a:solidFill>
              </a:rPr>
              <a:t>configurações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feitas</a:t>
            </a:r>
            <a:r>
              <a:rPr lang="en-US" sz="3200" dirty="0" smtClean="0">
                <a:solidFill>
                  <a:schemeClr val="bg1"/>
                </a:solidFill>
              </a:rPr>
              <a:t>”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6" cy="6000792"/>
          </a:xfrm>
        </p:spPr>
        <p:txBody>
          <a:bodyPr>
            <a:normAutofit/>
          </a:bodyPr>
          <a:lstStyle/>
          <a:p>
            <a:pPr algn="l"/>
            <a:r>
              <a:rPr lang="pt-BR" sz="2900" u="sng" dirty="0" smtClean="0">
                <a:solidFill>
                  <a:schemeClr val="bg1"/>
                </a:solidFill>
              </a:rPr>
              <a:t>Rotas Diretamente Conectadas</a:t>
            </a:r>
            <a:r>
              <a:rPr lang="pt-BR" sz="2900" dirty="0" smtClean="0">
                <a:solidFill>
                  <a:schemeClr val="bg1"/>
                </a:solidFill>
              </a:rPr>
              <a:t/>
            </a:r>
            <a:br>
              <a:rPr lang="pt-BR" sz="2900" dirty="0" smtClean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</a:rPr>
              <a:t>Router</a:t>
            </a:r>
            <a:r>
              <a:rPr lang="pt-BR" sz="3200" dirty="0" smtClean="0">
                <a:solidFill>
                  <a:schemeClr val="bg1"/>
                </a:solidFill>
              </a:rPr>
              <a:t>#show </a:t>
            </a:r>
            <a:r>
              <a:rPr lang="pt-BR" sz="3200" dirty="0" err="1">
                <a:solidFill>
                  <a:schemeClr val="bg1"/>
                </a:solidFill>
              </a:rPr>
              <a:t>ip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</a:rPr>
              <a:t>route</a:t>
            </a:r>
            <a:r>
              <a:rPr lang="pt-BR" sz="3200" dirty="0" smtClean="0">
                <a:solidFill>
                  <a:schemeClr val="bg1"/>
                </a:solidFill>
              </a:rPr>
              <a:t> “Verifica </a:t>
            </a:r>
            <a:r>
              <a:rPr lang="pt-BR" sz="3200" dirty="0">
                <a:solidFill>
                  <a:schemeClr val="bg1"/>
                </a:solidFill>
              </a:rPr>
              <a:t>a tabela de </a:t>
            </a:r>
            <a:r>
              <a:rPr lang="pt-BR" sz="3200" dirty="0" err="1" smtClean="0">
                <a:solidFill>
                  <a:schemeClr val="bg1"/>
                </a:solidFill>
              </a:rPr>
              <a:t>roteamento</a:t>
            </a:r>
            <a:r>
              <a:rPr lang="pt-BR" sz="3200" dirty="0" smtClean="0">
                <a:solidFill>
                  <a:schemeClr val="bg1"/>
                </a:solidFill>
              </a:rPr>
              <a:t>”</a:t>
            </a:r>
            <a:r>
              <a:rPr lang="pt-BR" sz="3200" dirty="0">
                <a:solidFill>
                  <a:schemeClr val="bg1"/>
                </a:solidFill>
              </a:rPr>
              <a:t/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 </a:t>
            </a:r>
            <a:r>
              <a:rPr lang="pt-BR" sz="3200" dirty="0" smtClean="0">
                <a:solidFill>
                  <a:schemeClr val="bg1"/>
                </a:solidFill>
              </a:rPr>
              <a:t/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/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C  192.168.1.0/24 is </a:t>
            </a:r>
            <a:r>
              <a:rPr lang="pt-BR" sz="3200" dirty="0" err="1" smtClean="0">
                <a:solidFill>
                  <a:schemeClr val="bg1"/>
                </a:solidFill>
              </a:rPr>
              <a:t>directly</a:t>
            </a:r>
            <a:r>
              <a:rPr lang="pt-BR" sz="3200" dirty="0" smtClean="0">
                <a:solidFill>
                  <a:schemeClr val="bg1"/>
                </a:solidFill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</a:rPr>
              <a:t>connected</a:t>
            </a:r>
            <a:r>
              <a:rPr lang="pt-BR" sz="3200" dirty="0" smtClean="0">
                <a:solidFill>
                  <a:schemeClr val="bg1"/>
                </a:solidFill>
              </a:rPr>
              <a:t>, FastEthernet0/0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/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C  172.16.0.0/16 is </a:t>
            </a:r>
            <a:r>
              <a:rPr lang="pt-BR" sz="3200" dirty="0" err="1" smtClean="0">
                <a:solidFill>
                  <a:schemeClr val="bg1"/>
                </a:solidFill>
              </a:rPr>
              <a:t>directly</a:t>
            </a:r>
            <a:r>
              <a:rPr lang="pt-BR" sz="3200" dirty="0" smtClean="0">
                <a:solidFill>
                  <a:schemeClr val="bg1"/>
                </a:solidFill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</a:rPr>
              <a:t>connected</a:t>
            </a:r>
            <a:r>
              <a:rPr lang="pt-BR" sz="3200" dirty="0" smtClean="0">
                <a:solidFill>
                  <a:schemeClr val="bg1"/>
                </a:solidFill>
              </a:rPr>
              <a:t>, FastEthernet0/1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/>
            </a:r>
            <a:br>
              <a:rPr lang="pt-BR" sz="3200" dirty="0" smtClean="0">
                <a:solidFill>
                  <a:schemeClr val="bg1"/>
                </a:solidFill>
              </a:rPr>
            </a:br>
            <a:endParaRPr lang="pt-B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17595"/>
            <a:ext cx="7572428" cy="562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2571736" y="3286124"/>
            <a:ext cx="40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sz="28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</a:t>
            </a:r>
            <a:r>
              <a:rPr lang="pt-B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adiciona automaticamente as redes que estão diretamente conectadas</a:t>
            </a:r>
            <a:endParaRPr lang="pt-BR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85720" y="5042118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Gateway sempre é uma saída disponível, se o computador não consegue alcançar ele manda o pacote para seu Gateway para verificar se ele sabe.</a:t>
            </a:r>
            <a:endParaRPr lang="pt-BR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290"/>
            <a:ext cx="4905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238</Words>
  <Application>Microsoft Office PowerPoint</Application>
  <PresentationFormat>Apresentação na tela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Configurações Básicas Cisco</vt:lpstr>
      <vt:lpstr>Comandos Basicos  Router&gt;enable            “Habilita Modo privilegiado” Router#configure terminal “Habilita Modo Config”  Router(config)#hostname redes  ”Nome”                 redes#  Configurando senha da console. Router(config)#line console 0 “Entra na Linha 1” Router(config-line)#password pronatec “Add Pass”  Configurando senha do Terminal  Router(config)#enable password pronatec “Add Pass no terminal”   </vt:lpstr>
      <vt:lpstr>Slide 3</vt:lpstr>
      <vt:lpstr>Configurando Ip e Interface FA 0/0 Router&gt;enable            “Habilita Modo privilegiado” Router#configure terminal “Habilita Modo Config”  Router(config)#interface fastethernet 0/0 Router(config-if)#ip address 192.168.1.1 255.255.255.0 “Adiciona o ip na interface fa0/0 Router(config-if)#no shutdown “Liga a Interface”  </vt:lpstr>
      <vt:lpstr>Configurando Ip e Interface FA 0/1 Router&gt;enable            “Habilita Modo privilegiado” Router#configure terminal “Habilita Modo Config”  Router(config)#interface fastethernet 0/1 Router(config-if)#ip address 172.16.0.1 255.255.0.0 “Adiciona o ip na interface fa0/1 Router(config-if)#no shutdown “Liga a Interface”  </vt:lpstr>
      <vt:lpstr>Mais comandos  Router#show interfaces “detalha as interfaces”  Router#show ip interface brief “resume as conf. das interfaces”  Router#show ip route “Verifica a tabela de roteamento”  Router#show running-config “Verifica as configurações ativas na RAM”  Router#show startup-config “Verifica as configurações da NVRAM”   Router#copy running-config startup-config “Salva as configurações feitas”</vt:lpstr>
      <vt:lpstr>Rotas Diretamente Conectadas  Router#show ip route “Verifica a tabela de roteamento”    C  192.168.1.0/24 is directly connected, FastEthernet0/0  C  172.16.0.0/16 is directly connected, FastEthernet0/1  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Configurações Básicas Cisco</dc:title>
  <dc:creator>Positivo</dc:creator>
  <cp:lastModifiedBy>Positivo</cp:lastModifiedBy>
  <cp:revision>25</cp:revision>
  <dcterms:created xsi:type="dcterms:W3CDTF">2015-06-21T16:12:11Z</dcterms:created>
  <dcterms:modified xsi:type="dcterms:W3CDTF">2015-06-22T19:30:00Z</dcterms:modified>
</cp:coreProperties>
</file>