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70" r:id="rId4"/>
    <p:sldId id="258" r:id="rId5"/>
    <p:sldId id="271" r:id="rId6"/>
    <p:sldId id="273" r:id="rId7"/>
    <p:sldId id="274" r:id="rId8"/>
    <p:sldId id="272" r:id="rId9"/>
    <p:sldId id="275" r:id="rId10"/>
    <p:sldId id="276" r:id="rId11"/>
    <p:sldId id="277" r:id="rId12"/>
    <p:sldId id="278" r:id="rId1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8" autoAdjust="0"/>
    <p:restoredTop sz="94660"/>
  </p:normalViewPr>
  <p:slideViewPr>
    <p:cSldViewPr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4E1D13-7094-4C8B-A084-69BC01659E2A}" type="datetimeFigureOut">
              <a:rPr lang="pt-BR" smtClean="0"/>
              <a:pPr/>
              <a:t>15/02/2017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DEF8D2-FE08-47AA-8B8C-6D1DF6A34D9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916912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2DF3DE-D5D1-4B87-A424-D33422D95E49}" type="datetimeFigureOut">
              <a:rPr lang="pt-BR" smtClean="0"/>
              <a:pPr/>
              <a:t>15/02/2017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A27156-1486-4189-9F98-84E3DAFDDCC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88618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A27156-1486-4189-9F98-84E3DAFDDCC0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A27156-1486-4189-9F98-84E3DAFDDCC0}" type="slidenum">
              <a:rPr lang="pt-BR" smtClean="0"/>
              <a:pPr/>
              <a:t>10</a:t>
            </a:fld>
            <a:endParaRPr 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A27156-1486-4189-9F98-84E3DAFDDCC0}" type="slidenum">
              <a:rPr lang="pt-BR" smtClean="0"/>
              <a:pPr/>
              <a:t>11</a:t>
            </a:fld>
            <a:endParaRPr lang="pt-B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A27156-1486-4189-9F98-84E3DAFDDCC0}" type="slidenum">
              <a:rPr lang="pt-BR" smtClean="0"/>
              <a:pPr/>
              <a:t>12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A27156-1486-4189-9F98-84E3DAFDDCC0}" type="slidenum">
              <a:rPr lang="pt-BR" smtClean="0"/>
              <a:pPr/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A27156-1486-4189-9F98-84E3DAFDDCC0}" type="slidenum">
              <a:rPr lang="pt-BR" smtClean="0"/>
              <a:pPr/>
              <a:t>3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A27156-1486-4189-9F98-84E3DAFDDCC0}" type="slidenum">
              <a:rPr lang="pt-BR" smtClean="0"/>
              <a:pPr/>
              <a:t>4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A27156-1486-4189-9F98-84E3DAFDDCC0}" type="slidenum">
              <a:rPr lang="pt-BR" smtClean="0"/>
              <a:pPr/>
              <a:t>5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A27156-1486-4189-9F98-84E3DAFDDCC0}" type="slidenum">
              <a:rPr lang="pt-BR" smtClean="0"/>
              <a:pPr/>
              <a:t>6</a:t>
            </a:fld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A27156-1486-4189-9F98-84E3DAFDDCC0}" type="slidenum">
              <a:rPr lang="pt-BR" smtClean="0"/>
              <a:pPr/>
              <a:t>7</a:t>
            </a:fld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A27156-1486-4189-9F98-84E3DAFDDCC0}" type="slidenum">
              <a:rPr lang="pt-BR" smtClean="0"/>
              <a:pPr/>
              <a:t>8</a:t>
            </a:fld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A27156-1486-4189-9F98-84E3DAFDDCC0}" type="slidenum">
              <a:rPr lang="pt-BR" smtClean="0"/>
              <a:pPr/>
              <a:t>9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94279-8146-4767-BE48-84368783B1FC}" type="datetime1">
              <a:rPr lang="pt-BR" smtClean="0"/>
              <a:pPr/>
              <a:t>15/02/2017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Introdução à Redes de Computadores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63FD6-C643-4369-AF35-96F13C8B66E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C2BE-9118-4408-9C4C-83CE04999741}" type="datetime1">
              <a:rPr lang="pt-BR" smtClean="0"/>
              <a:pPr/>
              <a:t>15/02/2017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Introdução à Redes de Computadores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63FD6-C643-4369-AF35-96F13C8B66E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D0234-B6B9-4C61-9886-CA970FF3DDD7}" type="datetime1">
              <a:rPr lang="pt-BR" smtClean="0"/>
              <a:pPr/>
              <a:t>15/02/2017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Introdução à Redes de Computadores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63FD6-C643-4369-AF35-96F13C8B66E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C6C80-DB05-4B24-9F8D-C4DB9E63C38D}" type="datetime1">
              <a:rPr lang="pt-BR" smtClean="0"/>
              <a:pPr/>
              <a:t>15/02/2017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Introdução à Redes de Computadores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63FD6-C643-4369-AF35-96F13C8B66E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B8CB-76A1-4B85-8CE0-CFF323D6BAD3}" type="datetime1">
              <a:rPr lang="pt-BR" smtClean="0"/>
              <a:pPr/>
              <a:t>15/02/2017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Introdução à Redes de Computadores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63FD6-C643-4369-AF35-96F13C8B66E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90BBE-2F25-4319-A133-C8681E211819}" type="datetime1">
              <a:rPr lang="pt-BR" smtClean="0"/>
              <a:pPr/>
              <a:t>15/02/2017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Introdução à Redes de Computadores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63FD6-C643-4369-AF35-96F13C8B66E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0F568-C0E6-47B0-A0A3-B4922EF17A65}" type="datetime1">
              <a:rPr lang="pt-BR" smtClean="0"/>
              <a:pPr/>
              <a:t>15/02/2017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Introdução à Redes de Computadores</a:t>
            </a: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63FD6-C643-4369-AF35-96F13C8B66E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F36ED-921B-4E87-A0AC-A5F142E737D6}" type="datetime1">
              <a:rPr lang="pt-BR" smtClean="0"/>
              <a:pPr/>
              <a:t>15/02/2017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Introdução à Redes de Computadores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63FD6-C643-4369-AF35-96F13C8B66E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E02DE-4455-4E16-9CEC-96BE8EC73617}" type="datetime1">
              <a:rPr lang="pt-BR" smtClean="0"/>
              <a:pPr/>
              <a:t>15/02/2017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Introdução à Redes de Computadores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63FD6-C643-4369-AF35-96F13C8B66E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C8006-3DCD-4EF3-A0BD-B8E4C81D1105}" type="datetime1">
              <a:rPr lang="pt-BR" smtClean="0"/>
              <a:pPr/>
              <a:t>15/02/2017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Introdução à Redes de Computadores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63FD6-C643-4369-AF35-96F13C8B66E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954F1-4F57-4B62-892F-1577BB2BC2E5}" type="datetime1">
              <a:rPr lang="pt-BR" smtClean="0"/>
              <a:pPr/>
              <a:t>15/02/2017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Introdução à Redes de Computadores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63FD6-C643-4369-AF35-96F13C8B66E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EDFB02-945A-4BB4-BE31-9DBF8489B086}" type="datetime1">
              <a:rPr lang="pt-BR" smtClean="0"/>
              <a:pPr/>
              <a:t>15/02/2017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smtClean="0"/>
              <a:t>Introdução à Redes de Computadores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063FD6-C643-4369-AF35-96F13C8B66E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42910" y="2285992"/>
            <a:ext cx="7772400" cy="1470025"/>
          </a:xfrm>
        </p:spPr>
        <p:txBody>
          <a:bodyPr/>
          <a:lstStyle/>
          <a:p>
            <a:r>
              <a:rPr lang="pt-B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Redes de Computadores </a:t>
            </a:r>
            <a:r>
              <a:rPr lang="pt-B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endParaRPr lang="pt-B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" y="5713418"/>
            <a:ext cx="7772400" cy="1423982"/>
          </a:xfrm>
        </p:spPr>
        <p:txBody>
          <a:bodyPr>
            <a:normAutofit/>
          </a:bodyPr>
          <a:lstStyle/>
          <a:p>
            <a:pPr algn="l"/>
            <a:r>
              <a:rPr lang="pt-B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Prof. Esp. </a:t>
            </a:r>
            <a:r>
              <a:rPr lang="pt-BR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Ederson</a:t>
            </a:r>
            <a:r>
              <a:rPr lang="pt-B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da Costa</a:t>
            </a:r>
          </a:p>
          <a:p>
            <a:pPr algn="l"/>
            <a:r>
              <a:rPr lang="pt-BR" dirty="0" smtClean="0">
                <a:solidFill>
                  <a:schemeClr val="tx1"/>
                </a:solidFill>
              </a:rPr>
              <a:t>A História das Redes de Computadores</a:t>
            </a:r>
            <a:endParaRPr lang="pt-BR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 descr="2235847541719224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341655" y="0"/>
            <a:ext cx="1802345" cy="135175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63FD6-C643-4369-AF35-96F13C8B66E1}" type="slidenum">
              <a:rPr lang="pt-BR" b="1" smtClean="0"/>
              <a:pPr/>
              <a:t>10</a:t>
            </a:fld>
            <a:endParaRPr lang="pt-BR" b="1" dirty="0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Introdução à Redes de Computadores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57290" y="1142984"/>
            <a:ext cx="5907312" cy="5117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 descr="2235847541719224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341655" y="0"/>
            <a:ext cx="1802345" cy="135175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5" name="CaixaDeTexto 4"/>
          <p:cNvSpPr txBox="1"/>
          <p:nvPr/>
        </p:nvSpPr>
        <p:spPr>
          <a:xfrm>
            <a:off x="0" y="1714488"/>
            <a:ext cx="91440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0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Protocolo TCP/IP</a:t>
            </a:r>
            <a:endParaRPr lang="pt-BR" sz="30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/>
            <a:r>
              <a:rPr lang="pt-BR" sz="3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 1974 surgiu o Protocolo TCP/IP, que acabou se tornando o protocolo definitivo para uso na ARPANET e mais tarde na Internet. Uma rede interligando diversas universidades permitiu o livre tráfego de informações, levando ao desenvolvimento de recursos que usamos até hoje, como o e-mail, o telnet e o FTP, que permitiam aos usuários conectados trocar informações, acessar outros computadores remotamente e compartilhar arquivos.</a:t>
            </a:r>
            <a:endParaRPr lang="pt-BR" sz="3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63FD6-C643-4369-AF35-96F13C8B66E1}" type="slidenum">
              <a:rPr lang="pt-BR" b="1" smtClean="0"/>
              <a:pPr/>
              <a:t>11</a:t>
            </a:fld>
            <a:endParaRPr lang="pt-BR" b="1" dirty="0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Introdução à Redes de Computadores</a:t>
            </a:r>
            <a:endParaRPr lang="pt-BR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 descr="2235847541719224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341655" y="0"/>
            <a:ext cx="1802345" cy="135175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5" name="CaixaDeTexto 4"/>
          <p:cNvSpPr txBox="1"/>
          <p:nvPr/>
        </p:nvSpPr>
        <p:spPr>
          <a:xfrm>
            <a:off x="785786" y="2214554"/>
            <a:ext cx="7643866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Referências</a:t>
            </a:r>
          </a:p>
          <a:p>
            <a:pPr algn="just">
              <a:buFont typeface="Arial" pitchFamily="34" charset="0"/>
              <a:buChar char="•"/>
            </a:pPr>
            <a:endParaRPr lang="pt-BR" sz="28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>
              <a:buFont typeface="Arial" pitchFamily="34" charset="0"/>
              <a:buChar char="•"/>
            </a:pPr>
            <a:r>
              <a:rPr lang="pt-BR" sz="2800" dirty="0" smtClean="0">
                <a:solidFill>
                  <a:schemeClr val="bg1"/>
                </a:solidFill>
              </a:rPr>
              <a:t>TANENBAUM, A. S. – Redes de Computadores – 4ª Ed., Editora Campus (Elsevier), 2003.</a:t>
            </a:r>
          </a:p>
          <a:p>
            <a:pPr algn="just">
              <a:buFont typeface="Arial" pitchFamily="34" charset="0"/>
              <a:buChar char="•"/>
            </a:pPr>
            <a:r>
              <a:rPr lang="pt-BR" sz="2800" dirty="0" smtClean="0">
                <a:solidFill>
                  <a:schemeClr val="bg1"/>
                </a:solidFill>
              </a:rPr>
              <a:t>TORRES, G. – Redes de Computadores – AXCEL Books do Brasil, 2001.</a:t>
            </a:r>
          </a:p>
          <a:p>
            <a:pPr algn="just">
              <a:buFont typeface="Arial" pitchFamily="34" charset="0"/>
              <a:buChar char="•"/>
            </a:pPr>
            <a:r>
              <a:rPr lang="pt-BR" sz="2800" dirty="0" smtClean="0">
                <a:solidFill>
                  <a:schemeClr val="bg1"/>
                </a:solidFill>
              </a:rPr>
              <a:t>http://www.hardware.com.br/tutoriais/historia-redes/</a:t>
            </a:r>
          </a:p>
          <a:p>
            <a:pPr algn="just">
              <a:buFont typeface="Arial" pitchFamily="34" charset="0"/>
              <a:buChar char="•"/>
            </a:pPr>
            <a:endParaRPr lang="pt-BR" sz="2400" dirty="0" smtClean="0"/>
          </a:p>
          <a:p>
            <a:pPr algn="just"/>
            <a:endParaRPr lang="pt-BR" sz="240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63FD6-C643-4369-AF35-96F13C8B66E1}" type="slidenum">
              <a:rPr lang="pt-BR" b="1" smtClean="0"/>
              <a:pPr/>
              <a:t>12</a:t>
            </a:fld>
            <a:endParaRPr lang="pt-BR" b="1" dirty="0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Introdução à Redes de Computadores</a:t>
            </a:r>
            <a:endParaRPr lang="pt-BR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 descr="2235847541719224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341655" y="-24"/>
            <a:ext cx="1802345" cy="135175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5" name="CaixaDeTexto 4"/>
          <p:cNvSpPr txBox="1"/>
          <p:nvPr/>
        </p:nvSpPr>
        <p:spPr>
          <a:xfrm>
            <a:off x="0" y="1142984"/>
            <a:ext cx="9144000" cy="6940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História</a:t>
            </a:r>
          </a:p>
          <a:p>
            <a:pPr algn="just"/>
            <a:r>
              <a:rPr lang="pt-BR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Como quase tudo na informática, as redes passaram por um longo processo de evolução antes de chegarem aos padrões utilizados atualmente. As primeiras redes de computadores foram criadas ainda durante a década de 60, como uma forma de transferir informações de um computador a outro. Na época, o meio mais usado para armazenamento externo de dados e transporte ainda eram os cartões perfurados, que armazenavam poucas dezenas de caracteres cada (o formato usado pela IBM, por exemplo, permitia armazenar 80 caracteres por cartão). </a:t>
            </a:r>
          </a:p>
          <a:p>
            <a:pPr algn="just"/>
            <a:endParaRPr lang="pt-BR" sz="2300" dirty="0" smtClean="0">
              <a:solidFill>
                <a:schemeClr val="bg1"/>
              </a:solidFill>
            </a:endParaRPr>
          </a:p>
          <a:p>
            <a:pPr algn="just"/>
            <a:endParaRPr lang="pt-BR" sz="2300" dirty="0" smtClean="0">
              <a:solidFill>
                <a:schemeClr val="bg1"/>
              </a:solidFill>
            </a:endParaRPr>
          </a:p>
          <a:p>
            <a:pPr algn="just"/>
            <a:endParaRPr lang="pt-BR" sz="2300" dirty="0" smtClean="0">
              <a:solidFill>
                <a:schemeClr val="bg1"/>
              </a:solidFill>
            </a:endParaRPr>
          </a:p>
          <a:p>
            <a:pPr algn="just"/>
            <a:endParaRPr lang="pt-BR" sz="2300" dirty="0" smtClean="0">
              <a:solidFill>
                <a:schemeClr val="bg1"/>
              </a:solidFill>
            </a:endParaRPr>
          </a:p>
          <a:p>
            <a:pPr algn="just"/>
            <a:endParaRPr lang="pt-BR" sz="2300" dirty="0">
              <a:solidFill>
                <a:schemeClr val="bg1"/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63FD6-C643-4369-AF35-96F13C8B66E1}" type="slidenum">
              <a:rPr lang="pt-BR" b="1" smtClean="0"/>
              <a:pPr/>
              <a:t>2</a:t>
            </a:fld>
            <a:endParaRPr lang="pt-BR" b="1" dirty="0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Introdução à Redes de Computadores</a:t>
            </a:r>
            <a:endParaRPr lang="pt-BR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 descr="2235847541719224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341655" y="-24"/>
            <a:ext cx="1802345" cy="135175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5" name="CaixaDeTexto 4"/>
          <p:cNvSpPr txBox="1"/>
          <p:nvPr/>
        </p:nvSpPr>
        <p:spPr>
          <a:xfrm>
            <a:off x="0" y="1214422"/>
            <a:ext cx="9144000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 Cartão perfurado</a:t>
            </a:r>
          </a:p>
          <a:p>
            <a:endParaRPr lang="pt-BR" sz="5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/>
            <a:r>
              <a:rPr lang="pt-BR" sz="3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Eles são uma das formas mais lentas, trabalhosas e demoradas de transportar grandes quantidades de informação que se pode imaginar. São, literalmente, cartões de cartolina com furos, que representam os bits um e zero armazenados:</a:t>
            </a:r>
          </a:p>
          <a:p>
            <a:r>
              <a:rPr lang="pt-BR" sz="2400" dirty="0" smtClean="0"/>
              <a:t/>
            </a:r>
            <a:br>
              <a:rPr lang="pt-BR" sz="2400" dirty="0" smtClean="0"/>
            </a:br>
            <a:endParaRPr lang="pt-BR" sz="240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63FD6-C643-4369-AF35-96F13C8B66E1}" type="slidenum">
              <a:rPr lang="pt-BR" b="1" smtClean="0"/>
              <a:pPr/>
              <a:t>3</a:t>
            </a:fld>
            <a:endParaRPr lang="pt-BR" b="1" dirty="0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Introdução à Redes de Computadores</a:t>
            </a:r>
            <a:endParaRPr lang="pt-BR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 descr="2235847541719224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341655" y="-24"/>
            <a:ext cx="1802345" cy="135175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63FD6-C643-4369-AF35-96F13C8B66E1}" type="slidenum">
              <a:rPr lang="pt-BR" smtClean="0"/>
              <a:pPr/>
              <a:t>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Introdução à Redes de Computadores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10" name="Imagem 9" descr="Cartão perfurado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827" y="1785926"/>
            <a:ext cx="8723995" cy="44291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 descr="2235847541719224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286644" y="-24"/>
            <a:ext cx="1802345" cy="135175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5" name="CaixaDeTexto 4"/>
          <p:cNvSpPr txBox="1"/>
          <p:nvPr/>
        </p:nvSpPr>
        <p:spPr>
          <a:xfrm>
            <a:off x="0" y="476672"/>
            <a:ext cx="8929718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</a:t>
            </a:r>
            <a:r>
              <a:rPr lang="pt-BR" sz="5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Arpanet</a:t>
            </a:r>
            <a:r>
              <a:rPr lang="pt-BR" sz="5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pt-BR" sz="4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Advanced</a:t>
            </a:r>
            <a:r>
              <a:rPr lang="pt-BR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4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Research</a:t>
            </a:r>
            <a:r>
              <a:rPr lang="pt-BR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4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Projects</a:t>
            </a:r>
            <a:r>
              <a:rPr lang="pt-BR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4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Agency</a:t>
            </a:r>
            <a:r>
              <a:rPr lang="pt-BR" sz="5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pt-BR" sz="50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/>
            <a:r>
              <a:rPr lang="pt-BR" sz="3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 1969 a 1972 foi criada a Arpanet, o embrião da Internet que conhecemos hoje. A rede entrou no ar em dezembro de 1969, inicialmente com apenas 4 nós, que respondiam pelos nomes SRI, UCLA, UCSB e UTAH e eram sediados, respectivamente, no Stanford </a:t>
            </a:r>
            <a:r>
              <a:rPr lang="pt-BR" sz="3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Research</a:t>
            </a:r>
            <a:r>
              <a:rPr lang="pt-BR" sz="3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3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Institute</a:t>
            </a:r>
            <a:r>
              <a:rPr lang="pt-BR" sz="3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na Universidade da </a:t>
            </a:r>
            <a:r>
              <a:rPr lang="pt-BR" sz="3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California</a:t>
            </a:r>
            <a:r>
              <a:rPr lang="pt-BR" sz="3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na Universidade de Santa Barbara e na Universidade de </a:t>
            </a:r>
            <a:r>
              <a:rPr lang="pt-BR" sz="3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Utah</a:t>
            </a:r>
            <a:r>
              <a:rPr lang="pt-BR" sz="3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nos EUA. Eles eram interligados através de links de 50 </a:t>
            </a:r>
            <a:r>
              <a:rPr lang="pt-BR" sz="3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kbps</a:t>
            </a:r>
            <a:r>
              <a:rPr lang="pt-BR" sz="3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usando linhas telefônicas dedicadas, adaptadas para o uso como link de dados.</a:t>
            </a:r>
            <a:endParaRPr lang="pt-BR" sz="3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63FD6-C643-4369-AF35-96F13C8B66E1}" type="slidenum">
              <a:rPr lang="pt-BR" b="1" smtClean="0"/>
              <a:pPr/>
              <a:t>5</a:t>
            </a:fld>
            <a:endParaRPr lang="pt-BR" b="1" dirty="0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tx1"/>
                </a:solidFill>
              </a:rPr>
              <a:t>Introdução à Redes de Computadores</a:t>
            </a:r>
            <a:endParaRPr lang="pt-BR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 descr="2235847541719224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341655" y="-24"/>
            <a:ext cx="1802345" cy="135175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5" name="CaixaDeTexto 4"/>
          <p:cNvSpPr txBox="1"/>
          <p:nvPr/>
        </p:nvSpPr>
        <p:spPr>
          <a:xfrm>
            <a:off x="0" y="1297435"/>
            <a:ext cx="9144000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velocidade</a:t>
            </a:r>
          </a:p>
          <a:p>
            <a:pPr algn="just"/>
            <a:r>
              <a:rPr lang="pt-BR" sz="3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Pode parecer pouco, mas 50 </a:t>
            </a:r>
            <a:r>
              <a:rPr lang="pt-BR" sz="3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kbps</a:t>
            </a:r>
            <a:r>
              <a:rPr lang="pt-BR" sz="3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em conexões de longa distância era uma velocidade impressionante para a época, principalmente se considerarmos que os modems domésticos da década de 1970 transmitiam a apenas 110 </a:t>
            </a:r>
            <a:r>
              <a:rPr lang="pt-BR" sz="3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bps</a:t>
            </a:r>
            <a:r>
              <a:rPr lang="pt-BR" sz="3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(bits por segundo), o que corresponde a apenas 825 caracteres de texto por minuto.</a:t>
            </a:r>
            <a:endParaRPr lang="pt-BR" sz="3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63FD6-C643-4369-AF35-96F13C8B66E1}" type="slidenum">
              <a:rPr lang="pt-BR" b="1" smtClean="0"/>
              <a:pPr/>
              <a:t>6</a:t>
            </a:fld>
            <a:endParaRPr lang="pt-BR" b="1" dirty="0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tx1"/>
                </a:solidFill>
              </a:rPr>
              <a:t>Introdução à Redes de Computadores</a:t>
            </a:r>
            <a:endParaRPr lang="pt-BR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 descr="2235847541719224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341655" y="-24"/>
            <a:ext cx="1802345" cy="135175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5" name="CaixaDeTexto 4"/>
          <p:cNvSpPr txBox="1"/>
          <p:nvPr/>
        </p:nvSpPr>
        <p:spPr>
          <a:xfrm>
            <a:off x="0" y="1764298"/>
            <a:ext cx="91440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Esta rede inicial foi criada com propósitos de teste, com o desafio de interligar 4 computadores de arquiteturas diferentes, mas a rede cresceu rapidamente e em 1973 já interligava 30 instituições, incluindo universidades, instituições militares e empresas. Para garantir a operação da rede, cada nó era interligado a pelo menos dois outros (com exceção dos casos em que isso realmente não era possível), de forma que a rede pudesse continuar funcionando mesmo com a interrupção de várias das conexões.</a:t>
            </a:r>
            <a:endParaRPr lang="pt-BR" sz="3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63FD6-C643-4369-AF35-96F13C8B66E1}" type="slidenum">
              <a:rPr lang="pt-BR" b="1" smtClean="0"/>
              <a:pPr/>
              <a:t>7</a:t>
            </a:fld>
            <a:endParaRPr lang="pt-BR" b="1" dirty="0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Introdução à Redes de Computadores</a:t>
            </a:r>
            <a:endParaRPr lang="pt-BR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nlm.nih.gov/hmd/lederberg/images/mapsmaller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1285860"/>
            <a:ext cx="7429552" cy="5175921"/>
          </a:xfrm>
          <a:prstGeom prst="rect">
            <a:avLst/>
          </a:prstGeom>
          <a:noFill/>
        </p:spPr>
      </p:pic>
      <p:pic>
        <p:nvPicPr>
          <p:cNvPr id="4" name="Espaço Reservado para Conteúdo 3" descr="2235847541719224.jpg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7341655" y="0"/>
            <a:ext cx="1802345" cy="135175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63FD6-C643-4369-AF35-96F13C8B66E1}" type="slidenum">
              <a:rPr lang="pt-BR" b="1" smtClean="0"/>
              <a:pPr/>
              <a:t>8</a:t>
            </a:fld>
            <a:endParaRPr lang="pt-BR" b="1" dirty="0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Introdução à Redes de Computadores</a:t>
            </a:r>
            <a:endParaRPr lang="pt-BR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 descr="2235847541719224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341655" y="-24"/>
            <a:ext cx="1802345" cy="135175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5" name="CaixaDeTexto 4"/>
          <p:cNvSpPr txBox="1"/>
          <p:nvPr/>
        </p:nvSpPr>
        <p:spPr>
          <a:xfrm>
            <a:off x="0" y="1571612"/>
            <a:ext cx="9144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 mensagens eram “roteadas” entre os nós e eventuais interrupções nos links eram detectadas rapidamente, de forma que a rede era bastante confiável. Enquanto existisse pelo menos um caminho possível, os pacotes eram “roteados” até finalmente chegarem ao destino, de forma muito similar ao que temos hoje na Internet.</a:t>
            </a:r>
            <a:endParaRPr lang="pt-BR" sz="3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63FD6-C643-4369-AF35-96F13C8B66E1}" type="slidenum">
              <a:rPr lang="pt-BR" b="1" smtClean="0"/>
              <a:pPr/>
              <a:t>9</a:t>
            </a:fld>
            <a:endParaRPr lang="pt-BR" b="1" dirty="0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Introdução à Redes de Computadores</a:t>
            </a:r>
            <a:endParaRPr lang="pt-BR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657</Words>
  <Application>Microsoft Office PowerPoint</Application>
  <PresentationFormat>Apresentação na tela (4:3)</PresentationFormat>
  <Paragraphs>59</Paragraphs>
  <Slides>12</Slides>
  <Notes>12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3" baseType="lpstr">
      <vt:lpstr>Tema do Office</vt:lpstr>
      <vt:lpstr>Redes de Computadores I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à Redes de Computadores</dc:title>
  <dc:creator>Positivo</dc:creator>
  <cp:lastModifiedBy>Ederson</cp:lastModifiedBy>
  <cp:revision>30</cp:revision>
  <dcterms:created xsi:type="dcterms:W3CDTF">2015-04-12T01:05:03Z</dcterms:created>
  <dcterms:modified xsi:type="dcterms:W3CDTF">2017-02-16T01:44:51Z</dcterms:modified>
</cp:coreProperties>
</file>