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256" r:id="rId2"/>
    <p:sldId id="257" r:id="rId3"/>
    <p:sldId id="275" r:id="rId4"/>
    <p:sldId id="276" r:id="rId5"/>
    <p:sldId id="274" r:id="rId6"/>
    <p:sldId id="270" r:id="rId7"/>
    <p:sldId id="271" r:id="rId8"/>
    <p:sldId id="273"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301" r:id="rId22"/>
    <p:sldId id="289" r:id="rId23"/>
    <p:sldId id="290" r:id="rId24"/>
    <p:sldId id="291" r:id="rId25"/>
    <p:sldId id="292" r:id="rId26"/>
    <p:sldId id="293" r:id="rId27"/>
    <p:sldId id="294" r:id="rId28"/>
    <p:sldId id="302" r:id="rId29"/>
    <p:sldId id="295" r:id="rId30"/>
    <p:sldId id="296" r:id="rId31"/>
    <p:sldId id="297" r:id="rId32"/>
    <p:sldId id="298" r:id="rId33"/>
    <p:sldId id="299" r:id="rId34"/>
    <p:sldId id="300" r:id="rId3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24" autoAdjust="0"/>
    <p:restoredTop sz="94624" autoAdjust="0"/>
  </p:normalViewPr>
  <p:slideViewPr>
    <p:cSldViewPr>
      <p:cViewPr>
        <p:scale>
          <a:sx n="50" d="100"/>
          <a:sy n="50" d="100"/>
        </p:scale>
        <p:origin x="-1872" y="-432"/>
      </p:cViewPr>
      <p:guideLst>
        <p:guide orient="horz" pos="2160"/>
        <p:guide pos="2880"/>
      </p:guideLst>
    </p:cSldViewPr>
  </p:slideViewPr>
  <p:outlineViewPr>
    <p:cViewPr>
      <p:scale>
        <a:sx n="33" d="100"/>
        <a:sy n="33" d="100"/>
      </p:scale>
      <p:origin x="0" y="3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4E1D13-7094-4C8B-A084-69BC01659E2A}" type="datetimeFigureOut">
              <a:rPr lang="pt-BR" smtClean="0"/>
              <a:pPr/>
              <a:t>14/02/2017</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DEF8D2-FE08-47AA-8B8C-6D1DF6A34D9E}" type="slidenum">
              <a:rPr lang="pt-BR" smtClean="0"/>
              <a:pPr/>
              <a:t>‹nº›</a:t>
            </a:fld>
            <a:endParaRPr lang="pt-BR"/>
          </a:p>
        </p:txBody>
      </p:sp>
    </p:spTree>
    <p:extLst>
      <p:ext uri="{BB962C8B-B14F-4D97-AF65-F5344CB8AC3E}">
        <p14:creationId xmlns:p14="http://schemas.microsoft.com/office/powerpoint/2010/main" val="41590865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2DF3DE-D5D1-4B87-A424-D33422D95E49}" type="datetimeFigureOut">
              <a:rPr lang="pt-BR" smtClean="0"/>
              <a:pPr/>
              <a:t>14/02/2017</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A27156-1486-4189-9F98-84E3DAFDDCC0}" type="slidenum">
              <a:rPr lang="pt-BR" smtClean="0"/>
              <a:pPr/>
              <a:t>‹nº›</a:t>
            </a:fld>
            <a:endParaRPr lang="pt-BR"/>
          </a:p>
        </p:txBody>
      </p:sp>
    </p:spTree>
    <p:extLst>
      <p:ext uri="{BB962C8B-B14F-4D97-AF65-F5344CB8AC3E}">
        <p14:creationId xmlns:p14="http://schemas.microsoft.com/office/powerpoint/2010/main" val="35199483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1</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10</a:t>
            </a:fld>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11</a:t>
            </a:fld>
            <a:endParaRPr 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12</a:t>
            </a:fld>
            <a:endParaRPr 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13</a:t>
            </a:fld>
            <a:endParaRPr 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14</a:t>
            </a:fld>
            <a:endParaRPr 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15</a:t>
            </a:fld>
            <a:endParaRPr 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16</a:t>
            </a:fld>
            <a:endParaRPr lang="pt-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17</a:t>
            </a:fld>
            <a:endParaRPr lang="pt-B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18</a:t>
            </a:fld>
            <a:endParaRPr lang="pt-B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19</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2</a:t>
            </a:fld>
            <a:endParaRPr lang="pt-B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20</a:t>
            </a:fld>
            <a:endParaRPr lang="pt-B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21</a:t>
            </a:fld>
            <a:endParaRPr lang="pt-B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22</a:t>
            </a:fld>
            <a:endParaRPr lang="pt-B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23</a:t>
            </a:fld>
            <a:endParaRPr lang="pt-B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24</a:t>
            </a:fld>
            <a:endParaRPr lang="pt-B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25</a:t>
            </a:fld>
            <a:endParaRPr lang="pt-B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26</a:t>
            </a:fld>
            <a:endParaRPr lang="pt-B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27</a:t>
            </a:fld>
            <a:endParaRPr lang="pt-B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28</a:t>
            </a:fld>
            <a:endParaRPr lang="pt-B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29</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3</a:t>
            </a:fld>
            <a:endParaRPr lang="pt-B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30</a:t>
            </a:fld>
            <a:endParaRPr lang="pt-B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31</a:t>
            </a:fld>
            <a:endParaRPr lang="pt-B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32</a:t>
            </a:fld>
            <a:endParaRPr lang="pt-B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33</a:t>
            </a:fld>
            <a:endParaRPr lang="pt-B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34</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4</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5</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6</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7</a:t>
            </a:fld>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8</a:t>
            </a:fld>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E8A27156-1486-4189-9F98-84E3DAFDDCC0}" type="slidenum">
              <a:rPr lang="pt-BR" smtClean="0"/>
              <a:pPr/>
              <a:t>9</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5094279-8146-4767-BE48-84368783B1FC}" type="datetime1">
              <a:rPr lang="pt-BR" smtClean="0"/>
              <a:pPr/>
              <a:t>14/02/2017</a:t>
            </a:fld>
            <a:endParaRPr lang="pt-BR"/>
          </a:p>
        </p:txBody>
      </p:sp>
      <p:sp>
        <p:nvSpPr>
          <p:cNvPr id="5" name="Espaço Reservado para Rodapé 4"/>
          <p:cNvSpPr>
            <a:spLocks noGrp="1"/>
          </p:cNvSpPr>
          <p:nvPr>
            <p:ph type="ftr" sz="quarter" idx="11"/>
          </p:nvPr>
        </p:nvSpPr>
        <p:spPr/>
        <p:txBody>
          <a:bodyPr/>
          <a:lstStyle/>
          <a:p>
            <a:r>
              <a:rPr lang="pt-BR" smtClean="0"/>
              <a:t>Introdução à Redes de Computadores</a:t>
            </a:r>
            <a:endParaRPr lang="pt-BR"/>
          </a:p>
        </p:txBody>
      </p:sp>
      <p:sp>
        <p:nvSpPr>
          <p:cNvPr id="6" name="Espaço Reservado para Número de Slide 5"/>
          <p:cNvSpPr>
            <a:spLocks noGrp="1"/>
          </p:cNvSpPr>
          <p:nvPr>
            <p:ph type="sldNum" sz="quarter" idx="12"/>
          </p:nvPr>
        </p:nvSpPr>
        <p:spPr/>
        <p:txBody>
          <a:bodyPr/>
          <a:lstStyle/>
          <a:p>
            <a:fld id="{77063FD6-C643-4369-AF35-96F13C8B66E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30BC2BE-9118-4408-9C4C-83CE04999741}" type="datetime1">
              <a:rPr lang="pt-BR" smtClean="0"/>
              <a:pPr/>
              <a:t>14/02/2017</a:t>
            </a:fld>
            <a:endParaRPr lang="pt-BR"/>
          </a:p>
        </p:txBody>
      </p:sp>
      <p:sp>
        <p:nvSpPr>
          <p:cNvPr id="5" name="Espaço Reservado para Rodapé 4"/>
          <p:cNvSpPr>
            <a:spLocks noGrp="1"/>
          </p:cNvSpPr>
          <p:nvPr>
            <p:ph type="ftr" sz="quarter" idx="11"/>
          </p:nvPr>
        </p:nvSpPr>
        <p:spPr/>
        <p:txBody>
          <a:bodyPr/>
          <a:lstStyle/>
          <a:p>
            <a:r>
              <a:rPr lang="pt-BR" smtClean="0"/>
              <a:t>Introdução à Redes de Computadores</a:t>
            </a:r>
            <a:endParaRPr lang="pt-BR"/>
          </a:p>
        </p:txBody>
      </p:sp>
      <p:sp>
        <p:nvSpPr>
          <p:cNvPr id="6" name="Espaço Reservado para Número de Slide 5"/>
          <p:cNvSpPr>
            <a:spLocks noGrp="1"/>
          </p:cNvSpPr>
          <p:nvPr>
            <p:ph type="sldNum" sz="quarter" idx="12"/>
          </p:nvPr>
        </p:nvSpPr>
        <p:spPr/>
        <p:txBody>
          <a:bodyPr/>
          <a:lstStyle/>
          <a:p>
            <a:fld id="{77063FD6-C643-4369-AF35-96F13C8B66E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DCD0234-B6B9-4C61-9886-CA970FF3DDD7}" type="datetime1">
              <a:rPr lang="pt-BR" smtClean="0"/>
              <a:pPr/>
              <a:t>14/02/2017</a:t>
            </a:fld>
            <a:endParaRPr lang="pt-BR"/>
          </a:p>
        </p:txBody>
      </p:sp>
      <p:sp>
        <p:nvSpPr>
          <p:cNvPr id="5" name="Espaço Reservado para Rodapé 4"/>
          <p:cNvSpPr>
            <a:spLocks noGrp="1"/>
          </p:cNvSpPr>
          <p:nvPr>
            <p:ph type="ftr" sz="quarter" idx="11"/>
          </p:nvPr>
        </p:nvSpPr>
        <p:spPr/>
        <p:txBody>
          <a:bodyPr/>
          <a:lstStyle/>
          <a:p>
            <a:r>
              <a:rPr lang="pt-BR" smtClean="0"/>
              <a:t>Introdução à Redes de Computadores</a:t>
            </a:r>
            <a:endParaRPr lang="pt-BR"/>
          </a:p>
        </p:txBody>
      </p:sp>
      <p:sp>
        <p:nvSpPr>
          <p:cNvPr id="6" name="Espaço Reservado para Número de Slide 5"/>
          <p:cNvSpPr>
            <a:spLocks noGrp="1"/>
          </p:cNvSpPr>
          <p:nvPr>
            <p:ph type="sldNum" sz="quarter" idx="12"/>
          </p:nvPr>
        </p:nvSpPr>
        <p:spPr/>
        <p:txBody>
          <a:bodyPr/>
          <a:lstStyle/>
          <a:p>
            <a:fld id="{77063FD6-C643-4369-AF35-96F13C8B66E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C9C6C80-DB05-4B24-9F8D-C4DB9E63C38D}" type="datetime1">
              <a:rPr lang="pt-BR" smtClean="0"/>
              <a:pPr/>
              <a:t>14/02/2017</a:t>
            </a:fld>
            <a:endParaRPr lang="pt-BR"/>
          </a:p>
        </p:txBody>
      </p:sp>
      <p:sp>
        <p:nvSpPr>
          <p:cNvPr id="5" name="Espaço Reservado para Rodapé 4"/>
          <p:cNvSpPr>
            <a:spLocks noGrp="1"/>
          </p:cNvSpPr>
          <p:nvPr>
            <p:ph type="ftr" sz="quarter" idx="11"/>
          </p:nvPr>
        </p:nvSpPr>
        <p:spPr/>
        <p:txBody>
          <a:bodyPr/>
          <a:lstStyle/>
          <a:p>
            <a:r>
              <a:rPr lang="pt-BR" smtClean="0"/>
              <a:t>Introdução à Redes de Computadores</a:t>
            </a:r>
            <a:endParaRPr lang="pt-BR"/>
          </a:p>
        </p:txBody>
      </p:sp>
      <p:sp>
        <p:nvSpPr>
          <p:cNvPr id="6" name="Espaço Reservado para Número de Slide 5"/>
          <p:cNvSpPr>
            <a:spLocks noGrp="1"/>
          </p:cNvSpPr>
          <p:nvPr>
            <p:ph type="sldNum" sz="quarter" idx="12"/>
          </p:nvPr>
        </p:nvSpPr>
        <p:spPr/>
        <p:txBody>
          <a:bodyPr/>
          <a:lstStyle/>
          <a:p>
            <a:fld id="{77063FD6-C643-4369-AF35-96F13C8B66E1}"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73B0B8CB-76A1-4B85-8CE0-CFF323D6BAD3}" type="datetime1">
              <a:rPr lang="pt-BR" smtClean="0"/>
              <a:pPr/>
              <a:t>14/02/2017</a:t>
            </a:fld>
            <a:endParaRPr lang="pt-BR"/>
          </a:p>
        </p:txBody>
      </p:sp>
      <p:sp>
        <p:nvSpPr>
          <p:cNvPr id="5" name="Espaço Reservado para Rodapé 4"/>
          <p:cNvSpPr>
            <a:spLocks noGrp="1"/>
          </p:cNvSpPr>
          <p:nvPr>
            <p:ph type="ftr" sz="quarter" idx="11"/>
          </p:nvPr>
        </p:nvSpPr>
        <p:spPr/>
        <p:txBody>
          <a:bodyPr/>
          <a:lstStyle/>
          <a:p>
            <a:r>
              <a:rPr lang="pt-BR" smtClean="0"/>
              <a:t>Introdução à Redes de Computadores</a:t>
            </a:r>
            <a:endParaRPr lang="pt-BR"/>
          </a:p>
        </p:txBody>
      </p:sp>
      <p:sp>
        <p:nvSpPr>
          <p:cNvPr id="6" name="Espaço Reservado para Número de Slide 5"/>
          <p:cNvSpPr>
            <a:spLocks noGrp="1"/>
          </p:cNvSpPr>
          <p:nvPr>
            <p:ph type="sldNum" sz="quarter" idx="12"/>
          </p:nvPr>
        </p:nvSpPr>
        <p:spPr/>
        <p:txBody>
          <a:bodyPr/>
          <a:lstStyle/>
          <a:p>
            <a:fld id="{77063FD6-C643-4369-AF35-96F13C8B66E1}"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8FB90BBE-2F25-4319-A133-C8681E211819}" type="datetime1">
              <a:rPr lang="pt-BR" smtClean="0"/>
              <a:pPr/>
              <a:t>14/02/2017</a:t>
            </a:fld>
            <a:endParaRPr lang="pt-BR"/>
          </a:p>
        </p:txBody>
      </p:sp>
      <p:sp>
        <p:nvSpPr>
          <p:cNvPr id="6" name="Espaço Reservado para Rodapé 5"/>
          <p:cNvSpPr>
            <a:spLocks noGrp="1"/>
          </p:cNvSpPr>
          <p:nvPr>
            <p:ph type="ftr" sz="quarter" idx="11"/>
          </p:nvPr>
        </p:nvSpPr>
        <p:spPr/>
        <p:txBody>
          <a:bodyPr/>
          <a:lstStyle/>
          <a:p>
            <a:r>
              <a:rPr lang="pt-BR" smtClean="0"/>
              <a:t>Introdução à Redes de Computadores</a:t>
            </a:r>
            <a:endParaRPr lang="pt-BR"/>
          </a:p>
        </p:txBody>
      </p:sp>
      <p:sp>
        <p:nvSpPr>
          <p:cNvPr id="7" name="Espaço Reservado para Número de Slide 6"/>
          <p:cNvSpPr>
            <a:spLocks noGrp="1"/>
          </p:cNvSpPr>
          <p:nvPr>
            <p:ph type="sldNum" sz="quarter" idx="12"/>
          </p:nvPr>
        </p:nvSpPr>
        <p:spPr/>
        <p:txBody>
          <a:bodyPr/>
          <a:lstStyle/>
          <a:p>
            <a:fld id="{77063FD6-C643-4369-AF35-96F13C8B66E1}"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C350F568-C0E6-47B0-A0A3-B4922EF17A65}" type="datetime1">
              <a:rPr lang="pt-BR" smtClean="0"/>
              <a:pPr/>
              <a:t>14/02/2017</a:t>
            </a:fld>
            <a:endParaRPr lang="pt-BR"/>
          </a:p>
        </p:txBody>
      </p:sp>
      <p:sp>
        <p:nvSpPr>
          <p:cNvPr id="8" name="Espaço Reservado para Rodapé 7"/>
          <p:cNvSpPr>
            <a:spLocks noGrp="1"/>
          </p:cNvSpPr>
          <p:nvPr>
            <p:ph type="ftr" sz="quarter" idx="11"/>
          </p:nvPr>
        </p:nvSpPr>
        <p:spPr/>
        <p:txBody>
          <a:bodyPr/>
          <a:lstStyle/>
          <a:p>
            <a:r>
              <a:rPr lang="pt-BR" smtClean="0"/>
              <a:t>Introdução à Redes de Computadores</a:t>
            </a:r>
            <a:endParaRPr lang="pt-BR"/>
          </a:p>
        </p:txBody>
      </p:sp>
      <p:sp>
        <p:nvSpPr>
          <p:cNvPr id="9" name="Espaço Reservado para Número de Slide 8"/>
          <p:cNvSpPr>
            <a:spLocks noGrp="1"/>
          </p:cNvSpPr>
          <p:nvPr>
            <p:ph type="sldNum" sz="quarter" idx="12"/>
          </p:nvPr>
        </p:nvSpPr>
        <p:spPr/>
        <p:txBody>
          <a:bodyPr/>
          <a:lstStyle/>
          <a:p>
            <a:fld id="{77063FD6-C643-4369-AF35-96F13C8B66E1}"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BD4F36ED-921B-4E87-A0AC-A5F142E737D6}" type="datetime1">
              <a:rPr lang="pt-BR" smtClean="0"/>
              <a:pPr/>
              <a:t>14/02/2017</a:t>
            </a:fld>
            <a:endParaRPr lang="pt-BR"/>
          </a:p>
        </p:txBody>
      </p:sp>
      <p:sp>
        <p:nvSpPr>
          <p:cNvPr id="4" name="Espaço Reservado para Rodapé 3"/>
          <p:cNvSpPr>
            <a:spLocks noGrp="1"/>
          </p:cNvSpPr>
          <p:nvPr>
            <p:ph type="ftr" sz="quarter" idx="11"/>
          </p:nvPr>
        </p:nvSpPr>
        <p:spPr/>
        <p:txBody>
          <a:bodyPr/>
          <a:lstStyle/>
          <a:p>
            <a:r>
              <a:rPr lang="pt-BR" smtClean="0"/>
              <a:t>Introdução à Redes de Computadores</a:t>
            </a:r>
            <a:endParaRPr lang="pt-BR"/>
          </a:p>
        </p:txBody>
      </p:sp>
      <p:sp>
        <p:nvSpPr>
          <p:cNvPr id="5" name="Espaço Reservado para Número de Slide 4"/>
          <p:cNvSpPr>
            <a:spLocks noGrp="1"/>
          </p:cNvSpPr>
          <p:nvPr>
            <p:ph type="sldNum" sz="quarter" idx="12"/>
          </p:nvPr>
        </p:nvSpPr>
        <p:spPr/>
        <p:txBody>
          <a:bodyPr/>
          <a:lstStyle/>
          <a:p>
            <a:fld id="{77063FD6-C643-4369-AF35-96F13C8B66E1}"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30E02DE-4455-4E16-9CEC-96BE8EC73617}" type="datetime1">
              <a:rPr lang="pt-BR" smtClean="0"/>
              <a:pPr/>
              <a:t>14/02/2017</a:t>
            </a:fld>
            <a:endParaRPr lang="pt-BR"/>
          </a:p>
        </p:txBody>
      </p:sp>
      <p:sp>
        <p:nvSpPr>
          <p:cNvPr id="3" name="Espaço Reservado para Rodapé 2"/>
          <p:cNvSpPr>
            <a:spLocks noGrp="1"/>
          </p:cNvSpPr>
          <p:nvPr>
            <p:ph type="ftr" sz="quarter" idx="11"/>
          </p:nvPr>
        </p:nvSpPr>
        <p:spPr/>
        <p:txBody>
          <a:bodyPr/>
          <a:lstStyle/>
          <a:p>
            <a:r>
              <a:rPr lang="pt-BR" smtClean="0"/>
              <a:t>Introdução à Redes de Computadores</a:t>
            </a:r>
            <a:endParaRPr lang="pt-BR"/>
          </a:p>
        </p:txBody>
      </p:sp>
      <p:sp>
        <p:nvSpPr>
          <p:cNvPr id="4" name="Espaço Reservado para Número de Slide 3"/>
          <p:cNvSpPr>
            <a:spLocks noGrp="1"/>
          </p:cNvSpPr>
          <p:nvPr>
            <p:ph type="sldNum" sz="quarter" idx="12"/>
          </p:nvPr>
        </p:nvSpPr>
        <p:spPr/>
        <p:txBody>
          <a:bodyPr/>
          <a:lstStyle/>
          <a:p>
            <a:fld id="{77063FD6-C643-4369-AF35-96F13C8B66E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C40C8006-3DCD-4EF3-A0BD-B8E4C81D1105}" type="datetime1">
              <a:rPr lang="pt-BR" smtClean="0"/>
              <a:pPr/>
              <a:t>14/02/2017</a:t>
            </a:fld>
            <a:endParaRPr lang="pt-BR"/>
          </a:p>
        </p:txBody>
      </p:sp>
      <p:sp>
        <p:nvSpPr>
          <p:cNvPr id="6" name="Espaço Reservado para Rodapé 5"/>
          <p:cNvSpPr>
            <a:spLocks noGrp="1"/>
          </p:cNvSpPr>
          <p:nvPr>
            <p:ph type="ftr" sz="quarter" idx="11"/>
          </p:nvPr>
        </p:nvSpPr>
        <p:spPr/>
        <p:txBody>
          <a:bodyPr/>
          <a:lstStyle/>
          <a:p>
            <a:r>
              <a:rPr lang="pt-BR" smtClean="0"/>
              <a:t>Introdução à Redes de Computadores</a:t>
            </a:r>
            <a:endParaRPr lang="pt-BR"/>
          </a:p>
        </p:txBody>
      </p:sp>
      <p:sp>
        <p:nvSpPr>
          <p:cNvPr id="7" name="Espaço Reservado para Número de Slide 6"/>
          <p:cNvSpPr>
            <a:spLocks noGrp="1"/>
          </p:cNvSpPr>
          <p:nvPr>
            <p:ph type="sldNum" sz="quarter" idx="12"/>
          </p:nvPr>
        </p:nvSpPr>
        <p:spPr/>
        <p:txBody>
          <a:bodyPr/>
          <a:lstStyle/>
          <a:p>
            <a:fld id="{77063FD6-C643-4369-AF35-96F13C8B66E1}"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631954F1-4F57-4B62-892F-1577BB2BC2E5}" type="datetime1">
              <a:rPr lang="pt-BR" smtClean="0"/>
              <a:pPr/>
              <a:t>14/02/2017</a:t>
            </a:fld>
            <a:endParaRPr lang="pt-BR"/>
          </a:p>
        </p:txBody>
      </p:sp>
      <p:sp>
        <p:nvSpPr>
          <p:cNvPr id="6" name="Espaço Reservado para Rodapé 5"/>
          <p:cNvSpPr>
            <a:spLocks noGrp="1"/>
          </p:cNvSpPr>
          <p:nvPr>
            <p:ph type="ftr" sz="quarter" idx="11"/>
          </p:nvPr>
        </p:nvSpPr>
        <p:spPr/>
        <p:txBody>
          <a:bodyPr/>
          <a:lstStyle/>
          <a:p>
            <a:r>
              <a:rPr lang="pt-BR" smtClean="0"/>
              <a:t>Introdução à Redes de Computadores</a:t>
            </a:r>
            <a:endParaRPr lang="pt-BR"/>
          </a:p>
        </p:txBody>
      </p:sp>
      <p:sp>
        <p:nvSpPr>
          <p:cNvPr id="7" name="Espaço Reservado para Número de Slide 6"/>
          <p:cNvSpPr>
            <a:spLocks noGrp="1"/>
          </p:cNvSpPr>
          <p:nvPr>
            <p:ph type="sldNum" sz="quarter" idx="12"/>
          </p:nvPr>
        </p:nvSpPr>
        <p:spPr/>
        <p:txBody>
          <a:bodyPr/>
          <a:lstStyle/>
          <a:p>
            <a:fld id="{77063FD6-C643-4369-AF35-96F13C8B66E1}"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00"/>
            </a:gs>
            <a:gs pos="39999">
              <a:srgbClr val="0A128C"/>
            </a:gs>
            <a:gs pos="70000">
              <a:srgbClr val="181CC7"/>
            </a:gs>
            <a:gs pos="88000">
              <a:srgbClr val="7005D4"/>
            </a:gs>
            <a:gs pos="100000">
              <a:srgbClr val="8C3D91"/>
            </a:gs>
          </a:gsLst>
          <a:lin ang="16200000" scaled="1"/>
          <a:tileRect/>
        </a:gra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EDFB02-945A-4BB4-BE31-9DBF8489B086}" type="datetime1">
              <a:rPr lang="pt-BR" smtClean="0"/>
              <a:pPr/>
              <a:t>14/02/2017</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smtClean="0"/>
              <a:t>Introdução à Redes de Computadores</a:t>
            </a:r>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063FD6-C643-4369-AF35-96F13C8B66E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jpe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42910" y="2285992"/>
            <a:ext cx="7772400" cy="1470025"/>
          </a:xfrm>
        </p:spPr>
        <p:txBody>
          <a:bodyPr/>
          <a:lstStyle/>
          <a:p>
            <a:r>
              <a:rPr lang="pt-BR" b="1" dirty="0" smtClean="0">
                <a:solidFill>
                  <a:schemeClr val="bg1"/>
                </a:solidFill>
                <a:effectLst>
                  <a:outerShdw blurRad="38100" dist="38100" dir="2700000" algn="tl">
                    <a:srgbClr val="000000">
                      <a:alpha val="43137"/>
                    </a:srgbClr>
                  </a:outerShdw>
                </a:effectLst>
              </a:rPr>
              <a:t>Redes de Computadores 1</a:t>
            </a:r>
            <a:endParaRPr lang="pt-BR" b="1" dirty="0">
              <a:solidFill>
                <a:schemeClr val="bg1"/>
              </a:solidFill>
              <a:effectLst>
                <a:outerShdw blurRad="38100" dist="38100" dir="2700000" algn="tl">
                  <a:srgbClr val="000000">
                    <a:alpha val="43137"/>
                  </a:srgbClr>
                </a:outerShdw>
              </a:effectLst>
            </a:endParaRPr>
          </a:p>
        </p:txBody>
      </p:sp>
      <p:sp>
        <p:nvSpPr>
          <p:cNvPr id="3" name="Subtítulo 2"/>
          <p:cNvSpPr>
            <a:spLocks noGrp="1"/>
          </p:cNvSpPr>
          <p:nvPr>
            <p:ph type="subTitle" idx="1"/>
          </p:nvPr>
        </p:nvSpPr>
        <p:spPr>
          <a:xfrm>
            <a:off x="152400" y="5713418"/>
            <a:ext cx="7772400" cy="1423982"/>
          </a:xfrm>
        </p:spPr>
        <p:txBody>
          <a:bodyPr>
            <a:normAutofit/>
          </a:bodyPr>
          <a:lstStyle/>
          <a:p>
            <a:pPr algn="l"/>
            <a:r>
              <a:rPr lang="pt-BR" b="1" dirty="0" smtClean="0">
                <a:solidFill>
                  <a:schemeClr val="bg1"/>
                </a:solidFill>
                <a:effectLst>
                  <a:outerShdw blurRad="38100" dist="38100" dir="2700000" algn="tl">
                    <a:srgbClr val="000000">
                      <a:alpha val="43137"/>
                    </a:srgbClr>
                  </a:outerShdw>
                </a:effectLst>
              </a:rPr>
              <a:t>Prof. Esp. </a:t>
            </a:r>
            <a:r>
              <a:rPr lang="pt-BR" b="1" dirty="0" err="1" smtClean="0">
                <a:solidFill>
                  <a:schemeClr val="bg1"/>
                </a:solidFill>
                <a:effectLst>
                  <a:outerShdw blurRad="38100" dist="38100" dir="2700000" algn="tl">
                    <a:srgbClr val="000000">
                      <a:alpha val="43137"/>
                    </a:srgbClr>
                  </a:outerShdw>
                </a:effectLst>
              </a:rPr>
              <a:t>Ederson</a:t>
            </a:r>
            <a:r>
              <a:rPr lang="pt-BR" b="1" dirty="0" smtClean="0">
                <a:solidFill>
                  <a:schemeClr val="bg1"/>
                </a:solidFill>
                <a:effectLst>
                  <a:outerShdw blurRad="38100" dist="38100" dir="2700000" algn="tl">
                    <a:srgbClr val="000000">
                      <a:alpha val="43137"/>
                    </a:srgbClr>
                  </a:outerShdw>
                </a:effectLst>
              </a:rPr>
              <a:t> da Costa</a:t>
            </a:r>
          </a:p>
          <a:p>
            <a:pPr algn="l"/>
            <a:r>
              <a:rPr lang="pt-BR" b="1" dirty="0" smtClean="0">
                <a:solidFill>
                  <a:schemeClr val="bg1"/>
                </a:solidFill>
                <a:effectLst>
                  <a:outerShdw blurRad="38100" dist="38100" dir="2700000" algn="tl">
                    <a:srgbClr val="000000">
                      <a:alpha val="43137"/>
                    </a:srgbClr>
                  </a:outerShdw>
                </a:effectLst>
              </a:rPr>
              <a:t>Conteúdo: Comunicação de dados</a:t>
            </a:r>
            <a:endParaRPr lang="pt-BR" b="1"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0" y="1428736"/>
            <a:ext cx="9144000" cy="5786199"/>
          </a:xfrm>
          <a:prstGeom prst="rect">
            <a:avLst/>
          </a:prstGeom>
          <a:noFill/>
        </p:spPr>
        <p:txBody>
          <a:bodyPr wrap="square" rtlCol="0">
            <a:spAutoFit/>
          </a:bodyPr>
          <a:lstStyle/>
          <a:p>
            <a:pPr algn="ctr"/>
            <a:endParaRPr lang="pt-BR" sz="3000" b="1" dirty="0" smtClean="0">
              <a:solidFill>
                <a:schemeClr val="bg1"/>
              </a:solidFill>
            </a:endParaRPr>
          </a:p>
          <a:p>
            <a:pPr algn="ctr"/>
            <a:r>
              <a:rPr lang="pt-BR" sz="3000" b="1" dirty="0" smtClean="0">
                <a:solidFill>
                  <a:schemeClr val="bg1"/>
                </a:solidFill>
              </a:rPr>
              <a:t>Entrega</a:t>
            </a:r>
          </a:p>
          <a:p>
            <a:pPr algn="ctr"/>
            <a:endParaRPr lang="pt-BR" sz="3000" b="1" dirty="0" smtClean="0">
              <a:solidFill>
                <a:schemeClr val="bg1"/>
              </a:solidFill>
            </a:endParaRPr>
          </a:p>
          <a:p>
            <a:pPr algn="just"/>
            <a:r>
              <a:rPr lang="pt-BR" sz="3000" b="1" dirty="0" smtClean="0">
                <a:solidFill>
                  <a:schemeClr val="bg1"/>
                </a:solidFill>
              </a:rPr>
              <a:t>O sistema deve entregar dados no destino correto. Os dados têm de ser recebidos pelo dispositivo ou usuário pretendido e apenas por esse dispositivo ou usuário.</a:t>
            </a:r>
          </a:p>
          <a:p>
            <a:pPr algn="just"/>
            <a:endParaRPr lang="pt-BR" sz="3000" b="1" dirty="0" smtClean="0">
              <a:solidFill>
                <a:schemeClr val="bg1"/>
              </a:solidFill>
            </a:endParaRPr>
          </a:p>
          <a:p>
            <a:pPr algn="just"/>
            <a:endParaRPr lang="pt-BR" sz="3000" b="1" dirty="0" smtClean="0">
              <a:solidFill>
                <a:schemeClr val="bg1"/>
              </a:solidFill>
            </a:endParaRPr>
          </a:p>
          <a:p>
            <a:pPr algn="just"/>
            <a:endParaRPr lang="pt-BR" sz="3000" b="1" dirty="0" smtClean="0">
              <a:solidFill>
                <a:schemeClr val="bg1"/>
              </a:solidFill>
            </a:endParaRPr>
          </a:p>
          <a:p>
            <a:pPr algn="just"/>
            <a:r>
              <a:rPr lang="pt-BR" sz="3000" b="1" dirty="0" smtClean="0">
                <a:solidFill>
                  <a:schemeClr val="bg1"/>
                </a:solidFill>
              </a:rPr>
              <a:t>Exemplos????????????</a:t>
            </a:r>
          </a:p>
          <a:p>
            <a:pPr algn="just"/>
            <a:r>
              <a:rPr lang="pt-BR" sz="3000" b="1" u="sng" dirty="0" smtClean="0">
                <a:solidFill>
                  <a:schemeClr val="bg1"/>
                </a:solidFill>
              </a:rPr>
              <a:t>Mensagem para pessoa errada.</a:t>
            </a:r>
          </a:p>
          <a:p>
            <a:pPr algn="just"/>
            <a:endParaRPr lang="pt-BR" sz="2000" dirty="0" smtClean="0"/>
          </a:p>
          <a:p>
            <a:pPr algn="just"/>
            <a:endParaRPr lang="pt-BR" sz="2000" dirty="0">
              <a:effectLst>
                <a:outerShdw blurRad="38100" dist="38100" dir="2700000" algn="tl">
                  <a:srgbClr val="000000">
                    <a:alpha val="43137"/>
                  </a:srgbClr>
                </a:outerShdw>
              </a:effectLst>
            </a:endParaRP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10</a:t>
            </a:fld>
            <a:endParaRPr lang="pt-BR" b="1" dirty="0"/>
          </a:p>
        </p:txBody>
      </p:sp>
      <p:sp>
        <p:nvSpPr>
          <p:cNvPr id="7" name="Espaço Reservado para Rodapé 6"/>
          <p:cNvSpPr>
            <a:spLocks noGrp="1"/>
          </p:cNvSpPr>
          <p:nvPr>
            <p:ph type="ftr" sz="quarter" idx="11"/>
          </p:nvPr>
        </p:nvSpPr>
        <p:spPr>
          <a:xfrm>
            <a:off x="3124200" y="6492899"/>
            <a:ext cx="2895600" cy="365125"/>
          </a:xfrm>
        </p:spPr>
        <p:txBody>
          <a:bodyPr/>
          <a:lstStyle/>
          <a:p>
            <a:r>
              <a:rPr lang="pt-BR" b="1" dirty="0" smtClean="0">
                <a:solidFill>
                  <a:schemeClr val="bg1"/>
                </a:solidFill>
              </a:rPr>
              <a:t>Introdução à Redes de Computadores</a:t>
            </a:r>
            <a:endParaRPr lang="pt-BR" b="1"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0" y="1896327"/>
            <a:ext cx="9144000" cy="5016758"/>
          </a:xfrm>
          <a:prstGeom prst="rect">
            <a:avLst/>
          </a:prstGeom>
          <a:noFill/>
        </p:spPr>
        <p:txBody>
          <a:bodyPr wrap="square" rtlCol="0">
            <a:spAutoFit/>
          </a:bodyPr>
          <a:lstStyle/>
          <a:p>
            <a:pPr algn="ctr"/>
            <a:r>
              <a:rPr lang="pt-BR" sz="3000" b="1" dirty="0" smtClean="0">
                <a:solidFill>
                  <a:schemeClr val="bg1"/>
                </a:solidFill>
                <a:effectLst>
                  <a:outerShdw blurRad="38100" dist="38100" dir="2700000" algn="tl">
                    <a:srgbClr val="000000">
                      <a:alpha val="43137"/>
                    </a:srgbClr>
                  </a:outerShdw>
                </a:effectLst>
              </a:rPr>
              <a:t>Precisão</a:t>
            </a:r>
          </a:p>
          <a:p>
            <a:pPr algn="ctr"/>
            <a:endParaRPr lang="pt-BR" sz="3000" b="1" dirty="0" smtClean="0">
              <a:solidFill>
                <a:schemeClr val="bg1"/>
              </a:solidFill>
              <a:effectLst>
                <a:outerShdw blurRad="38100" dist="38100" dir="2700000" algn="tl">
                  <a:srgbClr val="000000">
                    <a:alpha val="43137"/>
                  </a:srgbClr>
                </a:outerShdw>
              </a:effectLst>
            </a:endParaRPr>
          </a:p>
          <a:p>
            <a:pPr algn="just"/>
            <a:r>
              <a:rPr lang="pt-BR" sz="3000" b="1" dirty="0" smtClean="0">
                <a:solidFill>
                  <a:schemeClr val="bg1"/>
                </a:solidFill>
                <a:effectLst>
                  <a:outerShdw blurRad="38100" dist="38100" dir="2700000" algn="tl">
                    <a:srgbClr val="000000">
                      <a:alpha val="43137"/>
                    </a:srgbClr>
                  </a:outerShdw>
                </a:effectLst>
              </a:rPr>
              <a:t>O sistema deve entregar dados de forma precisa. Dados que foram alterados na transmissão e deixados sem correção são inúteis.</a:t>
            </a:r>
          </a:p>
          <a:p>
            <a:pPr algn="just"/>
            <a:endParaRPr lang="pt-BR" sz="3000" b="1" dirty="0" smtClean="0">
              <a:solidFill>
                <a:schemeClr val="bg1"/>
              </a:solidFill>
              <a:effectLst>
                <a:outerShdw blurRad="38100" dist="38100" dir="2700000" algn="tl">
                  <a:srgbClr val="000000">
                    <a:alpha val="43137"/>
                  </a:srgbClr>
                </a:outerShdw>
              </a:effectLst>
            </a:endParaRPr>
          </a:p>
          <a:p>
            <a:pPr algn="just"/>
            <a:endParaRPr lang="pt-BR" sz="3000" b="1" dirty="0" smtClean="0">
              <a:solidFill>
                <a:schemeClr val="bg1"/>
              </a:solidFill>
              <a:effectLst>
                <a:outerShdw blurRad="38100" dist="38100" dir="2700000" algn="tl">
                  <a:srgbClr val="000000">
                    <a:alpha val="43137"/>
                  </a:srgbClr>
                </a:outerShdw>
              </a:effectLst>
            </a:endParaRPr>
          </a:p>
          <a:p>
            <a:pPr algn="just"/>
            <a:endParaRPr lang="pt-BR" sz="3000" b="1" dirty="0" smtClean="0">
              <a:solidFill>
                <a:schemeClr val="bg1"/>
              </a:solidFill>
              <a:effectLst>
                <a:outerShdw blurRad="38100" dist="38100" dir="2700000" algn="tl">
                  <a:srgbClr val="000000">
                    <a:alpha val="43137"/>
                  </a:srgbClr>
                </a:outerShdw>
              </a:effectLst>
            </a:endParaRPr>
          </a:p>
          <a:p>
            <a:pPr algn="just"/>
            <a:r>
              <a:rPr lang="pt-BR" sz="3000" b="1" dirty="0" smtClean="0">
                <a:solidFill>
                  <a:schemeClr val="bg1"/>
                </a:solidFill>
                <a:effectLst>
                  <a:outerShdw blurRad="38100" dist="38100" dir="2700000" algn="tl">
                    <a:srgbClr val="000000">
                      <a:alpha val="43137"/>
                    </a:srgbClr>
                  </a:outerShdw>
                </a:effectLst>
              </a:rPr>
              <a:t>Exemplos????????????</a:t>
            </a:r>
          </a:p>
          <a:p>
            <a:pPr algn="just"/>
            <a:r>
              <a:rPr lang="pt-BR" sz="3000" b="1" u="sng" dirty="0" smtClean="0">
                <a:solidFill>
                  <a:schemeClr val="bg1"/>
                </a:solidFill>
                <a:effectLst>
                  <a:outerShdw blurRad="38100" dist="38100" dir="2700000" algn="tl">
                    <a:srgbClr val="000000">
                      <a:alpha val="43137"/>
                    </a:srgbClr>
                  </a:outerShdw>
                </a:effectLst>
              </a:rPr>
              <a:t>Carta Pela metade</a:t>
            </a:r>
          </a:p>
          <a:p>
            <a:pPr algn="just"/>
            <a:endParaRPr lang="pt-BR" sz="2000" dirty="0">
              <a:solidFill>
                <a:schemeClr val="bg1"/>
              </a:solidFill>
            </a:endParaRP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11</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0" y="1571612"/>
            <a:ext cx="9144000" cy="5170646"/>
          </a:xfrm>
          <a:prstGeom prst="rect">
            <a:avLst/>
          </a:prstGeom>
          <a:noFill/>
        </p:spPr>
        <p:txBody>
          <a:bodyPr wrap="square" rtlCol="0">
            <a:spAutoFit/>
          </a:bodyPr>
          <a:lstStyle/>
          <a:p>
            <a:pPr algn="ctr"/>
            <a:r>
              <a:rPr lang="pt-BR" sz="3000" b="1" dirty="0" smtClean="0">
                <a:solidFill>
                  <a:schemeClr val="bg1"/>
                </a:solidFill>
                <a:effectLst>
                  <a:outerShdw blurRad="38100" dist="38100" dir="2700000" algn="tl">
                    <a:srgbClr val="000000">
                      <a:alpha val="43137"/>
                    </a:srgbClr>
                  </a:outerShdw>
                </a:effectLst>
              </a:rPr>
              <a:t>Sincronização</a:t>
            </a:r>
          </a:p>
          <a:p>
            <a:pPr algn="ctr"/>
            <a:endParaRPr lang="pt-BR" sz="3000" b="1" dirty="0" smtClean="0">
              <a:solidFill>
                <a:schemeClr val="bg1"/>
              </a:solidFill>
              <a:effectLst>
                <a:outerShdw blurRad="38100" dist="38100" dir="2700000" algn="tl">
                  <a:srgbClr val="000000">
                    <a:alpha val="43137"/>
                  </a:srgbClr>
                </a:outerShdw>
              </a:effectLst>
            </a:endParaRPr>
          </a:p>
          <a:p>
            <a:pPr algn="just"/>
            <a:r>
              <a:rPr lang="pt-BR" sz="3000" b="1" dirty="0" smtClean="0">
                <a:solidFill>
                  <a:schemeClr val="bg1"/>
                </a:solidFill>
                <a:effectLst>
                  <a:outerShdw blurRad="38100" dist="38100" dir="2700000" algn="tl">
                    <a:srgbClr val="000000">
                      <a:alpha val="43137"/>
                    </a:srgbClr>
                  </a:outerShdw>
                </a:effectLst>
              </a:rPr>
              <a:t>O sistema deve entregar dados no momento certo. Dados entregues com atraso são inúteis. No caso de vídeo e áudio, a entrega em tempo significa fornecer os dados à medida que eles são produzidos e sem atrasos consideráveis. Esse tipo de entrega é denominado de transmissão em tempo real</a:t>
            </a:r>
          </a:p>
          <a:p>
            <a:pPr algn="just"/>
            <a:endParaRPr lang="pt-BR" sz="3000" b="1" dirty="0" smtClean="0">
              <a:solidFill>
                <a:schemeClr val="bg1"/>
              </a:solidFill>
              <a:effectLst>
                <a:outerShdw blurRad="38100" dist="38100" dir="2700000" algn="tl">
                  <a:srgbClr val="000000">
                    <a:alpha val="43137"/>
                  </a:srgbClr>
                </a:outerShdw>
              </a:effectLst>
            </a:endParaRPr>
          </a:p>
          <a:p>
            <a:pPr algn="just">
              <a:buNone/>
            </a:pPr>
            <a:r>
              <a:rPr lang="pt-BR" sz="3000" b="1" dirty="0" smtClean="0">
                <a:solidFill>
                  <a:schemeClr val="bg1"/>
                </a:solidFill>
                <a:effectLst>
                  <a:outerShdw blurRad="38100" dist="38100" dir="2700000" algn="tl">
                    <a:srgbClr val="000000">
                      <a:alpha val="43137"/>
                    </a:srgbClr>
                  </a:outerShdw>
                </a:effectLst>
              </a:rPr>
              <a:t>Exemplos????????????</a:t>
            </a:r>
          </a:p>
          <a:p>
            <a:pPr algn="just">
              <a:buNone/>
            </a:pPr>
            <a:r>
              <a:rPr lang="pt-BR" sz="3000" b="1" u="sng" dirty="0" smtClean="0">
                <a:solidFill>
                  <a:schemeClr val="bg1"/>
                </a:solidFill>
                <a:effectLst>
                  <a:outerShdw blurRad="38100" dist="38100" dir="2700000" algn="tl">
                    <a:srgbClr val="000000">
                      <a:alpha val="43137"/>
                    </a:srgbClr>
                  </a:outerShdw>
                </a:effectLst>
              </a:rPr>
              <a:t>Vídeos em tempo real</a:t>
            </a:r>
            <a:r>
              <a:rPr lang="pt-BR" sz="3000" b="1" dirty="0" smtClean="0">
                <a:solidFill>
                  <a:schemeClr val="bg1"/>
                </a:solidFill>
                <a:effectLst>
                  <a:outerShdw blurRad="38100" dist="38100" dir="2700000" algn="tl">
                    <a:srgbClr val="000000">
                      <a:alpha val="43137"/>
                    </a:srgbClr>
                  </a:outerShdw>
                </a:effectLst>
              </a:rPr>
              <a:t>.</a:t>
            </a:r>
            <a:endParaRPr lang="pt-BR" sz="3000" b="1" dirty="0">
              <a:solidFill>
                <a:schemeClr val="bg1"/>
              </a:solidFill>
              <a:effectLst>
                <a:outerShdw blurRad="38100" dist="38100" dir="2700000" algn="tl">
                  <a:srgbClr val="000000">
                    <a:alpha val="43137"/>
                  </a:srgbClr>
                </a:outerShdw>
              </a:effectLst>
            </a:endParaRP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12</a:t>
            </a:fld>
            <a:endParaRPr lang="pt-BR" b="1" dirty="0"/>
          </a:p>
        </p:txBody>
      </p:sp>
      <p:sp>
        <p:nvSpPr>
          <p:cNvPr id="7" name="Espaço Reservado para Rodapé 6"/>
          <p:cNvSpPr>
            <a:spLocks noGrp="1"/>
          </p:cNvSpPr>
          <p:nvPr>
            <p:ph type="ftr" sz="quarter" idx="11"/>
          </p:nvPr>
        </p:nvSpPr>
        <p:spPr>
          <a:xfrm>
            <a:off x="3786182" y="6492875"/>
            <a:ext cx="2895600" cy="365125"/>
          </a:xfrm>
        </p:spPr>
        <p:txBody>
          <a:bodyPr/>
          <a:lstStyle/>
          <a:p>
            <a:r>
              <a:rPr lang="pt-BR" b="1" dirty="0" smtClean="0">
                <a:solidFill>
                  <a:schemeClr val="bg1"/>
                </a:solidFill>
              </a:rPr>
              <a:t>Introdução à Redes de Computadores</a:t>
            </a:r>
            <a:endParaRPr lang="pt-BR" b="1"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0" y="1142984"/>
            <a:ext cx="9144000" cy="5632311"/>
          </a:xfrm>
          <a:prstGeom prst="rect">
            <a:avLst/>
          </a:prstGeom>
          <a:noFill/>
        </p:spPr>
        <p:txBody>
          <a:bodyPr wrap="square" rtlCol="0">
            <a:spAutoFit/>
          </a:bodyPr>
          <a:lstStyle/>
          <a:p>
            <a:pPr algn="ctr"/>
            <a:r>
              <a:rPr lang="pt-BR" sz="3000" b="1" dirty="0" err="1" smtClean="0">
                <a:solidFill>
                  <a:schemeClr val="bg1"/>
                </a:solidFill>
                <a:effectLst>
                  <a:outerShdw blurRad="38100" dist="38100" dir="2700000" algn="tl">
                    <a:srgbClr val="000000">
                      <a:alpha val="43137"/>
                    </a:srgbClr>
                  </a:outerShdw>
                </a:effectLst>
              </a:rPr>
              <a:t>Jitter</a:t>
            </a:r>
            <a:endParaRPr lang="pt-BR" sz="3000" b="1" dirty="0" smtClean="0">
              <a:solidFill>
                <a:schemeClr val="bg1"/>
              </a:solidFill>
              <a:effectLst>
                <a:outerShdw blurRad="38100" dist="38100" dir="2700000" algn="tl">
                  <a:srgbClr val="000000">
                    <a:alpha val="43137"/>
                  </a:srgbClr>
                </a:outerShdw>
              </a:effectLst>
            </a:endParaRPr>
          </a:p>
          <a:p>
            <a:pPr algn="ctr"/>
            <a:endParaRPr lang="pt-BR" sz="3000" b="1" dirty="0" smtClean="0">
              <a:solidFill>
                <a:schemeClr val="bg1"/>
              </a:solidFill>
              <a:effectLst>
                <a:outerShdw blurRad="38100" dist="38100" dir="2700000" algn="tl">
                  <a:srgbClr val="000000">
                    <a:alpha val="43137"/>
                  </a:srgbClr>
                </a:outerShdw>
              </a:effectLst>
            </a:endParaRPr>
          </a:p>
          <a:p>
            <a:pPr algn="just"/>
            <a:r>
              <a:rPr lang="pt-BR" sz="3000" b="1" dirty="0" smtClean="0">
                <a:solidFill>
                  <a:schemeClr val="bg1"/>
                </a:solidFill>
                <a:effectLst>
                  <a:outerShdw blurRad="38100" dist="38100" dir="2700000" algn="tl">
                    <a:srgbClr val="000000">
                      <a:alpha val="43137"/>
                    </a:srgbClr>
                  </a:outerShdw>
                </a:effectLst>
              </a:rPr>
              <a:t>Refere-se à variação no tempo de chegada dos pacotes. È o atraso desigual na entrega de pacotes de áudio e vídeo. Suponhamos, por exemplo, que pacotes de vídeo sejam enviados a cada 30min. Se alguns destes pacotes chegarem com um atraso de 30min e outros um atraso de 40min, o resultado será uma qualidade de vídeo irregular.</a:t>
            </a:r>
          </a:p>
          <a:p>
            <a:pPr algn="just">
              <a:buNone/>
            </a:pPr>
            <a:endParaRPr lang="pt-BR" sz="3000" b="1" dirty="0" smtClean="0">
              <a:solidFill>
                <a:schemeClr val="bg1"/>
              </a:solidFill>
              <a:effectLst>
                <a:outerShdw blurRad="38100" dist="38100" dir="2700000" algn="tl">
                  <a:srgbClr val="000000">
                    <a:alpha val="43137"/>
                  </a:srgbClr>
                </a:outerShdw>
              </a:effectLst>
            </a:endParaRPr>
          </a:p>
          <a:p>
            <a:pPr algn="just">
              <a:buNone/>
            </a:pPr>
            <a:r>
              <a:rPr lang="pt-BR" sz="3000" b="1" dirty="0" smtClean="0">
                <a:solidFill>
                  <a:schemeClr val="bg1"/>
                </a:solidFill>
                <a:effectLst>
                  <a:outerShdw blurRad="38100" dist="38100" dir="2700000" algn="tl">
                    <a:srgbClr val="000000">
                      <a:alpha val="43137"/>
                    </a:srgbClr>
                  </a:outerShdw>
                </a:effectLst>
              </a:rPr>
              <a:t>Exemplos????????????</a:t>
            </a:r>
          </a:p>
          <a:p>
            <a:pPr algn="just">
              <a:buNone/>
            </a:pPr>
            <a:r>
              <a:rPr lang="pt-BR" sz="3000" b="1" dirty="0" smtClean="0">
                <a:solidFill>
                  <a:schemeClr val="bg1"/>
                </a:solidFill>
                <a:effectLst>
                  <a:outerShdw blurRad="38100" dist="38100" dir="2700000" algn="tl">
                    <a:srgbClr val="000000">
                      <a:alpha val="43137"/>
                    </a:srgbClr>
                  </a:outerShdw>
                </a:effectLst>
              </a:rPr>
              <a:t>Ligação via VOIP</a:t>
            </a:r>
            <a:endParaRPr lang="pt-BR" sz="3000" b="1" dirty="0">
              <a:solidFill>
                <a:schemeClr val="bg1"/>
              </a:solidFill>
              <a:effectLst>
                <a:outerShdw blurRad="38100" dist="38100" dir="2700000" algn="tl">
                  <a:srgbClr val="000000">
                    <a:alpha val="43137"/>
                  </a:srgbClr>
                </a:outerShdw>
              </a:effectLst>
            </a:endParaRP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13</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0" y="1857364"/>
            <a:ext cx="9144000" cy="4185761"/>
          </a:xfrm>
          <a:prstGeom prst="rect">
            <a:avLst/>
          </a:prstGeom>
          <a:noFill/>
        </p:spPr>
        <p:txBody>
          <a:bodyPr wrap="square" rtlCol="0">
            <a:spAutoFit/>
          </a:bodyPr>
          <a:lstStyle/>
          <a:p>
            <a:pPr algn="just">
              <a:buNone/>
            </a:pPr>
            <a:r>
              <a:rPr lang="pt-BR" sz="3000" b="1" dirty="0" smtClean="0">
                <a:solidFill>
                  <a:schemeClr val="bg1"/>
                </a:solidFill>
                <a:effectLst>
                  <a:outerShdw blurRad="38100" dist="38100" dir="2700000" algn="tl">
                    <a:srgbClr val="000000">
                      <a:alpha val="43137"/>
                    </a:srgbClr>
                  </a:outerShdw>
                </a:effectLst>
              </a:rPr>
              <a:t>Um sistema de comunicação de dados é formado por cinco componentes.</a:t>
            </a:r>
          </a:p>
          <a:p>
            <a:pPr algn="just"/>
            <a:endParaRPr lang="pt-BR" sz="3000" b="1" dirty="0" smtClean="0">
              <a:solidFill>
                <a:schemeClr val="bg1"/>
              </a:solidFill>
              <a:effectLst>
                <a:outerShdw blurRad="38100" dist="38100" dir="2700000" algn="tl">
                  <a:srgbClr val="000000">
                    <a:alpha val="43137"/>
                  </a:srgbClr>
                </a:outerShdw>
              </a:effectLst>
            </a:endParaRPr>
          </a:p>
          <a:p>
            <a:pPr algn="just">
              <a:buFont typeface="Arial" pitchFamily="34" charset="0"/>
              <a:buChar char="•"/>
            </a:pPr>
            <a:r>
              <a:rPr lang="pt-BR" sz="3000" b="1" dirty="0" smtClean="0">
                <a:solidFill>
                  <a:schemeClr val="bg1"/>
                </a:solidFill>
                <a:effectLst>
                  <a:outerShdw blurRad="38100" dist="38100" dir="2700000" algn="tl">
                    <a:srgbClr val="000000">
                      <a:alpha val="43137"/>
                    </a:srgbClr>
                  </a:outerShdw>
                </a:effectLst>
              </a:rPr>
              <a:t>Mensagem</a:t>
            </a:r>
          </a:p>
          <a:p>
            <a:pPr algn="just">
              <a:buFont typeface="Arial" pitchFamily="34" charset="0"/>
              <a:buChar char="•"/>
            </a:pPr>
            <a:r>
              <a:rPr lang="pt-BR" sz="3000" b="1" dirty="0" smtClean="0">
                <a:solidFill>
                  <a:schemeClr val="bg1"/>
                </a:solidFill>
                <a:effectLst>
                  <a:outerShdw blurRad="38100" dist="38100" dir="2700000" algn="tl">
                    <a:srgbClr val="000000">
                      <a:alpha val="43137"/>
                    </a:srgbClr>
                  </a:outerShdw>
                </a:effectLst>
              </a:rPr>
              <a:t>Emissor</a:t>
            </a:r>
          </a:p>
          <a:p>
            <a:pPr algn="just">
              <a:buFont typeface="Arial" pitchFamily="34" charset="0"/>
              <a:buChar char="•"/>
            </a:pPr>
            <a:r>
              <a:rPr lang="pt-BR" sz="3000" b="1" dirty="0" smtClean="0">
                <a:solidFill>
                  <a:schemeClr val="bg1"/>
                </a:solidFill>
                <a:effectLst>
                  <a:outerShdw blurRad="38100" dist="38100" dir="2700000" algn="tl">
                    <a:srgbClr val="000000">
                      <a:alpha val="43137"/>
                    </a:srgbClr>
                  </a:outerShdw>
                </a:effectLst>
              </a:rPr>
              <a:t>Receptor</a:t>
            </a:r>
          </a:p>
          <a:p>
            <a:pPr algn="just">
              <a:buFont typeface="Arial" pitchFamily="34" charset="0"/>
              <a:buChar char="•"/>
            </a:pPr>
            <a:r>
              <a:rPr lang="pt-BR" sz="3000" b="1" dirty="0" smtClean="0">
                <a:solidFill>
                  <a:schemeClr val="bg1"/>
                </a:solidFill>
                <a:effectLst>
                  <a:outerShdw blurRad="38100" dist="38100" dir="2700000" algn="tl">
                    <a:srgbClr val="000000">
                      <a:alpha val="43137"/>
                    </a:srgbClr>
                  </a:outerShdw>
                </a:effectLst>
              </a:rPr>
              <a:t>Meio de transmissão</a:t>
            </a:r>
          </a:p>
          <a:p>
            <a:pPr algn="just">
              <a:buFont typeface="Arial" pitchFamily="34" charset="0"/>
              <a:buChar char="•"/>
            </a:pPr>
            <a:r>
              <a:rPr lang="pt-BR" sz="3000" b="1" dirty="0" smtClean="0">
                <a:solidFill>
                  <a:schemeClr val="bg1"/>
                </a:solidFill>
                <a:effectLst>
                  <a:outerShdw blurRad="38100" dist="38100" dir="2700000" algn="tl">
                    <a:srgbClr val="000000">
                      <a:alpha val="43137"/>
                    </a:srgbClr>
                  </a:outerShdw>
                </a:effectLst>
              </a:rPr>
              <a:t>Protocolo</a:t>
            </a:r>
          </a:p>
          <a:p>
            <a:pPr algn="just">
              <a:buNone/>
            </a:pPr>
            <a:endParaRPr lang="pt-BR" sz="2600" dirty="0"/>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14</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0" y="2000240"/>
            <a:ext cx="9144000" cy="2862322"/>
          </a:xfrm>
          <a:prstGeom prst="rect">
            <a:avLst/>
          </a:prstGeom>
          <a:noFill/>
        </p:spPr>
        <p:txBody>
          <a:bodyPr wrap="square" rtlCol="0">
            <a:spAutoFit/>
          </a:bodyPr>
          <a:lstStyle/>
          <a:p>
            <a:pPr algn="ctr"/>
            <a:r>
              <a:rPr lang="pt-BR" sz="3000" b="1" dirty="0" smtClean="0">
                <a:solidFill>
                  <a:schemeClr val="bg1"/>
                </a:solidFill>
                <a:effectLst>
                  <a:outerShdw blurRad="38100" dist="38100" dir="2700000" algn="tl">
                    <a:srgbClr val="000000">
                      <a:alpha val="43137"/>
                    </a:srgbClr>
                  </a:outerShdw>
                </a:effectLst>
              </a:rPr>
              <a:t>Mensagem</a:t>
            </a:r>
          </a:p>
          <a:p>
            <a:pPr algn="just"/>
            <a:endParaRPr lang="pt-BR" sz="3000" b="1" dirty="0" smtClean="0">
              <a:solidFill>
                <a:schemeClr val="bg1"/>
              </a:solidFill>
              <a:effectLst>
                <a:outerShdw blurRad="38100" dist="38100" dir="2700000" algn="tl">
                  <a:srgbClr val="000000">
                    <a:alpha val="43137"/>
                  </a:srgbClr>
                </a:outerShdw>
              </a:effectLst>
            </a:endParaRPr>
          </a:p>
          <a:p>
            <a:pPr algn="just"/>
            <a:r>
              <a:rPr lang="pt-BR" sz="3000" b="1" dirty="0" smtClean="0">
                <a:solidFill>
                  <a:schemeClr val="bg1"/>
                </a:solidFill>
                <a:effectLst>
                  <a:outerShdw blurRad="38100" dist="38100" dir="2700000" algn="tl">
                    <a:srgbClr val="000000">
                      <a:alpha val="43137"/>
                    </a:srgbClr>
                  </a:outerShdw>
                </a:effectLst>
              </a:rPr>
              <a:t>São informações (dados) a serem transmitidas. Entre as formas populares de informação, temos: texto, números, figuras, áudio e vídeo.</a:t>
            </a:r>
          </a:p>
          <a:p>
            <a:pPr algn="just">
              <a:buNone/>
            </a:pPr>
            <a:endParaRPr lang="pt-BR" sz="3000" dirty="0"/>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15</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0" y="2071678"/>
            <a:ext cx="9144000" cy="2400657"/>
          </a:xfrm>
          <a:prstGeom prst="rect">
            <a:avLst/>
          </a:prstGeom>
          <a:noFill/>
        </p:spPr>
        <p:txBody>
          <a:bodyPr wrap="square" rtlCol="0">
            <a:spAutoFit/>
          </a:bodyPr>
          <a:lstStyle/>
          <a:p>
            <a:pPr algn="ctr"/>
            <a:r>
              <a:rPr lang="pt-BR" sz="3000" b="1" dirty="0" smtClean="0">
                <a:solidFill>
                  <a:schemeClr val="bg1"/>
                </a:solidFill>
                <a:effectLst>
                  <a:outerShdw blurRad="38100" dist="38100" dir="2700000" algn="tl">
                    <a:srgbClr val="000000">
                      <a:alpha val="43137"/>
                    </a:srgbClr>
                  </a:outerShdw>
                </a:effectLst>
              </a:rPr>
              <a:t>Emissor</a:t>
            </a:r>
          </a:p>
          <a:p>
            <a:pPr algn="just"/>
            <a:endParaRPr lang="pt-BR" sz="3000" b="1" dirty="0" smtClean="0">
              <a:solidFill>
                <a:schemeClr val="bg1"/>
              </a:solidFill>
              <a:effectLst>
                <a:outerShdw blurRad="38100" dist="38100" dir="2700000" algn="tl">
                  <a:srgbClr val="000000">
                    <a:alpha val="43137"/>
                  </a:srgbClr>
                </a:outerShdw>
              </a:effectLst>
            </a:endParaRPr>
          </a:p>
          <a:p>
            <a:pPr algn="just"/>
            <a:r>
              <a:rPr lang="pt-BR" sz="3000" b="1" dirty="0" smtClean="0">
                <a:solidFill>
                  <a:schemeClr val="bg1"/>
                </a:solidFill>
                <a:effectLst>
                  <a:outerShdw blurRad="38100" dist="38100" dir="2700000" algn="tl">
                    <a:srgbClr val="000000">
                      <a:alpha val="43137"/>
                    </a:srgbClr>
                  </a:outerShdw>
                </a:effectLst>
              </a:rPr>
              <a:t>É o dispositivo que envia a mensagem de dados. Pode ser um computador, estação de trabalho, aparelho telefônico, televisão e assim por diante.</a:t>
            </a:r>
            <a:endParaRPr lang="pt-BR" sz="3000" b="1" dirty="0">
              <a:solidFill>
                <a:schemeClr val="bg1"/>
              </a:solidFill>
              <a:effectLst>
                <a:outerShdw blurRad="38100" dist="38100" dir="2700000" algn="tl">
                  <a:srgbClr val="000000">
                    <a:alpha val="43137"/>
                  </a:srgbClr>
                </a:outerShdw>
              </a:effectLst>
            </a:endParaRP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16</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5539"/>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0" y="2143116"/>
            <a:ext cx="9144000" cy="2400657"/>
          </a:xfrm>
          <a:prstGeom prst="rect">
            <a:avLst/>
          </a:prstGeom>
          <a:noFill/>
        </p:spPr>
        <p:txBody>
          <a:bodyPr wrap="square" rtlCol="0">
            <a:spAutoFit/>
          </a:bodyPr>
          <a:lstStyle/>
          <a:p>
            <a:pPr algn="ctr"/>
            <a:r>
              <a:rPr lang="pt-BR" sz="3000" b="1" dirty="0" smtClean="0">
                <a:solidFill>
                  <a:schemeClr val="bg1"/>
                </a:solidFill>
                <a:effectLst>
                  <a:outerShdw blurRad="38100" dist="38100" dir="2700000" algn="tl">
                    <a:srgbClr val="000000">
                      <a:alpha val="43137"/>
                    </a:srgbClr>
                  </a:outerShdw>
                </a:effectLst>
              </a:rPr>
              <a:t>Receptor</a:t>
            </a:r>
          </a:p>
          <a:p>
            <a:pPr algn="just"/>
            <a:endParaRPr lang="pt-BR" sz="3000" b="1" dirty="0" smtClean="0">
              <a:solidFill>
                <a:schemeClr val="bg1"/>
              </a:solidFill>
              <a:effectLst>
                <a:outerShdw blurRad="38100" dist="38100" dir="2700000" algn="tl">
                  <a:srgbClr val="000000">
                    <a:alpha val="43137"/>
                  </a:srgbClr>
                </a:outerShdw>
              </a:effectLst>
            </a:endParaRPr>
          </a:p>
          <a:p>
            <a:pPr algn="just"/>
            <a:r>
              <a:rPr lang="pt-BR" sz="3000" b="1" dirty="0" smtClean="0">
                <a:solidFill>
                  <a:schemeClr val="bg1"/>
                </a:solidFill>
                <a:effectLst>
                  <a:outerShdw blurRad="38100" dist="38100" dir="2700000" algn="tl">
                    <a:srgbClr val="000000">
                      <a:alpha val="43137"/>
                    </a:srgbClr>
                  </a:outerShdw>
                </a:effectLst>
              </a:rPr>
              <a:t>É o dispositivo que recebe a mensagem. Pode ser um computador, estação de trabalho, aparelho telefônico, televisão e assim por diante.</a:t>
            </a:r>
            <a:endParaRPr lang="pt-BR" sz="3000" b="1" dirty="0">
              <a:solidFill>
                <a:schemeClr val="bg1"/>
              </a:solidFill>
              <a:effectLst>
                <a:outerShdw blurRad="38100" dist="38100" dir="2700000" algn="tl">
                  <a:srgbClr val="000000">
                    <a:alpha val="43137"/>
                  </a:srgbClr>
                </a:outerShdw>
              </a:effectLst>
            </a:endParaRP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17</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0" y="2071678"/>
            <a:ext cx="9144000" cy="2862322"/>
          </a:xfrm>
          <a:prstGeom prst="rect">
            <a:avLst/>
          </a:prstGeom>
          <a:noFill/>
        </p:spPr>
        <p:txBody>
          <a:bodyPr wrap="square" rtlCol="0">
            <a:spAutoFit/>
          </a:bodyPr>
          <a:lstStyle/>
          <a:p>
            <a:pPr algn="ctr"/>
            <a:r>
              <a:rPr lang="pt-BR" sz="3000" b="1" dirty="0" smtClean="0">
                <a:solidFill>
                  <a:schemeClr val="bg1"/>
                </a:solidFill>
                <a:effectLst>
                  <a:outerShdw blurRad="38100" dist="38100" dir="2700000" algn="tl">
                    <a:srgbClr val="000000">
                      <a:alpha val="43137"/>
                    </a:srgbClr>
                  </a:outerShdw>
                </a:effectLst>
              </a:rPr>
              <a:t>Meio de transmissão</a:t>
            </a:r>
          </a:p>
          <a:p>
            <a:pPr algn="just"/>
            <a:endParaRPr lang="pt-BR" sz="3000" b="1" dirty="0" smtClean="0">
              <a:solidFill>
                <a:schemeClr val="bg1"/>
              </a:solidFill>
              <a:effectLst>
                <a:outerShdw blurRad="38100" dist="38100" dir="2700000" algn="tl">
                  <a:srgbClr val="000000">
                    <a:alpha val="43137"/>
                  </a:srgbClr>
                </a:outerShdw>
              </a:effectLst>
            </a:endParaRPr>
          </a:p>
          <a:p>
            <a:pPr algn="just"/>
            <a:r>
              <a:rPr lang="pt-BR" sz="3000" b="1" dirty="0" smtClean="0">
                <a:solidFill>
                  <a:schemeClr val="bg1"/>
                </a:solidFill>
                <a:effectLst>
                  <a:outerShdw blurRad="38100" dist="38100" dir="2700000" algn="tl">
                    <a:srgbClr val="000000">
                      <a:alpha val="43137"/>
                    </a:srgbClr>
                  </a:outerShdw>
                </a:effectLst>
              </a:rPr>
              <a:t>É o </a:t>
            </a:r>
            <a:r>
              <a:rPr lang="pt-BR" sz="3000" b="1" smtClean="0">
                <a:solidFill>
                  <a:schemeClr val="bg1"/>
                </a:solidFill>
                <a:effectLst>
                  <a:outerShdw blurRad="38100" dist="38100" dir="2700000" algn="tl">
                    <a:srgbClr val="000000">
                      <a:alpha val="43137"/>
                    </a:srgbClr>
                  </a:outerShdw>
                </a:effectLst>
              </a:rPr>
              <a:t>caminho </a:t>
            </a:r>
            <a:r>
              <a:rPr lang="pt-BR" sz="3000" b="1" smtClean="0">
                <a:solidFill>
                  <a:schemeClr val="bg1"/>
                </a:solidFill>
                <a:effectLst>
                  <a:outerShdw blurRad="38100" dist="38100" dir="2700000" algn="tl">
                    <a:srgbClr val="000000">
                      <a:alpha val="43137"/>
                    </a:srgbClr>
                  </a:outerShdw>
                </a:effectLst>
              </a:rPr>
              <a:t>pelo </a:t>
            </a:r>
            <a:r>
              <a:rPr lang="pt-BR" sz="3000" b="1" dirty="0" smtClean="0">
                <a:solidFill>
                  <a:schemeClr val="bg1"/>
                </a:solidFill>
                <a:effectLst>
                  <a:outerShdw blurRad="38100" dist="38100" dir="2700000" algn="tl">
                    <a:srgbClr val="000000">
                      <a:alpha val="43137"/>
                    </a:srgbClr>
                  </a:outerShdw>
                </a:effectLst>
              </a:rPr>
              <a:t>qual uma mensagem trafega do emissor ao receptor. Alguns exemplos de meios de transmissão são os seguintes: cabo par trançado, cabo coaxial, cabo de fibra óptica e ondas de rádio.</a:t>
            </a:r>
            <a:endParaRPr lang="pt-BR" sz="3000" b="1" dirty="0">
              <a:solidFill>
                <a:schemeClr val="bg1"/>
              </a:solidFill>
              <a:effectLst>
                <a:outerShdw blurRad="38100" dist="38100" dir="2700000" algn="tl">
                  <a:srgbClr val="000000">
                    <a:alpha val="43137"/>
                  </a:srgbClr>
                </a:outerShdw>
              </a:effectLst>
            </a:endParaRP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18</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0" y="1500174"/>
            <a:ext cx="9144000" cy="4708981"/>
          </a:xfrm>
          <a:prstGeom prst="rect">
            <a:avLst/>
          </a:prstGeom>
          <a:noFill/>
        </p:spPr>
        <p:txBody>
          <a:bodyPr wrap="square" rtlCol="0">
            <a:spAutoFit/>
          </a:bodyPr>
          <a:lstStyle/>
          <a:p>
            <a:pPr algn="ctr"/>
            <a:r>
              <a:rPr lang="pt-BR" sz="3000" b="1" dirty="0" smtClean="0">
                <a:solidFill>
                  <a:schemeClr val="bg1"/>
                </a:solidFill>
                <a:effectLst>
                  <a:outerShdw blurRad="38100" dist="38100" dir="2700000" algn="tl">
                    <a:srgbClr val="000000">
                      <a:alpha val="43137"/>
                    </a:srgbClr>
                  </a:outerShdw>
                </a:effectLst>
              </a:rPr>
              <a:t>Protocolo</a:t>
            </a:r>
          </a:p>
          <a:p>
            <a:pPr algn="just"/>
            <a:endParaRPr lang="pt-BR" sz="3000" b="1" dirty="0" smtClean="0">
              <a:solidFill>
                <a:schemeClr val="bg1"/>
              </a:solidFill>
              <a:effectLst>
                <a:outerShdw blurRad="38100" dist="38100" dir="2700000" algn="tl">
                  <a:srgbClr val="000000">
                    <a:alpha val="43137"/>
                  </a:srgbClr>
                </a:outerShdw>
              </a:effectLst>
            </a:endParaRPr>
          </a:p>
          <a:p>
            <a:pPr algn="just"/>
            <a:r>
              <a:rPr lang="pt-BR" sz="3000" b="1" dirty="0" smtClean="0">
                <a:solidFill>
                  <a:schemeClr val="bg1"/>
                </a:solidFill>
                <a:effectLst>
                  <a:outerShdw blurRad="38100" dist="38100" dir="2700000" algn="tl">
                    <a:srgbClr val="000000">
                      <a:alpha val="43137"/>
                    </a:srgbClr>
                  </a:outerShdw>
                </a:effectLst>
              </a:rPr>
              <a:t>É um conjunto de regras que controla a comunicação de dados. Representa um acordo entre os dispositivos de comunicação. Sem um protocolo, dois dispositivos podem estar conectados, mas sem se comunicar. De modo semelhante, uma pessoa que fala francês não consegue entender outra que fala apenas o idioma japonês.</a:t>
            </a:r>
          </a:p>
          <a:p>
            <a:pPr algn="just"/>
            <a:r>
              <a:rPr lang="pt-BR" sz="3000" b="1" dirty="0" smtClean="0">
                <a:solidFill>
                  <a:schemeClr val="bg1"/>
                </a:solidFill>
                <a:effectLst>
                  <a:outerShdw blurRad="38100" dist="38100" dir="2700000" algn="tl">
                    <a:srgbClr val="000000">
                      <a:alpha val="43137"/>
                    </a:srgbClr>
                  </a:outerShdw>
                </a:effectLst>
              </a:rPr>
              <a:t># Padrão.</a:t>
            </a:r>
            <a:endParaRPr lang="pt-BR" sz="3000" b="1" dirty="0">
              <a:solidFill>
                <a:schemeClr val="bg1"/>
              </a:solidFill>
              <a:effectLst>
                <a:outerShdw blurRad="38100" dist="38100" dir="2700000" algn="tl">
                  <a:srgbClr val="000000">
                    <a:alpha val="43137"/>
                  </a:srgbClr>
                </a:outerShdw>
              </a:effectLst>
            </a:endParaRP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19</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714348" y="1500174"/>
            <a:ext cx="8001056" cy="3554819"/>
          </a:xfrm>
          <a:prstGeom prst="rect">
            <a:avLst/>
          </a:prstGeom>
          <a:noFill/>
        </p:spPr>
        <p:txBody>
          <a:bodyPr wrap="square" rtlCol="0">
            <a:spAutoFit/>
          </a:bodyPr>
          <a:lstStyle/>
          <a:p>
            <a:pPr algn="ctr"/>
            <a:r>
              <a:rPr lang="pt-BR" sz="7500" dirty="0" smtClean="0">
                <a:solidFill>
                  <a:schemeClr val="bg1"/>
                </a:solidFill>
                <a:effectLst>
                  <a:outerShdw blurRad="38100" dist="38100" dir="2700000" algn="tl">
                    <a:srgbClr val="000000">
                      <a:alpha val="43137"/>
                    </a:srgbClr>
                  </a:outerShdw>
                </a:effectLst>
              </a:rPr>
              <a:t>Introdução à comunicação de dados.</a:t>
            </a:r>
            <a:endParaRPr lang="pt-BR" sz="7500" dirty="0">
              <a:solidFill>
                <a:schemeClr val="bg1"/>
              </a:solidFill>
              <a:effectLst>
                <a:outerShdw blurRad="38100" dist="38100" dir="2700000" algn="tl">
                  <a:srgbClr val="000000">
                    <a:alpha val="43137"/>
                  </a:srgbClr>
                </a:outerShdw>
              </a:effectLst>
            </a:endParaRP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2</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Espaço Reservado para Número de Slide 5"/>
          <p:cNvSpPr>
            <a:spLocks noGrp="1"/>
          </p:cNvSpPr>
          <p:nvPr>
            <p:ph type="sldNum" sz="quarter" idx="12"/>
          </p:nvPr>
        </p:nvSpPr>
        <p:spPr/>
        <p:txBody>
          <a:bodyPr/>
          <a:lstStyle/>
          <a:p>
            <a:fld id="{77063FD6-C643-4369-AF35-96F13C8B66E1}" type="slidenum">
              <a:rPr lang="pt-BR" b="1" smtClean="0"/>
              <a:pPr/>
              <a:t>20</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pic>
        <p:nvPicPr>
          <p:cNvPr id="8" name="Espaço Reservado para Conteúdo 3" descr="comunicação de dados.jpg"/>
          <p:cNvPicPr>
            <a:picLocks/>
          </p:cNvPicPr>
          <p:nvPr/>
        </p:nvPicPr>
        <p:blipFill>
          <a:blip r:embed="rId5" cstate="print"/>
          <a:stretch>
            <a:fillRect/>
          </a:stretch>
        </p:blipFill>
        <p:spPr>
          <a:xfrm>
            <a:off x="0" y="1428736"/>
            <a:ext cx="9144000" cy="478634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500034" y="2214554"/>
            <a:ext cx="8001056" cy="2554545"/>
          </a:xfrm>
          <a:prstGeom prst="rect">
            <a:avLst/>
          </a:prstGeom>
          <a:noFill/>
        </p:spPr>
        <p:txBody>
          <a:bodyPr wrap="square" rtlCol="0">
            <a:spAutoFit/>
          </a:bodyPr>
          <a:lstStyle/>
          <a:p>
            <a:pPr algn="ctr"/>
            <a:r>
              <a:rPr lang="pt-BR" sz="8000" b="1" dirty="0" smtClean="0">
                <a:solidFill>
                  <a:schemeClr val="bg1"/>
                </a:solidFill>
                <a:effectLst>
                  <a:outerShdw blurRad="38100" dist="38100" dir="2700000" algn="tl">
                    <a:srgbClr val="000000">
                      <a:alpha val="43137"/>
                    </a:srgbClr>
                  </a:outerShdw>
                </a:effectLst>
              </a:rPr>
              <a:t>Tipos de Comunicação.</a:t>
            </a:r>
            <a:endParaRPr lang="pt-BR" sz="8000" b="1" dirty="0">
              <a:solidFill>
                <a:schemeClr val="bg1"/>
              </a:solidFill>
              <a:effectLst>
                <a:outerShdw blurRad="38100" dist="38100" dir="2700000" algn="tl">
                  <a:srgbClr val="000000">
                    <a:alpha val="43137"/>
                  </a:srgbClr>
                </a:outerShdw>
              </a:effectLst>
            </a:endParaRP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21</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0" y="1500174"/>
            <a:ext cx="9144000" cy="4708981"/>
          </a:xfrm>
          <a:prstGeom prst="rect">
            <a:avLst/>
          </a:prstGeom>
          <a:noFill/>
        </p:spPr>
        <p:txBody>
          <a:bodyPr wrap="square" rtlCol="0">
            <a:spAutoFit/>
          </a:bodyPr>
          <a:lstStyle/>
          <a:p>
            <a:pPr algn="ctr"/>
            <a:r>
              <a:rPr lang="pt-BR" sz="3000" b="1" dirty="0" smtClean="0">
                <a:solidFill>
                  <a:schemeClr val="bg1"/>
                </a:solidFill>
                <a:effectLst>
                  <a:outerShdw blurRad="38100" dist="38100" dir="2700000" algn="tl">
                    <a:srgbClr val="000000">
                      <a:alpha val="43137"/>
                    </a:srgbClr>
                  </a:outerShdw>
                </a:effectLst>
              </a:rPr>
              <a:t>Simplex</a:t>
            </a:r>
          </a:p>
          <a:p>
            <a:pPr algn="just">
              <a:buNone/>
            </a:pPr>
            <a:r>
              <a:rPr lang="pt-BR" sz="3000" b="1" dirty="0" smtClean="0">
                <a:solidFill>
                  <a:schemeClr val="bg1"/>
                </a:solidFill>
                <a:effectLst>
                  <a:outerShdw blurRad="38100" dist="38100" dir="2700000" algn="tl">
                    <a:srgbClr val="000000">
                      <a:alpha val="43137"/>
                    </a:srgbClr>
                  </a:outerShdw>
                </a:effectLst>
              </a:rPr>
              <a:t>No modo simplex, a comunicação é unidirecional, como em uma via de mão única. Apenas um dos dois dispositivos em um link pode transmitir; o outro pode apenas receber.</a:t>
            </a:r>
          </a:p>
          <a:p>
            <a:pPr algn="just">
              <a:buNone/>
            </a:pPr>
            <a:r>
              <a:rPr lang="pt-BR" sz="3000" b="1" dirty="0" smtClean="0">
                <a:solidFill>
                  <a:schemeClr val="bg1"/>
                </a:solidFill>
                <a:effectLst>
                  <a:outerShdw blurRad="38100" dist="38100" dir="2700000" algn="tl">
                    <a:srgbClr val="000000">
                      <a:alpha val="43137"/>
                    </a:srgbClr>
                  </a:outerShdw>
                </a:effectLst>
              </a:rPr>
              <a:t>Teclados e monitores tradicionais são exemplos de dispositivos simplex. O teclado só é capaz de introduzir informações; o monitor pode somente mostrar as saídas. O modo simplex pode usar toda a capacidade do canal para enviar dados em uma única direção. </a:t>
            </a:r>
            <a:endParaRPr lang="pt-BR" sz="3000" b="1" dirty="0">
              <a:solidFill>
                <a:schemeClr val="bg1"/>
              </a:solidFill>
              <a:effectLst>
                <a:outerShdw blurRad="38100" dist="38100" dir="2700000" algn="tl">
                  <a:srgbClr val="000000">
                    <a:alpha val="43137"/>
                  </a:srgbClr>
                </a:outerShdw>
              </a:effectLst>
            </a:endParaRP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22</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500034" y="428604"/>
            <a:ext cx="8001056" cy="1015663"/>
          </a:xfrm>
          <a:prstGeom prst="rect">
            <a:avLst/>
          </a:prstGeom>
          <a:noFill/>
        </p:spPr>
        <p:txBody>
          <a:bodyPr wrap="square" rtlCol="0">
            <a:spAutoFit/>
          </a:bodyPr>
          <a:lstStyle/>
          <a:p>
            <a:pPr algn="ctr"/>
            <a:r>
              <a:rPr lang="pt-BR" sz="3000" b="1" dirty="0" smtClean="0">
                <a:solidFill>
                  <a:schemeClr val="bg1"/>
                </a:solidFill>
              </a:rPr>
              <a:t>Simplex</a:t>
            </a:r>
          </a:p>
          <a:p>
            <a:pPr algn="just">
              <a:buFont typeface="Arial" pitchFamily="34" charset="0"/>
              <a:buChar char="•"/>
            </a:pPr>
            <a:r>
              <a:rPr lang="pt-BR" sz="3000" dirty="0" smtClean="0">
                <a:solidFill>
                  <a:schemeClr val="bg1"/>
                </a:solidFill>
              </a:rPr>
              <a:t>Transmissão de Rádio</a:t>
            </a:r>
            <a:endParaRPr lang="pt-BR" sz="3000" dirty="0">
              <a:solidFill>
                <a:schemeClr val="bg1"/>
              </a:solidFill>
            </a:endParaRP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23</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pic>
        <p:nvPicPr>
          <p:cNvPr id="36867" name="Picture 3" descr="https://encrypted-tbn3.gstatic.com/images?q=tbn:ANd9GcQuFxXrY0_A_xxd8eirPokUGZZBPQoQTPb8AkcTsCG5mpB9m-0xhw"/>
          <p:cNvPicPr>
            <a:picLocks noChangeAspect="1" noChangeArrowheads="1"/>
          </p:cNvPicPr>
          <p:nvPr/>
        </p:nvPicPr>
        <p:blipFill>
          <a:blip r:embed="rId5"/>
          <a:srcRect/>
          <a:stretch>
            <a:fillRect/>
          </a:stretch>
        </p:blipFill>
        <p:spPr bwMode="auto">
          <a:xfrm>
            <a:off x="1428728" y="1357298"/>
            <a:ext cx="6929486" cy="4950409"/>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500034" y="857232"/>
            <a:ext cx="8001056" cy="5632311"/>
          </a:xfrm>
          <a:prstGeom prst="rect">
            <a:avLst/>
          </a:prstGeom>
          <a:noFill/>
        </p:spPr>
        <p:txBody>
          <a:bodyPr wrap="square" rtlCol="0">
            <a:spAutoFit/>
          </a:bodyPr>
          <a:lstStyle/>
          <a:p>
            <a:pPr algn="ctr"/>
            <a:r>
              <a:rPr lang="pt-BR" sz="3000" b="1" dirty="0" err="1" smtClean="0">
                <a:solidFill>
                  <a:schemeClr val="bg1"/>
                </a:solidFill>
                <a:effectLst>
                  <a:outerShdw blurRad="38100" dist="38100" dir="2700000" algn="tl">
                    <a:srgbClr val="000000">
                      <a:alpha val="43137"/>
                    </a:srgbClr>
                  </a:outerShdw>
                </a:effectLst>
              </a:rPr>
              <a:t>Half-Duplex</a:t>
            </a:r>
            <a:endParaRPr lang="pt-BR" sz="3000" b="1" dirty="0" smtClean="0">
              <a:solidFill>
                <a:schemeClr val="bg1"/>
              </a:solidFill>
              <a:effectLst>
                <a:outerShdw blurRad="38100" dist="38100" dir="2700000" algn="tl">
                  <a:srgbClr val="000000">
                    <a:alpha val="43137"/>
                  </a:srgbClr>
                </a:outerShdw>
              </a:effectLst>
            </a:endParaRPr>
          </a:p>
          <a:p>
            <a:pPr algn="ctr"/>
            <a:endParaRPr lang="pt-BR" sz="3000" b="1" dirty="0" smtClean="0">
              <a:solidFill>
                <a:schemeClr val="bg1"/>
              </a:solidFill>
              <a:effectLst>
                <a:outerShdw blurRad="38100" dist="38100" dir="2700000" algn="tl">
                  <a:srgbClr val="000000">
                    <a:alpha val="43137"/>
                  </a:srgbClr>
                </a:outerShdw>
              </a:effectLst>
            </a:endParaRPr>
          </a:p>
          <a:p>
            <a:pPr algn="just">
              <a:buNone/>
            </a:pPr>
            <a:r>
              <a:rPr lang="pt-BR" sz="3000" b="1" dirty="0" smtClean="0">
                <a:solidFill>
                  <a:schemeClr val="bg1"/>
                </a:solidFill>
                <a:effectLst>
                  <a:outerShdw blurRad="38100" dist="38100" dir="2700000" algn="tl">
                    <a:srgbClr val="000000">
                      <a:alpha val="43137"/>
                    </a:srgbClr>
                  </a:outerShdw>
                </a:effectLst>
              </a:rPr>
              <a:t>No modo </a:t>
            </a:r>
            <a:r>
              <a:rPr lang="pt-BR" sz="3000" b="1" dirty="0" err="1" smtClean="0">
                <a:solidFill>
                  <a:schemeClr val="bg1"/>
                </a:solidFill>
                <a:effectLst>
                  <a:outerShdw blurRad="38100" dist="38100" dir="2700000" algn="tl">
                    <a:srgbClr val="000000">
                      <a:alpha val="43137"/>
                    </a:srgbClr>
                  </a:outerShdw>
                </a:effectLst>
              </a:rPr>
              <a:t>half-duplex</a:t>
            </a:r>
            <a:r>
              <a:rPr lang="pt-BR" sz="3000" b="1" dirty="0" smtClean="0">
                <a:solidFill>
                  <a:schemeClr val="bg1"/>
                </a:solidFill>
                <a:effectLst>
                  <a:outerShdw blurRad="38100" dist="38100" dir="2700000" algn="tl">
                    <a:srgbClr val="000000">
                      <a:alpha val="43137"/>
                    </a:srgbClr>
                  </a:outerShdw>
                </a:effectLst>
              </a:rPr>
              <a:t>, cada estação pode transmitir, assim como receber, mas não ao mesmo tempo. Quando um dispositivo está transmitindo, o outro pode apenas receber e vice-versa</a:t>
            </a:r>
          </a:p>
          <a:p>
            <a:pPr algn="just">
              <a:buNone/>
            </a:pPr>
            <a:r>
              <a:rPr lang="pt-BR" sz="3000" b="1" dirty="0" smtClean="0">
                <a:solidFill>
                  <a:schemeClr val="bg1"/>
                </a:solidFill>
                <a:effectLst>
                  <a:outerShdw blurRad="38100" dist="38100" dir="2700000" algn="tl">
                    <a:srgbClr val="000000">
                      <a:alpha val="43137"/>
                    </a:srgbClr>
                  </a:outerShdw>
                </a:effectLst>
              </a:rPr>
              <a:t>O modo </a:t>
            </a:r>
            <a:r>
              <a:rPr lang="pt-BR" sz="3000" b="1" dirty="0" err="1" smtClean="0">
                <a:solidFill>
                  <a:schemeClr val="bg1"/>
                </a:solidFill>
                <a:effectLst>
                  <a:outerShdw blurRad="38100" dist="38100" dir="2700000" algn="tl">
                    <a:srgbClr val="000000">
                      <a:alpha val="43137"/>
                    </a:srgbClr>
                  </a:outerShdw>
                </a:effectLst>
              </a:rPr>
              <a:t>half-duplex</a:t>
            </a:r>
            <a:r>
              <a:rPr lang="pt-BR" sz="3000" b="1" dirty="0" smtClean="0">
                <a:solidFill>
                  <a:schemeClr val="bg1"/>
                </a:solidFill>
                <a:effectLst>
                  <a:outerShdw blurRad="38100" dist="38100" dir="2700000" algn="tl">
                    <a:srgbClr val="000000">
                      <a:alpha val="43137"/>
                    </a:srgbClr>
                  </a:outerShdw>
                </a:effectLst>
              </a:rPr>
              <a:t> é uma estrada de pista única com trafego permitido em ambas às direções. Quando carros estão trafegando em uma direção, os veículos que vêem no outro sentido tem de esperar. </a:t>
            </a: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24</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428596" y="642918"/>
            <a:ext cx="8001056" cy="1477328"/>
          </a:xfrm>
          <a:prstGeom prst="rect">
            <a:avLst/>
          </a:prstGeom>
          <a:noFill/>
        </p:spPr>
        <p:txBody>
          <a:bodyPr wrap="square" rtlCol="0">
            <a:spAutoFit/>
          </a:bodyPr>
          <a:lstStyle/>
          <a:p>
            <a:pPr algn="ctr"/>
            <a:r>
              <a:rPr lang="pt-BR" sz="3000" b="1" dirty="0" err="1" smtClean="0">
                <a:solidFill>
                  <a:schemeClr val="bg1"/>
                </a:solidFill>
                <a:effectLst>
                  <a:outerShdw blurRad="38100" dist="38100" dir="2700000" algn="tl">
                    <a:srgbClr val="000000">
                      <a:alpha val="43137"/>
                    </a:srgbClr>
                  </a:outerShdw>
                </a:effectLst>
              </a:rPr>
              <a:t>Half-Duplex</a:t>
            </a:r>
            <a:endParaRPr lang="pt-BR" sz="3000" b="1" dirty="0" smtClean="0">
              <a:solidFill>
                <a:schemeClr val="bg1"/>
              </a:solidFill>
              <a:effectLst>
                <a:outerShdw blurRad="38100" dist="38100" dir="2700000" algn="tl">
                  <a:srgbClr val="000000">
                    <a:alpha val="43137"/>
                  </a:srgbClr>
                </a:outerShdw>
              </a:effectLst>
            </a:endParaRPr>
          </a:p>
          <a:p>
            <a:pPr algn="ctr"/>
            <a:endParaRPr lang="pt-BR" sz="3000" b="1" dirty="0" smtClean="0">
              <a:solidFill>
                <a:schemeClr val="bg1"/>
              </a:solidFill>
              <a:effectLst>
                <a:outerShdw blurRad="38100" dist="38100" dir="2700000" algn="tl">
                  <a:srgbClr val="000000">
                    <a:alpha val="43137"/>
                  </a:srgbClr>
                </a:outerShdw>
              </a:effectLst>
            </a:endParaRPr>
          </a:p>
          <a:p>
            <a:pPr algn="just">
              <a:buFont typeface="Arial" pitchFamily="34" charset="0"/>
              <a:buChar char="•"/>
            </a:pPr>
            <a:r>
              <a:rPr lang="pt-BR" sz="3000" b="1" dirty="0" smtClean="0">
                <a:solidFill>
                  <a:schemeClr val="bg1"/>
                </a:solidFill>
                <a:effectLst>
                  <a:outerShdw blurRad="38100" dist="38100" dir="2700000" algn="tl">
                    <a:srgbClr val="000000">
                      <a:alpha val="43137"/>
                    </a:srgbClr>
                  </a:outerShdw>
                </a:effectLst>
              </a:rPr>
              <a:t>Radio de Comunicação</a:t>
            </a: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25</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pic>
        <p:nvPicPr>
          <p:cNvPr id="74754" name="Picture 2" descr="http://ritacris.com/lixo_2011/rc10ano/imagems_modulo1/half_duplex2.jpg"/>
          <p:cNvPicPr>
            <a:picLocks noChangeAspect="1" noChangeArrowheads="1"/>
          </p:cNvPicPr>
          <p:nvPr/>
        </p:nvPicPr>
        <p:blipFill>
          <a:blip r:embed="rId5"/>
          <a:srcRect/>
          <a:stretch>
            <a:fillRect/>
          </a:stretch>
        </p:blipFill>
        <p:spPr bwMode="auto">
          <a:xfrm>
            <a:off x="1000100" y="2000240"/>
            <a:ext cx="6816231" cy="4443442"/>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0" y="1357298"/>
            <a:ext cx="9144000" cy="5170646"/>
          </a:xfrm>
          <a:prstGeom prst="rect">
            <a:avLst/>
          </a:prstGeom>
          <a:noFill/>
        </p:spPr>
        <p:txBody>
          <a:bodyPr wrap="square" rtlCol="0">
            <a:spAutoFit/>
          </a:bodyPr>
          <a:lstStyle/>
          <a:p>
            <a:pPr algn="ctr"/>
            <a:r>
              <a:rPr lang="pt-BR" sz="3000" b="1" dirty="0" err="1" smtClean="0">
                <a:solidFill>
                  <a:schemeClr val="bg1"/>
                </a:solidFill>
                <a:effectLst>
                  <a:outerShdw blurRad="38100" dist="38100" dir="2700000" algn="tl">
                    <a:srgbClr val="000000">
                      <a:alpha val="43137"/>
                    </a:srgbClr>
                  </a:outerShdw>
                </a:effectLst>
              </a:rPr>
              <a:t>Full-Duplex</a:t>
            </a:r>
            <a:endParaRPr lang="pt-BR" sz="3000" b="1" dirty="0" smtClean="0">
              <a:solidFill>
                <a:schemeClr val="bg1"/>
              </a:solidFill>
              <a:effectLst>
                <a:outerShdw blurRad="38100" dist="38100" dir="2700000" algn="tl">
                  <a:srgbClr val="000000">
                    <a:alpha val="43137"/>
                  </a:srgbClr>
                </a:outerShdw>
              </a:effectLst>
            </a:endParaRPr>
          </a:p>
          <a:p>
            <a:pPr algn="ctr"/>
            <a:endParaRPr lang="pt-BR" sz="3000" b="1" dirty="0" smtClean="0">
              <a:solidFill>
                <a:schemeClr val="bg1"/>
              </a:solidFill>
              <a:effectLst>
                <a:outerShdw blurRad="38100" dist="38100" dir="2700000" algn="tl">
                  <a:srgbClr val="000000">
                    <a:alpha val="43137"/>
                  </a:srgbClr>
                </a:outerShdw>
              </a:effectLst>
            </a:endParaRPr>
          </a:p>
          <a:p>
            <a:pPr algn="just">
              <a:buNone/>
            </a:pPr>
            <a:r>
              <a:rPr lang="pt-BR" sz="3000" b="1" dirty="0" smtClean="0">
                <a:solidFill>
                  <a:schemeClr val="bg1"/>
                </a:solidFill>
                <a:effectLst>
                  <a:outerShdw blurRad="38100" dist="38100" dir="2700000" algn="tl">
                    <a:srgbClr val="000000">
                      <a:alpha val="43137"/>
                    </a:srgbClr>
                  </a:outerShdw>
                </a:effectLst>
              </a:rPr>
              <a:t>No modo </a:t>
            </a:r>
            <a:r>
              <a:rPr lang="pt-BR" sz="3000" b="1" dirty="0" err="1" smtClean="0">
                <a:solidFill>
                  <a:schemeClr val="bg1"/>
                </a:solidFill>
                <a:effectLst>
                  <a:outerShdw blurRad="38100" dist="38100" dir="2700000" algn="tl">
                    <a:srgbClr val="000000">
                      <a:alpha val="43137"/>
                    </a:srgbClr>
                  </a:outerShdw>
                </a:effectLst>
              </a:rPr>
              <a:t>full-duplex</a:t>
            </a:r>
            <a:r>
              <a:rPr lang="pt-BR" sz="3000" b="1" dirty="0" smtClean="0">
                <a:solidFill>
                  <a:schemeClr val="bg1"/>
                </a:solidFill>
                <a:effectLst>
                  <a:outerShdw blurRad="38100" dist="38100" dir="2700000" algn="tl">
                    <a:srgbClr val="000000">
                      <a:alpha val="43137"/>
                    </a:srgbClr>
                  </a:outerShdw>
                </a:effectLst>
              </a:rPr>
              <a:t> (também chamado de duplex), ambas as estações podem transmitir e receber simultaneamente.</a:t>
            </a:r>
          </a:p>
          <a:p>
            <a:pPr algn="just">
              <a:buNone/>
            </a:pPr>
            <a:r>
              <a:rPr lang="pt-BR" sz="3000" b="1" dirty="0" smtClean="0">
                <a:solidFill>
                  <a:schemeClr val="bg1"/>
                </a:solidFill>
                <a:effectLst>
                  <a:outerShdw blurRad="38100" dist="38100" dir="2700000" algn="tl">
                    <a:srgbClr val="000000">
                      <a:alpha val="43137"/>
                    </a:srgbClr>
                  </a:outerShdw>
                </a:effectLst>
              </a:rPr>
              <a:t>O modo </a:t>
            </a:r>
            <a:r>
              <a:rPr lang="pt-BR" sz="3000" b="1" dirty="0" err="1" smtClean="0">
                <a:solidFill>
                  <a:schemeClr val="bg1"/>
                </a:solidFill>
                <a:effectLst>
                  <a:outerShdw blurRad="38100" dist="38100" dir="2700000" algn="tl">
                    <a:srgbClr val="000000">
                      <a:alpha val="43137"/>
                    </a:srgbClr>
                  </a:outerShdw>
                </a:effectLst>
              </a:rPr>
              <a:t>full-duplex</a:t>
            </a:r>
            <a:r>
              <a:rPr lang="pt-BR" sz="3000" b="1" dirty="0" smtClean="0">
                <a:solidFill>
                  <a:schemeClr val="bg1"/>
                </a:solidFill>
                <a:effectLst>
                  <a:outerShdw blurRad="38100" dist="38100" dir="2700000" algn="tl">
                    <a:srgbClr val="000000">
                      <a:alpha val="43137"/>
                    </a:srgbClr>
                  </a:outerShdw>
                </a:effectLst>
              </a:rPr>
              <a:t> é como uma via de mão dupla com trafego fluindo em ambas as direções ao mesmo tempo. No modo </a:t>
            </a:r>
            <a:r>
              <a:rPr lang="pt-BR" sz="3000" b="1" dirty="0" err="1" smtClean="0">
                <a:solidFill>
                  <a:schemeClr val="bg1"/>
                </a:solidFill>
                <a:effectLst>
                  <a:outerShdw blurRad="38100" dist="38100" dir="2700000" algn="tl">
                    <a:srgbClr val="000000">
                      <a:alpha val="43137"/>
                    </a:srgbClr>
                  </a:outerShdw>
                </a:effectLst>
              </a:rPr>
              <a:t>full-duplex</a:t>
            </a:r>
            <a:r>
              <a:rPr lang="pt-BR" sz="3000" b="1" dirty="0" smtClean="0">
                <a:solidFill>
                  <a:schemeClr val="bg1"/>
                </a:solidFill>
                <a:effectLst>
                  <a:outerShdw blurRad="38100" dist="38100" dir="2700000" algn="tl">
                    <a:srgbClr val="000000">
                      <a:alpha val="43137"/>
                    </a:srgbClr>
                  </a:outerShdw>
                </a:effectLst>
              </a:rPr>
              <a:t>, sinais indo em uma direção compartilham a capacidade do link com sinais indo na outra direção. Esse compartilhamento pode ocorrer de duas maneiras:</a:t>
            </a:r>
            <a:endParaRPr lang="pt-BR" sz="3000" b="1" dirty="0">
              <a:solidFill>
                <a:schemeClr val="bg1"/>
              </a:solidFill>
              <a:effectLst>
                <a:outerShdw blurRad="38100" dist="38100" dir="2700000" algn="tl">
                  <a:srgbClr val="000000">
                    <a:alpha val="43137"/>
                  </a:srgbClr>
                </a:outerShdw>
              </a:effectLst>
            </a:endParaRP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26</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500034" y="1142984"/>
            <a:ext cx="8001056" cy="5170646"/>
          </a:xfrm>
          <a:prstGeom prst="rect">
            <a:avLst/>
          </a:prstGeom>
          <a:noFill/>
        </p:spPr>
        <p:txBody>
          <a:bodyPr wrap="square" rtlCol="0">
            <a:spAutoFit/>
          </a:bodyPr>
          <a:lstStyle/>
          <a:p>
            <a:pPr algn="ctr"/>
            <a:r>
              <a:rPr lang="pt-BR" sz="3000" b="1" dirty="0" err="1" smtClean="0">
                <a:solidFill>
                  <a:schemeClr val="bg1"/>
                </a:solidFill>
                <a:effectLst>
                  <a:outerShdw blurRad="38100" dist="38100" dir="2700000" algn="tl">
                    <a:srgbClr val="000000">
                      <a:alpha val="43137"/>
                    </a:srgbClr>
                  </a:outerShdw>
                </a:effectLst>
              </a:rPr>
              <a:t>Full-Duplex</a:t>
            </a:r>
            <a:r>
              <a:rPr lang="pt-BR" sz="3000" b="1" dirty="0" smtClean="0">
                <a:solidFill>
                  <a:schemeClr val="bg1"/>
                </a:solidFill>
                <a:effectLst>
                  <a:outerShdw blurRad="38100" dist="38100" dir="2700000" algn="tl">
                    <a:srgbClr val="000000">
                      <a:alpha val="43137"/>
                    </a:srgbClr>
                  </a:outerShdw>
                </a:effectLst>
              </a:rPr>
              <a:t> Tipos:</a:t>
            </a:r>
          </a:p>
          <a:p>
            <a:pPr algn="ctr"/>
            <a:endParaRPr lang="pt-BR" sz="3000" b="1" dirty="0" smtClean="0">
              <a:solidFill>
                <a:schemeClr val="bg1"/>
              </a:solidFill>
              <a:effectLst>
                <a:outerShdw blurRad="38100" dist="38100" dir="2700000" algn="tl">
                  <a:srgbClr val="000000">
                    <a:alpha val="43137"/>
                  </a:srgbClr>
                </a:outerShdw>
              </a:effectLst>
            </a:endParaRPr>
          </a:p>
          <a:p>
            <a:pPr lvl="0" algn="just">
              <a:buFont typeface="Arial" pitchFamily="34" charset="0"/>
              <a:buChar char="•"/>
            </a:pPr>
            <a:r>
              <a:rPr lang="pt-BR" sz="3000" b="1" dirty="0" smtClean="0">
                <a:solidFill>
                  <a:schemeClr val="bg1"/>
                </a:solidFill>
                <a:effectLst>
                  <a:outerShdw blurRad="38100" dist="38100" dir="2700000" algn="tl">
                    <a:srgbClr val="000000">
                      <a:alpha val="43137"/>
                    </a:srgbClr>
                  </a:outerShdw>
                </a:effectLst>
              </a:rPr>
              <a:t>O link contém dois caminhos de transmissão separados fisicamente, um para transmissão e outro para recepção.</a:t>
            </a:r>
          </a:p>
          <a:p>
            <a:pPr lvl="0" algn="just">
              <a:buFont typeface="Arial" pitchFamily="34" charset="0"/>
              <a:buChar char="•"/>
            </a:pPr>
            <a:endParaRPr lang="pt-BR" sz="3000" b="1" dirty="0" smtClean="0">
              <a:solidFill>
                <a:schemeClr val="bg1"/>
              </a:solidFill>
              <a:effectLst>
                <a:outerShdw blurRad="38100" dist="38100" dir="2700000" algn="tl">
                  <a:srgbClr val="000000">
                    <a:alpha val="43137"/>
                  </a:srgbClr>
                </a:outerShdw>
              </a:effectLst>
            </a:endParaRPr>
          </a:p>
          <a:p>
            <a:pPr lvl="0" algn="just">
              <a:buFont typeface="Arial" pitchFamily="34" charset="0"/>
              <a:buChar char="•"/>
            </a:pPr>
            <a:r>
              <a:rPr lang="pt-BR" sz="3000" b="1" dirty="0" smtClean="0">
                <a:solidFill>
                  <a:schemeClr val="bg1"/>
                </a:solidFill>
                <a:effectLst>
                  <a:outerShdw blurRad="38100" dist="38100" dir="2700000" algn="tl">
                    <a:srgbClr val="000000">
                      <a:alpha val="43137"/>
                    </a:srgbClr>
                  </a:outerShdw>
                </a:effectLst>
              </a:rPr>
              <a:t>A capacidade do canal é dividida entre os sinais que trafegam em ambas as direções.</a:t>
            </a:r>
          </a:p>
          <a:p>
            <a:pPr lvl="0" algn="just">
              <a:buNone/>
            </a:pPr>
            <a:endParaRPr lang="pt-BR" sz="3000" b="1" dirty="0" smtClean="0">
              <a:solidFill>
                <a:schemeClr val="bg1"/>
              </a:solidFill>
              <a:effectLst>
                <a:outerShdw blurRad="38100" dist="38100" dir="2700000" algn="tl">
                  <a:srgbClr val="000000">
                    <a:alpha val="43137"/>
                  </a:srgbClr>
                </a:outerShdw>
              </a:effectLst>
            </a:endParaRPr>
          </a:p>
          <a:p>
            <a:pPr algn="just">
              <a:buNone/>
            </a:pPr>
            <a:r>
              <a:rPr lang="pt-BR" sz="3000" b="1" dirty="0" smtClean="0">
                <a:solidFill>
                  <a:schemeClr val="bg1"/>
                </a:solidFill>
                <a:effectLst>
                  <a:outerShdw blurRad="38100" dist="38100" dir="2700000" algn="tl">
                    <a:srgbClr val="000000">
                      <a:alpha val="43137"/>
                    </a:srgbClr>
                  </a:outerShdw>
                </a:effectLst>
              </a:rPr>
              <a:t>Um exemplo comum de comunicação </a:t>
            </a:r>
            <a:r>
              <a:rPr lang="pt-BR" sz="3000" b="1" dirty="0" err="1" smtClean="0">
                <a:solidFill>
                  <a:schemeClr val="bg1"/>
                </a:solidFill>
                <a:effectLst>
                  <a:outerShdw blurRad="38100" dist="38100" dir="2700000" algn="tl">
                    <a:srgbClr val="000000">
                      <a:alpha val="43137"/>
                    </a:srgbClr>
                  </a:outerShdw>
                </a:effectLst>
              </a:rPr>
              <a:t>full-duplex</a:t>
            </a:r>
            <a:r>
              <a:rPr lang="pt-BR" sz="3000" b="1" dirty="0" smtClean="0">
                <a:solidFill>
                  <a:schemeClr val="bg1"/>
                </a:solidFill>
                <a:effectLst>
                  <a:outerShdw blurRad="38100" dist="38100" dir="2700000" algn="tl">
                    <a:srgbClr val="000000">
                      <a:alpha val="43137"/>
                    </a:srgbClr>
                  </a:outerShdw>
                </a:effectLst>
              </a:rPr>
              <a:t> é a rede telefônica. </a:t>
            </a: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27</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Espaço Reservado para Número de Slide 5"/>
          <p:cNvSpPr>
            <a:spLocks noGrp="1"/>
          </p:cNvSpPr>
          <p:nvPr>
            <p:ph type="sldNum" sz="quarter" idx="12"/>
          </p:nvPr>
        </p:nvSpPr>
        <p:spPr/>
        <p:txBody>
          <a:bodyPr/>
          <a:lstStyle/>
          <a:p>
            <a:fld id="{77063FD6-C643-4369-AF35-96F13C8B66E1}" type="slidenum">
              <a:rPr lang="pt-BR" b="1" smtClean="0"/>
              <a:pPr/>
              <a:t>28</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pic>
        <p:nvPicPr>
          <p:cNvPr id="2051" name="Picture 3" descr="D:\Desktop\Redes\tutorialredeip1_figura01.jpg"/>
          <p:cNvPicPr>
            <a:picLocks noChangeAspect="1" noChangeArrowheads="1"/>
          </p:cNvPicPr>
          <p:nvPr/>
        </p:nvPicPr>
        <p:blipFill>
          <a:blip r:embed="rId5"/>
          <a:srcRect/>
          <a:stretch>
            <a:fillRect/>
          </a:stretch>
        </p:blipFill>
        <p:spPr bwMode="auto">
          <a:xfrm>
            <a:off x="152400" y="1519224"/>
            <a:ext cx="8658385" cy="4429156"/>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0" y="1142984"/>
            <a:ext cx="8929718" cy="4678204"/>
          </a:xfrm>
          <a:prstGeom prst="rect">
            <a:avLst/>
          </a:prstGeom>
          <a:noFill/>
        </p:spPr>
        <p:txBody>
          <a:bodyPr wrap="square" rtlCol="0">
            <a:spAutoFit/>
          </a:bodyPr>
          <a:lstStyle/>
          <a:p>
            <a:pPr algn="ctr"/>
            <a:r>
              <a:rPr lang="pt-BR" sz="3000" b="1" dirty="0" smtClean="0">
                <a:solidFill>
                  <a:schemeClr val="bg1"/>
                </a:solidFill>
                <a:effectLst>
                  <a:outerShdw blurRad="38100" dist="38100" dir="2700000" algn="tl">
                    <a:srgbClr val="000000">
                      <a:alpha val="43137"/>
                    </a:srgbClr>
                  </a:outerShdw>
                </a:effectLst>
              </a:rPr>
              <a:t>Critérios de uma rede de computadores:</a:t>
            </a:r>
          </a:p>
          <a:p>
            <a:pPr algn="ctr"/>
            <a:endParaRPr lang="pt-BR" sz="3000" b="1" dirty="0" smtClean="0">
              <a:solidFill>
                <a:schemeClr val="bg1"/>
              </a:solidFill>
              <a:effectLst>
                <a:outerShdw blurRad="38100" dist="38100" dir="2700000" algn="tl">
                  <a:srgbClr val="000000">
                    <a:alpha val="43137"/>
                  </a:srgbClr>
                </a:outerShdw>
              </a:effectLst>
            </a:endParaRPr>
          </a:p>
          <a:p>
            <a:pPr lvl="0" algn="just"/>
            <a:r>
              <a:rPr lang="pt-BR" sz="3000" b="1" dirty="0" smtClean="0">
                <a:solidFill>
                  <a:schemeClr val="bg1"/>
                </a:solidFill>
                <a:effectLst>
                  <a:outerShdw blurRad="38100" dist="38100" dir="2700000" algn="tl">
                    <a:srgbClr val="000000">
                      <a:alpha val="43137"/>
                    </a:srgbClr>
                  </a:outerShdw>
                </a:effectLst>
              </a:rPr>
              <a:t>Uma rede de computadores deve ser capaz de atender a um certo número de critérios. Os mais importantes são:</a:t>
            </a:r>
          </a:p>
          <a:p>
            <a:pPr lvl="0" algn="just"/>
            <a:endParaRPr lang="pt-BR" sz="3000" b="1" dirty="0" smtClean="0">
              <a:solidFill>
                <a:schemeClr val="bg1"/>
              </a:solidFill>
              <a:effectLst>
                <a:outerShdw blurRad="38100" dist="38100" dir="2700000" algn="tl">
                  <a:srgbClr val="000000">
                    <a:alpha val="43137"/>
                  </a:srgbClr>
                </a:outerShdw>
              </a:effectLst>
            </a:endParaRPr>
          </a:p>
          <a:p>
            <a:pPr lvl="0" algn="just">
              <a:buFont typeface="Arial" pitchFamily="34" charset="0"/>
              <a:buChar char="•"/>
            </a:pPr>
            <a:r>
              <a:rPr lang="pt-BR" sz="3000" b="1" dirty="0" smtClean="0">
                <a:solidFill>
                  <a:schemeClr val="bg1"/>
                </a:solidFill>
                <a:effectLst>
                  <a:outerShdw blurRad="38100" dist="38100" dir="2700000" algn="tl">
                    <a:srgbClr val="000000">
                      <a:alpha val="43137"/>
                    </a:srgbClr>
                  </a:outerShdw>
                </a:effectLst>
              </a:rPr>
              <a:t>Desempenho</a:t>
            </a:r>
          </a:p>
          <a:p>
            <a:pPr lvl="0" algn="just">
              <a:buFont typeface="Arial" pitchFamily="34" charset="0"/>
              <a:buChar char="•"/>
            </a:pPr>
            <a:r>
              <a:rPr lang="pt-BR" sz="3000" b="1" dirty="0" smtClean="0">
                <a:solidFill>
                  <a:schemeClr val="bg1"/>
                </a:solidFill>
                <a:effectLst>
                  <a:outerShdw blurRad="38100" dist="38100" dir="2700000" algn="tl">
                    <a:srgbClr val="000000">
                      <a:alpha val="43137"/>
                    </a:srgbClr>
                  </a:outerShdw>
                </a:effectLst>
              </a:rPr>
              <a:t>Confiabilidade</a:t>
            </a:r>
          </a:p>
          <a:p>
            <a:pPr lvl="0" algn="just">
              <a:buFont typeface="Arial" pitchFamily="34" charset="0"/>
              <a:buChar char="•"/>
            </a:pPr>
            <a:r>
              <a:rPr lang="pt-BR" sz="3000" b="1" dirty="0" smtClean="0">
                <a:solidFill>
                  <a:schemeClr val="bg1"/>
                </a:solidFill>
                <a:effectLst>
                  <a:outerShdw blurRad="38100" dist="38100" dir="2700000" algn="tl">
                    <a:srgbClr val="000000">
                      <a:alpha val="43137"/>
                    </a:srgbClr>
                  </a:outerShdw>
                </a:effectLst>
              </a:rPr>
              <a:t>Segurança</a:t>
            </a:r>
          </a:p>
          <a:p>
            <a:pPr lvl="0" algn="just">
              <a:buFont typeface="Arial" pitchFamily="34" charset="0"/>
              <a:buChar char="•"/>
            </a:pPr>
            <a:endParaRPr lang="pt-BR" sz="2800" b="1" dirty="0" smtClean="0">
              <a:solidFill>
                <a:schemeClr val="bg1"/>
              </a:solidFill>
              <a:effectLst>
                <a:outerShdw blurRad="38100" dist="38100" dir="2700000" algn="tl">
                  <a:srgbClr val="000000">
                    <a:alpha val="43137"/>
                  </a:srgbClr>
                </a:outerShdw>
              </a:effectLst>
            </a:endParaRP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29</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0" y="1285860"/>
            <a:ext cx="9144000" cy="5509200"/>
          </a:xfrm>
          <a:prstGeom prst="rect">
            <a:avLst/>
          </a:prstGeom>
          <a:noFill/>
        </p:spPr>
        <p:txBody>
          <a:bodyPr wrap="square" rtlCol="0">
            <a:spAutoFit/>
          </a:bodyPr>
          <a:lstStyle/>
          <a:p>
            <a:pPr algn="just"/>
            <a:r>
              <a:rPr lang="pt-BR" sz="3000" b="1" dirty="0" smtClean="0">
                <a:solidFill>
                  <a:schemeClr val="bg1"/>
                </a:solidFill>
                <a:effectLst>
                  <a:outerShdw blurRad="38100" dist="38100" dir="2700000" algn="tl">
                    <a:srgbClr val="000000">
                      <a:alpha val="43137"/>
                    </a:srgbClr>
                  </a:outerShdw>
                </a:effectLst>
              </a:rPr>
              <a:t>As comunicações  de dados e as redes estão mudando a maneira pela qual fazemos negócio e o modo como vivemos.</a:t>
            </a:r>
          </a:p>
          <a:p>
            <a:pPr>
              <a:buFont typeface="Arial" pitchFamily="34" charset="0"/>
              <a:buChar char="•"/>
            </a:pPr>
            <a:r>
              <a:rPr lang="pt-BR" sz="3000" b="1" dirty="0" smtClean="0">
                <a:solidFill>
                  <a:schemeClr val="bg1"/>
                </a:solidFill>
                <a:effectLst>
                  <a:outerShdw blurRad="38100" dist="38100" dir="2700000" algn="tl">
                    <a:srgbClr val="000000">
                      <a:alpha val="43137"/>
                    </a:srgbClr>
                  </a:outerShdw>
                </a:effectLst>
              </a:rPr>
              <a:t>Um relatório vindo da Alemanha para o Brasil.</a:t>
            </a:r>
          </a:p>
          <a:p>
            <a:pPr>
              <a:buFont typeface="Arial" pitchFamily="34" charset="0"/>
              <a:buChar char="•"/>
            </a:pPr>
            <a:r>
              <a:rPr lang="pt-BR" sz="3000" b="1" dirty="0" smtClean="0">
                <a:solidFill>
                  <a:schemeClr val="bg1"/>
                </a:solidFill>
                <a:effectLst>
                  <a:outerShdw blurRad="38100" dist="38100" dir="2700000" algn="tl">
                    <a:srgbClr val="000000">
                      <a:alpha val="43137"/>
                    </a:srgbClr>
                  </a:outerShdw>
                </a:effectLst>
              </a:rPr>
              <a:t>Teleconferência entre continentes.</a:t>
            </a:r>
          </a:p>
          <a:p>
            <a:pPr algn="just"/>
            <a:r>
              <a:rPr lang="pt-BR" sz="3000" b="1" dirty="0" smtClean="0">
                <a:solidFill>
                  <a:schemeClr val="bg1"/>
                </a:solidFill>
                <a:effectLst>
                  <a:outerShdw blurRad="38100" dist="38100" dir="2700000" algn="tl">
                    <a:srgbClr val="000000">
                      <a:alpha val="43137"/>
                    </a:srgbClr>
                  </a:outerShdw>
                </a:effectLst>
              </a:rPr>
              <a:t>Quando nos comunicamos na grande rede, estamos compartilhando informações, que podem ser remotas ou locais, a local se da normalmente frente a frente, já a remota se da a distância. O termo Telecomunicação abrange telefonia, telegrafia, televisão e comunicação a distância (tele, em grego, quer dizer “distante”)</a:t>
            </a:r>
          </a:p>
          <a:p>
            <a:pPr>
              <a:buFont typeface="Arial" pitchFamily="34" charset="0"/>
              <a:buChar char="•"/>
            </a:pPr>
            <a:endParaRPr lang="pt-BR" sz="2200" dirty="0">
              <a:solidFill>
                <a:schemeClr val="bg1"/>
              </a:solidFill>
              <a:effectLst>
                <a:outerShdw blurRad="38100" dist="38100" dir="2700000" algn="tl">
                  <a:srgbClr val="000000">
                    <a:alpha val="43137"/>
                  </a:srgbClr>
                </a:outerShdw>
              </a:effectLst>
            </a:endParaRP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3</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0" y="1142984"/>
            <a:ext cx="9144000" cy="5170646"/>
          </a:xfrm>
          <a:prstGeom prst="rect">
            <a:avLst/>
          </a:prstGeom>
          <a:noFill/>
        </p:spPr>
        <p:txBody>
          <a:bodyPr wrap="square" rtlCol="0">
            <a:spAutoFit/>
          </a:bodyPr>
          <a:lstStyle/>
          <a:p>
            <a:pPr algn="ctr"/>
            <a:r>
              <a:rPr lang="pt-BR" sz="3000" b="1" dirty="0" smtClean="0">
                <a:solidFill>
                  <a:schemeClr val="bg1"/>
                </a:solidFill>
                <a:effectLst>
                  <a:outerShdw blurRad="38100" dist="38100" dir="2700000" algn="tl">
                    <a:srgbClr val="000000">
                      <a:alpha val="43137"/>
                    </a:srgbClr>
                  </a:outerShdw>
                </a:effectLst>
              </a:rPr>
              <a:t>Desempenho</a:t>
            </a:r>
          </a:p>
          <a:p>
            <a:pPr algn="ctr"/>
            <a:endParaRPr lang="pt-BR" sz="3000" b="1" dirty="0" smtClean="0">
              <a:solidFill>
                <a:schemeClr val="bg1"/>
              </a:solidFill>
              <a:effectLst>
                <a:outerShdw blurRad="38100" dist="38100" dir="2700000" algn="tl">
                  <a:srgbClr val="000000">
                    <a:alpha val="43137"/>
                  </a:srgbClr>
                </a:outerShdw>
              </a:effectLst>
            </a:endParaRPr>
          </a:p>
          <a:p>
            <a:pPr algn="just"/>
            <a:r>
              <a:rPr lang="pt-BR" sz="3000" b="1" dirty="0" smtClean="0">
                <a:solidFill>
                  <a:schemeClr val="bg1"/>
                </a:solidFill>
                <a:effectLst>
                  <a:outerShdw blurRad="38100" dist="38100" dir="2700000" algn="tl">
                    <a:srgbClr val="000000">
                      <a:alpha val="43137"/>
                    </a:srgbClr>
                  </a:outerShdw>
                </a:effectLst>
              </a:rPr>
              <a:t>O desempenho pode ser medido de várias formas, inclusive pelo tempo de trânsito. Tempo de trânsito é a quantidade de tempo necessária para uma mensagem trafegar de um dispositivo a outro. O tempo de resposta é o tempo decorrido  entre uma solicitação e sua resposta.  </a:t>
            </a:r>
          </a:p>
          <a:p>
            <a:pPr algn="just"/>
            <a:endParaRPr lang="pt-BR" sz="3000" b="1" dirty="0" smtClean="0">
              <a:solidFill>
                <a:schemeClr val="bg1"/>
              </a:solidFill>
              <a:effectLst>
                <a:outerShdw blurRad="38100" dist="38100" dir="2700000" algn="tl">
                  <a:srgbClr val="000000">
                    <a:alpha val="43137"/>
                  </a:srgbClr>
                </a:outerShdw>
              </a:effectLst>
            </a:endParaRPr>
          </a:p>
          <a:p>
            <a:pPr algn="just">
              <a:buFont typeface="Arial" pitchFamily="34" charset="0"/>
              <a:buChar char="•"/>
            </a:pPr>
            <a:r>
              <a:rPr lang="pt-BR" sz="3000" b="1" dirty="0" err="1" smtClean="0">
                <a:solidFill>
                  <a:schemeClr val="bg1"/>
                </a:solidFill>
                <a:effectLst>
                  <a:outerShdw blurRad="38100" dist="38100" dir="2700000" algn="tl">
                    <a:srgbClr val="000000">
                      <a:alpha val="43137"/>
                    </a:srgbClr>
                  </a:outerShdw>
                </a:effectLst>
              </a:rPr>
              <a:t>Throughput</a:t>
            </a:r>
            <a:r>
              <a:rPr lang="pt-BR" sz="3000" b="1" dirty="0" smtClean="0">
                <a:solidFill>
                  <a:schemeClr val="bg1"/>
                </a:solidFill>
                <a:effectLst>
                  <a:outerShdw blurRad="38100" dist="38100" dir="2700000" algn="tl">
                    <a:srgbClr val="000000">
                      <a:alpha val="43137"/>
                    </a:srgbClr>
                  </a:outerShdw>
                </a:effectLst>
              </a:rPr>
              <a:t> ( Capacidade de Vazão de um link)</a:t>
            </a:r>
          </a:p>
          <a:p>
            <a:pPr algn="just">
              <a:buFont typeface="Arial" pitchFamily="34" charset="0"/>
              <a:buChar char="•"/>
            </a:pPr>
            <a:r>
              <a:rPr lang="pt-BR" sz="3000" b="1" dirty="0" err="1" smtClean="0">
                <a:solidFill>
                  <a:schemeClr val="bg1"/>
                </a:solidFill>
                <a:effectLst>
                  <a:outerShdw blurRad="38100" dist="38100" dir="2700000" algn="tl">
                    <a:srgbClr val="000000">
                      <a:alpha val="43137"/>
                    </a:srgbClr>
                  </a:outerShdw>
                </a:effectLst>
              </a:rPr>
              <a:t>Delay</a:t>
            </a:r>
            <a:r>
              <a:rPr lang="pt-BR" sz="3000" b="1" dirty="0" smtClean="0">
                <a:solidFill>
                  <a:schemeClr val="bg1"/>
                </a:solidFill>
                <a:effectLst>
                  <a:outerShdw blurRad="38100" dist="38100" dir="2700000" algn="tl">
                    <a:srgbClr val="000000">
                      <a:alpha val="43137"/>
                    </a:srgbClr>
                  </a:outerShdw>
                </a:effectLst>
              </a:rPr>
              <a:t> (Atraso na entrega do pacote)</a:t>
            </a:r>
            <a:endParaRPr lang="pt-BR" sz="3000" b="1" dirty="0">
              <a:solidFill>
                <a:schemeClr val="bg1"/>
              </a:solidFill>
              <a:effectLst>
                <a:outerShdw blurRad="38100" dist="38100" dir="2700000" algn="tl">
                  <a:srgbClr val="000000">
                    <a:alpha val="43137"/>
                  </a:srgbClr>
                </a:outerShdw>
              </a:effectLst>
            </a:endParaRP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30</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0" y="1885599"/>
            <a:ext cx="9144000" cy="2400657"/>
          </a:xfrm>
          <a:prstGeom prst="rect">
            <a:avLst/>
          </a:prstGeom>
          <a:noFill/>
        </p:spPr>
        <p:txBody>
          <a:bodyPr wrap="square" rtlCol="0">
            <a:spAutoFit/>
          </a:bodyPr>
          <a:lstStyle/>
          <a:p>
            <a:pPr algn="ctr"/>
            <a:r>
              <a:rPr lang="pt-BR" sz="3000" b="1" dirty="0" smtClean="0">
                <a:solidFill>
                  <a:schemeClr val="bg1"/>
                </a:solidFill>
                <a:effectLst>
                  <a:outerShdw blurRad="38100" dist="38100" dir="2700000" algn="tl">
                    <a:srgbClr val="000000">
                      <a:alpha val="43137"/>
                    </a:srgbClr>
                  </a:outerShdw>
                </a:effectLst>
              </a:rPr>
              <a:t>Confiabilidade</a:t>
            </a:r>
          </a:p>
          <a:p>
            <a:pPr algn="ctr"/>
            <a:endParaRPr lang="pt-BR" sz="3000" b="1" dirty="0" smtClean="0">
              <a:solidFill>
                <a:schemeClr val="bg1"/>
              </a:solidFill>
              <a:effectLst>
                <a:outerShdw blurRad="38100" dist="38100" dir="2700000" algn="tl">
                  <a:srgbClr val="000000">
                    <a:alpha val="43137"/>
                  </a:srgbClr>
                </a:outerShdw>
              </a:effectLst>
            </a:endParaRPr>
          </a:p>
          <a:p>
            <a:pPr algn="just"/>
            <a:r>
              <a:rPr lang="pt-BR" sz="3000" b="1" dirty="0" smtClean="0">
                <a:solidFill>
                  <a:schemeClr val="bg1"/>
                </a:solidFill>
                <a:effectLst>
                  <a:outerShdw blurRad="38100" dist="38100" dir="2700000" algn="tl">
                    <a:srgbClr val="000000">
                      <a:alpha val="43137"/>
                    </a:srgbClr>
                  </a:outerShdw>
                </a:effectLst>
              </a:rPr>
              <a:t>É medida pela freqüência de falhas, pelo tempo que um link leva para se recuperar de uma falha e pela robustez da rede em caso de uma catástrofe.</a:t>
            </a: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31</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0" y="1500174"/>
            <a:ext cx="9144000" cy="4247317"/>
          </a:xfrm>
          <a:prstGeom prst="rect">
            <a:avLst/>
          </a:prstGeom>
          <a:noFill/>
        </p:spPr>
        <p:txBody>
          <a:bodyPr wrap="square" rtlCol="0">
            <a:spAutoFit/>
          </a:bodyPr>
          <a:lstStyle/>
          <a:p>
            <a:pPr algn="ctr"/>
            <a:r>
              <a:rPr lang="pt-BR" sz="3000" b="1" dirty="0" smtClean="0">
                <a:solidFill>
                  <a:schemeClr val="bg1"/>
                </a:solidFill>
              </a:rPr>
              <a:t>Segurança</a:t>
            </a:r>
          </a:p>
          <a:p>
            <a:pPr algn="ctr"/>
            <a:endParaRPr lang="pt-BR" sz="3000" b="1" dirty="0" smtClean="0">
              <a:solidFill>
                <a:schemeClr val="bg1"/>
              </a:solidFill>
            </a:endParaRPr>
          </a:p>
          <a:p>
            <a:pPr algn="just"/>
            <a:r>
              <a:rPr lang="pt-BR" sz="3000" b="1" dirty="0" smtClean="0">
                <a:solidFill>
                  <a:schemeClr val="bg1"/>
                </a:solidFill>
              </a:rPr>
              <a:t>Entre as principais questões de segurança de rede, temos: proteção ao acesso não autorizado de dados, proteção dos dados contra danos e o desenvolvimento e a implementação de políticas e procedimentos para a recuperação de violações e perdas de dados.</a:t>
            </a:r>
          </a:p>
          <a:p>
            <a:pPr algn="just"/>
            <a:endParaRPr lang="pt-BR" sz="3000" b="1" dirty="0" smtClean="0"/>
          </a:p>
          <a:p>
            <a:pPr algn="just"/>
            <a:endParaRPr lang="pt-BR" sz="3000" b="1" dirty="0" smtClean="0"/>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32</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Espaço Reservado para Número de Slide 5"/>
          <p:cNvSpPr>
            <a:spLocks noGrp="1"/>
          </p:cNvSpPr>
          <p:nvPr>
            <p:ph type="sldNum" sz="quarter" idx="12"/>
          </p:nvPr>
        </p:nvSpPr>
        <p:spPr/>
        <p:txBody>
          <a:bodyPr/>
          <a:lstStyle/>
          <a:p>
            <a:fld id="{77063FD6-C643-4369-AF35-96F13C8B66E1}" type="slidenum">
              <a:rPr lang="pt-BR" b="1" smtClean="0"/>
              <a:pPr/>
              <a:t>33</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sp>
        <p:nvSpPr>
          <p:cNvPr id="80898" name="AutoShape 2" descr="data:image/jpeg;base64,/9j/4AAQSkZJRgABAQAAAQABAAD/2wCEAAkGBxQSEhUUExQWFhUXGBgXFxcYGBkVHBUYFBgXFxcYFRcYHSggGBwlHBcUITEhJSkrLi4uFx8zODMsNygtLisBCgoKDg0OGxAQGywkICQ3LCwsLCwsLCwsLCwsLC8sLCwsLCwsLCwsLCwsLCwsLCwsLCwsLCwsLCwsLCwsLCwsLP/AABEIALEBHAMBIgACEQEDEQH/xAAcAAAABwEBAAAAAAAAAAAAAAABAgMEBQYHAAj/xABPEAACAQIEAgYECgYIAwcFAAABAhEAAwQSITEFQQYTIlFhcTKBkbEUIzNCcqGywdHwByQ0UnOzYmOCkqLC0uGEk8QVJUNEg8PxNVNUZHT/xAAZAQACAwEAAAAAAAAAAAAAAAABAgADBAX/xAAtEQACAgECBAQGAwEBAAAAAAAAAQIRAxIxBBMhQSIycfAjM1GBsdEUYZHhQv/aAAwDAQACEQMRAD8ApKCOcilC00262BE0U3hXZ1FQ4d4oguztTO5emlLTiipkoedbTe9cNGu3BFMrt2dKEpBSOvbTRbaGuDQN6Ot3NEUmrqEXs2edEusRSguACml+7MU2qgDzCsYp4LlR1q9A0oOv503MBRYuGcQyN2pK8x391JYrFZ2JqDXFU8uXOzVqztqhOWrsk8FjwjqSdJ1irO3FLQAM7ifLzrM3vEmKfjEEKKePEKivJw6k7NDs4xGEhhFJ4niCICcwPcO+s/sY1lO9L3MXI1NP/IjRV/E67lttcbViBAAncnlUsGETOm8+FZucTFO04gxAGYx3T7qizruSfC/QvS30OzKfWKVis+W+Z0OtTPDsXduHJMka76j11ZHIpFc+H09bLQBXRQgUMU9mYLFdFHiuipZAtDFDFDFCyBYoQKNFcBUsgAFDFDFDFSyBYoYoaGgE4CjAVwFCKgDDDfM6mjHETTe6KIlcW2dseB6P8IimTsRSeejqISFzGUgcTSE0jdWaVyZBz8LHfTlMUANKhQKMpNLqYSSfEkmjrdG5NRLOaENNHUQmbd+edKO+lRdlDTtZimUmAdWHmKWu4rSKZo4iiXE502p0QeBl76ObhOhNQ10mge40b0vMDRNkii3MSo86glvN3mlZmpzPoSiQtXSxOvqp0l+O6oVcUdopLP50VkaAWQY1RzpBeJMHBtlg3eDEeyokTFOcKYMag06ysDSL30f4sc46wkyDPmef+1J2+kN0PmJzDXs7DXbQVAdZApC5idBlGvhWp8Qyrkxts0zDcXtuyoCcxE7SAYkgkc6kIrKcLxO4rZlJVvYdd6mOEdIbnWoHuNlB7U6iOc99WxzxZmnwrXWJfopbF2AjQNsqH++isfrJpK2wYAqZB19tKXLhfU6mAPUgyD6lFWN+Je/oZuzE4roo0UMUwoSKGKNFCBUsgWhoYoQKlkOAoYoQKGhYDD8fhCppsqRWqNwq06+iPPnUNe6LgnY+dY58LfVM6ceIXcozWaQe1FXDG9HHUSvajlzqL/7OPMa1RLBJFqnF7MhktGhOFNWGzwk92lLHhkeVH+PImtFVbBU4TBiNqsiYIRqBSN3CEcqHJoKkivvw8Gm+JwEbVaUwemtFuYKaHKJqRUbSlTrUrhyCINTNzo/2ZGpNNr3BHXkdKKwTRNcRv8GAEjakbqil1QjQg+ujGzprtSNDEebWtDdsaQKfLa1ilHs6UNJLIe3h5an64bTanVmwF1jWuLxNFRolkUcEJJNFbCVI86SumNKDiiDBUKmndp9aBjXJEz9VBdCC73CdO+l8NhwNZpuxHKKUw5011p1uQG+CW/Cha4B3jx50NtjQRJg0wCY6N8V+D3BJJVoUiYAk6se+N61LGIvYKFSrW7Z7JBElBmmOZMk+dYs9uCNB4d9W/wDR7jVAeyfSJLyTE7LlA8BB8davxTdpMzcRjWlyRc4oYo0V0Vqs54WK6KNFDFCyBYoYo0V0VLIABQgUYChihZCr2r8ClBi6ii9HQzSqRscCSOKBEbGox8GJzb0rcWjWlNNqAlQVSIgCkTb1qQS130q1gVG7JdEJfw3Oj2sN3ipRbFH6ioHWRN3AgCmb2Iqdv2Kjns661NKDGY5wSginzWqi8PKzUnhrs01lckRXFMKCPRFVbE2Sp5xV+xeGka1BYzCA6d1JkgpotxZKK1aFOUpe5Yg6iirZrLopmnULW8ODTi1wRCZJPlSeHXWrFgcMMsmr4Qj3RTkm0RF3o6hjKcvfzn20hiOi8+g397v9VW6xYAp2mGAppQg+xTzpLuUW30UgSzSRqQNNByB76d2+F4MLm+CljEktfJ7+QAirlZw4zARuR76mcPgBlKwIPhWDitMWqRqwSck7MkvcP0n4KirvoTGvkaacYwXVucug07PdIBjXzrb7ViAF0iANtO7as36c4L9YuwOY9Yyr7qphO30LmUC5iqUw2p760jh/A7D2LZe0jZraTKjXsg771WeOdG1wpV7U9WT2gzSFGnPQxvueVa5Y2lqKI5oylpIHE7xzo3DEY3kXXVlB5aEiaV4xC3bkAhYBA33/ACaZ2LxVgQw35/dVVlxofRfiNx7mTOGQBs2aZUjaPPWN9jVrisz6H4j9YUoSGJCmdFZSYIMcxuPKOdafFa8Um11OfxMUpdAmWhAo0V0VZZnoACuAo0UMVLJQUCjRQgUMVLDRTVwBiutYNgasKpRTbqUX8xkOcG0UtZwZ5ipdEoxSpYuojRZ8KObVPbluBSQqWCxn1VGVYGtLXNabuZqWEJcINMmw007VDTi2OUVLDsQ7YcjlR8NbI86mxaFEFsCjqDYjZE6GiYrh43inAGsin2WRQ1C7FZv8NnZZptc4Uw1y1bksgUa5akRUbCsjRSUsQdqf2QfV3VM3cGCdqVXCCKlhc7EsFZJEmn4WgtpG1HihZWwLadpfMe+pVbkVHWxqPMUuU1HhXP4zdG3hdmLnEGRvHLaqj0ntTiLvfKkeeRattpfDwqsdIhN+55L9haz49zRIe8MX4m39BfcKR41wz4Raa3MZgQT4EU7wI+LT6I91PMMkmDzBrpzl8N+hzofMXqZp0j6NXbhz2u2XOusZVRV0HrD+OvhTLop0RvX8Sbd5GW2UJD6QNUE950J0745VslrCIggKAJn29004tKJkb6fVXL1vsdIyLonwG7ZxROb4tGymQp6wZ8yxB0iEMxvPcRWkRUJaA6zxz/f/ALVORXQwdEzBxPVoCK6KNFdFX2ZqAihiuoRUsNHChiuoaFkoYChCVxFCLsOFjQgnN3kRp7NajlQ6jYOWjBaPFDFSwUEZKSXDxTk0FSyIZthp20oqYIDfWnpNFa6o+cv95fdNBzS3YyTewxfB6iNKMMMYpb4ahGjLOsSYGk7+w0cX1Pzl9oqa0TTIbgAaGkysnSnF1M231UZbcUbIIi3FL2qDLSiJUsDBoaFRQ0LBQQpRW017u7X6hvSsUFSw0QtnpDYJUG6gDEhGkCSGy5SJ7JnY7MCCDyqUsX0fVHVh/RIb3Uw4p0esX7T22tIMwPaCLmViScwMTMkmn+Gwy2xCKANBoAJjvjc0LYzUewvb3HmKedVO/wB4pmu9OpPiBWLi90auG2YqYjT8/XVT6RftD+SfYWrQGPj7TUFxmxaa6S1wq0Lpy9ER9Uc6z43TL5DnAfJp9EU9wvpD100wiAIoBzADQ99ObW9dGb+G/QwxXxPuSE+NGtLqNRuOY76aZj3fn20rbBkac/CuYbyq2z8b/b/zVP1H9Vhy5h3DBtjsWB222nxqRro4JWmYs66o6urqGrrKKAoa6uqWSgaGgoalhoYo6lguZZJAAkc9NqccUuxbtlUJyMwIBUGFABMTH1/hWbcD4Le+F4csEEXQSettE7NyDliT3xzq68YxBFq4gJMu2oY6ZTYEAztPurn58rlJJG/FiUU7JFGkAjnr7aOuulMOC3M1i0f6AHrXsn3VIWS0jJlzSIzbePritcsijHUZFBuWlCuLQBgB+6PXEikKYcRxN4PHYHYdtAd0YxJ/dC5yQOcU+VpAI2Oo9dV4cykiPDLGqkIY8xbc9wOwJ+oamq0uIUciNRuGXc/0hVk4lPVPEzlMZdT6vGq1at3M2qX/AAmy+kESScmw+8esZWrLcSdDHJ+df6R+6jZSO/8AJP4Uq50O/PlHK9+FFfn5nc+N38KpLyydHjNrX95h7IqSiorgV1VsszEKqs5JJAAAiSSdBtvR26QYUb4mx/zU/GtcJeFGScbkyRijVDN0owYKj4TaJbQQ4Ptj0d+dSlm+r+gyt9EhvdR1pi6aFa6gqH6XYx7OFe4jFWBTURPadQd/OjqIlboma6skTpFf0+NveHbbmfPwptjekuJABW/dBn/7jcwdxPhSc0t5DNkoKx3h/THGZ0BvuQXUGVttoSAdSs862NqKnewksbicKeKtMxTmKy8S9i/h+4oTVV6Rj44/RT7Iqz/kVWOkh+OP0V91U49y+RJ8L+STy++ntvemPCz8Unl95p4m4itsn4H6GJLx/cdgijqwmk1B7qOoO8EDT6zpXPs3FSYxeP8AEP2qsdVy98s38Q/aqx1vxPoY826BJpPDMSomZ2M6ajSpPhuEFxWnkQfHQHQctab4zDdU7IBoArF53LSIidDprpG1K865mkCxPRqEKGgoavsqoEUNBXVLDRV+jdx7jWs73WAuN6cFdLZ38dTHjFLceEZ9eR0AA/8Axz3eJ1pp0XtgNZ9GS7ky5JHYfSDygA+unHSE+mPA/wDT1y38w6cfKd0LuE4USZi5eAnu614FWXAuQYBjUbevu86qvQg/qvldvfzGqdz6gzAAJPqjetWd/CZmxr4v+kd0mxdwXFi43oHv/fapDhzF0tydSFk+JG9UPjPEVvizdQ6Ms6cmGUMPbNXjo402rJ59Wp/w1VieiDf9FmWOppAcbu9XaLK2YNKgrIIMkaeufYaqxxpLATcGw1V/AEknnofDU+AEx04xgtLhrYBIe60gaGApPZggek/fzqCS72t7o12ifaSD+Zo4pSnG5AnFRdINeGh1Pztv+J/Ci4gel6W7fOP/AOx4+FHxGzb7P/1dFxI1fT9/f/iqaiEhcP8A3fi+fYxGhJ5K2lZIMwjuj7vDatB4v0ktWLGIw1wNnu272QqJBNw3bYB10gqPbVV6IWbb4yyrrnUk9l4KmLbntDmNBpQm9gQXVkLgsI165kUgHU9owND3xV96DOOHrfa9BDm3Bt9r0c+4MfvD66t2J4Vh1tXYwuHHYbayg0id4ncA+oVTcfhkSw+RFUErsAvM91JCTu0O4pqmaJw7HJfti5bnKZGog6GDp51EdPR+o3fO3/MSkf0fN+pL/Eu/zGpXp236jd87f81K16riZVGpmWg6jVvyTTbEjs9+o9xpwDtr9XjSGLPZ17x99VGkTwJh0+kvvFegW3rz3hW7S7bj3ivQDNrTQZTlWwcUc3Pzp+NI5qNBqrO9hsPcVF3wFV3pGfjp/or7qncp8Kyb9IHELqY28FutAFqAGYAA21kDXvk+uqse5dI07hXyKeR95qVfBOs7aGO/b2VgFri9/Q9fdABUwLjjd4I9Lzr0xivnfTb76fiMrSSQuLErtifCVuW7V3Mqm4ACAssOewME6CY9XjROJLdv4JwDkuZgEcqB6LKQ8KSO/Y1K4D07nkv+aj8SHxZ8x7xWK+5fRlvSPiJ4f1dq+928l7M4IILI1jKfnGMpFz6ql8DjM5ZSIZIDRsSRMrrMedJdOeAJjMXgrbs6gm8srlmGS1PpA9womDXLiMUv7rhfYCPurXw8ndFOeKcbLVwq3Nm4TmGoggkfNM6jfYU36Tnq/jJfIqGRm7MB3JZs3cOc7UvgEmxMMYNzZmXWbXdz318++mHTOx8VoXXKt+FztDS5jMD6Q0EfhVU5VmbGhG8aRVMT0mwxILMMwBysCCVnuyz+d6ccC6UWsQ5tA9vWOQeP3R3xrHcDVbGbuPqMVW+MuwvEqzK2ms6jSN61Ysrk6Enw0Yq7NnFDWd/o9xt1sQyvduOOqYwzswnOmsEwDBNaFNaLMzjTMwtcVv2VBSOyZWUWO2CCZgcmapTB465iMO73IznMDAgAA2Y0qETib3itlrSIhuABwsNqQBrzEDban1q91N6/htDbViqtPbLMlt9QNI03rJOt0a4unTJXotjUtWGW42Ui7dOs7M5II8Ka9J+PTkFh8yvbxCOADu9sC3uNO1z7pptibS9Wd9VJ2PdPI0zuKotWtB8zdW5o3jReS1TAoJOyC4W1wAW2WFBZhvOuWfVoPrrXejB+Ls/wx9S1liovh7DV04J0pTD4SwrKxuC0YIUBYzOiZiWnZRJilk3TSW4aVp3sKdIsat7F9XAbqLajfZ7xzEeYVE/vUwCBT6De0fjUNcx76srhHuOHdgsk8hOZ9RqdNoAqWw+JtMERrZZwoDNOTOR8+FO+o1inxxcFQk2pOwMTs2nK5z8Mb+Fdih6eg/8AE/6z8KJidc8L++N/3jjVH1sKSxuJWSNAW6yBrrIxJ/d/rbftNK5xXRsZQk+qRUenv7Qu3oNt/HvUv0JX9dw5nm2n/pPSHT79oX6D/wA+/SnQlv13D/S/yNQZEa/fWbdzX5p9xqjcYHxD+BX7X1VoKYV7ivlXcMJ5aA7k7VJ8I6PWktKbsXOzaZQSVCF94I3nN/8AFVa9KHS6lG6AH9TH8S7/ADDUV044y+a5hoTIQhza5tw3fG47qeYnFjD8SdLWVbLugNtZKg3LakFBpHbYEmNQSSJqF6XYV7mLulFLKiAPB2KyDPrjlWlZFSRUsb1WVnukj8mksaBl3nUcvPxqd4X0YxGIVWS3CHa43ZTePSaPqk+FOuJ9GLVlZfErMZ+zbMaMVIWTmflELB8KKa2GKZaAkad33f7Vr44lde5kFtpJ0GW4PrMAaVmb4ZC3V2+tbXKCVAntGCF37/HwrTuD4PLftHx79txqPOkyNwXQChGe5KcLw2JzuHtkW9ChLCZPpKQSTHd50GK4vatPku3FttocrEAkHYjXYwas4FZT+kfBtd4iqqG+QtkkKz5QGumYXy9ZiskeIlldSLuTGC6F8znw/PrrIf0k/t13xW364RBWvYXGoZZrOKI0jJbUHXvzGoTpf0MsX7SYwm6r3TkyOAuVcjqpKiCGGRTvFWxkkxasxzZCfBT/AIzXqXE/5295rA+n/ABhmum3AtqtlAB4Kmp13O57ySa3q9uPFj7zS5naTGgqbH+APbuf2fvpTiPoetftCm/DW7dz+z99OOIH4s+a/aFZxu5VuLn9dwJ/rLo/w2qh1/a8Z/EH31LcVP65gf41z7NmoW7cjHYpeZeR6tD9bCtOB+JFeVeEtXD3/Vz53OU8rVM+m10Cw2kz1i6d7PH31MdRltRI0zDSeQtr91JcaweddSP/ABGG2uU5tJEe2qZzTm2NFVFGQwByYa1XONH40wZ0FaZj8Fb+Duy5RcWGNwsC1yDBLKGKgkNJKqBK6aVQ3wwuYqHGZcstEiNDGo2rRgfiGyO4heiXFVw98Mys2cC0oWPSuOkTOw0Nanhr6uoZdiJqh8M6PLcxNs217NorcIB1JVtO0xyjXLv3+FXzDgoMqWREz27gc+Mk3x7hV88yi6Mzx6laMewJi7ZOnyq/Onn41JcWP/et0aa3OZj/AMuD9wqLtHt29/lF+aBzqU4o08Vc663AdBO+H8ap7F0vP9iWxKjq20X0G+eR800xvoDYTbZPng8hUniFORh2vQb5q9xpr8GZrK7jRN1Tw5zFABBrHh/eqFxXFbodF7OUdlQBMKtx1M+JIY+ytB4Lw20fTXMArEzlEZcpJYlJ07ttd6c4jo3YFpWNtOsLEkwkwHOYqMugDFdYqSyJMmm0VFU7Wx5cp5jup7jMT1SO6/NWYiJI03570jesxeugbLchRMFQMszA1EydqHjvyF36H78zudjvWqMrjZRJU6H+NxXZtIm5UXmeBL/CAtxJ0kAZnIXl1nPeo29LFdyZA1A5qNjymoXo+SysW17QALMdAqoAB4AAAd2lSLEAqezowOrGB2Qd9lG2prD/AOjYvLuXZehFu+xv3S63FLdWuWRGfrEYyCCSbjnUR2RpVdvcBOFxtm5aBe0IZm0U9YVcsgEdwGsRqdauB6S58RcsWsNeuoAV6+0uZFeCGBbYBf3pOsiNqRxXAiflXtW1LCMxDEwCNANz4TQuYIqNk/0X4h1tot6OYNCTJEO47hqcoqy4eeptx+5Y+tV/Gs/sWMLZfOqtcdXLLMooZjEBRt6O+tOMd0zvqbSBbaIxy6ZyYW2SkGBB7I8KVRbJKuxD8f6MO+LuXnupaX4sg+m0hLaghRt2gYJI2qw4riOGtsUZWZiGbUA6LJmBA3E8zpVK4hiXvW1vOy/GWrbQM+VcjqNFaSOXjvUpjbtosjsTJW6kd+QMGM77xHfJqxxTasW2kyyYHFYfEHI7XXfMhTszA6sMI7RUaB529xrKuPYVkdwwIYLeGpkgLfbTXu0q99HuJWbAF64JZ1shCozQQGUmCBl9KNzpPlUD+kXq3uWrltdLmHuseyFk9YDJjmSTPkKtwuslLYSXl6lIu3GQuykhlMhhoQVLagjXlWv8ExhZ7edJ0UZoyn5QwJG48OdZg2HBxOU6hmTUD94E7E8p7/wq83MTcs22uC4G6oGM1oSTauNM5bgBBjuEU/E7L0BjNHaz3Hv0/wBqh7OCdMddvsSiNhrdsNDekj3GOsQdGB9VMMB0wsxcF9gGS5iFGVW1WwqliQdozRvy0qdx+OZnwwtMMjXFglS0obKXAQCQQT1h56aVz1GrbL7vYlGujLrcOjxIBM6Axz5H7qgukvEbd7CILbl8l4KxKle0BdBGoEmQdqfDGJeshmlcxDa6x83ug89ajOJ8MzpdyGSblttNfRF1Ygaj0qeIPUpnTLDm9ccPbDL2IaWEgW7bQ4DAEaEbTrvWnlpNvx19pNVjHcKLkqzAZcqncgxbWYEirORDWx3f70jb7juuw54We0/q++nPEPQPmv2hTLhZ7T+qnmMPYPmv2loCvcrHEv2rAn+vue6zVT45iGTirROVrpDeRVSPrj2VauI/tGB//of3WapfTW7lx14jdbqn2KDV0HXX3uK1fQ1DEYVOqdSkgte7OUGSxVtVjWTrR8ZYUrqoiL+4GzLrGnOdaVxVwhXgfOud52CmkcdiQBBIBOfSf3lyrudp5+FUjFO4lwiyli4yWbYYIIIRAR6OxCyKouDGYtcGiuqx2gJClp594NaVxDBm7ZZFykuoBGbKF117evIbwY7jVUxvRYYe1lQkIgIUkpcElsxk5lY6v3aSN6uxZYxl4mSUJSjSHnQhmF14yk5DpmG0gE6eYq5JeuDZV/P9qs44NefDMbim2zFSsEMo1YGZDHuqZPSrEj0RYjTcOTMCdc20zHhS5csJStMMcM0tikp0UxZKqbFwNm9HLcY6b6QJ9VSPEOEkY4vdtuHLKcuS4BHVlQdtOe9bU3S7h41ONwvn11v/AFVmf6TeL4e7ibb4fErcLW1RhafOAUuZwD1ZJBYMw1EkAEEQZu19Ct22NhhXKkJaZjlOyOY35AaU0vYa51YlGnsj0X5MBB5+2mF3H9rMGuKAZJYXIJLCSREDsg7aS066CtX6G9KcGmDso+It22VcpF26oYkbsc0GCZ3FTWLRll2xfGHdEsXGNwOvoNEHqpBkcwpHtqYxOHvteYm3Ci3cVGZ1Sc10MAM2kHefAVq46VYE/wDnMN/zrf8AqqifpVx9i+tlrGIW4QLltuqbrsq3QsFhbnmkDMINVypu2Om/oU7EcBc3bjNew6gvMG4HOp0kWwx1E07v8JstbYXcRoVhjbsuxg5hobmWfrFQXw0IysT1bAgEBLgzZVYEarI1IkcwnIsSBXH2g2eAT2xly3QsMFIGbJm0YadwbmQDV8ciSq/x+ypxbdkjwjA4CyrZLeIu6yesdLYnQbWwfZmqwcMObWzZw9kB1UlrbXHjKp0LnUyw102qlYXE21D5mLliIOR1KBV3BVNWLAEyCIJ0GlObPFTbtstm7cRjnGdRdEZ4hSqrDKNImNtarlp3T/H7LFZbOK4PEXrWU4m4Hy5CVOQFjBnKpECPH8ai7uHexbQMQSLkltZJCsdZnvNQ1ziclYe4qiM0C8c4GWZlIDHtSRGhEQaE4xM4eXg581sreyyyhVKtkzdnUgf0jqYpetdX+P2FOnt7/wAJp3Az6yA49HTQFtu4d1M+K3wXw5EAFhEn+ruAbeFMcNjBbzFHvCSDbYJdBtALErCQzZpknSIjLSmI4uwXS9dW78Yety3JbOxhSpTtKNCDMypBkGiqXv8A6Rtsbkn4HZH9U3+G4KfY2SLO3pX+/cl/bTDE4qyxVpcL84MHIvBN5Yp2cx0aNuUEapNjrAuEm9K9rKhLDIWEyGyz3xI2fXNHaZNfX3/orseD9lsa8kP1kCmfSbHI62VEjq7WIQyu5W4PRjcUcXrSqLb3zoyESDbyoo7QC5YMsDrpEju7SF+5ZdFHXKXCiWJ9Mswa72SvZkDTfxB3p4TUXfqLLqRvwpfhAYS0Na0CnXKAPnCNYNXXils/BL8mTF+TvPbc786rJW0yu63LKySVEl4yAZQrHaTMnUiIHfTp+IW3DILwC9oMpuE58zA9klxEjMPCV3gzMtzSdUSLSGxnr8Qu/bx/1hJj1VqPCuK22+CjMOy1lT5th7SCe7VT7Kzi1fQXGYOmVmuHssub4xFBZpeG1DCOfZ1GtGw15Qo+PthwVYQwydlAmUDPIMTB2iBEyRVOGpUPGVF0w/SW2s2WW7KogkQUJd+wVOwA1nTujwi+kuOzWy6s6uFaIZln422AW7UZoXfxNQy3rTdWPhNqAbebUTCHMWTt+jIACmY5zMUe66PbdTdtEMhCgZA2ZrmbLcYbDRSSs6ljygxY2tia13LtwjH3CtzM+f4y6AGhoCxADb/hVmu4i2rJnIXSQS0DWTzrLsPjnQgi5ZchrhIuZWQq4IGmQ5uU7RmaJyyXeN4m15lDPbFpQMoRFQqYIyhFUgCDO57uWquEvaDqiXvDcYsI8dchzEb6RKkjUaaxRukuI6/CXEsMHdghXIwOzq0yu2gJ9VUIcSUjMcNhRc7AGV7y6KuUnMpChhLkCI0720j3B7MspAySZJIKsx7Mr2gJ30qcv+vyTUi2cPDouA62Q1q87XSxkopa3DOZ2MHXwqtdOXHw6+QRHWKQZEEZBzotrG3ghi4RA7C57gzQ2zHL2SRl79yORNOhxG+pEulxdc6kSBBGq9jM8qSdOYgTTLG6I5qy94vpThkRibqmXcAK0lgwXKR4HvqrcV4yMUwuBSoErBYNsZmRpBmo3E4hmzTawxy+hNuS0HckDs92+njuTpEQFRYLdm2GC7iCM2+gB0+6s+bG4xs0cPKLmWro+46v5nOZExvr6Ovlz8KN0hxCrhiZXR0Ji3HZ6y3MHyB86P0bDdXpn57AxoW2nn+TUf8ApBcrw/ENN0QqESQNesGWY7zptXPXzPf9GibqxljekFgMWw5V25kq1vslWJhiJ3AmARrTfF8Sss0qw11MCdTru0HmKzr/ALfaNwTqBlJkchEDuPfyp3g8TZYEm5bJnXrMRettsOWRp857xyrqVRi6EZivR/PfRsD+1J9NPstXV1Xx8rFn5kWTjP7G/wDD++qRe9O1/Y/mGurqWQqI/inyhqw9Efkr/kn2mrq6lZFuLcZ/bD5N9t6eWefl9y11dQY62HNv/V7hThOXmPdXV1RAYS7y9VIWfv8Avrq6p3D2F0+8U+xPLzH3UNdRIhC79xpnf5/nurq6oRkJ+kL5S39D/TVc4b6f9k+6urqmHsLm3YmnzvpL7zT/AKP+l6x99dXVbHzIrRcsH+0XvNPsmrT0e+XX+JZ+2tdXVz8htiXP9Kf7Bf8A4lj+atZNjvkG+iPtV1dSZBcXlYV/kz9E+6nWP/ZcP9Ffs11dVS7lj7FeufKDyHvNFG3t/wA9dXU5WEfc0VtvXXV1PjAwG/Grj0V+R/tt/krq6jPYfB5y99HvQP0fuNN+mf8A9Puf2v8A266urLH5i+35Rons/v8AhlJ4HvZ+gv2aZcb+XufSPvoa6upE57P/2Q=="/>
          <p:cNvSpPr>
            <a:spLocks noChangeAspect="1" noChangeArrowheads="1"/>
          </p:cNvSpPr>
          <p:nvPr/>
        </p:nvSpPr>
        <p:spPr bwMode="auto">
          <a:xfrm>
            <a:off x="155575" y="-1965325"/>
            <a:ext cx="6572250" cy="4105275"/>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80900" name="AutoShape 4" descr="data:image/jpeg;base64,/9j/4AAQSkZJRgABAQAAAQABAAD/2wCEAAkGBxQSEhUUExQWFhUXGBgXFxcYGBkVHBUYFBgXFxcYFRcYHSggGBwlHBcUITEhJSkrLi4uFx8zODMsNygtLisBCgoKDg0OGxAQGywkICQ3LCwsLCwsLCwsLCwsLC8sLCwsLCwsLCwsLCwsLCwsLCwsLCwsLCwsLCwsLCwsLCwsLP/AABEIALEBHAMBIgACEQEDEQH/xAAcAAAABwEBAAAAAAAAAAAAAAABAgMEBQYHAAj/xABPEAACAQIEAgYECgYIAwcFAAABAhEAAwQSITEFQQYTIlFhcTKBkbEUIzNCcqGywdHwByQ0UnOzYmOCkqLC0uGEk8QVJUNEg8PxNVNUZHT/xAAZAQACAwEAAAAAAAAAAAAAAAABAgADBAX/xAAtEQACAgECBAQGAwEBAAAAAAAAAQIRAxIxBBMhQSIycfAjM1GBsdEUYZHhQv/aAAwDAQACEQMRAD8ApKCOcilC00262BE0U3hXZ1FQ4d4oguztTO5emlLTiipkoedbTe9cNGu3BFMrt2dKEpBSOvbTRbaGuDQN6Ot3NEUmrqEXs2edEusRSguACml+7MU2qgDzCsYp4LlR1q9A0oOv503MBRYuGcQyN2pK8x391JYrFZ2JqDXFU8uXOzVqztqhOWrsk8FjwjqSdJ1irO3FLQAM7ifLzrM3vEmKfjEEKKePEKivJw6k7NDs4xGEhhFJ4niCICcwPcO+s/sY1lO9L3MXI1NP/IjRV/E67lttcbViBAAncnlUsGETOm8+FZucTFO04gxAGYx3T7qizruSfC/QvS30OzKfWKVis+W+Z0OtTPDsXduHJMka76j11ZHIpFc+H09bLQBXRQgUMU9mYLFdFHiuipZAtDFDFDFCyBYoQKNFcBUsgAFDFDFDFSyBYoYoaGgE4CjAVwFCKgDDDfM6mjHETTe6KIlcW2dseB6P8IimTsRSeejqISFzGUgcTSE0jdWaVyZBz8LHfTlMUANKhQKMpNLqYSSfEkmjrdG5NRLOaENNHUQmbd+edKO+lRdlDTtZimUmAdWHmKWu4rSKZo4iiXE502p0QeBl76ObhOhNQ10mge40b0vMDRNkii3MSo86glvN3mlZmpzPoSiQtXSxOvqp0l+O6oVcUdopLP50VkaAWQY1RzpBeJMHBtlg3eDEeyokTFOcKYMag06ysDSL30f4sc46wkyDPmef+1J2+kN0PmJzDXs7DXbQVAdZApC5idBlGvhWp8Qyrkxts0zDcXtuyoCcxE7SAYkgkc6kIrKcLxO4rZlJVvYdd6mOEdIbnWoHuNlB7U6iOc99WxzxZmnwrXWJfopbF2AjQNsqH++isfrJpK2wYAqZB19tKXLhfU6mAPUgyD6lFWN+Je/oZuzE4roo0UMUwoSKGKNFCBUsgWhoYoQKlkOAoYoQKGhYDD8fhCppsqRWqNwq06+iPPnUNe6LgnY+dY58LfVM6ceIXcozWaQe1FXDG9HHUSvajlzqL/7OPMa1RLBJFqnF7MhktGhOFNWGzwk92lLHhkeVH+PImtFVbBU4TBiNqsiYIRqBSN3CEcqHJoKkivvw8Gm+JwEbVaUwemtFuYKaHKJqRUbSlTrUrhyCINTNzo/2ZGpNNr3BHXkdKKwTRNcRv8GAEjakbqil1QjQg+ujGzprtSNDEebWtDdsaQKfLa1ilHs6UNJLIe3h5an64bTanVmwF1jWuLxNFRolkUcEJJNFbCVI86SumNKDiiDBUKmndp9aBjXJEz9VBdCC73CdO+l8NhwNZpuxHKKUw5011p1uQG+CW/Cha4B3jx50NtjQRJg0wCY6N8V+D3BJJVoUiYAk6se+N61LGIvYKFSrW7Z7JBElBmmOZMk+dYs9uCNB4d9W/wDR7jVAeyfSJLyTE7LlA8BB8davxTdpMzcRjWlyRc4oYo0V0Vqs54WK6KNFDFCyBYoYo0V0VLIABQgUYChihZCr2r8ClBi6ii9HQzSqRscCSOKBEbGox8GJzb0rcWjWlNNqAlQVSIgCkTb1qQS130q1gVG7JdEJfw3Oj2sN3ipRbFH6ioHWRN3AgCmb2Iqdv2Kjns661NKDGY5wSginzWqi8PKzUnhrs01lckRXFMKCPRFVbE2Sp5xV+xeGka1BYzCA6d1JkgpotxZKK1aFOUpe5Yg6iirZrLopmnULW8ODTi1wRCZJPlSeHXWrFgcMMsmr4Qj3RTkm0RF3o6hjKcvfzn20hiOi8+g397v9VW6xYAp2mGAppQg+xTzpLuUW30UgSzSRqQNNByB76d2+F4MLm+CljEktfJ7+QAirlZw4zARuR76mcPgBlKwIPhWDitMWqRqwSck7MkvcP0n4KirvoTGvkaacYwXVucug07PdIBjXzrb7ViAF0iANtO7as36c4L9YuwOY9Yyr7qphO30LmUC5iqUw2p760jh/A7D2LZe0jZraTKjXsg771WeOdG1wpV7U9WT2gzSFGnPQxvueVa5Y2lqKI5oylpIHE7xzo3DEY3kXXVlB5aEiaV4xC3bkAhYBA33/ACaZ2LxVgQw35/dVVlxofRfiNx7mTOGQBs2aZUjaPPWN9jVrisz6H4j9YUoSGJCmdFZSYIMcxuPKOdafFa8Um11OfxMUpdAmWhAo0V0VZZnoACuAo0UMVLJQUCjRQgUMVLDRTVwBiutYNgasKpRTbqUX8xkOcG0UtZwZ5ipdEoxSpYuojRZ8KObVPbluBSQqWCxn1VGVYGtLXNabuZqWEJcINMmw007VDTi2OUVLDsQ7YcjlR8NbI86mxaFEFsCjqDYjZE6GiYrh43inAGsin2WRQ1C7FZv8NnZZptc4Uw1y1bksgUa5akRUbCsjRSUsQdqf2QfV3VM3cGCdqVXCCKlhc7EsFZJEmn4WgtpG1HihZWwLadpfMe+pVbkVHWxqPMUuU1HhXP4zdG3hdmLnEGRvHLaqj0ntTiLvfKkeeRattpfDwqsdIhN+55L9haz49zRIe8MX4m39BfcKR41wz4Raa3MZgQT4EU7wI+LT6I91PMMkmDzBrpzl8N+hzofMXqZp0j6NXbhz2u2XOusZVRV0HrD+OvhTLop0RvX8Sbd5GW2UJD6QNUE950J0745VslrCIggKAJn29004tKJkb6fVXL1vsdIyLonwG7ZxROb4tGymQp6wZ8yxB0iEMxvPcRWkRUJaA6zxz/f/ALVORXQwdEzBxPVoCK6KNFdFX2ZqAihiuoRUsNHChiuoaFkoYChCVxFCLsOFjQgnN3kRp7NajlQ6jYOWjBaPFDFSwUEZKSXDxTk0FSyIZthp20oqYIDfWnpNFa6o+cv95fdNBzS3YyTewxfB6iNKMMMYpb4ahGjLOsSYGk7+w0cX1Pzl9oqa0TTIbgAaGkysnSnF1M231UZbcUbIIi3FL2qDLSiJUsDBoaFRQ0LBQQpRW017u7X6hvSsUFSw0QtnpDYJUG6gDEhGkCSGy5SJ7JnY7MCCDyqUsX0fVHVh/RIb3Uw4p0esX7T22tIMwPaCLmViScwMTMkmn+Gwy2xCKANBoAJjvjc0LYzUewvb3HmKedVO/wB4pmu9OpPiBWLi90auG2YqYjT8/XVT6RftD+SfYWrQGPj7TUFxmxaa6S1wq0Lpy9ER9Uc6z43TL5DnAfJp9EU9wvpD100wiAIoBzADQ99ObW9dGb+G/QwxXxPuSE+NGtLqNRuOY76aZj3fn20rbBkac/CuYbyq2z8b/b/zVP1H9Vhy5h3DBtjsWB222nxqRro4JWmYs66o6urqGrrKKAoa6uqWSgaGgoalhoYo6lguZZJAAkc9NqccUuxbtlUJyMwIBUGFABMTH1/hWbcD4Le+F4csEEXQSettE7NyDliT3xzq68YxBFq4gJMu2oY6ZTYEAztPurn58rlJJG/FiUU7JFGkAjnr7aOuulMOC3M1i0f6AHrXsn3VIWS0jJlzSIzbePritcsijHUZFBuWlCuLQBgB+6PXEikKYcRxN4PHYHYdtAd0YxJ/dC5yQOcU+VpAI2Oo9dV4cykiPDLGqkIY8xbc9wOwJ+oamq0uIUciNRuGXc/0hVk4lPVPEzlMZdT6vGq1at3M2qX/AAmy+kESScmw+8esZWrLcSdDHJ+df6R+6jZSO/8AJP4Uq50O/PlHK9+FFfn5nc+N38KpLyydHjNrX95h7IqSiorgV1VsszEKqs5JJAAAiSSdBtvR26QYUb4mx/zU/GtcJeFGScbkyRijVDN0owYKj4TaJbQQ4Ptj0d+dSlm+r+gyt9EhvdR1pi6aFa6gqH6XYx7OFe4jFWBTURPadQd/OjqIlboma6skTpFf0+NveHbbmfPwptjekuJABW/dBn/7jcwdxPhSc0t5DNkoKx3h/THGZ0BvuQXUGVttoSAdSs862NqKnewksbicKeKtMxTmKy8S9i/h+4oTVV6Rj44/RT7Iqz/kVWOkh+OP0V91U49y+RJ8L+STy++ntvemPCz8Unl95p4m4itsn4H6GJLx/cdgijqwmk1B7qOoO8EDT6zpXPs3FSYxeP8AEP2qsdVy98s38Q/aqx1vxPoY826BJpPDMSomZ2M6ajSpPhuEFxWnkQfHQHQctab4zDdU7IBoArF53LSIidDprpG1K865mkCxPRqEKGgoavsqoEUNBXVLDRV+jdx7jWs73WAuN6cFdLZ38dTHjFLceEZ9eR0AA/8Axz3eJ1pp0XtgNZ9GS7ky5JHYfSDygA+unHSE+mPA/wDT1y38w6cfKd0LuE4USZi5eAnu614FWXAuQYBjUbevu86qvQg/qvldvfzGqdz6gzAAJPqjetWd/CZmxr4v+kd0mxdwXFi43oHv/fapDhzF0tydSFk+JG9UPjPEVvizdQ6Ms6cmGUMPbNXjo402rJ59Wp/w1VieiDf9FmWOppAcbu9XaLK2YNKgrIIMkaeufYaqxxpLATcGw1V/AEknnofDU+AEx04xgtLhrYBIe60gaGApPZggek/fzqCS72t7o12ifaSD+Zo4pSnG5AnFRdINeGh1Pztv+J/Ci4gel6W7fOP/AOx4+FHxGzb7P/1dFxI1fT9/f/iqaiEhcP8A3fi+fYxGhJ5K2lZIMwjuj7vDatB4v0ktWLGIw1wNnu272QqJBNw3bYB10gqPbVV6IWbb4yyrrnUk9l4KmLbntDmNBpQm9gQXVkLgsI165kUgHU9owND3xV96DOOHrfa9BDm3Bt9r0c+4MfvD66t2J4Vh1tXYwuHHYbayg0id4ncA+oVTcfhkSw+RFUErsAvM91JCTu0O4pqmaJw7HJfti5bnKZGog6GDp51EdPR+o3fO3/MSkf0fN+pL/Eu/zGpXp236jd87f81K16riZVGpmWg6jVvyTTbEjs9+o9xpwDtr9XjSGLPZ17x99VGkTwJh0+kvvFegW3rz3hW7S7bj3ivQDNrTQZTlWwcUc3Pzp+NI5qNBqrO9hsPcVF3wFV3pGfjp/or7qncp8Kyb9IHELqY28FutAFqAGYAA21kDXvk+uqse5dI07hXyKeR95qVfBOs7aGO/b2VgFri9/Q9fdABUwLjjd4I9Lzr0xivnfTb76fiMrSSQuLErtifCVuW7V3Mqm4ACAssOewME6CY9XjROJLdv4JwDkuZgEcqB6LKQ8KSO/Y1K4D07nkv+aj8SHxZ8x7xWK+5fRlvSPiJ4f1dq+928l7M4IILI1jKfnGMpFz6ql8DjM5ZSIZIDRsSRMrrMedJdOeAJjMXgrbs6gm8srlmGS1PpA9womDXLiMUv7rhfYCPurXw8ndFOeKcbLVwq3Nm4TmGoggkfNM6jfYU36Tnq/jJfIqGRm7MB3JZs3cOc7UvgEmxMMYNzZmXWbXdz318++mHTOx8VoXXKt+FztDS5jMD6Q0EfhVU5VmbGhG8aRVMT0mwxILMMwBysCCVnuyz+d6ccC6UWsQ5tA9vWOQeP3R3xrHcDVbGbuPqMVW+MuwvEqzK2ms6jSN61Ysrk6Enw0Yq7NnFDWd/o9xt1sQyvduOOqYwzswnOmsEwDBNaFNaLMzjTMwtcVv2VBSOyZWUWO2CCZgcmapTB465iMO73IznMDAgAA2Y0qETib3itlrSIhuABwsNqQBrzEDban1q91N6/htDbViqtPbLMlt9QNI03rJOt0a4unTJXotjUtWGW42Ui7dOs7M5II8Ka9J+PTkFh8yvbxCOADu9sC3uNO1z7pptibS9Wd9VJ2PdPI0zuKotWtB8zdW5o3jReS1TAoJOyC4W1wAW2WFBZhvOuWfVoPrrXejB+Ls/wx9S1liovh7DV04J0pTD4SwrKxuC0YIUBYzOiZiWnZRJilk3TSW4aVp3sKdIsat7F9XAbqLajfZ7xzEeYVE/vUwCBT6De0fjUNcx76srhHuOHdgsk8hOZ9RqdNoAqWw+JtMERrZZwoDNOTOR8+FO+o1inxxcFQk2pOwMTs2nK5z8Mb+Fdih6eg/8AE/6z8KJidc8L++N/3jjVH1sKSxuJWSNAW6yBrrIxJ/d/rbftNK5xXRsZQk+qRUenv7Qu3oNt/HvUv0JX9dw5nm2n/pPSHT79oX6D/wA+/SnQlv13D/S/yNQZEa/fWbdzX5p9xqjcYHxD+BX7X1VoKYV7ivlXcMJ5aA7k7VJ8I6PWktKbsXOzaZQSVCF94I3nN/8AFVa9KHS6lG6AH9TH8S7/ADDUV044y+a5hoTIQhza5tw3fG47qeYnFjD8SdLWVbLugNtZKg3LakFBpHbYEmNQSSJqF6XYV7mLulFLKiAPB2KyDPrjlWlZFSRUsb1WVnukj8mksaBl3nUcvPxqd4X0YxGIVWS3CHa43ZTePSaPqk+FOuJ9GLVlZfErMZ+zbMaMVIWTmflELB8KKa2GKZaAkad33f7Vr44lde5kFtpJ0GW4PrMAaVmb4ZC3V2+tbXKCVAntGCF37/HwrTuD4PLftHx79txqPOkyNwXQChGe5KcLw2JzuHtkW9ChLCZPpKQSTHd50GK4vatPku3FttocrEAkHYjXYwas4FZT+kfBtd4iqqG+QtkkKz5QGumYXy9ZiskeIlldSLuTGC6F8znw/PrrIf0k/t13xW364RBWvYXGoZZrOKI0jJbUHXvzGoTpf0MsX7SYwm6r3TkyOAuVcjqpKiCGGRTvFWxkkxasxzZCfBT/AIzXqXE/5295rA+n/ABhmum3AtqtlAB4Kmp13O57ySa3q9uPFj7zS5naTGgqbH+APbuf2fvpTiPoetftCm/DW7dz+z99OOIH4s+a/aFZxu5VuLn9dwJ/rLo/w2qh1/a8Z/EH31LcVP65gf41z7NmoW7cjHYpeZeR6tD9bCtOB+JFeVeEtXD3/Vz53OU8rVM+m10Cw2kz1i6d7PH31MdRltRI0zDSeQtr91JcaweddSP/ABGG2uU5tJEe2qZzTm2NFVFGQwByYa1XONH40wZ0FaZj8Fb+Duy5RcWGNwsC1yDBLKGKgkNJKqBK6aVQ3wwuYqHGZcstEiNDGo2rRgfiGyO4heiXFVw98Mys2cC0oWPSuOkTOw0Nanhr6uoZdiJqh8M6PLcxNs217NorcIB1JVtO0xyjXLv3+FXzDgoMqWREz27gc+Mk3x7hV88yi6Mzx6laMewJi7ZOnyq/Onn41JcWP/et0aa3OZj/AMuD9wqLtHt29/lF+aBzqU4o08Vc663AdBO+H8ap7F0vP9iWxKjq20X0G+eR800xvoDYTbZPng8hUniFORh2vQb5q9xpr8GZrK7jRN1Tw5zFABBrHh/eqFxXFbodF7OUdlQBMKtx1M+JIY+ytB4Lw20fTXMArEzlEZcpJYlJ07ttd6c4jo3YFpWNtOsLEkwkwHOYqMugDFdYqSyJMmm0VFU7Wx5cp5jup7jMT1SO6/NWYiJI03570jesxeugbLchRMFQMszA1EydqHjvyF36H78zudjvWqMrjZRJU6H+NxXZtIm5UXmeBL/CAtxJ0kAZnIXl1nPeo29LFdyZA1A5qNjymoXo+SysW17QALMdAqoAB4AAAd2lSLEAqezowOrGB2Qd9lG2prD/AOjYvLuXZehFu+xv3S63FLdWuWRGfrEYyCCSbjnUR2RpVdvcBOFxtm5aBe0IZm0U9YVcsgEdwGsRqdauB6S58RcsWsNeuoAV6+0uZFeCGBbYBf3pOsiNqRxXAiflXtW1LCMxDEwCNANz4TQuYIqNk/0X4h1tot6OYNCTJEO47hqcoqy4eeptx+5Y+tV/Gs/sWMLZfOqtcdXLLMooZjEBRt6O+tOMd0zvqbSBbaIxy6ZyYW2SkGBB7I8KVRbJKuxD8f6MO+LuXnupaX4sg+m0hLaghRt2gYJI2qw4riOGtsUZWZiGbUA6LJmBA3E8zpVK4hiXvW1vOy/GWrbQM+VcjqNFaSOXjvUpjbtosjsTJW6kd+QMGM77xHfJqxxTasW2kyyYHFYfEHI7XXfMhTszA6sMI7RUaB529xrKuPYVkdwwIYLeGpkgLfbTXu0q99HuJWbAF64JZ1shCozQQGUmCBl9KNzpPlUD+kXq3uWrltdLmHuseyFk9YDJjmSTPkKtwuslLYSXl6lIu3GQuykhlMhhoQVLagjXlWv8ExhZ7edJ0UZoyn5QwJG48OdZg2HBxOU6hmTUD94E7E8p7/wq83MTcs22uC4G6oGM1oSTauNM5bgBBjuEU/E7L0BjNHaz3Hv0/wBqh7OCdMddvsSiNhrdsNDekj3GOsQdGB9VMMB0wsxcF9gGS5iFGVW1WwqliQdozRvy0qdx+OZnwwtMMjXFglS0obKXAQCQQT1h56aVz1GrbL7vYlGujLrcOjxIBM6Axz5H7qgukvEbd7CILbl8l4KxKle0BdBGoEmQdqfDGJeshmlcxDa6x83ug89ajOJ8MzpdyGSblttNfRF1Ygaj0qeIPUpnTLDm9ccPbDL2IaWEgW7bQ4DAEaEbTrvWnlpNvx19pNVjHcKLkqzAZcqncgxbWYEirORDWx3f70jb7juuw54We0/q++nPEPQPmv2hTLhZ7T+qnmMPYPmv2loCvcrHEv2rAn+vue6zVT45iGTirROVrpDeRVSPrj2VauI/tGB//of3WapfTW7lx14jdbqn2KDV0HXX3uK1fQ1DEYVOqdSkgte7OUGSxVtVjWTrR8ZYUrqoiL+4GzLrGnOdaVxVwhXgfOud52CmkcdiQBBIBOfSf3lyrudp5+FUjFO4lwiyli4yWbYYIIIRAR6OxCyKouDGYtcGiuqx2gJClp594NaVxDBm7ZZFykuoBGbKF117evIbwY7jVUxvRYYe1lQkIgIUkpcElsxk5lY6v3aSN6uxZYxl4mSUJSjSHnQhmF14yk5DpmG0gE6eYq5JeuDZV/P9qs44NefDMbim2zFSsEMo1YGZDHuqZPSrEj0RYjTcOTMCdc20zHhS5csJStMMcM0tikp0UxZKqbFwNm9HLcY6b6QJ9VSPEOEkY4vdtuHLKcuS4BHVlQdtOe9bU3S7h41ONwvn11v/AFVmf6TeL4e7ibb4fErcLW1RhafOAUuZwD1ZJBYMw1EkAEEQZu19Ct22NhhXKkJaZjlOyOY35AaU0vYa51YlGnsj0X5MBB5+2mF3H9rMGuKAZJYXIJLCSREDsg7aS066CtX6G9KcGmDso+It22VcpF26oYkbsc0GCZ3FTWLRll2xfGHdEsXGNwOvoNEHqpBkcwpHtqYxOHvteYm3Ci3cVGZ1Sc10MAM2kHefAVq46VYE/wDnMN/zrf8AqqifpVx9i+tlrGIW4QLltuqbrsq3QsFhbnmkDMINVypu2Om/oU7EcBc3bjNew6gvMG4HOp0kWwx1E07v8JstbYXcRoVhjbsuxg5hobmWfrFQXw0IysT1bAgEBLgzZVYEarI1IkcwnIsSBXH2g2eAT2xly3QsMFIGbJm0YadwbmQDV8ciSq/x+ypxbdkjwjA4CyrZLeIu6yesdLYnQbWwfZmqwcMObWzZw9kB1UlrbXHjKp0LnUyw102qlYXE21D5mLliIOR1KBV3BVNWLAEyCIJ0GlObPFTbtstm7cRjnGdRdEZ4hSqrDKNImNtarlp3T/H7LFZbOK4PEXrWU4m4Hy5CVOQFjBnKpECPH8ai7uHexbQMQSLkltZJCsdZnvNQ1ziclYe4qiM0C8c4GWZlIDHtSRGhEQaE4xM4eXg581sreyyyhVKtkzdnUgf0jqYpetdX+P2FOnt7/wAJp3Az6yA49HTQFtu4d1M+K3wXw5EAFhEn+ruAbeFMcNjBbzFHvCSDbYJdBtALErCQzZpknSIjLSmI4uwXS9dW78Yety3JbOxhSpTtKNCDMypBkGiqXv8A6Rtsbkn4HZH9U3+G4KfY2SLO3pX+/cl/bTDE4qyxVpcL84MHIvBN5Yp2cx0aNuUEapNjrAuEm9K9rKhLDIWEyGyz3xI2fXNHaZNfX3/orseD9lsa8kP1kCmfSbHI62VEjq7WIQyu5W4PRjcUcXrSqLb3zoyESDbyoo7QC5YMsDrpEju7SF+5ZdFHXKXCiWJ9Mswa72SvZkDTfxB3p4TUXfqLLqRvwpfhAYS0Na0CnXKAPnCNYNXXils/BL8mTF+TvPbc786rJW0yu63LKySVEl4yAZQrHaTMnUiIHfTp+IW3DILwC9oMpuE58zA9klxEjMPCV3gzMtzSdUSLSGxnr8Qu/bx/1hJj1VqPCuK22+CjMOy1lT5th7SCe7VT7Kzi1fQXGYOmVmuHssub4xFBZpeG1DCOfZ1GtGw15Qo+PthwVYQwydlAmUDPIMTB2iBEyRVOGpUPGVF0w/SW2s2WW7KogkQUJd+wVOwA1nTujwi+kuOzWy6s6uFaIZln422AW7UZoXfxNQy3rTdWPhNqAbebUTCHMWTt+jIACmY5zMUe66PbdTdtEMhCgZA2ZrmbLcYbDRSSs6ljygxY2tia13LtwjH3CtzM+f4y6AGhoCxADb/hVmu4i2rJnIXSQS0DWTzrLsPjnQgi5ZchrhIuZWQq4IGmQ5uU7RmaJyyXeN4m15lDPbFpQMoRFQqYIyhFUgCDO57uWquEvaDqiXvDcYsI8dchzEb6RKkjUaaxRukuI6/CXEsMHdghXIwOzq0yu2gJ9VUIcSUjMcNhRc7AGV7y6KuUnMpChhLkCI0720j3B7MspAySZJIKsx7Mr2gJ30qcv+vyTUi2cPDouA62Q1q87XSxkopa3DOZ2MHXwqtdOXHw6+QRHWKQZEEZBzotrG3ghi4RA7C57gzQ2zHL2SRl79yORNOhxG+pEulxdc6kSBBGq9jM8qSdOYgTTLG6I5qy94vpThkRibqmXcAK0lgwXKR4HvqrcV4yMUwuBSoErBYNsZmRpBmo3E4hmzTawxy+hNuS0HckDs92+njuTpEQFRYLdm2GC7iCM2+gB0+6s+bG4xs0cPKLmWro+46v5nOZExvr6Ovlz8KN0hxCrhiZXR0Ji3HZ6y3MHyB86P0bDdXpn57AxoW2nn+TUf8ApBcrw/ENN0QqESQNesGWY7zptXPXzPf9GibqxljekFgMWw5V25kq1vslWJhiJ3AmARrTfF8Sss0qw11MCdTru0HmKzr/ALfaNwTqBlJkchEDuPfyp3g8TZYEm5bJnXrMRettsOWRp857xyrqVRi6EZivR/PfRsD+1J9NPstXV1Xx8rFn5kWTjP7G/wDD++qRe9O1/Y/mGurqWQqI/inyhqw9Efkr/kn2mrq6lZFuLcZ/bD5N9t6eWefl9y11dQY62HNv/V7hThOXmPdXV1RAYS7y9VIWfv8Avrq6p3D2F0+8U+xPLzH3UNdRIhC79xpnf5/nurq6oRkJ+kL5S39D/TVc4b6f9k+6urqmHsLm3YmnzvpL7zT/AKP+l6x99dXVbHzIrRcsH+0XvNPsmrT0e+XX+JZ+2tdXVz8htiXP9Kf7Bf8A4lj+atZNjvkG+iPtV1dSZBcXlYV/kz9E+6nWP/ZcP9Ffs11dVS7lj7FeufKDyHvNFG3t/wA9dXU5WEfc0VtvXXV1PjAwG/Grj0V+R/tt/krq6jPYfB5y99HvQP0fuNN+mf8A9Puf2v8A266urLH5i+35Rons/v8AhlJ4HvZ+gv2aZcb+XufSPvoa6upE57P/2Q=="/>
          <p:cNvSpPr>
            <a:spLocks noChangeAspect="1" noChangeArrowheads="1"/>
          </p:cNvSpPr>
          <p:nvPr/>
        </p:nvSpPr>
        <p:spPr bwMode="auto">
          <a:xfrm>
            <a:off x="155575" y="-1965325"/>
            <a:ext cx="6572250" cy="4105275"/>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80902" name="AutoShape 6" descr="data:image/jpeg;base64,/9j/4AAQSkZJRgABAQAAAQABAAD/2wCEAAkGBxQSEhUUExQWFhUXGBgXFxcYGBkVHBUYFBgXFxcYFRcYHSggGBwlHBcUITEhJSkrLi4uFx8zODMsNygtLisBCgoKDg0OGxAQGywkICQ3LCwsLCwsLCwsLCwsLC8sLCwsLCwsLCwsLCwsLCwsLCwsLCwsLCwsLCwsLCwsLCwsLP/AABEIALEBHAMBIgACEQEDEQH/xAAcAAAABwEBAAAAAAAAAAAAAAABAgMEBQYHAAj/xABPEAACAQIEAgYECgYIAwcFAAABAhEAAwQSITEFQQYTIlFhcTKBkbEUIzNCcqGywdHwByQ0UnOzYmOCkqLC0uGEk8QVJUNEg8PxNVNUZHT/xAAZAQACAwEAAAAAAAAAAAAAAAABAgADBAX/xAAtEQACAgECBAQGAwEBAAAAAAAAAQIRAxIxBBMhQSIycfAjM1GBsdEUYZHhQv/aAAwDAQACEQMRAD8ApKCOcilC00262BE0U3hXZ1FQ4d4oguztTO5emlLTiipkoedbTe9cNGu3BFMrt2dKEpBSOvbTRbaGuDQN6Ot3NEUmrqEXs2edEusRSguACml+7MU2qgDzCsYp4LlR1q9A0oOv503MBRYuGcQyN2pK8x391JYrFZ2JqDXFU8uXOzVqztqhOWrsk8FjwjqSdJ1irO3FLQAM7ifLzrM3vEmKfjEEKKePEKivJw6k7NDs4xGEhhFJ4niCICcwPcO+s/sY1lO9L3MXI1NP/IjRV/E67lttcbViBAAncnlUsGETOm8+FZucTFO04gxAGYx3T7qizruSfC/QvS30OzKfWKVis+W+Z0OtTPDsXduHJMka76j11ZHIpFc+H09bLQBXRQgUMU9mYLFdFHiuipZAtDFDFDFCyBYoQKNFcBUsgAFDFDFDFSyBYoYoaGgE4CjAVwFCKgDDDfM6mjHETTe6KIlcW2dseB6P8IimTsRSeejqISFzGUgcTSE0jdWaVyZBz8LHfTlMUANKhQKMpNLqYSSfEkmjrdG5NRLOaENNHUQmbd+edKO+lRdlDTtZimUmAdWHmKWu4rSKZo4iiXE502p0QeBl76ObhOhNQ10mge40b0vMDRNkii3MSo86glvN3mlZmpzPoSiQtXSxOvqp0l+O6oVcUdopLP50VkaAWQY1RzpBeJMHBtlg3eDEeyokTFOcKYMag06ysDSL30f4sc46wkyDPmef+1J2+kN0PmJzDXs7DXbQVAdZApC5idBlGvhWp8Qyrkxts0zDcXtuyoCcxE7SAYkgkc6kIrKcLxO4rZlJVvYdd6mOEdIbnWoHuNlB7U6iOc99WxzxZmnwrXWJfopbF2AjQNsqH++isfrJpK2wYAqZB19tKXLhfU6mAPUgyD6lFWN+Je/oZuzE4roo0UMUwoSKGKNFCBUsgWhoYoQKlkOAoYoQKGhYDD8fhCppsqRWqNwq06+iPPnUNe6LgnY+dY58LfVM6ceIXcozWaQe1FXDG9HHUSvajlzqL/7OPMa1RLBJFqnF7MhktGhOFNWGzwk92lLHhkeVH+PImtFVbBU4TBiNqsiYIRqBSN3CEcqHJoKkivvw8Gm+JwEbVaUwemtFuYKaHKJqRUbSlTrUrhyCINTNzo/2ZGpNNr3BHXkdKKwTRNcRv8GAEjakbqil1QjQg+ujGzprtSNDEebWtDdsaQKfLa1ilHs6UNJLIe3h5an64bTanVmwF1jWuLxNFRolkUcEJJNFbCVI86SumNKDiiDBUKmndp9aBjXJEz9VBdCC73CdO+l8NhwNZpuxHKKUw5011p1uQG+CW/Cha4B3jx50NtjQRJg0wCY6N8V+D3BJJVoUiYAk6se+N61LGIvYKFSrW7Z7JBElBmmOZMk+dYs9uCNB4d9W/wDR7jVAeyfSJLyTE7LlA8BB8davxTdpMzcRjWlyRc4oYo0V0Vqs54WK6KNFDFCyBYoYo0V0VLIABQgUYChihZCr2r8ClBi6ii9HQzSqRscCSOKBEbGox8GJzb0rcWjWlNNqAlQVSIgCkTb1qQS130q1gVG7JdEJfw3Oj2sN3ipRbFH6ioHWRN3AgCmb2Iqdv2Kjns661NKDGY5wSginzWqi8PKzUnhrs01lckRXFMKCPRFVbE2Sp5xV+xeGka1BYzCA6d1JkgpotxZKK1aFOUpe5Yg6iirZrLopmnULW8ODTi1wRCZJPlSeHXWrFgcMMsmr4Qj3RTkm0RF3o6hjKcvfzn20hiOi8+g397v9VW6xYAp2mGAppQg+xTzpLuUW30UgSzSRqQNNByB76d2+F4MLm+CljEktfJ7+QAirlZw4zARuR76mcPgBlKwIPhWDitMWqRqwSck7MkvcP0n4KirvoTGvkaacYwXVucug07PdIBjXzrb7ViAF0iANtO7as36c4L9YuwOY9Yyr7qphO30LmUC5iqUw2p760jh/A7D2LZe0jZraTKjXsg771WeOdG1wpV7U9WT2gzSFGnPQxvueVa5Y2lqKI5oylpIHE7xzo3DEY3kXXVlB5aEiaV4xC3bkAhYBA33/ACaZ2LxVgQw35/dVVlxofRfiNx7mTOGQBs2aZUjaPPWN9jVrisz6H4j9YUoSGJCmdFZSYIMcxuPKOdafFa8Um11OfxMUpdAmWhAo0V0VZZnoACuAo0UMVLJQUCjRQgUMVLDRTVwBiutYNgasKpRTbqUX8xkOcG0UtZwZ5ipdEoxSpYuojRZ8KObVPbluBSQqWCxn1VGVYGtLXNabuZqWEJcINMmw007VDTi2OUVLDsQ7YcjlR8NbI86mxaFEFsCjqDYjZE6GiYrh43inAGsin2WRQ1C7FZv8NnZZptc4Uw1y1bksgUa5akRUbCsjRSUsQdqf2QfV3VM3cGCdqVXCCKlhc7EsFZJEmn4WgtpG1HihZWwLadpfMe+pVbkVHWxqPMUuU1HhXP4zdG3hdmLnEGRvHLaqj0ntTiLvfKkeeRattpfDwqsdIhN+55L9haz49zRIe8MX4m39BfcKR41wz4Raa3MZgQT4EU7wI+LT6I91PMMkmDzBrpzl8N+hzofMXqZp0j6NXbhz2u2XOusZVRV0HrD+OvhTLop0RvX8Sbd5GW2UJD6QNUE950J0745VslrCIggKAJn29004tKJkb6fVXL1vsdIyLonwG7ZxROb4tGymQp6wZ8yxB0iEMxvPcRWkRUJaA6zxz/f/ALVORXQwdEzBxPVoCK6KNFdFX2ZqAihiuoRUsNHChiuoaFkoYChCVxFCLsOFjQgnN3kRp7NajlQ6jYOWjBaPFDFSwUEZKSXDxTk0FSyIZthp20oqYIDfWnpNFa6o+cv95fdNBzS3YyTewxfB6iNKMMMYpb4ahGjLOsSYGk7+w0cX1Pzl9oqa0TTIbgAaGkysnSnF1M231UZbcUbIIi3FL2qDLSiJUsDBoaFRQ0LBQQpRW017u7X6hvSsUFSw0QtnpDYJUG6gDEhGkCSGy5SJ7JnY7MCCDyqUsX0fVHVh/RIb3Uw4p0esX7T22tIMwPaCLmViScwMTMkmn+Gwy2xCKANBoAJjvjc0LYzUewvb3HmKedVO/wB4pmu9OpPiBWLi90auG2YqYjT8/XVT6RftD+SfYWrQGPj7TUFxmxaa6S1wq0Lpy9ER9Uc6z43TL5DnAfJp9EU9wvpD100wiAIoBzADQ99ObW9dGb+G/QwxXxPuSE+NGtLqNRuOY76aZj3fn20rbBkac/CuYbyq2z8b/b/zVP1H9Vhy5h3DBtjsWB222nxqRro4JWmYs66o6urqGrrKKAoa6uqWSgaGgoalhoYo6lguZZJAAkc9NqccUuxbtlUJyMwIBUGFABMTH1/hWbcD4Le+F4csEEXQSettE7NyDliT3xzq68YxBFq4gJMu2oY6ZTYEAztPurn58rlJJG/FiUU7JFGkAjnr7aOuulMOC3M1i0f6AHrXsn3VIWS0jJlzSIzbePritcsijHUZFBuWlCuLQBgB+6PXEikKYcRxN4PHYHYdtAd0YxJ/dC5yQOcU+VpAI2Oo9dV4cykiPDLGqkIY8xbc9wOwJ+oamq0uIUciNRuGXc/0hVk4lPVPEzlMZdT6vGq1at3M2qX/AAmy+kESScmw+8esZWrLcSdDHJ+df6R+6jZSO/8AJP4Uq50O/PlHK9+FFfn5nc+N38KpLyydHjNrX95h7IqSiorgV1VsszEKqs5JJAAAiSSdBtvR26QYUb4mx/zU/GtcJeFGScbkyRijVDN0owYKj4TaJbQQ4Ptj0d+dSlm+r+gyt9EhvdR1pi6aFa6gqH6XYx7OFe4jFWBTURPadQd/OjqIlboma6skTpFf0+NveHbbmfPwptjekuJABW/dBn/7jcwdxPhSc0t5DNkoKx3h/THGZ0BvuQXUGVttoSAdSs862NqKnewksbicKeKtMxTmKy8S9i/h+4oTVV6Rj44/RT7Iqz/kVWOkh+OP0V91U49y+RJ8L+STy++ntvemPCz8Unl95p4m4itsn4H6GJLx/cdgijqwmk1B7qOoO8EDT6zpXPs3FSYxeP8AEP2qsdVy98s38Q/aqx1vxPoY826BJpPDMSomZ2M6ajSpPhuEFxWnkQfHQHQctab4zDdU7IBoArF53LSIidDprpG1K865mkCxPRqEKGgoavsqoEUNBXVLDRV+jdx7jWs73WAuN6cFdLZ38dTHjFLceEZ9eR0AA/8Axz3eJ1pp0XtgNZ9GS7ky5JHYfSDygA+unHSE+mPA/wDT1y38w6cfKd0LuE4USZi5eAnu614FWXAuQYBjUbevu86qvQg/qvldvfzGqdz6gzAAJPqjetWd/CZmxr4v+kd0mxdwXFi43oHv/fapDhzF0tydSFk+JG9UPjPEVvizdQ6Ms6cmGUMPbNXjo402rJ59Wp/w1VieiDf9FmWOppAcbu9XaLK2YNKgrIIMkaeufYaqxxpLATcGw1V/AEknnofDU+AEx04xgtLhrYBIe60gaGApPZggek/fzqCS72t7o12ifaSD+Zo4pSnG5AnFRdINeGh1Pztv+J/Ci4gel6W7fOP/AOx4+FHxGzb7P/1dFxI1fT9/f/iqaiEhcP8A3fi+fYxGhJ5K2lZIMwjuj7vDatB4v0ktWLGIw1wNnu272QqJBNw3bYB10gqPbVV6IWbb4yyrrnUk9l4KmLbntDmNBpQm9gQXVkLgsI165kUgHU9owND3xV96DOOHrfa9BDm3Bt9r0c+4MfvD66t2J4Vh1tXYwuHHYbayg0id4ncA+oVTcfhkSw+RFUErsAvM91JCTu0O4pqmaJw7HJfti5bnKZGog6GDp51EdPR+o3fO3/MSkf0fN+pL/Eu/zGpXp236jd87f81K16riZVGpmWg6jVvyTTbEjs9+o9xpwDtr9XjSGLPZ17x99VGkTwJh0+kvvFegW3rz3hW7S7bj3ivQDNrTQZTlWwcUc3Pzp+NI5qNBqrO9hsPcVF3wFV3pGfjp/or7qncp8Kyb9IHELqY28FutAFqAGYAA21kDXvk+uqse5dI07hXyKeR95qVfBOs7aGO/b2VgFri9/Q9fdABUwLjjd4I9Lzr0xivnfTb76fiMrSSQuLErtifCVuW7V3Mqm4ACAssOewME6CY9XjROJLdv4JwDkuZgEcqB6LKQ8KSO/Y1K4D07nkv+aj8SHxZ8x7xWK+5fRlvSPiJ4f1dq+928l7M4IILI1jKfnGMpFz6ql8DjM5ZSIZIDRsSRMrrMedJdOeAJjMXgrbs6gm8srlmGS1PpA9womDXLiMUv7rhfYCPurXw8ndFOeKcbLVwq3Nm4TmGoggkfNM6jfYU36Tnq/jJfIqGRm7MB3JZs3cOc7UvgEmxMMYNzZmXWbXdz318++mHTOx8VoXXKt+FztDS5jMD6Q0EfhVU5VmbGhG8aRVMT0mwxILMMwBysCCVnuyz+d6ccC6UWsQ5tA9vWOQeP3R3xrHcDVbGbuPqMVW+MuwvEqzK2ms6jSN61Ysrk6Enw0Yq7NnFDWd/o9xt1sQyvduOOqYwzswnOmsEwDBNaFNaLMzjTMwtcVv2VBSOyZWUWO2CCZgcmapTB465iMO73IznMDAgAA2Y0qETib3itlrSIhuABwsNqQBrzEDban1q91N6/htDbViqtPbLMlt9QNI03rJOt0a4unTJXotjUtWGW42Ui7dOs7M5II8Ka9J+PTkFh8yvbxCOADu9sC3uNO1z7pptibS9Wd9VJ2PdPI0zuKotWtB8zdW5o3jReS1TAoJOyC4W1wAW2WFBZhvOuWfVoPrrXejB+Ls/wx9S1liovh7DV04J0pTD4SwrKxuC0YIUBYzOiZiWnZRJilk3TSW4aVp3sKdIsat7F9XAbqLajfZ7xzEeYVE/vUwCBT6De0fjUNcx76srhHuOHdgsk8hOZ9RqdNoAqWw+JtMERrZZwoDNOTOR8+FO+o1inxxcFQk2pOwMTs2nK5z8Mb+Fdih6eg/8AE/6z8KJidc8L++N/3jjVH1sKSxuJWSNAW6yBrrIxJ/d/rbftNK5xXRsZQk+qRUenv7Qu3oNt/HvUv0JX9dw5nm2n/pPSHT79oX6D/wA+/SnQlv13D/S/yNQZEa/fWbdzX5p9xqjcYHxD+BX7X1VoKYV7ivlXcMJ5aA7k7VJ8I6PWktKbsXOzaZQSVCF94I3nN/8AFVa9KHS6lG6AH9TH8S7/ADDUV044y+a5hoTIQhza5tw3fG47qeYnFjD8SdLWVbLugNtZKg3LakFBpHbYEmNQSSJqF6XYV7mLulFLKiAPB2KyDPrjlWlZFSRUsb1WVnukj8mksaBl3nUcvPxqd4X0YxGIVWS3CHa43ZTePSaPqk+FOuJ9GLVlZfErMZ+zbMaMVIWTmflELB8KKa2GKZaAkad33f7Vr44lde5kFtpJ0GW4PrMAaVmb4ZC3V2+tbXKCVAntGCF37/HwrTuD4PLftHx79txqPOkyNwXQChGe5KcLw2JzuHtkW9ChLCZPpKQSTHd50GK4vatPku3FttocrEAkHYjXYwas4FZT+kfBtd4iqqG+QtkkKz5QGumYXy9ZiskeIlldSLuTGC6F8znw/PrrIf0k/t13xW364RBWvYXGoZZrOKI0jJbUHXvzGoTpf0MsX7SYwm6r3TkyOAuVcjqpKiCGGRTvFWxkkxasxzZCfBT/AIzXqXE/5295rA+n/ABhmum3AtqtlAB4Kmp13O57ySa3q9uPFj7zS5naTGgqbH+APbuf2fvpTiPoetftCm/DW7dz+z99OOIH4s+a/aFZxu5VuLn9dwJ/rLo/w2qh1/a8Z/EH31LcVP65gf41z7NmoW7cjHYpeZeR6tD9bCtOB+JFeVeEtXD3/Vz53OU8rVM+m10Cw2kz1i6d7PH31MdRltRI0zDSeQtr91JcaweddSP/ABGG2uU5tJEe2qZzTm2NFVFGQwByYa1XONH40wZ0FaZj8Fb+Duy5RcWGNwsC1yDBLKGKgkNJKqBK6aVQ3wwuYqHGZcstEiNDGo2rRgfiGyO4heiXFVw98Mys2cC0oWPSuOkTOw0Nanhr6uoZdiJqh8M6PLcxNs217NorcIB1JVtO0xyjXLv3+FXzDgoMqWREz27gc+Mk3x7hV88yi6Mzx6laMewJi7ZOnyq/Onn41JcWP/et0aa3OZj/AMuD9wqLtHt29/lF+aBzqU4o08Vc663AdBO+H8ap7F0vP9iWxKjq20X0G+eR800xvoDYTbZPng8hUniFORh2vQb5q9xpr8GZrK7jRN1Tw5zFABBrHh/eqFxXFbodF7OUdlQBMKtx1M+JIY+ytB4Lw20fTXMArEzlEZcpJYlJ07ttd6c4jo3YFpWNtOsLEkwkwHOYqMugDFdYqSyJMmm0VFU7Wx5cp5jup7jMT1SO6/NWYiJI03570jesxeugbLchRMFQMszA1EydqHjvyF36H78zudjvWqMrjZRJU6H+NxXZtIm5UXmeBL/CAtxJ0kAZnIXl1nPeo29LFdyZA1A5qNjymoXo+SysW17QALMdAqoAB4AAAd2lSLEAqezowOrGB2Qd9lG2prD/AOjYvLuXZehFu+xv3S63FLdWuWRGfrEYyCCSbjnUR2RpVdvcBOFxtm5aBe0IZm0U9YVcsgEdwGsRqdauB6S58RcsWsNeuoAV6+0uZFeCGBbYBf3pOsiNqRxXAiflXtW1LCMxDEwCNANz4TQuYIqNk/0X4h1tot6OYNCTJEO47hqcoqy4eeptx+5Y+tV/Gs/sWMLZfOqtcdXLLMooZjEBRt6O+tOMd0zvqbSBbaIxy6ZyYW2SkGBB7I8KVRbJKuxD8f6MO+LuXnupaX4sg+m0hLaghRt2gYJI2qw4riOGtsUZWZiGbUA6LJmBA3E8zpVK4hiXvW1vOy/GWrbQM+VcjqNFaSOXjvUpjbtosjsTJW6kd+QMGM77xHfJqxxTasW2kyyYHFYfEHI7XXfMhTszA6sMI7RUaB529xrKuPYVkdwwIYLeGpkgLfbTXu0q99HuJWbAF64JZ1shCozQQGUmCBl9KNzpPlUD+kXq3uWrltdLmHuseyFk9YDJjmSTPkKtwuslLYSXl6lIu3GQuykhlMhhoQVLagjXlWv8ExhZ7edJ0UZoyn5QwJG48OdZg2HBxOU6hmTUD94E7E8p7/wq83MTcs22uC4G6oGM1oSTauNM5bgBBjuEU/E7L0BjNHaz3Hv0/wBqh7OCdMddvsSiNhrdsNDekj3GOsQdGB9VMMB0wsxcF9gGS5iFGVW1WwqliQdozRvy0qdx+OZnwwtMMjXFglS0obKXAQCQQT1h56aVz1GrbL7vYlGujLrcOjxIBM6Axz5H7qgukvEbd7CILbl8l4KxKle0BdBGoEmQdqfDGJeshmlcxDa6x83ug89ajOJ8MzpdyGSblttNfRF1Ygaj0qeIPUpnTLDm9ccPbDL2IaWEgW7bQ4DAEaEbTrvWnlpNvx19pNVjHcKLkqzAZcqncgxbWYEirORDWx3f70jb7juuw54We0/q++nPEPQPmv2hTLhZ7T+qnmMPYPmv2loCvcrHEv2rAn+vue6zVT45iGTirROVrpDeRVSPrj2VauI/tGB//of3WapfTW7lx14jdbqn2KDV0HXX3uK1fQ1DEYVOqdSkgte7OUGSxVtVjWTrR8ZYUrqoiL+4GzLrGnOdaVxVwhXgfOud52CmkcdiQBBIBOfSf3lyrudp5+FUjFO4lwiyli4yWbYYIIIRAR6OxCyKouDGYtcGiuqx2gJClp594NaVxDBm7ZZFykuoBGbKF117evIbwY7jVUxvRYYe1lQkIgIUkpcElsxk5lY6v3aSN6uxZYxl4mSUJSjSHnQhmF14yk5DpmG0gE6eYq5JeuDZV/P9qs44NefDMbim2zFSsEMo1YGZDHuqZPSrEj0RYjTcOTMCdc20zHhS5csJStMMcM0tikp0UxZKqbFwNm9HLcY6b6QJ9VSPEOEkY4vdtuHLKcuS4BHVlQdtOe9bU3S7h41ONwvn11v/AFVmf6TeL4e7ibb4fErcLW1RhafOAUuZwD1ZJBYMw1EkAEEQZu19Ct22NhhXKkJaZjlOyOY35AaU0vYa51YlGnsj0X5MBB5+2mF3H9rMGuKAZJYXIJLCSREDsg7aS066CtX6G9KcGmDso+It22VcpF26oYkbsc0GCZ3FTWLRll2xfGHdEsXGNwOvoNEHqpBkcwpHtqYxOHvteYm3Ci3cVGZ1Sc10MAM2kHefAVq46VYE/wDnMN/zrf8AqqifpVx9i+tlrGIW4QLltuqbrsq3QsFhbnmkDMINVypu2Om/oU7EcBc3bjNew6gvMG4HOp0kWwx1E07v8JstbYXcRoVhjbsuxg5hobmWfrFQXw0IysT1bAgEBLgzZVYEarI1IkcwnIsSBXH2g2eAT2xly3QsMFIGbJm0YadwbmQDV8ciSq/x+ypxbdkjwjA4CyrZLeIu6yesdLYnQbWwfZmqwcMObWzZw9kB1UlrbXHjKp0LnUyw102qlYXE21D5mLliIOR1KBV3BVNWLAEyCIJ0GlObPFTbtstm7cRjnGdRdEZ4hSqrDKNImNtarlp3T/H7LFZbOK4PEXrWU4m4Hy5CVOQFjBnKpECPH8ai7uHexbQMQSLkltZJCsdZnvNQ1ziclYe4qiM0C8c4GWZlIDHtSRGhEQaE4xM4eXg581sreyyyhVKtkzdnUgf0jqYpetdX+P2FOnt7/wAJp3Az6yA49HTQFtu4d1M+K3wXw5EAFhEn+ruAbeFMcNjBbzFHvCSDbYJdBtALErCQzZpknSIjLSmI4uwXS9dW78Yety3JbOxhSpTtKNCDMypBkGiqXv8A6Rtsbkn4HZH9U3+G4KfY2SLO3pX+/cl/bTDE4qyxVpcL84MHIvBN5Yp2cx0aNuUEapNjrAuEm9K9rKhLDIWEyGyz3xI2fXNHaZNfX3/orseD9lsa8kP1kCmfSbHI62VEjq7WIQyu5W4PRjcUcXrSqLb3zoyESDbyoo7QC5YMsDrpEju7SF+5ZdFHXKXCiWJ9Mswa72SvZkDTfxB3p4TUXfqLLqRvwpfhAYS0Na0CnXKAPnCNYNXXils/BL8mTF+TvPbc786rJW0yu63LKySVEl4yAZQrHaTMnUiIHfTp+IW3DILwC9oMpuE58zA9klxEjMPCV3gzMtzSdUSLSGxnr8Qu/bx/1hJj1VqPCuK22+CjMOy1lT5th7SCe7VT7Kzi1fQXGYOmVmuHssub4xFBZpeG1DCOfZ1GtGw15Qo+PthwVYQwydlAmUDPIMTB2iBEyRVOGpUPGVF0w/SW2s2WW7KogkQUJd+wVOwA1nTujwi+kuOzWy6s6uFaIZln422AW7UZoXfxNQy3rTdWPhNqAbebUTCHMWTt+jIACmY5zMUe66PbdTdtEMhCgZA2ZrmbLcYbDRSSs6ljygxY2tia13LtwjH3CtzM+f4y6AGhoCxADb/hVmu4i2rJnIXSQS0DWTzrLsPjnQgi5ZchrhIuZWQq4IGmQ5uU7RmaJyyXeN4m15lDPbFpQMoRFQqYIyhFUgCDO57uWquEvaDqiXvDcYsI8dchzEb6RKkjUaaxRukuI6/CXEsMHdghXIwOzq0yu2gJ9VUIcSUjMcNhRc7AGV7y6KuUnMpChhLkCI0720j3B7MspAySZJIKsx7Mr2gJ30qcv+vyTUi2cPDouA62Q1q87XSxkopa3DOZ2MHXwqtdOXHw6+QRHWKQZEEZBzotrG3ghi4RA7C57gzQ2zHL2SRl79yORNOhxG+pEulxdc6kSBBGq9jM8qSdOYgTTLG6I5qy94vpThkRibqmXcAK0lgwXKR4HvqrcV4yMUwuBSoErBYNsZmRpBmo3E4hmzTawxy+hNuS0HckDs92+njuTpEQFRYLdm2GC7iCM2+gB0+6s+bG4xs0cPKLmWro+46v5nOZExvr6Ovlz8KN0hxCrhiZXR0Ji3HZ6y3MHyB86P0bDdXpn57AxoW2nn+TUf8ApBcrw/ENN0QqESQNesGWY7zptXPXzPf9GibqxljekFgMWw5V25kq1vslWJhiJ3AmARrTfF8Sss0qw11MCdTru0HmKzr/ALfaNwTqBlJkchEDuPfyp3g8TZYEm5bJnXrMRettsOWRp857xyrqVRi6EZivR/PfRsD+1J9NPstXV1Xx8rFn5kWTjP7G/wDD++qRe9O1/Y/mGurqWQqI/inyhqw9Efkr/kn2mrq6lZFuLcZ/bD5N9t6eWefl9y11dQY62HNv/V7hThOXmPdXV1RAYS7y9VIWfv8Avrq6p3D2F0+8U+xPLzH3UNdRIhC79xpnf5/nurq6oRkJ+kL5S39D/TVc4b6f9k+6urqmHsLm3YmnzvpL7zT/AKP+l6x99dXVbHzIrRcsH+0XvNPsmrT0e+XX+JZ+2tdXVz8htiXP9Kf7Bf8A4lj+atZNjvkG+iPtV1dSZBcXlYV/kz9E+6nWP/ZcP9Ffs11dVS7lj7FeufKDyHvNFG3t/wA9dXU5WEfc0VtvXXV1PjAwG/Grj0V+R/tt/krq6jPYfB5y99HvQP0fuNN+mf8A9Puf2v8A266urLH5i+35Rons/v8AhlJ4HvZ+gv2aZcb+XufSPvoa6upE57P/2Q=="/>
          <p:cNvSpPr>
            <a:spLocks noChangeAspect="1" noChangeArrowheads="1"/>
          </p:cNvSpPr>
          <p:nvPr/>
        </p:nvSpPr>
        <p:spPr bwMode="auto">
          <a:xfrm>
            <a:off x="155575" y="-1965325"/>
            <a:ext cx="6572250" cy="4105275"/>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80904" name="AutoShape 8" descr="data:image/jpeg;base64,/9j/4AAQSkZJRgABAQAAAQABAAD/2wCEAAkGBxQSEhUUExQWFhUXGBgXFxcYGBkVHBUYFBgXFxcYFRcYHSggGBwlHBcUITEhJSkrLi4uFx8zODMsNygtLisBCgoKDg0OGxAQGywkICQ3LCwsLCwsLCwsLCwsLC8sLCwsLCwsLCwsLCwsLCwsLCwsLCwsLCwsLCwsLCwsLCwsLP/AABEIALEBHAMBIgACEQEDEQH/xAAcAAAABwEBAAAAAAAAAAAAAAABAgMEBQYHAAj/xABPEAACAQIEAgYECgYIAwcFAAABAhEAAwQSITEFQQYTIlFhcTKBkbEUIzNCcqGywdHwByQ0UnOzYmOCkqLC0uGEk8QVJUNEg8PxNVNUZHT/xAAZAQACAwEAAAAAAAAAAAAAAAABAgADBAX/xAAtEQACAgECBAQGAwEBAAAAAAAAAQIRAxIxBBMhQSIycfAjM1GBsdEUYZHhQv/aAAwDAQACEQMRAD8ApKCOcilC00262BE0U3hXZ1FQ4d4oguztTO5emlLTiipkoedbTe9cNGu3BFMrt2dKEpBSOvbTRbaGuDQN6Ot3NEUmrqEXs2edEusRSguACml+7MU2qgDzCsYp4LlR1q9A0oOv503MBRYuGcQyN2pK8x391JYrFZ2JqDXFU8uXOzVqztqhOWrsk8FjwjqSdJ1irO3FLQAM7ifLzrM3vEmKfjEEKKePEKivJw6k7NDs4xGEhhFJ4niCICcwPcO+s/sY1lO9L3MXI1NP/IjRV/E67lttcbViBAAncnlUsGETOm8+FZucTFO04gxAGYx3T7qizruSfC/QvS30OzKfWKVis+W+Z0OtTPDsXduHJMka76j11ZHIpFc+H09bLQBXRQgUMU9mYLFdFHiuipZAtDFDFDFCyBYoQKNFcBUsgAFDFDFDFSyBYoYoaGgE4CjAVwFCKgDDDfM6mjHETTe6KIlcW2dseB6P8IimTsRSeejqISFzGUgcTSE0jdWaVyZBz8LHfTlMUANKhQKMpNLqYSSfEkmjrdG5NRLOaENNHUQmbd+edKO+lRdlDTtZimUmAdWHmKWu4rSKZo4iiXE502p0QeBl76ObhOhNQ10mge40b0vMDRNkii3MSo86glvN3mlZmpzPoSiQtXSxOvqp0l+O6oVcUdopLP50VkaAWQY1RzpBeJMHBtlg3eDEeyokTFOcKYMag06ysDSL30f4sc46wkyDPmef+1J2+kN0PmJzDXs7DXbQVAdZApC5idBlGvhWp8Qyrkxts0zDcXtuyoCcxE7SAYkgkc6kIrKcLxO4rZlJVvYdd6mOEdIbnWoHuNlB7U6iOc99WxzxZmnwrXWJfopbF2AjQNsqH++isfrJpK2wYAqZB19tKXLhfU6mAPUgyD6lFWN+Je/oZuzE4roo0UMUwoSKGKNFCBUsgWhoYoQKlkOAoYoQKGhYDD8fhCppsqRWqNwq06+iPPnUNe6LgnY+dY58LfVM6ceIXcozWaQe1FXDG9HHUSvajlzqL/7OPMa1RLBJFqnF7MhktGhOFNWGzwk92lLHhkeVH+PImtFVbBU4TBiNqsiYIRqBSN3CEcqHJoKkivvw8Gm+JwEbVaUwemtFuYKaHKJqRUbSlTrUrhyCINTNzo/2ZGpNNr3BHXkdKKwTRNcRv8GAEjakbqil1QjQg+ujGzprtSNDEebWtDdsaQKfLa1ilHs6UNJLIe3h5an64bTanVmwF1jWuLxNFRolkUcEJJNFbCVI86SumNKDiiDBUKmndp9aBjXJEz9VBdCC73CdO+l8NhwNZpuxHKKUw5011p1uQG+CW/Cha4B3jx50NtjQRJg0wCY6N8V+D3BJJVoUiYAk6se+N61LGIvYKFSrW7Z7JBElBmmOZMk+dYs9uCNB4d9W/wDR7jVAeyfSJLyTE7LlA8BB8davxTdpMzcRjWlyRc4oYo0V0Vqs54WK6KNFDFCyBYoYo0V0VLIABQgUYChihZCr2r8ClBi6ii9HQzSqRscCSOKBEbGox8GJzb0rcWjWlNNqAlQVSIgCkTb1qQS130q1gVG7JdEJfw3Oj2sN3ipRbFH6ioHWRN3AgCmb2Iqdv2Kjns661NKDGY5wSginzWqi8PKzUnhrs01lckRXFMKCPRFVbE2Sp5xV+xeGka1BYzCA6d1JkgpotxZKK1aFOUpe5Yg6iirZrLopmnULW8ODTi1wRCZJPlSeHXWrFgcMMsmr4Qj3RTkm0RF3o6hjKcvfzn20hiOi8+g397v9VW6xYAp2mGAppQg+xTzpLuUW30UgSzSRqQNNByB76d2+F4MLm+CljEktfJ7+QAirlZw4zARuR76mcPgBlKwIPhWDitMWqRqwSck7MkvcP0n4KirvoTGvkaacYwXVucug07PdIBjXzrb7ViAF0iANtO7as36c4L9YuwOY9Yyr7qphO30LmUC5iqUw2p760jh/A7D2LZe0jZraTKjXsg771WeOdG1wpV7U9WT2gzSFGnPQxvueVa5Y2lqKI5oylpIHE7xzo3DEY3kXXVlB5aEiaV4xC3bkAhYBA33/ACaZ2LxVgQw35/dVVlxofRfiNx7mTOGQBs2aZUjaPPWN9jVrisz6H4j9YUoSGJCmdFZSYIMcxuPKOdafFa8Um11OfxMUpdAmWhAo0V0VZZnoACuAo0UMVLJQUCjRQgUMVLDRTVwBiutYNgasKpRTbqUX8xkOcG0UtZwZ5ipdEoxSpYuojRZ8KObVPbluBSQqWCxn1VGVYGtLXNabuZqWEJcINMmw007VDTi2OUVLDsQ7YcjlR8NbI86mxaFEFsCjqDYjZE6GiYrh43inAGsin2WRQ1C7FZv8NnZZptc4Uw1y1bksgUa5akRUbCsjRSUsQdqf2QfV3VM3cGCdqVXCCKlhc7EsFZJEmn4WgtpG1HihZWwLadpfMe+pVbkVHWxqPMUuU1HhXP4zdG3hdmLnEGRvHLaqj0ntTiLvfKkeeRattpfDwqsdIhN+55L9haz49zRIe8MX4m39BfcKR41wz4Raa3MZgQT4EU7wI+LT6I91PMMkmDzBrpzl8N+hzofMXqZp0j6NXbhz2u2XOusZVRV0HrD+OvhTLop0RvX8Sbd5GW2UJD6QNUE950J0745VslrCIggKAJn29004tKJkb6fVXL1vsdIyLonwG7ZxROb4tGymQp6wZ8yxB0iEMxvPcRWkRUJaA6zxz/f/ALVORXQwdEzBxPVoCK6KNFdFX2ZqAihiuoRUsNHChiuoaFkoYChCVxFCLsOFjQgnN3kRp7NajlQ6jYOWjBaPFDFSwUEZKSXDxTk0FSyIZthp20oqYIDfWnpNFa6o+cv95fdNBzS3YyTewxfB6iNKMMMYpb4ahGjLOsSYGk7+w0cX1Pzl9oqa0TTIbgAaGkysnSnF1M231UZbcUbIIi3FL2qDLSiJUsDBoaFRQ0LBQQpRW017u7X6hvSsUFSw0QtnpDYJUG6gDEhGkCSGy5SJ7JnY7MCCDyqUsX0fVHVh/RIb3Uw4p0esX7T22tIMwPaCLmViScwMTMkmn+Gwy2xCKANBoAJjvjc0LYzUewvb3HmKedVO/wB4pmu9OpPiBWLi90auG2YqYjT8/XVT6RftD+SfYWrQGPj7TUFxmxaa6S1wq0Lpy9ER9Uc6z43TL5DnAfJp9EU9wvpD100wiAIoBzADQ99ObW9dGb+G/QwxXxPuSE+NGtLqNRuOY76aZj3fn20rbBkac/CuYbyq2z8b/b/zVP1H9Vhy5h3DBtjsWB222nxqRro4JWmYs66o6urqGrrKKAoa6uqWSgaGgoalhoYo6lguZZJAAkc9NqccUuxbtlUJyMwIBUGFABMTH1/hWbcD4Le+F4csEEXQSettE7NyDliT3xzq68YxBFq4gJMu2oY6ZTYEAztPurn58rlJJG/FiUU7JFGkAjnr7aOuulMOC3M1i0f6AHrXsn3VIWS0jJlzSIzbePritcsijHUZFBuWlCuLQBgB+6PXEikKYcRxN4PHYHYdtAd0YxJ/dC5yQOcU+VpAI2Oo9dV4cykiPDLGqkIY8xbc9wOwJ+oamq0uIUciNRuGXc/0hVk4lPVPEzlMZdT6vGq1at3M2qX/AAmy+kESScmw+8esZWrLcSdDHJ+df6R+6jZSO/8AJP4Uq50O/PlHK9+FFfn5nc+N38KpLyydHjNrX95h7IqSiorgV1VsszEKqs5JJAAAiSSdBtvR26QYUb4mx/zU/GtcJeFGScbkyRijVDN0owYKj4TaJbQQ4Ptj0d+dSlm+r+gyt9EhvdR1pi6aFa6gqH6XYx7OFe4jFWBTURPadQd/OjqIlboma6skTpFf0+NveHbbmfPwptjekuJABW/dBn/7jcwdxPhSc0t5DNkoKx3h/THGZ0BvuQXUGVttoSAdSs862NqKnewksbicKeKtMxTmKy8S9i/h+4oTVV6Rj44/RT7Iqz/kVWOkh+OP0V91U49y+RJ8L+STy++ntvemPCz8Unl95p4m4itsn4H6GJLx/cdgijqwmk1B7qOoO8EDT6zpXPs3FSYxeP8AEP2qsdVy98s38Q/aqx1vxPoY826BJpPDMSomZ2M6ajSpPhuEFxWnkQfHQHQctab4zDdU7IBoArF53LSIidDprpG1K865mkCxPRqEKGgoavsqoEUNBXVLDRV+jdx7jWs73WAuN6cFdLZ38dTHjFLceEZ9eR0AA/8Axz3eJ1pp0XtgNZ9GS7ky5JHYfSDygA+unHSE+mPA/wDT1y38w6cfKd0LuE4USZi5eAnu614FWXAuQYBjUbevu86qvQg/qvldvfzGqdz6gzAAJPqjetWd/CZmxr4v+kd0mxdwXFi43oHv/fapDhzF0tydSFk+JG9UPjPEVvizdQ6Ms6cmGUMPbNXjo402rJ59Wp/w1VieiDf9FmWOppAcbu9XaLK2YNKgrIIMkaeufYaqxxpLATcGw1V/AEknnofDU+AEx04xgtLhrYBIe60gaGApPZggek/fzqCS72t7o12ifaSD+Zo4pSnG5AnFRdINeGh1Pztv+J/Ci4gel6W7fOP/AOx4+FHxGzb7P/1dFxI1fT9/f/iqaiEhcP8A3fi+fYxGhJ5K2lZIMwjuj7vDatB4v0ktWLGIw1wNnu272QqJBNw3bYB10gqPbVV6IWbb4yyrrnUk9l4KmLbntDmNBpQm9gQXVkLgsI165kUgHU9owND3xV96DOOHrfa9BDm3Bt9r0c+4MfvD66t2J4Vh1tXYwuHHYbayg0id4ncA+oVTcfhkSw+RFUErsAvM91JCTu0O4pqmaJw7HJfti5bnKZGog6GDp51EdPR+o3fO3/MSkf0fN+pL/Eu/zGpXp236jd87f81K16riZVGpmWg6jVvyTTbEjs9+o9xpwDtr9XjSGLPZ17x99VGkTwJh0+kvvFegW3rz3hW7S7bj3ivQDNrTQZTlWwcUc3Pzp+NI5qNBqrO9hsPcVF3wFV3pGfjp/or7qncp8Kyb9IHELqY28FutAFqAGYAA21kDXvk+uqse5dI07hXyKeR95qVfBOs7aGO/b2VgFri9/Q9fdABUwLjjd4I9Lzr0xivnfTb76fiMrSSQuLErtifCVuW7V3Mqm4ACAssOewME6CY9XjROJLdv4JwDkuZgEcqB6LKQ8KSO/Y1K4D07nkv+aj8SHxZ8x7xWK+5fRlvSPiJ4f1dq+928l7M4IILI1jKfnGMpFz6ql8DjM5ZSIZIDRsSRMrrMedJdOeAJjMXgrbs6gm8srlmGS1PpA9womDXLiMUv7rhfYCPurXw8ndFOeKcbLVwq3Nm4TmGoggkfNM6jfYU36Tnq/jJfIqGRm7MB3JZs3cOc7UvgEmxMMYNzZmXWbXdz318++mHTOx8VoXXKt+FztDS5jMD6Q0EfhVU5VmbGhG8aRVMT0mwxILMMwBysCCVnuyz+d6ccC6UWsQ5tA9vWOQeP3R3xrHcDVbGbuPqMVW+MuwvEqzK2ms6jSN61Ysrk6Enw0Yq7NnFDWd/o9xt1sQyvduOOqYwzswnOmsEwDBNaFNaLMzjTMwtcVv2VBSOyZWUWO2CCZgcmapTB465iMO73IznMDAgAA2Y0qETib3itlrSIhuABwsNqQBrzEDban1q91N6/htDbViqtPbLMlt9QNI03rJOt0a4unTJXotjUtWGW42Ui7dOs7M5II8Ka9J+PTkFh8yvbxCOADu9sC3uNO1z7pptibS9Wd9VJ2PdPI0zuKotWtB8zdW5o3jReS1TAoJOyC4W1wAW2WFBZhvOuWfVoPrrXejB+Ls/wx9S1liovh7DV04J0pTD4SwrKxuC0YIUBYzOiZiWnZRJilk3TSW4aVp3sKdIsat7F9XAbqLajfZ7xzEeYVE/vUwCBT6De0fjUNcx76srhHuOHdgsk8hOZ9RqdNoAqWw+JtMERrZZwoDNOTOR8+FO+o1inxxcFQk2pOwMTs2nK5z8Mb+Fdih6eg/8AE/6z8KJidc8L++N/3jjVH1sKSxuJWSNAW6yBrrIxJ/d/rbftNK5xXRsZQk+qRUenv7Qu3oNt/HvUv0JX9dw5nm2n/pPSHT79oX6D/wA+/SnQlv13D/S/yNQZEa/fWbdzX5p9xqjcYHxD+BX7X1VoKYV7ivlXcMJ5aA7k7VJ8I6PWktKbsXOzaZQSVCF94I3nN/8AFVa9KHS6lG6AH9TH8S7/ADDUV044y+a5hoTIQhza5tw3fG47qeYnFjD8SdLWVbLugNtZKg3LakFBpHbYEmNQSSJqF6XYV7mLulFLKiAPB2KyDPrjlWlZFSRUsb1WVnukj8mksaBl3nUcvPxqd4X0YxGIVWS3CHa43ZTePSaPqk+FOuJ9GLVlZfErMZ+zbMaMVIWTmflELB8KKa2GKZaAkad33f7Vr44lde5kFtpJ0GW4PrMAaVmb4ZC3V2+tbXKCVAntGCF37/HwrTuD4PLftHx79txqPOkyNwXQChGe5KcLw2JzuHtkW9ChLCZPpKQSTHd50GK4vatPku3FttocrEAkHYjXYwas4FZT+kfBtd4iqqG+QtkkKz5QGumYXy9ZiskeIlldSLuTGC6F8znw/PrrIf0k/t13xW364RBWvYXGoZZrOKI0jJbUHXvzGoTpf0MsX7SYwm6r3TkyOAuVcjqpKiCGGRTvFWxkkxasxzZCfBT/AIzXqXE/5295rA+n/ABhmum3AtqtlAB4Kmp13O57ySa3q9uPFj7zS5naTGgqbH+APbuf2fvpTiPoetftCm/DW7dz+z99OOIH4s+a/aFZxu5VuLn9dwJ/rLo/w2qh1/a8Z/EH31LcVP65gf41z7NmoW7cjHYpeZeR6tD9bCtOB+JFeVeEtXD3/Vz53OU8rVM+m10Cw2kz1i6d7PH31MdRltRI0zDSeQtr91JcaweddSP/ABGG2uU5tJEe2qZzTm2NFVFGQwByYa1XONH40wZ0FaZj8Fb+Duy5RcWGNwsC1yDBLKGKgkNJKqBK6aVQ3wwuYqHGZcstEiNDGo2rRgfiGyO4heiXFVw98Mys2cC0oWPSuOkTOw0Nanhr6uoZdiJqh8M6PLcxNs217NorcIB1JVtO0xyjXLv3+FXzDgoMqWREz27gc+Mk3x7hV88yi6Mzx6laMewJi7ZOnyq/Onn41JcWP/et0aa3OZj/AMuD9wqLtHt29/lF+aBzqU4o08Vc663AdBO+H8ap7F0vP9iWxKjq20X0G+eR800xvoDYTbZPng8hUniFORh2vQb5q9xpr8GZrK7jRN1Tw5zFABBrHh/eqFxXFbodF7OUdlQBMKtx1M+JIY+ytB4Lw20fTXMArEzlEZcpJYlJ07ttd6c4jo3YFpWNtOsLEkwkwHOYqMugDFdYqSyJMmm0VFU7Wx5cp5jup7jMT1SO6/NWYiJI03570jesxeugbLchRMFQMszA1EydqHjvyF36H78zudjvWqMrjZRJU6H+NxXZtIm5UXmeBL/CAtxJ0kAZnIXl1nPeo29LFdyZA1A5qNjymoXo+SysW17QALMdAqoAB4AAAd2lSLEAqezowOrGB2Qd9lG2prD/AOjYvLuXZehFu+xv3S63FLdWuWRGfrEYyCCSbjnUR2RpVdvcBOFxtm5aBe0IZm0U9YVcsgEdwGsRqdauB6S58RcsWsNeuoAV6+0uZFeCGBbYBf3pOsiNqRxXAiflXtW1LCMxDEwCNANz4TQuYIqNk/0X4h1tot6OYNCTJEO47hqcoqy4eeptx+5Y+tV/Gs/sWMLZfOqtcdXLLMooZjEBRt6O+tOMd0zvqbSBbaIxy6ZyYW2SkGBB7I8KVRbJKuxD8f6MO+LuXnupaX4sg+m0hLaghRt2gYJI2qw4riOGtsUZWZiGbUA6LJmBA3E8zpVK4hiXvW1vOy/GWrbQM+VcjqNFaSOXjvUpjbtosjsTJW6kd+QMGM77xHfJqxxTasW2kyyYHFYfEHI7XXfMhTszA6sMI7RUaB529xrKuPYVkdwwIYLeGpkgLfbTXu0q99HuJWbAF64JZ1shCozQQGUmCBl9KNzpPlUD+kXq3uWrltdLmHuseyFk9YDJjmSTPkKtwuslLYSXl6lIu3GQuykhlMhhoQVLagjXlWv8ExhZ7edJ0UZoyn5QwJG48OdZg2HBxOU6hmTUD94E7E8p7/wq83MTcs22uC4G6oGM1oSTauNM5bgBBjuEU/E7L0BjNHaz3Hv0/wBqh7OCdMddvsSiNhrdsNDekj3GOsQdGB9VMMB0wsxcF9gGS5iFGVW1WwqliQdozRvy0qdx+OZnwwtMMjXFglS0obKXAQCQQT1h56aVz1GrbL7vYlGujLrcOjxIBM6Axz5H7qgukvEbd7CILbl8l4KxKle0BdBGoEmQdqfDGJeshmlcxDa6x83ug89ajOJ8MzpdyGSblttNfRF1Ygaj0qeIPUpnTLDm9ccPbDL2IaWEgW7bQ4DAEaEbTrvWnlpNvx19pNVjHcKLkqzAZcqncgxbWYEirORDWx3f70jb7juuw54We0/q++nPEPQPmv2hTLhZ7T+qnmMPYPmv2loCvcrHEv2rAn+vue6zVT45iGTirROVrpDeRVSPrj2VauI/tGB//of3WapfTW7lx14jdbqn2KDV0HXX3uK1fQ1DEYVOqdSkgte7OUGSxVtVjWTrR8ZYUrqoiL+4GzLrGnOdaVxVwhXgfOud52CmkcdiQBBIBOfSf3lyrudp5+FUjFO4lwiyli4yWbYYIIIRAR6OxCyKouDGYtcGiuqx2gJClp594NaVxDBm7ZZFykuoBGbKF117evIbwY7jVUxvRYYe1lQkIgIUkpcElsxk5lY6v3aSN6uxZYxl4mSUJSjSHnQhmF14yk5DpmG0gE6eYq5JeuDZV/P9qs44NefDMbim2zFSsEMo1YGZDHuqZPSrEj0RYjTcOTMCdc20zHhS5csJStMMcM0tikp0UxZKqbFwNm9HLcY6b6QJ9VSPEOEkY4vdtuHLKcuS4BHVlQdtOe9bU3S7h41ONwvn11v/AFVmf6TeL4e7ibb4fErcLW1RhafOAUuZwD1ZJBYMw1EkAEEQZu19Ct22NhhXKkJaZjlOyOY35AaU0vYa51YlGnsj0X5MBB5+2mF3H9rMGuKAZJYXIJLCSREDsg7aS066CtX6G9KcGmDso+It22VcpF26oYkbsc0GCZ3FTWLRll2xfGHdEsXGNwOvoNEHqpBkcwpHtqYxOHvteYm3Ci3cVGZ1Sc10MAM2kHefAVq46VYE/wDnMN/zrf8AqqifpVx9i+tlrGIW4QLltuqbrsq3QsFhbnmkDMINVypu2Om/oU7EcBc3bjNew6gvMG4HOp0kWwx1E07v8JstbYXcRoVhjbsuxg5hobmWfrFQXw0IysT1bAgEBLgzZVYEarI1IkcwnIsSBXH2g2eAT2xly3QsMFIGbJm0YadwbmQDV8ciSq/x+ypxbdkjwjA4CyrZLeIu6yesdLYnQbWwfZmqwcMObWzZw9kB1UlrbXHjKp0LnUyw102qlYXE21D5mLliIOR1KBV3BVNWLAEyCIJ0GlObPFTbtstm7cRjnGdRdEZ4hSqrDKNImNtarlp3T/H7LFZbOK4PEXrWU4m4Hy5CVOQFjBnKpECPH8ai7uHexbQMQSLkltZJCsdZnvNQ1ziclYe4qiM0C8c4GWZlIDHtSRGhEQaE4xM4eXg581sreyyyhVKtkzdnUgf0jqYpetdX+P2FOnt7/wAJp3Az6yA49HTQFtu4d1M+K3wXw5EAFhEn+ruAbeFMcNjBbzFHvCSDbYJdBtALErCQzZpknSIjLSmI4uwXS9dW78Yety3JbOxhSpTtKNCDMypBkGiqXv8A6Rtsbkn4HZH9U3+G4KfY2SLO3pX+/cl/bTDE4qyxVpcL84MHIvBN5Yp2cx0aNuUEapNjrAuEm9K9rKhLDIWEyGyz3xI2fXNHaZNfX3/orseD9lsa8kP1kCmfSbHI62VEjq7WIQyu5W4PRjcUcXrSqLb3zoyESDbyoo7QC5YMsDrpEju7SF+5ZdFHXKXCiWJ9Mswa72SvZkDTfxB3p4TUXfqLLqRvwpfhAYS0Na0CnXKAPnCNYNXXils/BL8mTF+TvPbc786rJW0yu63LKySVEl4yAZQrHaTMnUiIHfTp+IW3DILwC9oMpuE58zA9klxEjMPCV3gzMtzSdUSLSGxnr8Qu/bx/1hJj1VqPCuK22+CjMOy1lT5th7SCe7VT7Kzi1fQXGYOmVmuHssub4xFBZpeG1DCOfZ1GtGw15Qo+PthwVYQwydlAmUDPIMTB2iBEyRVOGpUPGVF0w/SW2s2WW7KogkQUJd+wVOwA1nTujwi+kuOzWy6s6uFaIZln422AW7UZoXfxNQy3rTdWPhNqAbebUTCHMWTt+jIACmY5zMUe66PbdTdtEMhCgZA2ZrmbLcYbDRSSs6ljygxY2tia13LtwjH3CtzM+f4y6AGhoCxADb/hVmu4i2rJnIXSQS0DWTzrLsPjnQgi5ZchrhIuZWQq4IGmQ5uU7RmaJyyXeN4m15lDPbFpQMoRFQqYIyhFUgCDO57uWquEvaDqiXvDcYsI8dchzEb6RKkjUaaxRukuI6/CXEsMHdghXIwOzq0yu2gJ9VUIcSUjMcNhRc7AGV7y6KuUnMpChhLkCI0720j3B7MspAySZJIKsx7Mr2gJ30qcv+vyTUi2cPDouA62Q1q87XSxkopa3DOZ2MHXwqtdOXHw6+QRHWKQZEEZBzotrG3ghi4RA7C57gzQ2zHL2SRl79yORNOhxG+pEulxdc6kSBBGq9jM8qSdOYgTTLG6I5qy94vpThkRibqmXcAK0lgwXKR4HvqrcV4yMUwuBSoErBYNsZmRpBmo3E4hmzTawxy+hNuS0HckDs92+njuTpEQFRYLdm2GC7iCM2+gB0+6s+bG4xs0cPKLmWro+46v5nOZExvr6Ovlz8KN0hxCrhiZXR0Ji3HZ6y3MHyB86P0bDdXpn57AxoW2nn+TUf8ApBcrw/ENN0QqESQNesGWY7zptXPXzPf9GibqxljekFgMWw5V25kq1vslWJhiJ3AmARrTfF8Sss0qw11MCdTru0HmKzr/ALfaNwTqBlJkchEDuPfyp3g8TZYEm5bJnXrMRettsOWRp857xyrqVRi6EZivR/PfRsD+1J9NPstXV1Xx8rFn5kWTjP7G/wDD++qRe9O1/Y/mGurqWQqI/inyhqw9Efkr/kn2mrq6lZFuLcZ/bD5N9t6eWefl9y11dQY62HNv/V7hThOXmPdXV1RAYS7y9VIWfv8Avrq6p3D2F0+8U+xPLzH3UNdRIhC79xpnf5/nurq6oRkJ+kL5S39D/TVc4b6f9k+6urqmHsLm3YmnzvpL7zT/AKP+l6x99dXVbHzIrRcsH+0XvNPsmrT0e+XX+JZ+2tdXVz8htiXP9Kf7Bf8A4lj+atZNjvkG+iPtV1dSZBcXlYV/kz9E+6nWP/ZcP9Ffs11dVS7lj7FeufKDyHvNFG3t/wA9dXU5WEfc0VtvXXV1PjAwG/Grj0V+R/tt/krq6jPYfB5y99HvQP0fuNN+mf8A9Puf2v8A266urLH5i+35Rons/v8AhlJ4HvZ+gv2aZcb+XufSPvoa6upE57P/2Q=="/>
          <p:cNvSpPr>
            <a:spLocks noChangeAspect="1" noChangeArrowheads="1"/>
          </p:cNvSpPr>
          <p:nvPr/>
        </p:nvSpPr>
        <p:spPr bwMode="auto">
          <a:xfrm>
            <a:off x="155575" y="-1965325"/>
            <a:ext cx="6572250" cy="4105275"/>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10" name="Imagem 9" descr="wtc.jpg"/>
          <p:cNvPicPr>
            <a:picLocks noChangeAspect="1"/>
          </p:cNvPicPr>
          <p:nvPr/>
        </p:nvPicPr>
        <p:blipFill>
          <a:blip r:embed="rId5"/>
          <a:stretch>
            <a:fillRect/>
          </a:stretch>
        </p:blipFill>
        <p:spPr>
          <a:xfrm>
            <a:off x="500034" y="1428736"/>
            <a:ext cx="7929618" cy="4942052"/>
          </a:xfrm>
          <a:prstGeom prst="rect">
            <a:avLst/>
          </a:prstGeom>
        </p:spPr>
      </p:pic>
      <p:sp>
        <p:nvSpPr>
          <p:cNvPr id="11" name="CaixaDeTexto 10"/>
          <p:cNvSpPr txBox="1"/>
          <p:nvPr/>
        </p:nvSpPr>
        <p:spPr>
          <a:xfrm>
            <a:off x="1142976" y="857232"/>
            <a:ext cx="1820242" cy="553998"/>
          </a:xfrm>
          <a:prstGeom prst="rect">
            <a:avLst/>
          </a:prstGeom>
          <a:noFill/>
        </p:spPr>
        <p:txBody>
          <a:bodyPr wrap="none" rtlCol="0">
            <a:spAutoFit/>
          </a:bodyPr>
          <a:lstStyle/>
          <a:p>
            <a:r>
              <a:rPr lang="pt-BR" sz="3000" b="1" dirty="0" smtClean="0">
                <a:solidFill>
                  <a:schemeClr val="bg1"/>
                </a:solidFill>
                <a:effectLst>
                  <a:outerShdw blurRad="38100" dist="38100" dir="2700000" algn="tl">
                    <a:srgbClr val="000000">
                      <a:alpha val="43137"/>
                    </a:srgbClr>
                  </a:outerShdw>
                </a:effectLst>
              </a:rPr>
              <a:t>Segurança</a:t>
            </a:r>
            <a:endParaRPr lang="pt-BR" sz="3000" b="1"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0" y="785794"/>
            <a:ext cx="9144000" cy="8617744"/>
          </a:xfrm>
          <a:prstGeom prst="rect">
            <a:avLst/>
          </a:prstGeom>
          <a:noFill/>
        </p:spPr>
        <p:txBody>
          <a:bodyPr wrap="square" rtlCol="0">
            <a:spAutoFit/>
          </a:bodyPr>
          <a:lstStyle/>
          <a:p>
            <a:pPr algn="ctr"/>
            <a:r>
              <a:rPr lang="pt-BR" sz="3000" b="1" dirty="0" smtClean="0">
                <a:solidFill>
                  <a:schemeClr val="bg1"/>
                </a:solidFill>
                <a:effectLst>
                  <a:outerShdw blurRad="38100" dist="38100" dir="2700000" algn="tl">
                    <a:srgbClr val="000000">
                      <a:alpha val="43137"/>
                    </a:srgbClr>
                  </a:outerShdw>
                </a:effectLst>
              </a:rPr>
              <a:t>Questões para revisão:</a:t>
            </a:r>
          </a:p>
          <a:p>
            <a:pPr marL="514350" lvl="0" indent="-514350" algn="just">
              <a:buFont typeface="+mj-lt"/>
              <a:buAutoNum type="arabicPeriod"/>
            </a:pPr>
            <a:r>
              <a:rPr lang="pt-BR" sz="2400" b="1" dirty="0" smtClean="0">
                <a:solidFill>
                  <a:schemeClr val="bg1"/>
                </a:solidFill>
                <a:effectLst>
                  <a:outerShdw blurRad="38100" dist="38100" dir="2700000" algn="tl">
                    <a:srgbClr val="000000">
                      <a:alpha val="43137"/>
                    </a:srgbClr>
                  </a:outerShdw>
                </a:effectLst>
              </a:rPr>
              <a:t>Identifique os cincos componentes de um sistema de comunicação de dados.</a:t>
            </a:r>
          </a:p>
          <a:p>
            <a:pPr marL="514350" lvl="0" indent="-514350" algn="just">
              <a:buFont typeface="+mj-lt"/>
              <a:buAutoNum type="arabicPeriod"/>
            </a:pPr>
            <a:r>
              <a:rPr lang="pt-BR" sz="2400" b="1" dirty="0" smtClean="0">
                <a:solidFill>
                  <a:schemeClr val="bg1"/>
                </a:solidFill>
                <a:effectLst>
                  <a:outerShdw blurRad="38100" dist="38100" dir="2700000" algn="tl">
                    <a:srgbClr val="000000">
                      <a:alpha val="43137"/>
                    </a:srgbClr>
                  </a:outerShdw>
                </a:effectLst>
              </a:rPr>
              <a:t>Qual a diferença entre modos de transmissão </a:t>
            </a:r>
            <a:r>
              <a:rPr lang="pt-BR" sz="2400" b="1" dirty="0" err="1" smtClean="0">
                <a:solidFill>
                  <a:schemeClr val="bg1"/>
                </a:solidFill>
                <a:effectLst>
                  <a:outerShdw blurRad="38100" dist="38100" dir="2700000" algn="tl">
                    <a:srgbClr val="000000">
                      <a:alpha val="43137"/>
                    </a:srgbClr>
                  </a:outerShdw>
                </a:effectLst>
              </a:rPr>
              <a:t>half-duplex</a:t>
            </a:r>
            <a:r>
              <a:rPr lang="pt-BR" sz="2400" b="1" dirty="0" smtClean="0">
                <a:solidFill>
                  <a:schemeClr val="bg1"/>
                </a:solidFill>
                <a:effectLst>
                  <a:outerShdw blurRad="38100" dist="38100" dir="2700000" algn="tl">
                    <a:srgbClr val="000000">
                      <a:alpha val="43137"/>
                    </a:srgbClr>
                  </a:outerShdw>
                </a:effectLst>
              </a:rPr>
              <a:t> e </a:t>
            </a:r>
            <a:r>
              <a:rPr lang="pt-BR" sz="2400" b="1" dirty="0" err="1" smtClean="0">
                <a:solidFill>
                  <a:schemeClr val="bg1"/>
                </a:solidFill>
                <a:effectLst>
                  <a:outerShdw blurRad="38100" dist="38100" dir="2700000" algn="tl">
                    <a:srgbClr val="000000">
                      <a:alpha val="43137"/>
                    </a:srgbClr>
                  </a:outerShdw>
                </a:effectLst>
              </a:rPr>
              <a:t>full-duplex</a:t>
            </a:r>
            <a:r>
              <a:rPr lang="pt-BR" sz="2400" b="1" dirty="0" smtClean="0">
                <a:solidFill>
                  <a:schemeClr val="bg1"/>
                </a:solidFill>
                <a:effectLst>
                  <a:outerShdw blurRad="38100" dist="38100" dir="2700000" algn="tl">
                    <a:srgbClr val="000000">
                      <a:alpha val="43137"/>
                    </a:srgbClr>
                  </a:outerShdw>
                </a:effectLst>
              </a:rPr>
              <a:t>?</a:t>
            </a:r>
          </a:p>
          <a:p>
            <a:pPr marL="514350" lvl="0" indent="-514350" algn="just">
              <a:buFont typeface="+mj-lt"/>
              <a:buAutoNum type="arabicPeriod"/>
            </a:pPr>
            <a:r>
              <a:rPr lang="pt-BR" sz="2400" b="1" dirty="0" smtClean="0">
                <a:solidFill>
                  <a:schemeClr val="bg1"/>
                </a:solidFill>
                <a:effectLst>
                  <a:outerShdw blurRad="38100" dist="38100" dir="2700000" algn="tl">
                    <a:srgbClr val="000000">
                      <a:alpha val="43137"/>
                    </a:srgbClr>
                  </a:outerShdw>
                </a:effectLst>
              </a:rPr>
              <a:t>Por que os padrões são importantes?</a:t>
            </a:r>
          </a:p>
          <a:p>
            <a:pPr marL="514350" lvl="0" indent="-514350" algn="just">
              <a:buFont typeface="+mj-lt"/>
              <a:buAutoNum type="arabicPeriod"/>
            </a:pPr>
            <a:r>
              <a:rPr lang="pt-BR" sz="2400" b="1" dirty="0" smtClean="0">
                <a:solidFill>
                  <a:schemeClr val="bg1"/>
                </a:solidFill>
                <a:effectLst>
                  <a:outerShdw blurRad="38100" dist="38100" dir="2700000" algn="tl">
                    <a:srgbClr val="000000">
                      <a:alpha val="43137"/>
                    </a:srgbClr>
                  </a:outerShdw>
                </a:effectLst>
              </a:rPr>
              <a:t>Quais os itens básicos necessários para a comunicação em uma rede de computadores?</a:t>
            </a:r>
          </a:p>
          <a:p>
            <a:pPr marL="514350" lvl="0" indent="-514350" algn="just">
              <a:buFont typeface="+mj-lt"/>
              <a:buAutoNum type="arabicPeriod"/>
            </a:pPr>
            <a:r>
              <a:rPr lang="pt-BR" sz="2400" b="1" dirty="0" smtClean="0">
                <a:solidFill>
                  <a:schemeClr val="bg1"/>
                </a:solidFill>
                <a:effectLst>
                  <a:outerShdw blurRad="38100" dist="38100" dir="2700000" algn="tl">
                    <a:srgbClr val="000000">
                      <a:alpha val="43137"/>
                    </a:srgbClr>
                  </a:outerShdw>
                </a:effectLst>
              </a:rPr>
              <a:t>Qual a diferença entre o hardware e o software?</a:t>
            </a:r>
          </a:p>
          <a:p>
            <a:pPr marL="514350" lvl="0" indent="-514350" algn="just">
              <a:buFont typeface="+mj-lt"/>
              <a:buAutoNum type="arabicPeriod"/>
            </a:pPr>
            <a:r>
              <a:rPr lang="pt-BR" sz="2400" b="1" dirty="0" smtClean="0">
                <a:solidFill>
                  <a:schemeClr val="bg1"/>
                </a:solidFill>
                <a:effectLst>
                  <a:outerShdw blurRad="38100" dist="38100" dir="2700000" algn="tl">
                    <a:srgbClr val="000000">
                      <a:alpha val="43137"/>
                    </a:srgbClr>
                  </a:outerShdw>
                </a:effectLst>
              </a:rPr>
              <a:t>Quem foi o embrião da internet?</a:t>
            </a:r>
          </a:p>
          <a:p>
            <a:pPr marL="514350" lvl="0" indent="-514350" algn="just">
              <a:buFont typeface="+mj-lt"/>
              <a:buAutoNum type="arabicPeriod"/>
            </a:pPr>
            <a:r>
              <a:rPr lang="pt-BR" sz="2400" b="1" dirty="0" smtClean="0">
                <a:solidFill>
                  <a:schemeClr val="bg1"/>
                </a:solidFill>
                <a:effectLst>
                  <a:outerShdw blurRad="38100" dist="38100" dir="2700000" algn="tl">
                    <a:srgbClr val="000000">
                      <a:alpha val="43137"/>
                    </a:srgbClr>
                  </a:outerShdw>
                </a:effectLst>
              </a:rPr>
              <a:t>Segundo </a:t>
            </a:r>
            <a:r>
              <a:rPr lang="pt-BR" sz="2400" b="1" dirty="0" err="1" smtClean="0">
                <a:solidFill>
                  <a:schemeClr val="bg1"/>
                </a:solidFill>
                <a:effectLst>
                  <a:outerShdw blurRad="38100" dist="38100" dir="2700000" algn="tl">
                    <a:srgbClr val="000000">
                      <a:alpha val="43137"/>
                    </a:srgbClr>
                  </a:outerShdw>
                </a:effectLst>
              </a:rPr>
              <a:t>Forouzan</a:t>
            </a:r>
            <a:r>
              <a:rPr lang="pt-BR" sz="2400" b="1" dirty="0" smtClean="0">
                <a:solidFill>
                  <a:schemeClr val="bg1"/>
                </a:solidFill>
                <a:effectLst>
                  <a:outerShdw blurRad="38100" dist="38100" dir="2700000" algn="tl">
                    <a:srgbClr val="000000">
                      <a:alpha val="43137"/>
                    </a:srgbClr>
                  </a:outerShdw>
                </a:effectLst>
              </a:rPr>
              <a:t> o que são redes de computadores?</a:t>
            </a:r>
          </a:p>
          <a:p>
            <a:pPr marL="514350" lvl="0" indent="-514350" algn="just">
              <a:buFont typeface="+mj-lt"/>
              <a:buAutoNum type="arabicPeriod"/>
            </a:pPr>
            <a:r>
              <a:rPr lang="pt-BR" sz="2400" b="1" dirty="0" smtClean="0">
                <a:solidFill>
                  <a:schemeClr val="bg1"/>
                </a:solidFill>
                <a:effectLst>
                  <a:outerShdw blurRad="38100" dist="38100" dir="2700000" algn="tl">
                    <a:srgbClr val="000000">
                      <a:alpha val="43137"/>
                    </a:srgbClr>
                  </a:outerShdw>
                </a:effectLst>
              </a:rPr>
              <a:t>Qual o protocolo criado </a:t>
            </a:r>
            <a:r>
              <a:rPr lang="pt-BR" sz="2400" b="1" smtClean="0">
                <a:solidFill>
                  <a:schemeClr val="bg1"/>
                </a:solidFill>
                <a:effectLst>
                  <a:outerShdw blurRad="38100" dist="38100" dir="2700000" algn="tl">
                    <a:srgbClr val="000000">
                      <a:alpha val="43137"/>
                    </a:srgbClr>
                  </a:outerShdw>
                </a:effectLst>
              </a:rPr>
              <a:t>em 1974, </a:t>
            </a:r>
            <a:r>
              <a:rPr lang="pt-BR" sz="2400" b="1" dirty="0" smtClean="0">
                <a:solidFill>
                  <a:schemeClr val="bg1"/>
                </a:solidFill>
                <a:effectLst>
                  <a:outerShdw blurRad="38100" dist="38100" dir="2700000" algn="tl">
                    <a:srgbClr val="000000">
                      <a:alpha val="43137"/>
                    </a:srgbClr>
                  </a:outerShdw>
                </a:effectLst>
              </a:rPr>
              <a:t>e utilizado até hoje nas redes </a:t>
            </a:r>
            <a:r>
              <a:rPr lang="pt-BR" sz="2400" b="1" smtClean="0">
                <a:solidFill>
                  <a:schemeClr val="bg1"/>
                </a:solidFill>
                <a:effectLst>
                  <a:outerShdw blurRad="38100" dist="38100" dir="2700000" algn="tl">
                    <a:srgbClr val="000000">
                      <a:alpha val="43137"/>
                    </a:srgbClr>
                  </a:outerShdw>
                </a:effectLst>
              </a:rPr>
              <a:t>de computadores?</a:t>
            </a:r>
            <a:endParaRPr lang="pt-BR" sz="2400" b="1" dirty="0" smtClean="0">
              <a:solidFill>
                <a:schemeClr val="bg1"/>
              </a:solidFill>
              <a:effectLst>
                <a:outerShdw blurRad="38100" dist="38100" dir="2700000" algn="tl">
                  <a:srgbClr val="000000">
                    <a:alpha val="43137"/>
                  </a:srgbClr>
                </a:outerShdw>
              </a:effectLst>
            </a:endParaRPr>
          </a:p>
          <a:p>
            <a:pPr marL="514350" lvl="0" indent="-514350" algn="just">
              <a:buFont typeface="+mj-lt"/>
              <a:buAutoNum type="arabicPeriod"/>
            </a:pPr>
            <a:r>
              <a:rPr lang="pt-BR" sz="2400" b="1" dirty="0" smtClean="0">
                <a:solidFill>
                  <a:schemeClr val="bg1"/>
                </a:solidFill>
                <a:effectLst>
                  <a:outerShdw blurRad="38100" dist="38100" dir="2700000" algn="tl">
                    <a:srgbClr val="000000">
                      <a:alpha val="43137"/>
                    </a:srgbClr>
                  </a:outerShdw>
                </a:effectLst>
              </a:rPr>
              <a:t>O que é </a:t>
            </a:r>
            <a:r>
              <a:rPr lang="pt-BR" sz="2400" b="1" dirty="0" err="1" smtClean="0">
                <a:solidFill>
                  <a:schemeClr val="bg1"/>
                </a:solidFill>
                <a:effectLst>
                  <a:outerShdw blurRad="38100" dist="38100" dir="2700000" algn="tl">
                    <a:srgbClr val="000000">
                      <a:alpha val="43137"/>
                    </a:srgbClr>
                  </a:outerShdw>
                </a:effectLst>
              </a:rPr>
              <a:t>Trhoughput</a:t>
            </a:r>
            <a:r>
              <a:rPr lang="pt-BR" sz="2400" b="1" dirty="0" smtClean="0">
                <a:solidFill>
                  <a:schemeClr val="bg1"/>
                </a:solidFill>
                <a:effectLst>
                  <a:outerShdw blurRad="38100" dist="38100" dir="2700000" algn="tl">
                    <a:srgbClr val="000000">
                      <a:alpha val="43137"/>
                    </a:srgbClr>
                  </a:outerShdw>
                </a:effectLst>
              </a:rPr>
              <a:t> e </a:t>
            </a:r>
            <a:r>
              <a:rPr lang="pt-BR" sz="2400" b="1" dirty="0" err="1" smtClean="0">
                <a:solidFill>
                  <a:schemeClr val="bg1"/>
                </a:solidFill>
                <a:effectLst>
                  <a:outerShdw blurRad="38100" dist="38100" dir="2700000" algn="tl">
                    <a:srgbClr val="000000">
                      <a:alpha val="43137"/>
                    </a:srgbClr>
                  </a:outerShdw>
                </a:effectLst>
              </a:rPr>
              <a:t>Delay</a:t>
            </a:r>
            <a:r>
              <a:rPr lang="pt-BR" sz="2400" b="1" dirty="0" smtClean="0">
                <a:solidFill>
                  <a:schemeClr val="bg1"/>
                </a:solidFill>
                <a:effectLst>
                  <a:outerShdw blurRad="38100" dist="38100" dir="2700000" algn="tl">
                    <a:srgbClr val="000000">
                      <a:alpha val="43137"/>
                    </a:srgbClr>
                  </a:outerShdw>
                </a:effectLst>
              </a:rPr>
              <a:t>?</a:t>
            </a:r>
          </a:p>
          <a:p>
            <a:pPr marL="514350" lvl="0" indent="-514350" algn="just">
              <a:buFont typeface="+mj-lt"/>
              <a:buAutoNum type="arabicPeriod"/>
            </a:pPr>
            <a:r>
              <a:rPr lang="pt-BR" sz="2400" b="1" dirty="0" smtClean="0">
                <a:solidFill>
                  <a:schemeClr val="bg1"/>
                </a:solidFill>
                <a:effectLst>
                  <a:outerShdw blurRad="38100" dist="38100" dir="2700000" algn="tl">
                    <a:srgbClr val="000000">
                      <a:alpha val="43137"/>
                    </a:srgbClr>
                  </a:outerShdw>
                </a:effectLst>
              </a:rPr>
              <a:t>Quais os 3 critérios básicos de uma rede de computadores?</a:t>
            </a:r>
          </a:p>
          <a:p>
            <a:pPr marL="514350" lvl="0" indent="-514350" algn="just">
              <a:buFont typeface="+mj-lt"/>
              <a:buAutoNum type="arabicPeriod"/>
            </a:pPr>
            <a:r>
              <a:rPr lang="pt-BR" sz="2400" b="1" dirty="0" smtClean="0">
                <a:solidFill>
                  <a:schemeClr val="bg1"/>
                </a:solidFill>
                <a:effectLst>
                  <a:outerShdw blurRad="38100" dist="38100" dir="2700000" algn="tl">
                    <a:srgbClr val="000000">
                      <a:alpha val="43137"/>
                    </a:srgbClr>
                  </a:outerShdw>
                </a:effectLst>
              </a:rPr>
              <a:t>Quais os 3 tipos de comunicação existentes.</a:t>
            </a:r>
          </a:p>
          <a:p>
            <a:pPr marL="514350" lvl="0" indent="-514350" algn="just">
              <a:buFont typeface="+mj-lt"/>
              <a:buAutoNum type="arabicPeriod"/>
            </a:pPr>
            <a:endParaRPr lang="pt-BR" sz="2400" b="1" dirty="0" smtClean="0">
              <a:effectLst>
                <a:outerShdw blurRad="38100" dist="38100" dir="2700000" algn="tl">
                  <a:srgbClr val="000000">
                    <a:alpha val="43137"/>
                  </a:srgbClr>
                </a:outerShdw>
              </a:effectLst>
            </a:endParaRPr>
          </a:p>
          <a:p>
            <a:pPr marL="514350" lvl="0" indent="-514350" algn="just">
              <a:buFont typeface="+mj-lt"/>
              <a:buAutoNum type="arabicPeriod"/>
            </a:pPr>
            <a:endParaRPr lang="pt-BR" sz="2800" b="1" dirty="0" smtClean="0">
              <a:effectLst>
                <a:outerShdw blurRad="38100" dist="38100" dir="2700000" algn="tl">
                  <a:srgbClr val="000000">
                    <a:alpha val="43137"/>
                  </a:srgbClr>
                </a:outerShdw>
              </a:effectLst>
            </a:endParaRPr>
          </a:p>
          <a:p>
            <a:pPr marL="514350" lvl="0" indent="-514350" algn="just">
              <a:buFont typeface="+mj-lt"/>
              <a:buAutoNum type="arabicPeriod"/>
            </a:pPr>
            <a:endParaRPr lang="pt-BR" sz="2800" b="1" dirty="0" smtClean="0">
              <a:effectLst>
                <a:outerShdw blurRad="38100" dist="38100" dir="2700000" algn="tl">
                  <a:srgbClr val="000000">
                    <a:alpha val="43137"/>
                  </a:srgbClr>
                </a:outerShdw>
              </a:effectLst>
            </a:endParaRPr>
          </a:p>
          <a:p>
            <a:pPr marL="514350" lvl="0" indent="-514350" algn="just">
              <a:buFont typeface="+mj-lt"/>
              <a:buAutoNum type="arabicPeriod"/>
            </a:pPr>
            <a:endParaRPr lang="pt-BR" sz="2800" dirty="0" smtClean="0"/>
          </a:p>
          <a:p>
            <a:pPr algn="just"/>
            <a:endParaRPr lang="pt-BR" sz="2800" dirty="0" smtClean="0"/>
          </a:p>
          <a:p>
            <a:pPr algn="just"/>
            <a:endParaRPr lang="pt-BR" sz="2800" dirty="0" smtClean="0"/>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34</a:t>
            </a:fld>
            <a:endParaRPr lang="pt-BR"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7141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142844" y="1675520"/>
            <a:ext cx="8858280" cy="4708981"/>
          </a:xfrm>
          <a:prstGeom prst="rect">
            <a:avLst/>
          </a:prstGeom>
          <a:noFill/>
        </p:spPr>
        <p:txBody>
          <a:bodyPr wrap="square" rtlCol="0">
            <a:spAutoFit/>
          </a:bodyPr>
          <a:lstStyle/>
          <a:p>
            <a:pPr algn="just">
              <a:buNone/>
            </a:pPr>
            <a:r>
              <a:rPr lang="pt-BR" sz="3000" b="1" dirty="0" smtClean="0">
                <a:solidFill>
                  <a:schemeClr val="bg1"/>
                </a:solidFill>
                <a:effectLst>
                  <a:outerShdw blurRad="38100" dist="38100" dir="2700000" algn="tl">
                    <a:srgbClr val="000000">
                      <a:alpha val="43137"/>
                    </a:srgbClr>
                  </a:outerShdw>
                </a:effectLst>
              </a:rPr>
              <a:t>A palavra dados se refere à informação apresentadas em qualquer forma que seja acordada entre as partes que criam e usam os dados.</a:t>
            </a:r>
          </a:p>
          <a:p>
            <a:pPr algn="just">
              <a:buNone/>
            </a:pPr>
            <a:r>
              <a:rPr lang="pt-BR" sz="3000" b="1" dirty="0" smtClean="0">
                <a:solidFill>
                  <a:schemeClr val="bg1"/>
                </a:solidFill>
                <a:effectLst>
                  <a:outerShdw blurRad="38100" dist="38100" dir="2700000" algn="tl">
                    <a:srgbClr val="000000">
                      <a:alpha val="43137"/>
                    </a:srgbClr>
                  </a:outerShdw>
                </a:effectLst>
              </a:rPr>
              <a:t>Os dados - podem ser considerados a matéria prima</a:t>
            </a:r>
          </a:p>
          <a:p>
            <a:pPr algn="just">
              <a:buNone/>
            </a:pPr>
            <a:r>
              <a:rPr lang="pt-BR" sz="3000" b="1" dirty="0" smtClean="0">
                <a:solidFill>
                  <a:schemeClr val="bg1"/>
                </a:solidFill>
                <a:effectLst>
                  <a:outerShdw blurRad="38100" dist="38100" dir="2700000" algn="tl">
                    <a:srgbClr val="000000">
                      <a:alpha val="43137"/>
                    </a:srgbClr>
                  </a:outerShdw>
                </a:effectLst>
              </a:rPr>
              <a:t>A Informação – Resultado do processamento dos dados.</a:t>
            </a:r>
          </a:p>
          <a:p>
            <a:pPr algn="just">
              <a:buNone/>
            </a:pPr>
            <a:r>
              <a:rPr lang="pt-BR" sz="3000" b="1" dirty="0" smtClean="0">
                <a:solidFill>
                  <a:schemeClr val="bg1"/>
                </a:solidFill>
                <a:effectLst>
                  <a:outerShdw blurRad="38100" dist="38100" dir="2700000" algn="tl">
                    <a:srgbClr val="000000">
                      <a:alpha val="43137"/>
                    </a:srgbClr>
                  </a:outerShdw>
                </a:effectLst>
              </a:rPr>
              <a:t>Comunicação de dados são as trocas de dados entre dois dispositivos por intermédio de algum tipo de meio de transmissão, como um cabo condutor formado por fios. </a:t>
            </a: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4</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0" y="1500174"/>
            <a:ext cx="9144000" cy="4708981"/>
          </a:xfrm>
          <a:prstGeom prst="rect">
            <a:avLst/>
          </a:prstGeom>
          <a:noFill/>
        </p:spPr>
        <p:txBody>
          <a:bodyPr wrap="square" rtlCol="0">
            <a:spAutoFit/>
          </a:bodyPr>
          <a:lstStyle/>
          <a:p>
            <a:pPr algn="ctr"/>
            <a:r>
              <a:rPr lang="pt-BR" sz="7500" b="1" dirty="0" smtClean="0">
                <a:solidFill>
                  <a:schemeClr val="bg1"/>
                </a:solidFill>
                <a:effectLst>
                  <a:outerShdw blurRad="38100" dist="38100" dir="2700000" algn="tl">
                    <a:srgbClr val="000000">
                      <a:alpha val="43137"/>
                    </a:srgbClr>
                  </a:outerShdw>
                </a:effectLst>
              </a:rPr>
              <a:t>Quais os 2 itens básicos necessários para a comunicação de dados?</a:t>
            </a:r>
            <a:endParaRPr lang="pt-BR" sz="7500" b="1" dirty="0">
              <a:solidFill>
                <a:schemeClr val="bg1"/>
              </a:solidFill>
              <a:effectLst>
                <a:outerShdw blurRad="38100" dist="38100" dir="2700000" algn="tl">
                  <a:srgbClr val="000000">
                    <a:alpha val="43137"/>
                  </a:srgbClr>
                </a:outerShdw>
              </a:effectLst>
            </a:endParaRP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5</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714348" y="1500174"/>
            <a:ext cx="8001056" cy="1246495"/>
          </a:xfrm>
          <a:prstGeom prst="rect">
            <a:avLst/>
          </a:prstGeom>
          <a:noFill/>
        </p:spPr>
        <p:txBody>
          <a:bodyPr wrap="square" rtlCol="0">
            <a:spAutoFit/>
          </a:bodyPr>
          <a:lstStyle/>
          <a:p>
            <a:pPr algn="ctr"/>
            <a:r>
              <a:rPr lang="pt-BR" sz="7500" b="1" dirty="0" smtClean="0">
                <a:solidFill>
                  <a:schemeClr val="bg1"/>
                </a:solidFill>
                <a:effectLst>
                  <a:outerShdw blurRad="38100" dist="38100" dir="2700000" algn="tl">
                    <a:srgbClr val="000000">
                      <a:alpha val="43137"/>
                    </a:srgbClr>
                  </a:outerShdw>
                </a:effectLst>
              </a:rPr>
              <a:t>O Hardware</a:t>
            </a:r>
            <a:endParaRPr lang="pt-BR" sz="7500" b="1" dirty="0">
              <a:solidFill>
                <a:schemeClr val="bg1"/>
              </a:solidFill>
              <a:effectLst>
                <a:outerShdw blurRad="38100" dist="38100" dir="2700000" algn="tl">
                  <a:srgbClr val="000000">
                    <a:alpha val="43137"/>
                  </a:srgbClr>
                </a:outerShdw>
              </a:effectLst>
            </a:endParaRP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6</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pic>
        <p:nvPicPr>
          <p:cNvPr id="2050" name="Picture 2" descr="https://encrypted-tbn0.gstatic.com/images?q=tbn:ANd9GcSt8MtyAYqzvYdpLzPwaAV8pKEsoeIl6ak-2XNXX8NAnhbqVYT3"/>
          <p:cNvPicPr>
            <a:picLocks noChangeAspect="1" noChangeArrowheads="1"/>
          </p:cNvPicPr>
          <p:nvPr/>
        </p:nvPicPr>
        <p:blipFill>
          <a:blip r:embed="rId5"/>
          <a:srcRect/>
          <a:stretch>
            <a:fillRect/>
          </a:stretch>
        </p:blipFill>
        <p:spPr bwMode="auto">
          <a:xfrm>
            <a:off x="101168" y="3071810"/>
            <a:ext cx="1827626" cy="2214578"/>
          </a:xfrm>
          <a:prstGeom prst="rect">
            <a:avLst/>
          </a:prstGeom>
          <a:noFill/>
        </p:spPr>
      </p:pic>
      <p:pic>
        <p:nvPicPr>
          <p:cNvPr id="2052" name="Picture 4" descr="http://www.garantiatelecom.com.br/wp-content/uploads/2013/04/Roteadores-Cisco-Series-2800-500x500.jpg"/>
          <p:cNvPicPr>
            <a:picLocks noChangeAspect="1" noChangeArrowheads="1"/>
          </p:cNvPicPr>
          <p:nvPr/>
        </p:nvPicPr>
        <p:blipFill>
          <a:blip r:embed="rId6"/>
          <a:srcRect/>
          <a:stretch>
            <a:fillRect/>
          </a:stretch>
        </p:blipFill>
        <p:spPr bwMode="auto">
          <a:xfrm>
            <a:off x="1857356" y="3071809"/>
            <a:ext cx="2428892" cy="2214579"/>
          </a:xfrm>
          <a:prstGeom prst="rect">
            <a:avLst/>
          </a:prstGeom>
          <a:noFill/>
        </p:spPr>
      </p:pic>
      <p:pic>
        <p:nvPicPr>
          <p:cNvPr id="2054" name="Picture 6" descr="http://s.glbimg.com/po/tt/f/original/2013/05/13/switch.jpg"/>
          <p:cNvPicPr>
            <a:picLocks noChangeAspect="1" noChangeArrowheads="1"/>
          </p:cNvPicPr>
          <p:nvPr/>
        </p:nvPicPr>
        <p:blipFill>
          <a:blip r:embed="rId7" cstate="print"/>
          <a:srcRect/>
          <a:stretch>
            <a:fillRect/>
          </a:stretch>
        </p:blipFill>
        <p:spPr bwMode="auto">
          <a:xfrm>
            <a:off x="4000496" y="3071810"/>
            <a:ext cx="2286016" cy="2214578"/>
          </a:xfrm>
          <a:prstGeom prst="rect">
            <a:avLst/>
          </a:prstGeom>
          <a:noFill/>
        </p:spPr>
      </p:pic>
      <p:pic>
        <p:nvPicPr>
          <p:cNvPr id="2056" name="Picture 8" descr="http://www.fibraoptica.ind.br/imagens/uploads/produto/2/71/119/img/20110228172238PqzI3eaHWz.jpg"/>
          <p:cNvPicPr>
            <a:picLocks noChangeAspect="1" noChangeArrowheads="1"/>
          </p:cNvPicPr>
          <p:nvPr/>
        </p:nvPicPr>
        <p:blipFill>
          <a:blip r:embed="rId8"/>
          <a:srcRect/>
          <a:stretch>
            <a:fillRect/>
          </a:stretch>
        </p:blipFill>
        <p:spPr bwMode="auto">
          <a:xfrm>
            <a:off x="6281750" y="3052760"/>
            <a:ext cx="2381267" cy="223362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0"/>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714348" y="1500174"/>
            <a:ext cx="8001056" cy="1246495"/>
          </a:xfrm>
          <a:prstGeom prst="rect">
            <a:avLst/>
          </a:prstGeom>
          <a:noFill/>
        </p:spPr>
        <p:txBody>
          <a:bodyPr wrap="square" rtlCol="0">
            <a:spAutoFit/>
          </a:bodyPr>
          <a:lstStyle/>
          <a:p>
            <a:pPr algn="ctr"/>
            <a:r>
              <a:rPr lang="pt-BR" sz="7500" b="1" dirty="0" smtClean="0">
                <a:solidFill>
                  <a:schemeClr val="bg1"/>
                </a:solidFill>
                <a:effectLst>
                  <a:outerShdw blurRad="38100" dist="38100" dir="2700000" algn="tl">
                    <a:srgbClr val="000000">
                      <a:alpha val="43137"/>
                    </a:srgbClr>
                  </a:outerShdw>
                </a:effectLst>
              </a:rPr>
              <a:t>O Software</a:t>
            </a:r>
            <a:endParaRPr lang="pt-BR" sz="7500" b="1" dirty="0">
              <a:solidFill>
                <a:schemeClr val="bg1"/>
              </a:solidFill>
              <a:effectLst>
                <a:outerShdw blurRad="38100" dist="38100" dir="2700000" algn="tl">
                  <a:srgbClr val="000000">
                    <a:alpha val="43137"/>
                  </a:srgbClr>
                </a:outerShdw>
              </a:effectLst>
            </a:endParaRP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7</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pic>
        <p:nvPicPr>
          <p:cNvPr id="34818" name="Picture 2"/>
          <p:cNvPicPr>
            <a:picLocks noChangeAspect="1" noChangeArrowheads="1"/>
          </p:cNvPicPr>
          <p:nvPr/>
        </p:nvPicPr>
        <p:blipFill>
          <a:blip r:embed="rId5"/>
          <a:srcRect/>
          <a:stretch>
            <a:fillRect/>
          </a:stretch>
        </p:blipFill>
        <p:spPr bwMode="auto">
          <a:xfrm>
            <a:off x="285719" y="3429000"/>
            <a:ext cx="1785951" cy="1524011"/>
          </a:xfrm>
          <a:prstGeom prst="rect">
            <a:avLst/>
          </a:prstGeom>
          <a:noFill/>
          <a:ln w="9525">
            <a:noFill/>
            <a:miter lim="800000"/>
            <a:headEnd/>
            <a:tailEnd/>
          </a:ln>
          <a:effectLst/>
        </p:spPr>
      </p:pic>
      <p:pic>
        <p:nvPicPr>
          <p:cNvPr id="34819" name="Picture 3"/>
          <p:cNvPicPr>
            <a:picLocks noChangeAspect="1" noChangeArrowheads="1"/>
          </p:cNvPicPr>
          <p:nvPr/>
        </p:nvPicPr>
        <p:blipFill>
          <a:blip r:embed="rId6"/>
          <a:srcRect/>
          <a:stretch>
            <a:fillRect/>
          </a:stretch>
        </p:blipFill>
        <p:spPr bwMode="auto">
          <a:xfrm>
            <a:off x="2614602" y="3429000"/>
            <a:ext cx="1743084" cy="1570928"/>
          </a:xfrm>
          <a:prstGeom prst="rect">
            <a:avLst/>
          </a:prstGeom>
          <a:noFill/>
          <a:ln w="9525">
            <a:noFill/>
            <a:miter lim="800000"/>
            <a:headEnd/>
            <a:tailEnd/>
          </a:ln>
          <a:effectLst/>
        </p:spPr>
      </p:pic>
      <p:pic>
        <p:nvPicPr>
          <p:cNvPr id="34820" name="Picture 4"/>
          <p:cNvPicPr>
            <a:picLocks noChangeAspect="1" noChangeArrowheads="1"/>
          </p:cNvPicPr>
          <p:nvPr/>
        </p:nvPicPr>
        <p:blipFill>
          <a:blip r:embed="rId7"/>
          <a:srcRect/>
          <a:stretch>
            <a:fillRect/>
          </a:stretch>
        </p:blipFill>
        <p:spPr bwMode="auto">
          <a:xfrm>
            <a:off x="5000628" y="3429000"/>
            <a:ext cx="1500198" cy="1565681"/>
          </a:xfrm>
          <a:prstGeom prst="rect">
            <a:avLst/>
          </a:prstGeom>
          <a:noFill/>
          <a:ln w="9525">
            <a:noFill/>
            <a:miter lim="800000"/>
            <a:headEnd/>
            <a:tailEnd/>
          </a:ln>
          <a:effectLst/>
        </p:spPr>
      </p:pic>
      <p:pic>
        <p:nvPicPr>
          <p:cNvPr id="34821" name="Picture 5"/>
          <p:cNvPicPr>
            <a:picLocks noChangeAspect="1" noChangeArrowheads="1"/>
          </p:cNvPicPr>
          <p:nvPr/>
        </p:nvPicPr>
        <p:blipFill>
          <a:blip r:embed="rId8"/>
          <a:srcRect/>
          <a:stretch>
            <a:fillRect/>
          </a:stretch>
        </p:blipFill>
        <p:spPr bwMode="auto">
          <a:xfrm>
            <a:off x="7215206" y="3429000"/>
            <a:ext cx="1428760" cy="16192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357166"/>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0" y="1896327"/>
            <a:ext cx="9144000" cy="4647426"/>
          </a:xfrm>
          <a:prstGeom prst="rect">
            <a:avLst/>
          </a:prstGeom>
          <a:noFill/>
        </p:spPr>
        <p:txBody>
          <a:bodyPr wrap="square" rtlCol="0">
            <a:spAutoFit/>
          </a:bodyPr>
          <a:lstStyle/>
          <a:p>
            <a:pPr algn="just"/>
            <a:r>
              <a:rPr lang="pt-BR" sz="3200" b="1" dirty="0" smtClean="0">
                <a:solidFill>
                  <a:schemeClr val="bg1"/>
                </a:solidFill>
                <a:effectLst>
                  <a:outerShdw blurRad="38100" dist="38100" dir="2700000" algn="tl">
                    <a:srgbClr val="000000">
                      <a:alpha val="43137"/>
                    </a:srgbClr>
                  </a:outerShdw>
                </a:effectLst>
              </a:rPr>
              <a:t>A Rede de computadores precisa de uma combinação de hardware e software que envia dados de uma localidade a outra. O hardware consiste no equipamento físico que transporta sinais de um ponto a outro da rede. O software consiste em conjuntos de instruções que tornam possível os serviços que esperamos de uma rede.</a:t>
            </a:r>
          </a:p>
          <a:p>
            <a:pPr algn="just"/>
            <a:endParaRPr lang="pt-BR" sz="2000" dirty="0" smtClean="0">
              <a:solidFill>
                <a:schemeClr val="bg1"/>
              </a:solidFill>
              <a:effectLst>
                <a:outerShdw blurRad="38100" dist="38100" dir="2700000" algn="tl">
                  <a:srgbClr val="000000">
                    <a:alpha val="43137"/>
                  </a:srgbClr>
                </a:outerShdw>
              </a:effectLst>
            </a:endParaRPr>
          </a:p>
          <a:p>
            <a:pPr algn="r"/>
            <a:r>
              <a:rPr lang="pt-BR" sz="3200" b="1" dirty="0" err="1" smtClean="0">
                <a:solidFill>
                  <a:schemeClr val="bg1"/>
                </a:solidFill>
                <a:effectLst>
                  <a:outerShdw blurRad="38100" dist="38100" dir="2700000" algn="tl">
                    <a:srgbClr val="000000">
                      <a:alpha val="43137"/>
                    </a:srgbClr>
                  </a:outerShdw>
                </a:effectLst>
              </a:rPr>
              <a:t>Forouzan</a:t>
            </a:r>
            <a:r>
              <a:rPr lang="pt-BR" sz="3200" b="1" dirty="0" smtClean="0">
                <a:solidFill>
                  <a:schemeClr val="bg1"/>
                </a:solidFill>
                <a:effectLst>
                  <a:outerShdw blurRad="38100" dist="38100" dir="2700000" algn="tl">
                    <a:srgbClr val="000000">
                      <a:alpha val="43137"/>
                    </a:srgbClr>
                  </a:outerShdw>
                </a:effectLst>
              </a:rPr>
              <a:t> , </a:t>
            </a:r>
            <a:r>
              <a:rPr lang="pt-BR" sz="3200" b="1" dirty="0" err="1" smtClean="0">
                <a:solidFill>
                  <a:schemeClr val="bg1"/>
                </a:solidFill>
                <a:effectLst>
                  <a:outerShdw blurRad="38100" dist="38100" dir="2700000" algn="tl">
                    <a:srgbClr val="000000">
                      <a:alpha val="43137"/>
                    </a:srgbClr>
                  </a:outerShdw>
                </a:effectLst>
              </a:rPr>
              <a:t>Behrouz</a:t>
            </a:r>
            <a:r>
              <a:rPr lang="pt-BR" sz="3200" b="1" dirty="0" smtClean="0">
                <a:solidFill>
                  <a:schemeClr val="bg1"/>
                </a:solidFill>
                <a:effectLst>
                  <a:outerShdw blurRad="38100" dist="38100" dir="2700000" algn="tl">
                    <a:srgbClr val="000000">
                      <a:alpha val="43137"/>
                    </a:srgbClr>
                  </a:outerShdw>
                </a:effectLst>
              </a:rPr>
              <a:t> A. 2008</a:t>
            </a:r>
          </a:p>
          <a:p>
            <a:pPr algn="just"/>
            <a:endParaRPr lang="pt-BR" sz="2000" dirty="0">
              <a:solidFill>
                <a:schemeClr val="bg1"/>
              </a:solidFill>
              <a:effectLst>
                <a:outerShdw blurRad="38100" dist="38100" dir="2700000" algn="tl">
                  <a:srgbClr val="000000">
                    <a:alpha val="43137"/>
                  </a:srgbClr>
                </a:outerShdw>
              </a:effectLst>
            </a:endParaRP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8</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 name="Espaço Reservado para Conteúdo 3" descr="2235847541719224.jpg"/>
          <p:cNvPicPr>
            <a:picLocks noGrp="1" noChangeAspect="1"/>
          </p:cNvPicPr>
          <p:nvPr>
            <p:ph idx="1"/>
          </p:nvPr>
        </p:nvPicPr>
        <p:blipFill>
          <a:blip r:embed="rId4"/>
          <a:stretch>
            <a:fillRect/>
          </a:stretch>
        </p:blipFill>
        <p:spPr>
          <a:xfrm>
            <a:off x="7341655" y="-24"/>
            <a:ext cx="1802345" cy="13517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CaixaDeTexto 4"/>
          <p:cNvSpPr txBox="1"/>
          <p:nvPr/>
        </p:nvSpPr>
        <p:spPr>
          <a:xfrm>
            <a:off x="0" y="1714488"/>
            <a:ext cx="9144000" cy="4893647"/>
          </a:xfrm>
          <a:prstGeom prst="rect">
            <a:avLst/>
          </a:prstGeom>
          <a:noFill/>
        </p:spPr>
        <p:txBody>
          <a:bodyPr wrap="square" rtlCol="0">
            <a:spAutoFit/>
          </a:bodyPr>
          <a:lstStyle/>
          <a:p>
            <a:pPr algn="just"/>
            <a:r>
              <a:rPr lang="pt-BR" sz="3400" b="1" dirty="0" smtClean="0">
                <a:solidFill>
                  <a:schemeClr val="bg1"/>
                </a:solidFill>
                <a:effectLst>
                  <a:outerShdw blurRad="38100" dist="38100" dir="2700000" algn="tl">
                    <a:srgbClr val="000000">
                      <a:alpha val="43137"/>
                    </a:srgbClr>
                  </a:outerShdw>
                </a:effectLst>
              </a:rPr>
              <a:t>A eficácia de um sistema de comunicação de dados depende de quatro características fundamentais:</a:t>
            </a:r>
          </a:p>
          <a:p>
            <a:pPr algn="just"/>
            <a:endParaRPr lang="pt-BR" sz="3400" b="1" dirty="0" smtClean="0">
              <a:solidFill>
                <a:schemeClr val="bg1"/>
              </a:solidFill>
              <a:effectLst>
                <a:outerShdw blurRad="38100" dist="38100" dir="2700000" algn="tl">
                  <a:srgbClr val="000000">
                    <a:alpha val="43137"/>
                  </a:srgbClr>
                </a:outerShdw>
              </a:effectLst>
            </a:endParaRPr>
          </a:p>
          <a:p>
            <a:pPr algn="just">
              <a:buFont typeface="Arial" pitchFamily="34" charset="0"/>
              <a:buChar char="•"/>
            </a:pPr>
            <a:r>
              <a:rPr lang="pt-BR" sz="3400" b="1" dirty="0" smtClean="0">
                <a:solidFill>
                  <a:schemeClr val="bg1"/>
                </a:solidFill>
                <a:effectLst>
                  <a:outerShdw blurRad="38100" dist="38100" dir="2700000" algn="tl">
                    <a:srgbClr val="000000">
                      <a:alpha val="43137"/>
                    </a:srgbClr>
                  </a:outerShdw>
                </a:effectLst>
              </a:rPr>
              <a:t>Entrega</a:t>
            </a:r>
          </a:p>
          <a:p>
            <a:pPr algn="just">
              <a:buFont typeface="Arial" pitchFamily="34" charset="0"/>
              <a:buChar char="•"/>
            </a:pPr>
            <a:r>
              <a:rPr lang="pt-BR" sz="3400" b="1" dirty="0" smtClean="0">
                <a:solidFill>
                  <a:schemeClr val="bg1"/>
                </a:solidFill>
                <a:effectLst>
                  <a:outerShdw blurRad="38100" dist="38100" dir="2700000" algn="tl">
                    <a:srgbClr val="000000">
                      <a:alpha val="43137"/>
                    </a:srgbClr>
                  </a:outerShdw>
                </a:effectLst>
              </a:rPr>
              <a:t>Precisão</a:t>
            </a:r>
          </a:p>
          <a:p>
            <a:pPr algn="just">
              <a:buFont typeface="Arial" pitchFamily="34" charset="0"/>
              <a:buChar char="•"/>
            </a:pPr>
            <a:r>
              <a:rPr lang="pt-BR" sz="3400" b="1" dirty="0" smtClean="0">
                <a:solidFill>
                  <a:schemeClr val="bg1"/>
                </a:solidFill>
                <a:effectLst>
                  <a:outerShdw blurRad="38100" dist="38100" dir="2700000" algn="tl">
                    <a:srgbClr val="000000">
                      <a:alpha val="43137"/>
                    </a:srgbClr>
                  </a:outerShdw>
                </a:effectLst>
              </a:rPr>
              <a:t>Sincronização</a:t>
            </a:r>
          </a:p>
          <a:p>
            <a:pPr algn="just">
              <a:buFont typeface="Arial" pitchFamily="34" charset="0"/>
              <a:buChar char="•"/>
            </a:pPr>
            <a:r>
              <a:rPr lang="pt-BR" sz="3400" b="1" i="1" dirty="0" err="1" smtClean="0">
                <a:solidFill>
                  <a:schemeClr val="bg1"/>
                </a:solidFill>
                <a:effectLst>
                  <a:outerShdw blurRad="38100" dist="38100" dir="2700000" algn="tl">
                    <a:srgbClr val="000000">
                      <a:alpha val="43137"/>
                    </a:srgbClr>
                  </a:outerShdw>
                </a:effectLst>
              </a:rPr>
              <a:t>Jitter</a:t>
            </a:r>
            <a:endParaRPr lang="pt-BR" sz="3400" b="1" i="1" dirty="0" smtClean="0">
              <a:solidFill>
                <a:schemeClr val="bg1"/>
              </a:solidFill>
              <a:effectLst>
                <a:outerShdw blurRad="38100" dist="38100" dir="2700000" algn="tl">
                  <a:srgbClr val="000000">
                    <a:alpha val="43137"/>
                  </a:srgbClr>
                </a:outerShdw>
              </a:effectLst>
            </a:endParaRPr>
          </a:p>
          <a:p>
            <a:pPr algn="just"/>
            <a:endParaRPr lang="pt-BR" sz="2000" b="1" dirty="0" smtClean="0">
              <a:solidFill>
                <a:schemeClr val="bg1"/>
              </a:solidFill>
            </a:endParaRPr>
          </a:p>
          <a:p>
            <a:pPr algn="just"/>
            <a:endParaRPr lang="pt-BR" sz="2000" b="1" dirty="0">
              <a:solidFill>
                <a:schemeClr val="bg1"/>
              </a:solidFill>
            </a:endParaRPr>
          </a:p>
        </p:txBody>
      </p:sp>
      <p:sp>
        <p:nvSpPr>
          <p:cNvPr id="6" name="Espaço Reservado para Número de Slide 5"/>
          <p:cNvSpPr>
            <a:spLocks noGrp="1"/>
          </p:cNvSpPr>
          <p:nvPr>
            <p:ph type="sldNum" sz="quarter" idx="12"/>
          </p:nvPr>
        </p:nvSpPr>
        <p:spPr/>
        <p:txBody>
          <a:bodyPr/>
          <a:lstStyle/>
          <a:p>
            <a:fld id="{77063FD6-C643-4369-AF35-96F13C8B66E1}" type="slidenum">
              <a:rPr lang="pt-BR" b="1" smtClean="0"/>
              <a:pPr/>
              <a:t>9</a:t>
            </a:fld>
            <a:endParaRPr lang="pt-BR" b="1" dirty="0"/>
          </a:p>
        </p:txBody>
      </p:sp>
      <p:sp>
        <p:nvSpPr>
          <p:cNvPr id="7" name="Espaço Reservado para Rodapé 6"/>
          <p:cNvSpPr>
            <a:spLocks noGrp="1"/>
          </p:cNvSpPr>
          <p:nvPr>
            <p:ph type="ftr" sz="quarter" idx="11"/>
          </p:nvPr>
        </p:nvSpPr>
        <p:spPr/>
        <p:txBody>
          <a:bodyPr/>
          <a:lstStyle/>
          <a:p>
            <a:r>
              <a:rPr lang="pt-BR" b="1" dirty="0" smtClean="0">
                <a:solidFill>
                  <a:schemeClr val="bg1"/>
                </a:solidFill>
              </a:rPr>
              <a:t>Introdução à Redes de Computadores</a:t>
            </a:r>
            <a:endParaRPr lang="pt-BR" b="1"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604</TotalTime>
  <Words>1480</Words>
  <Application>Microsoft Office PowerPoint</Application>
  <PresentationFormat>Apresentação na tela (4:3)</PresentationFormat>
  <Paragraphs>235</Paragraphs>
  <Slides>34</Slides>
  <Notes>34</Notes>
  <HiddenSlides>0</HiddenSlides>
  <MMClips>0</MMClips>
  <ScaleCrop>false</ScaleCrop>
  <HeadingPairs>
    <vt:vector size="4" baseType="variant">
      <vt:variant>
        <vt:lpstr>Tema</vt:lpstr>
      </vt:variant>
      <vt:variant>
        <vt:i4>1</vt:i4>
      </vt:variant>
      <vt:variant>
        <vt:lpstr>Títulos de slides</vt:lpstr>
      </vt:variant>
      <vt:variant>
        <vt:i4>34</vt:i4>
      </vt:variant>
    </vt:vector>
  </HeadingPairs>
  <TitlesOfParts>
    <vt:vector size="35" baseType="lpstr">
      <vt:lpstr>Tema do Office</vt:lpstr>
      <vt:lpstr>Redes de Computadores 1</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à Redes de Computadores</dc:title>
  <dc:creator>Positivo</dc:creator>
  <cp:lastModifiedBy>Ederson</cp:lastModifiedBy>
  <cp:revision>52</cp:revision>
  <dcterms:created xsi:type="dcterms:W3CDTF">2015-04-12T01:05:03Z</dcterms:created>
  <dcterms:modified xsi:type="dcterms:W3CDTF">2017-02-14T23:07:42Z</dcterms:modified>
</cp:coreProperties>
</file>