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5" r:id="rId4"/>
    <p:sldId id="305" r:id="rId5"/>
    <p:sldId id="301" r:id="rId6"/>
    <p:sldId id="302" r:id="rId7"/>
    <p:sldId id="303" r:id="rId8"/>
    <p:sldId id="304" r:id="rId9"/>
    <p:sldId id="306" r:id="rId10"/>
    <p:sldId id="307" r:id="rId11"/>
    <p:sldId id="308" r:id="rId12"/>
    <p:sldId id="309" r:id="rId13"/>
    <p:sldId id="315" r:id="rId14"/>
    <p:sldId id="310" r:id="rId15"/>
    <p:sldId id="311" r:id="rId16"/>
    <p:sldId id="312" r:id="rId17"/>
    <p:sldId id="313" r:id="rId18"/>
    <p:sldId id="314" r:id="rId19"/>
    <p:sldId id="317" r:id="rId20"/>
    <p:sldId id="31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24" autoAdjust="0"/>
  </p:normalViewPr>
  <p:slideViewPr>
    <p:cSldViewPr>
      <p:cViewPr>
        <p:scale>
          <a:sx n="50" d="100"/>
          <a:sy n="50" d="100"/>
        </p:scale>
        <p:origin x="-1872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1D13-7094-4C8B-A084-69BC01659E2A}" type="datetimeFigureOut">
              <a:rPr lang="pt-BR" smtClean="0"/>
              <a:pPr/>
              <a:t>27/11/2017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F8D2-FE08-47AA-8B8C-6D1DF6A34D9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08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DF3DE-D5D1-4B87-A424-D33422D95E49}" type="datetimeFigureOut">
              <a:rPr lang="pt-BR" smtClean="0"/>
              <a:pPr/>
              <a:t>27/11/2017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27156-1486-4189-9F98-84E3DAFDDCC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48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27156-1486-4189-9F98-84E3DAFDDCC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4279-8146-4767-BE48-84368783B1FC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C2BE-9118-4408-9C4C-83CE04999741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0234-B6B9-4C61-9886-CA970FF3DDD7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6C80-DB05-4B24-9F8D-C4DB9E63C38D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B8CB-76A1-4B85-8CE0-CFF323D6BAD3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0BBE-2F25-4319-A133-C8681E211819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F568-C0E6-47B0-A0A3-B4922EF17A65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F36ED-921B-4E87-A0AC-A5F142E737D6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E02DE-4455-4E16-9CEC-96BE8EC73617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8006-3DCD-4EF3-A0BD-B8E4C81D1105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54F1-4F57-4B62-892F-1577BB2BC2E5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FB02-945A-4BB4-BE31-9DBF8489B086}" type="datetime1">
              <a:rPr lang="pt-BR" smtClean="0"/>
              <a:pPr/>
              <a:t>27/11/2017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Introdução à Redes de Computadores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63FD6-C643-4369-AF35-96F13C8B66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285992"/>
            <a:ext cx="7772400" cy="1470025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de Computadores 1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" y="5713418"/>
            <a:ext cx="7772400" cy="1423982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Esp. </a:t>
            </a:r>
            <a:r>
              <a:rPr lang="pt-B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Ederson</a:t>
            </a:r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Costa</a:t>
            </a:r>
          </a:p>
          <a:p>
            <a:pPr algn="l"/>
            <a:r>
              <a:rPr lang="pt-B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Conteúdo: Cabeamento Estruturado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 smtClean="0">
                <a:solidFill>
                  <a:schemeClr val="bg1"/>
                </a:solidFill>
              </a:rPr>
              <a:t>RJ 45 Fêmea (tomada)</a:t>
            </a:r>
            <a:r>
              <a:rPr lang="pt-BR" sz="4000" dirty="0"/>
              <a:t> </a:t>
            </a:r>
            <a:endParaRPr lang="pt-BR" sz="4000" dirty="0" smtClean="0"/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Popularmente </a:t>
            </a:r>
            <a:r>
              <a:rPr lang="pt-BR" sz="4000" dirty="0">
                <a:solidFill>
                  <a:schemeClr val="bg1"/>
                </a:solidFill>
              </a:rPr>
              <a:t>chamados de tomadas em virtude da </a:t>
            </a:r>
            <a:r>
              <a:rPr lang="pt-BR" sz="4000" dirty="0" smtClean="0">
                <a:solidFill>
                  <a:schemeClr val="bg1"/>
                </a:solidFill>
              </a:rPr>
              <a:t>sua funcionalidade (Através </a:t>
            </a:r>
            <a:r>
              <a:rPr lang="pt-BR" sz="4000" dirty="0">
                <a:solidFill>
                  <a:schemeClr val="bg1"/>
                </a:solidFill>
              </a:rPr>
              <a:t>dela o </a:t>
            </a:r>
            <a:r>
              <a:rPr lang="pt-BR" sz="4000" dirty="0" smtClean="0">
                <a:solidFill>
                  <a:schemeClr val="bg1"/>
                </a:solidFill>
              </a:rPr>
              <a:t>usuário terá </a:t>
            </a:r>
            <a:r>
              <a:rPr lang="pt-BR" sz="4000" dirty="0">
                <a:solidFill>
                  <a:schemeClr val="bg1"/>
                </a:solidFill>
              </a:rPr>
              <a:t>acesso a rede de computadores).</a:t>
            </a:r>
            <a:endParaRPr lang="pt-BR" sz="40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10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47381"/>
            <a:ext cx="4824536" cy="24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8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 smtClean="0">
                <a:solidFill>
                  <a:schemeClr val="bg1"/>
                </a:solidFill>
              </a:rPr>
              <a:t>Patch Cord – Jumper </a:t>
            </a:r>
            <a:r>
              <a:rPr lang="pt-BR" sz="4800" b="1" dirty="0" err="1" smtClean="0">
                <a:solidFill>
                  <a:schemeClr val="bg1"/>
                </a:solidFill>
              </a:rPr>
              <a:t>Cables</a:t>
            </a: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5m permitidos para </a:t>
            </a:r>
            <a:r>
              <a:rPr lang="pt-BR" sz="4000" dirty="0" smtClean="0">
                <a:solidFill>
                  <a:schemeClr val="bg1"/>
                </a:solidFill>
              </a:rPr>
              <a:t>os </a:t>
            </a:r>
            <a:r>
              <a:rPr lang="pt-BR" sz="4000" i="1" dirty="0" smtClean="0">
                <a:solidFill>
                  <a:schemeClr val="bg1"/>
                </a:solidFill>
              </a:rPr>
              <a:t>Jumper </a:t>
            </a:r>
            <a:r>
              <a:rPr lang="pt-BR" sz="4000" i="1" dirty="0" err="1">
                <a:solidFill>
                  <a:schemeClr val="bg1"/>
                </a:solidFill>
              </a:rPr>
              <a:t>Cables</a:t>
            </a:r>
            <a:r>
              <a:rPr lang="pt-BR" sz="4000" i="1" dirty="0">
                <a:solidFill>
                  <a:schemeClr val="bg1"/>
                </a:solidFill>
              </a:rPr>
              <a:t> </a:t>
            </a:r>
            <a:r>
              <a:rPr lang="pt-BR" sz="4000" dirty="0">
                <a:solidFill>
                  <a:schemeClr val="bg1"/>
                </a:solidFill>
              </a:rPr>
              <a:t>(que interligam as tomadas </a:t>
            </a:r>
            <a:r>
              <a:rPr lang="pt-BR" sz="4000" dirty="0" smtClean="0">
                <a:solidFill>
                  <a:schemeClr val="bg1"/>
                </a:solidFill>
              </a:rPr>
              <a:t>de telecomunicações </a:t>
            </a:r>
            <a:r>
              <a:rPr lang="pt-BR" sz="4000" dirty="0">
                <a:solidFill>
                  <a:schemeClr val="bg1"/>
                </a:solidFill>
              </a:rPr>
              <a:t>as estacoes) e </a:t>
            </a:r>
            <a:r>
              <a:rPr lang="pt-BR" sz="4000" dirty="0" smtClean="0">
                <a:solidFill>
                  <a:schemeClr val="bg1"/>
                </a:solidFill>
              </a:rPr>
              <a:t>5m permitidos </a:t>
            </a:r>
            <a:r>
              <a:rPr lang="pt-BR" sz="4000" dirty="0">
                <a:solidFill>
                  <a:schemeClr val="bg1"/>
                </a:solidFill>
              </a:rPr>
              <a:t>para os </a:t>
            </a:r>
            <a:r>
              <a:rPr lang="pt-BR" sz="4000" i="1" dirty="0">
                <a:solidFill>
                  <a:schemeClr val="bg1"/>
                </a:solidFill>
              </a:rPr>
              <a:t>patch </a:t>
            </a:r>
            <a:r>
              <a:rPr lang="pt-BR" sz="4000" i="1" dirty="0" err="1">
                <a:solidFill>
                  <a:schemeClr val="bg1"/>
                </a:solidFill>
              </a:rPr>
              <a:t>cords</a:t>
            </a:r>
            <a:r>
              <a:rPr lang="pt-BR" sz="4000" i="1" dirty="0">
                <a:solidFill>
                  <a:schemeClr val="bg1"/>
                </a:solidFill>
              </a:rPr>
              <a:t> </a:t>
            </a:r>
            <a:r>
              <a:rPr lang="pt-BR" sz="4000" dirty="0">
                <a:solidFill>
                  <a:schemeClr val="bg1"/>
                </a:solidFill>
              </a:rPr>
              <a:t>(que interligam os </a:t>
            </a:r>
            <a:r>
              <a:rPr lang="pt-BR" sz="4000" i="1" dirty="0">
                <a:solidFill>
                  <a:schemeClr val="bg1"/>
                </a:solidFill>
              </a:rPr>
              <a:t>patch </a:t>
            </a:r>
            <a:r>
              <a:rPr lang="pt-BR" sz="4000" i="1" dirty="0" err="1">
                <a:solidFill>
                  <a:schemeClr val="bg1"/>
                </a:solidFill>
              </a:rPr>
              <a:t>panels</a:t>
            </a:r>
            <a:r>
              <a:rPr lang="pt-BR" sz="4000" i="1" dirty="0">
                <a:solidFill>
                  <a:schemeClr val="bg1"/>
                </a:solidFill>
              </a:rPr>
              <a:t> </a:t>
            </a:r>
            <a:r>
              <a:rPr lang="pt-BR" sz="4000" dirty="0" smtClean="0">
                <a:solidFill>
                  <a:schemeClr val="bg1"/>
                </a:solidFill>
              </a:rPr>
              <a:t>aos equipamentos eletrônicos </a:t>
            </a:r>
            <a:r>
              <a:rPr lang="pt-BR" sz="4000" dirty="0">
                <a:solidFill>
                  <a:schemeClr val="bg1"/>
                </a:solidFill>
              </a:rPr>
              <a:t>de </a:t>
            </a:r>
            <a:r>
              <a:rPr lang="pt-BR" sz="4000" dirty="0" smtClean="0">
                <a:solidFill>
                  <a:schemeClr val="bg1"/>
                </a:solidFill>
              </a:rPr>
              <a:t>telecomunicações).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11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 smtClean="0">
                <a:solidFill>
                  <a:schemeClr val="bg1"/>
                </a:solidFill>
              </a:rPr>
              <a:t>Patch Cord – Jumper </a:t>
            </a:r>
            <a:r>
              <a:rPr lang="pt-BR" sz="4800" b="1" dirty="0" err="1" smtClean="0">
                <a:solidFill>
                  <a:schemeClr val="bg1"/>
                </a:solidFill>
              </a:rPr>
              <a:t>Cables</a:t>
            </a:r>
            <a:endParaRPr lang="pt-BR" sz="40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12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496944" cy="31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7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 smtClean="0">
                <a:solidFill>
                  <a:schemeClr val="bg1"/>
                </a:solidFill>
              </a:rPr>
              <a:t>Conector RJ 45</a:t>
            </a:r>
          </a:p>
          <a:p>
            <a:pPr algn="just"/>
            <a:r>
              <a:rPr lang="pt-BR" sz="4000" dirty="0">
                <a:solidFill>
                  <a:schemeClr val="bg1"/>
                </a:solidFill>
              </a:rPr>
              <a:t>O Conector RJ-45 é o responsável pelo acabamento das pontas de nossos cabos par trançado. </a:t>
            </a:r>
            <a:r>
              <a:rPr lang="pt-BR" sz="4000" dirty="0" smtClean="0">
                <a:solidFill>
                  <a:schemeClr val="bg1"/>
                </a:solidFill>
              </a:rPr>
              <a:t>É </a:t>
            </a:r>
            <a:r>
              <a:rPr lang="pt-BR" sz="4000" dirty="0">
                <a:solidFill>
                  <a:schemeClr val="bg1"/>
                </a:solidFill>
              </a:rPr>
              <a:t>dentro dele </a:t>
            </a:r>
            <a:r>
              <a:rPr lang="pt-BR" sz="4000" dirty="0" smtClean="0">
                <a:solidFill>
                  <a:schemeClr val="bg1"/>
                </a:solidFill>
              </a:rPr>
              <a:t>que determinamos a </a:t>
            </a:r>
            <a:r>
              <a:rPr lang="pt-BR" sz="4000" dirty="0">
                <a:solidFill>
                  <a:schemeClr val="bg1"/>
                </a:solidFill>
              </a:rPr>
              <a:t>ordem dos pares.</a:t>
            </a:r>
            <a:endParaRPr lang="pt-BR" sz="40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13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Padronização EIA/TIA 568A </a:t>
            </a:r>
            <a:r>
              <a:rPr lang="pt-BR" sz="4800" dirty="0" smtClean="0">
                <a:solidFill>
                  <a:schemeClr val="bg1"/>
                </a:solidFill>
              </a:rPr>
              <a:t> </a:t>
            </a:r>
          </a:p>
          <a:p>
            <a:endParaRPr lang="pt-BR" sz="4800" dirty="0">
              <a:solidFill>
                <a:schemeClr val="bg1"/>
              </a:solidFill>
            </a:endParaRPr>
          </a:p>
          <a:p>
            <a:pPr algn="just"/>
            <a:r>
              <a:rPr lang="pt-BR" sz="4800" dirty="0" smtClean="0">
                <a:solidFill>
                  <a:schemeClr val="bg1"/>
                </a:solidFill>
              </a:rPr>
              <a:t>Utilizada para conexão </a:t>
            </a:r>
            <a:r>
              <a:rPr lang="pt-BR" sz="4800" dirty="0">
                <a:solidFill>
                  <a:schemeClr val="bg1"/>
                </a:solidFill>
              </a:rPr>
              <a:t>de </a:t>
            </a:r>
            <a:r>
              <a:rPr lang="pt-BR" sz="4800" dirty="0" smtClean="0">
                <a:solidFill>
                  <a:schemeClr val="bg1"/>
                </a:solidFill>
              </a:rPr>
              <a:t>um microcomputador </a:t>
            </a:r>
            <a:r>
              <a:rPr lang="pt-BR" sz="4800" dirty="0">
                <a:solidFill>
                  <a:schemeClr val="bg1"/>
                </a:solidFill>
              </a:rPr>
              <a:t>a um HUB ou </a:t>
            </a:r>
            <a:r>
              <a:rPr lang="pt-BR" sz="4800" dirty="0" smtClean="0">
                <a:solidFill>
                  <a:schemeClr val="bg1"/>
                </a:solidFill>
              </a:rPr>
              <a:t>SWITCH.</a:t>
            </a:r>
            <a:endParaRPr lang="pt-BR" sz="40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14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9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Padronização EIA/TIA 568A </a:t>
            </a:r>
            <a:r>
              <a:rPr lang="pt-BR" sz="4800" dirty="0" smtClean="0">
                <a:solidFill>
                  <a:schemeClr val="bg1"/>
                </a:solidFill>
              </a:rPr>
              <a:t> </a:t>
            </a:r>
          </a:p>
          <a:p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15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5913"/>
            <a:ext cx="6624736" cy="472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9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Padronização EIA/TIA </a:t>
            </a:r>
            <a:r>
              <a:rPr lang="pt-BR" sz="4800" b="1" dirty="0" smtClean="0">
                <a:solidFill>
                  <a:schemeClr val="bg1"/>
                </a:solidFill>
              </a:rPr>
              <a:t>568B </a:t>
            </a:r>
            <a:r>
              <a:rPr lang="pt-BR" sz="4800" dirty="0" smtClean="0">
                <a:solidFill>
                  <a:schemeClr val="bg1"/>
                </a:solidFill>
              </a:rPr>
              <a:t> </a:t>
            </a:r>
          </a:p>
          <a:p>
            <a:endParaRPr lang="pt-BR" sz="4800" dirty="0">
              <a:solidFill>
                <a:schemeClr val="bg1"/>
              </a:solidFill>
            </a:endParaRPr>
          </a:p>
          <a:p>
            <a:pPr algn="just"/>
            <a:r>
              <a:rPr lang="pt-BR" sz="4800" dirty="0" smtClean="0">
                <a:solidFill>
                  <a:schemeClr val="bg1"/>
                </a:solidFill>
              </a:rPr>
              <a:t>Utilizada para conexão </a:t>
            </a:r>
            <a:r>
              <a:rPr lang="pt-BR" sz="4800" dirty="0">
                <a:solidFill>
                  <a:schemeClr val="bg1"/>
                </a:solidFill>
              </a:rPr>
              <a:t>de </a:t>
            </a:r>
            <a:r>
              <a:rPr lang="pt-BR" sz="4800" dirty="0" smtClean="0">
                <a:solidFill>
                  <a:schemeClr val="bg1"/>
                </a:solidFill>
              </a:rPr>
              <a:t>um microcomputador </a:t>
            </a:r>
            <a:r>
              <a:rPr lang="pt-BR" sz="4800" dirty="0">
                <a:solidFill>
                  <a:schemeClr val="bg1"/>
                </a:solidFill>
              </a:rPr>
              <a:t>a um HUB ou SWITCH.</a:t>
            </a:r>
            <a:endParaRPr lang="pt-BR" sz="40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16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Padronização EIA/TIA </a:t>
            </a:r>
            <a:r>
              <a:rPr lang="pt-BR" sz="4800" b="1" dirty="0" smtClean="0">
                <a:solidFill>
                  <a:schemeClr val="bg1"/>
                </a:solidFill>
              </a:rPr>
              <a:t>568B </a:t>
            </a:r>
            <a:r>
              <a:rPr lang="pt-BR" sz="4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17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9" y="1473165"/>
            <a:ext cx="5904656" cy="471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4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 smtClean="0">
                <a:solidFill>
                  <a:schemeClr val="bg1"/>
                </a:solidFill>
              </a:rPr>
              <a:t>Cabo Cross-Over</a:t>
            </a:r>
            <a:endParaRPr lang="pt-BR" sz="4800" dirty="0" smtClean="0">
              <a:solidFill>
                <a:schemeClr val="bg1"/>
              </a:solidFill>
            </a:endParaRPr>
          </a:p>
          <a:p>
            <a:pPr algn="just"/>
            <a:r>
              <a:rPr lang="pt-BR" sz="4800" dirty="0" smtClean="0">
                <a:solidFill>
                  <a:schemeClr val="bg1"/>
                </a:solidFill>
              </a:rPr>
              <a:t>uma </a:t>
            </a:r>
            <a:r>
              <a:rPr lang="pt-BR" sz="4800" dirty="0">
                <a:solidFill>
                  <a:schemeClr val="bg1"/>
                </a:solidFill>
              </a:rPr>
              <a:t>das pontas está </a:t>
            </a:r>
            <a:r>
              <a:rPr lang="pt-BR" sz="4800" dirty="0" smtClean="0">
                <a:solidFill>
                  <a:schemeClr val="bg1"/>
                </a:solidFill>
              </a:rPr>
              <a:t>“</a:t>
            </a:r>
            <a:r>
              <a:rPr lang="pt-BR" sz="4800" dirty="0" err="1" smtClean="0">
                <a:solidFill>
                  <a:schemeClr val="bg1"/>
                </a:solidFill>
              </a:rPr>
              <a:t>crimpada</a:t>
            </a:r>
            <a:r>
              <a:rPr lang="pt-BR" sz="4800" dirty="0" smtClean="0">
                <a:solidFill>
                  <a:schemeClr val="bg1"/>
                </a:solidFill>
              </a:rPr>
              <a:t>” </a:t>
            </a:r>
            <a:r>
              <a:rPr lang="pt-BR" sz="4800" dirty="0">
                <a:solidFill>
                  <a:schemeClr val="bg1"/>
                </a:solidFill>
              </a:rPr>
              <a:t>com a categoria A e a outra com </a:t>
            </a:r>
            <a:r>
              <a:rPr lang="pt-BR" sz="4800" dirty="0" smtClean="0">
                <a:solidFill>
                  <a:schemeClr val="bg1"/>
                </a:solidFill>
              </a:rPr>
              <a:t>a categoria </a:t>
            </a:r>
            <a:r>
              <a:rPr lang="pt-BR" sz="4800" dirty="0">
                <a:solidFill>
                  <a:schemeClr val="bg1"/>
                </a:solidFill>
              </a:rPr>
              <a:t>B. </a:t>
            </a:r>
            <a:r>
              <a:rPr lang="pt-BR" sz="4800" dirty="0" smtClean="0">
                <a:solidFill>
                  <a:schemeClr val="bg1"/>
                </a:solidFill>
              </a:rPr>
              <a:t>Normalmente utilizada </a:t>
            </a:r>
            <a:r>
              <a:rPr lang="pt-BR" sz="4800" dirty="0">
                <a:solidFill>
                  <a:schemeClr val="bg1"/>
                </a:solidFill>
              </a:rPr>
              <a:t>para conexão de duas estações sem o emprego de um HUB ou SWITCH. </a:t>
            </a:r>
            <a:endParaRPr lang="pt-BR" sz="40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18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 smtClean="0">
                <a:solidFill>
                  <a:schemeClr val="bg1"/>
                </a:solidFill>
              </a:rPr>
              <a:t>Função de cada fio</a:t>
            </a:r>
            <a:endParaRPr lang="pt-BR" sz="48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19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02" y="1772816"/>
            <a:ext cx="8099393" cy="416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714348" y="1500174"/>
            <a:ext cx="800105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Padronização Cabeamento de </a:t>
            </a:r>
            <a:r>
              <a:rPr lang="pt-BR" sz="7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endParaRPr lang="pt-BR" sz="7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2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 smtClean="0">
                <a:solidFill>
                  <a:schemeClr val="bg1"/>
                </a:solidFill>
              </a:rPr>
              <a:t>Referências</a:t>
            </a:r>
            <a:endParaRPr lang="pt-BR" sz="4800" dirty="0" smtClean="0">
              <a:solidFill>
                <a:schemeClr val="bg1"/>
              </a:solidFill>
            </a:endParaRPr>
          </a:p>
          <a:p>
            <a:r>
              <a:rPr lang="pt-BR" sz="4000" dirty="0">
                <a:solidFill>
                  <a:schemeClr val="bg1"/>
                </a:solidFill>
              </a:rPr>
              <a:t>*</a:t>
            </a:r>
            <a:r>
              <a:rPr lang="pt-BR" sz="4000" dirty="0" smtClean="0">
                <a:solidFill>
                  <a:schemeClr val="bg1"/>
                </a:solidFill>
              </a:rPr>
              <a:t>DIGITAL</a:t>
            </a:r>
            <a:r>
              <a:rPr lang="pt-BR" sz="4000" dirty="0">
                <a:solidFill>
                  <a:schemeClr val="bg1"/>
                </a:solidFill>
              </a:rPr>
              <a:t>, </a:t>
            </a:r>
            <a:r>
              <a:rPr lang="pt-BR" sz="4000" dirty="0" err="1">
                <a:solidFill>
                  <a:schemeClr val="bg1"/>
                </a:solidFill>
              </a:rPr>
              <a:t>Idéia</a:t>
            </a:r>
            <a:r>
              <a:rPr lang="pt-BR" sz="4000" dirty="0">
                <a:solidFill>
                  <a:schemeClr val="bg1"/>
                </a:solidFill>
              </a:rPr>
              <a:t>. Sistema de </a:t>
            </a:r>
            <a:r>
              <a:rPr lang="pt-BR" sz="4000" dirty="0" err="1">
                <a:solidFill>
                  <a:schemeClr val="bg1"/>
                </a:solidFill>
              </a:rPr>
              <a:t>Cabeação</a:t>
            </a:r>
            <a:r>
              <a:rPr lang="pt-BR" sz="4000" dirty="0">
                <a:solidFill>
                  <a:schemeClr val="bg1"/>
                </a:solidFill>
              </a:rPr>
              <a:t> Estruturada</a:t>
            </a:r>
            <a:r>
              <a:rPr lang="pt-BR" sz="4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sz="4000" dirty="0" smtClean="0">
                <a:solidFill>
                  <a:schemeClr val="bg1"/>
                </a:solidFill>
              </a:rPr>
              <a:t>*SOARES</a:t>
            </a:r>
            <a:r>
              <a:rPr lang="pt-BR" sz="4000" dirty="0">
                <a:solidFill>
                  <a:schemeClr val="bg1"/>
                </a:solidFill>
              </a:rPr>
              <a:t>, Luiz Fernando G. (Luiz Fernando Gomes), Redes de Computadores: </a:t>
            </a:r>
            <a:r>
              <a:rPr lang="pt-BR" sz="4000" dirty="0" err="1">
                <a:solidFill>
                  <a:schemeClr val="bg1"/>
                </a:solidFill>
              </a:rPr>
              <a:t>Lans</a:t>
            </a:r>
            <a:r>
              <a:rPr lang="pt-BR" sz="4000" dirty="0">
                <a:solidFill>
                  <a:schemeClr val="bg1"/>
                </a:solidFill>
              </a:rPr>
              <a:t>, Mans e </a:t>
            </a:r>
            <a:r>
              <a:rPr lang="pt-BR" sz="4000" dirty="0" err="1">
                <a:solidFill>
                  <a:schemeClr val="bg1"/>
                </a:solidFill>
              </a:rPr>
              <a:t>Wans</a:t>
            </a:r>
            <a:r>
              <a:rPr lang="pt-BR" sz="4000" dirty="0">
                <a:solidFill>
                  <a:schemeClr val="bg1"/>
                </a:solidFill>
              </a:rPr>
              <a:t>, às redes ATM - Rio de Janeiro : Campus, 1995.</a:t>
            </a:r>
            <a:endParaRPr lang="pt-BR" sz="40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20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836712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 1991, a associação EIA/TIA (</a:t>
            </a:r>
            <a:r>
              <a:rPr 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Electronic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Industries </a:t>
            </a:r>
            <a:r>
              <a:rPr 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Telecommunications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Industry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Association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propôs a primeira versão de uma norma de padronização de fios e cabos para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telecomunicações,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denominada de 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EIA/TIA-</a:t>
            </a:r>
            <a:r>
              <a:rPr lang="pt-BR" sz="4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568</a:t>
            </a:r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pt-BR" sz="3200" dirty="0" smtClean="0"/>
              <a:t>: </a:t>
            </a:r>
            <a:endParaRPr lang="pt-BR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3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4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61" y="1800111"/>
            <a:ext cx="5832648" cy="443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251520" y="476672"/>
            <a:ext cx="54309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estruturada básica</a:t>
            </a:r>
          </a:p>
        </p:txBody>
      </p:sp>
    </p:spTree>
    <p:extLst>
      <p:ext uri="{BB962C8B-B14F-4D97-AF65-F5344CB8AC3E}">
        <p14:creationId xmlns:p14="http://schemas.microsoft.com/office/powerpoint/2010/main" val="4624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65146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000" dirty="0">
                <a:solidFill>
                  <a:schemeClr val="bg1"/>
                </a:solidFill>
              </a:rPr>
              <a:t>O cabo normalmente vem em uma </a:t>
            </a: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caixa </a:t>
            </a:r>
            <a:r>
              <a:rPr lang="pt-BR" sz="4000" dirty="0">
                <a:solidFill>
                  <a:schemeClr val="bg1"/>
                </a:solidFill>
              </a:rPr>
              <a:t>padrão com 300m, </a:t>
            </a:r>
            <a:r>
              <a:rPr lang="pt-BR" sz="4000" dirty="0" smtClean="0">
                <a:solidFill>
                  <a:schemeClr val="bg1"/>
                </a:solidFill>
              </a:rPr>
              <a:t> de vários fabricantes como Furukawa</a:t>
            </a:r>
            <a:r>
              <a:rPr lang="pt-BR" sz="4000" dirty="0">
                <a:solidFill>
                  <a:schemeClr val="bg1"/>
                </a:solidFill>
              </a:rPr>
              <a:t>, Alcatel, </a:t>
            </a:r>
            <a:r>
              <a:rPr lang="pt-BR" sz="4000" dirty="0" err="1">
                <a:solidFill>
                  <a:schemeClr val="bg1"/>
                </a:solidFill>
              </a:rPr>
              <a:t>Nexans</a:t>
            </a:r>
            <a:r>
              <a:rPr lang="pt-BR" sz="4000" dirty="0">
                <a:solidFill>
                  <a:schemeClr val="bg1"/>
                </a:solidFill>
              </a:rPr>
              <a:t>, e outros. </a:t>
            </a:r>
            <a:r>
              <a:rPr lang="pt-BR" sz="4000" dirty="0" smtClean="0">
                <a:solidFill>
                  <a:schemeClr val="bg1"/>
                </a:solidFill>
              </a:rPr>
              <a:t>A </a:t>
            </a:r>
            <a:r>
              <a:rPr lang="pt-BR" sz="4000" dirty="0">
                <a:solidFill>
                  <a:schemeClr val="bg1"/>
                </a:solidFill>
              </a:rPr>
              <a:t>disposição padrão dos cabos quando vêm de fábrica é a seguinte</a:t>
            </a:r>
            <a:r>
              <a:rPr lang="pt-BR" sz="4000" dirty="0" smtClean="0">
                <a:solidFill>
                  <a:schemeClr val="bg1"/>
                </a:solidFill>
              </a:rPr>
              <a:t>: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5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4" y="4325466"/>
            <a:ext cx="4464496" cy="248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40" y="4330774"/>
            <a:ext cx="3871292" cy="2482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9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dirty="0" smtClean="0">
                <a:solidFill>
                  <a:schemeClr val="bg1"/>
                </a:solidFill>
              </a:rPr>
              <a:t>Categoria 5 (Cat.5)</a:t>
            </a:r>
          </a:p>
          <a:p>
            <a:endParaRPr lang="pt-BR" sz="4000" dirty="0" smtClean="0">
              <a:solidFill>
                <a:schemeClr val="bg1"/>
              </a:solidFill>
            </a:endParaRPr>
          </a:p>
          <a:p>
            <a:r>
              <a:rPr lang="pt-BR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comunicações até 100Mbps</a:t>
            </a: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Cabo </a:t>
            </a:r>
            <a:r>
              <a:rPr lang="pt-BR" sz="4000" dirty="0">
                <a:solidFill>
                  <a:schemeClr val="bg1"/>
                </a:solidFill>
              </a:rPr>
              <a:t>UTP de 100 Ohms </a:t>
            </a: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800 </a:t>
            </a:r>
            <a:r>
              <a:rPr lang="pt-BR" sz="4000" dirty="0">
                <a:solidFill>
                  <a:schemeClr val="bg1"/>
                </a:solidFill>
              </a:rPr>
              <a:t>metros para voz (20 a 300 MHz</a:t>
            </a:r>
            <a:r>
              <a:rPr lang="pt-BR" sz="4000" dirty="0" smtClean="0">
                <a:solidFill>
                  <a:schemeClr val="bg1"/>
                </a:solidFill>
              </a:rPr>
              <a:t>)</a:t>
            </a:r>
            <a:endParaRPr lang="pt-BR" sz="4000" dirty="0">
              <a:solidFill>
                <a:schemeClr val="bg1"/>
              </a:solidFill>
            </a:endParaRPr>
          </a:p>
          <a:p>
            <a:r>
              <a:rPr lang="pt-BR" sz="4000" dirty="0" smtClean="0">
                <a:solidFill>
                  <a:schemeClr val="bg1"/>
                </a:solidFill>
              </a:rPr>
              <a:t>90 </a:t>
            </a:r>
            <a:r>
              <a:rPr lang="pt-BR" sz="4000" dirty="0">
                <a:solidFill>
                  <a:schemeClr val="bg1"/>
                </a:solidFill>
              </a:rPr>
              <a:t>metros para dados (Cat. 3,4 e 5</a:t>
            </a:r>
            <a:r>
              <a:rPr lang="pt-BR" sz="4000" dirty="0" smtClean="0">
                <a:solidFill>
                  <a:schemeClr val="bg1"/>
                </a:solidFill>
              </a:rPr>
              <a:t>)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6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dirty="0" smtClean="0">
                <a:solidFill>
                  <a:schemeClr val="bg1"/>
                </a:solidFill>
              </a:rPr>
              <a:t>Categoria 5 (Cat.5)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7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724116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06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>
                <a:solidFill>
                  <a:schemeClr val="bg1"/>
                </a:solidFill>
              </a:rPr>
              <a:t>Patch </a:t>
            </a:r>
            <a:r>
              <a:rPr lang="pt-BR" sz="4800" b="1" dirty="0" err="1">
                <a:solidFill>
                  <a:schemeClr val="bg1"/>
                </a:solidFill>
              </a:rPr>
              <a:t>Panel</a:t>
            </a:r>
            <a:endParaRPr lang="pt-BR" sz="4000" dirty="0" smtClean="0">
              <a:solidFill>
                <a:schemeClr val="bg1"/>
              </a:solidFill>
            </a:endParaRPr>
          </a:p>
          <a:p>
            <a:pPr algn="just"/>
            <a:r>
              <a:rPr lang="pt-BR" sz="4000" b="1" dirty="0">
                <a:solidFill>
                  <a:schemeClr val="bg1"/>
                </a:solidFill>
              </a:rPr>
              <a:t>O </a:t>
            </a:r>
            <a:r>
              <a:rPr lang="pt-BR" sz="4000" b="1" i="1" dirty="0">
                <a:solidFill>
                  <a:schemeClr val="bg1"/>
                </a:solidFill>
              </a:rPr>
              <a:t>Patch </a:t>
            </a:r>
            <a:r>
              <a:rPr lang="pt-BR" sz="4000" b="1" i="1" dirty="0" err="1">
                <a:solidFill>
                  <a:schemeClr val="bg1"/>
                </a:solidFill>
              </a:rPr>
              <a:t>Panel</a:t>
            </a:r>
            <a:r>
              <a:rPr lang="pt-BR" sz="4000" b="1" i="1" dirty="0">
                <a:solidFill>
                  <a:schemeClr val="bg1"/>
                </a:solidFill>
              </a:rPr>
              <a:t> </a:t>
            </a:r>
            <a:r>
              <a:rPr lang="pt-BR" sz="4000" b="1" dirty="0" smtClean="0">
                <a:solidFill>
                  <a:schemeClr val="bg1"/>
                </a:solidFill>
              </a:rPr>
              <a:t>é </a:t>
            </a:r>
            <a:r>
              <a:rPr lang="pt-BR" sz="4000" b="1" dirty="0">
                <a:solidFill>
                  <a:schemeClr val="bg1"/>
                </a:solidFill>
              </a:rPr>
              <a:t>um equipamento passivo </a:t>
            </a:r>
            <a:r>
              <a:rPr lang="pt-BR" sz="4000" b="1" dirty="0" smtClean="0">
                <a:solidFill>
                  <a:schemeClr val="bg1"/>
                </a:solidFill>
              </a:rPr>
              <a:t>constituído </a:t>
            </a:r>
            <a:r>
              <a:rPr lang="pt-BR" sz="4000" b="1" dirty="0">
                <a:solidFill>
                  <a:schemeClr val="bg1"/>
                </a:solidFill>
              </a:rPr>
              <a:t>de um agrupamento </a:t>
            </a:r>
            <a:r>
              <a:rPr lang="pt-BR" sz="4000" b="1" dirty="0" smtClean="0">
                <a:solidFill>
                  <a:schemeClr val="bg1"/>
                </a:solidFill>
              </a:rPr>
              <a:t>de Rj45 fêmea</a:t>
            </a:r>
            <a:r>
              <a:rPr lang="pt-BR" sz="4000" b="1" dirty="0">
                <a:solidFill>
                  <a:schemeClr val="bg1"/>
                </a:solidFill>
              </a:rPr>
              <a:t>, destinado a </a:t>
            </a:r>
            <a:r>
              <a:rPr lang="pt-BR" sz="4000" b="1" dirty="0" smtClean="0">
                <a:solidFill>
                  <a:schemeClr val="bg1"/>
                </a:solidFill>
              </a:rPr>
              <a:t>organização </a:t>
            </a:r>
            <a:r>
              <a:rPr lang="pt-BR" sz="4000" b="1" dirty="0">
                <a:solidFill>
                  <a:schemeClr val="bg1"/>
                </a:solidFill>
              </a:rPr>
              <a:t>e </a:t>
            </a:r>
            <a:r>
              <a:rPr lang="pt-BR" sz="4000" b="1" dirty="0" smtClean="0">
                <a:solidFill>
                  <a:schemeClr val="bg1"/>
                </a:solidFill>
              </a:rPr>
              <a:t>segmentação </a:t>
            </a:r>
            <a:r>
              <a:rPr lang="pt-BR" sz="4000" b="1" dirty="0">
                <a:solidFill>
                  <a:schemeClr val="bg1"/>
                </a:solidFill>
              </a:rPr>
              <a:t>de um cabeamento estruturado.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8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47854"/>
            <a:ext cx="7128792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9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2235847541719224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41655" y="0"/>
            <a:ext cx="1802345" cy="13517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0" y="26615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4800" b="1" dirty="0" smtClean="0">
                <a:solidFill>
                  <a:schemeClr val="bg1"/>
                </a:solidFill>
              </a:rPr>
              <a:t>RJ 45 Fêmea (tomada)</a:t>
            </a:r>
            <a:r>
              <a:rPr lang="pt-BR" sz="4000" dirty="0"/>
              <a:t> </a:t>
            </a:r>
            <a:endParaRPr lang="pt-BR" sz="4000" dirty="0" smtClean="0"/>
          </a:p>
          <a:p>
            <a:pPr algn="just"/>
            <a:r>
              <a:rPr lang="pt-BR" sz="4000" dirty="0" smtClean="0">
                <a:solidFill>
                  <a:schemeClr val="bg1"/>
                </a:solidFill>
              </a:rPr>
              <a:t>Popularmente </a:t>
            </a:r>
            <a:r>
              <a:rPr lang="pt-BR" sz="4000" dirty="0">
                <a:solidFill>
                  <a:schemeClr val="bg1"/>
                </a:solidFill>
              </a:rPr>
              <a:t>chamados de tomadas em virtude da </a:t>
            </a:r>
            <a:r>
              <a:rPr lang="pt-BR" sz="4000" dirty="0" smtClean="0">
                <a:solidFill>
                  <a:schemeClr val="bg1"/>
                </a:solidFill>
              </a:rPr>
              <a:t>sua funcionalidade (Através </a:t>
            </a:r>
            <a:r>
              <a:rPr lang="pt-BR" sz="4000" dirty="0">
                <a:solidFill>
                  <a:schemeClr val="bg1"/>
                </a:solidFill>
              </a:rPr>
              <a:t>dela o </a:t>
            </a:r>
            <a:r>
              <a:rPr lang="pt-BR" sz="4000" dirty="0" smtClean="0">
                <a:solidFill>
                  <a:schemeClr val="bg1"/>
                </a:solidFill>
              </a:rPr>
              <a:t>usuário terá </a:t>
            </a:r>
            <a:r>
              <a:rPr lang="pt-BR" sz="4000" dirty="0">
                <a:solidFill>
                  <a:schemeClr val="bg1"/>
                </a:solidFill>
              </a:rPr>
              <a:t>acesso a rede de computadores).</a:t>
            </a:r>
            <a:endParaRPr lang="pt-BR" sz="40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3FD6-C643-4369-AF35-96F13C8B66E1}" type="slidenum">
              <a:rPr lang="pt-BR" b="1" smtClean="0"/>
              <a:pPr/>
              <a:t>9</a:t>
            </a:fld>
            <a:endParaRPr lang="pt-BR" b="1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Introdução à Redes de Computadores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47381"/>
            <a:ext cx="4824536" cy="24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3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547</Words>
  <Application>Microsoft Office PowerPoint</Application>
  <PresentationFormat>Apresentação na tela (4:3)</PresentationFormat>
  <Paragraphs>115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Redes de Computadores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Redes de Computadores</dc:title>
  <dc:creator>Positivo</dc:creator>
  <cp:lastModifiedBy>Ederson</cp:lastModifiedBy>
  <cp:revision>68</cp:revision>
  <dcterms:created xsi:type="dcterms:W3CDTF">2015-04-12T01:05:03Z</dcterms:created>
  <dcterms:modified xsi:type="dcterms:W3CDTF">2017-11-27T23:29:41Z</dcterms:modified>
</cp:coreProperties>
</file>