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9" r:id="rId2"/>
    <p:sldId id="300" r:id="rId3"/>
    <p:sldId id="301" r:id="rId4"/>
    <p:sldId id="302" r:id="rId5"/>
    <p:sldId id="303" r:id="rId6"/>
    <p:sldId id="304" r:id="rId7"/>
    <p:sldId id="305" r:id="rId8"/>
    <p:sldId id="306" r:id="rId9"/>
    <p:sldId id="307" r:id="rId10"/>
    <p:sldId id="308" r:id="rId11"/>
    <p:sldId id="309" r:id="rId12"/>
    <p:sldId id="310" r:id="rId13"/>
    <p:sldId id="311" r:id="rId14"/>
    <p:sldId id="328" r:id="rId15"/>
    <p:sldId id="312" r:id="rId16"/>
    <p:sldId id="313" r:id="rId17"/>
    <p:sldId id="314" r:id="rId18"/>
    <p:sldId id="322" r:id="rId19"/>
    <p:sldId id="315" r:id="rId20"/>
    <p:sldId id="316" r:id="rId21"/>
    <p:sldId id="323" r:id="rId22"/>
    <p:sldId id="318" r:id="rId23"/>
    <p:sldId id="319" r:id="rId24"/>
    <p:sldId id="326" r:id="rId25"/>
    <p:sldId id="327" r:id="rId26"/>
    <p:sldId id="324" r:id="rId27"/>
    <p:sldId id="321" r:id="rId28"/>
    <p:sldId id="325"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1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F7C14-21B6-440F-A74D-ED64AFD5E9C2}" type="datetimeFigureOut">
              <a:rPr lang="pt-BR" smtClean="0"/>
              <a:pPr/>
              <a:t>26/11/2017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9EE04-75AE-4A66-AF4C-5580C27FDCE2}" type="slidenum">
              <a:rPr lang="pt-BR" smtClean="0"/>
              <a:pPr/>
              <a:t>‹nº›</a:t>
            </a:fld>
            <a:endParaRPr lang="pt-BR"/>
          </a:p>
        </p:txBody>
      </p:sp>
    </p:spTree>
    <p:extLst>
      <p:ext uri="{BB962C8B-B14F-4D97-AF65-F5344CB8AC3E}">
        <p14:creationId xmlns:p14="http://schemas.microsoft.com/office/powerpoint/2010/main" val="427383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12</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13</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14</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15</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16</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17</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18</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19</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3</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21</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22</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23</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24</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25</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26</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27</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28</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A69EE04-75AE-4A66-AF4C-5580C27FDCE2}" type="slidenum">
              <a:rPr lang="pt-BR" smtClean="0"/>
              <a:pPr/>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8CA1499-F914-4CB4-A1BC-3F1B3BBCD9ED}" type="datetimeFigureOut">
              <a:rPr lang="pt-BR" smtClean="0"/>
              <a:pPr/>
              <a:t>26/11/2017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A5B9FCA-FA34-4E40-8156-AED708BDD106}"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A1499-F914-4CB4-A1BC-3F1B3BBCD9ED}" type="datetimeFigureOut">
              <a:rPr lang="pt-BR" smtClean="0"/>
              <a:pPr/>
              <a:t>26/11/2017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B9FCA-FA34-4E40-8156-AED708BDD10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7158" y="3357562"/>
            <a:ext cx="8229600" cy="1143000"/>
          </a:xfrm>
        </p:spPr>
        <p:txBody>
          <a:bodyPr>
            <a:noAutofit/>
          </a:bodyPr>
          <a:lstStyle/>
          <a:p>
            <a:pPr algn="ctr"/>
            <a:r>
              <a:rPr lang="pt-BR" sz="8000" b="1" dirty="0" smtClean="0">
                <a:solidFill>
                  <a:schemeClr val="bg1"/>
                </a:solidFill>
                <a:effectLst>
                  <a:outerShdw blurRad="38100" dist="38100" dir="2700000" algn="tl">
                    <a:srgbClr val="000000">
                      <a:alpha val="43137"/>
                    </a:srgbClr>
                  </a:outerShdw>
                </a:effectLst>
              </a:rPr>
              <a:t>Componentes de Redes</a:t>
            </a:r>
            <a:endParaRPr lang="pt-BR" sz="8000" dirty="0">
              <a:solidFill>
                <a:schemeClr val="bg1"/>
              </a:solidFill>
              <a:effectLst>
                <a:outerShdw blurRad="38100" dist="38100" dir="2700000" algn="tl">
                  <a:srgbClr val="000000">
                    <a:alpha val="43137"/>
                  </a:srgbClr>
                </a:outerShdw>
              </a:effectLst>
            </a:endParaRPr>
          </a:p>
        </p:txBody>
      </p:sp>
      <p:pic>
        <p:nvPicPr>
          <p:cNvPr id="4" name="Espaço Reservado para Conteúdo 3" descr="2235847541719224.jpg"/>
          <p:cNvPicPr>
            <a:picLocks noChangeAspect="1"/>
          </p:cNvPicPr>
          <p:nvPr/>
        </p:nvPicPr>
        <p:blipFill>
          <a:blip r:embed="rId3"/>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357158" y="6072206"/>
            <a:ext cx="6858048" cy="584775"/>
          </a:xfrm>
          <a:prstGeom prst="rect">
            <a:avLst/>
          </a:prstGeom>
          <a:noFill/>
        </p:spPr>
        <p:txBody>
          <a:bodyPr wrap="square" rtlCol="0">
            <a:spAutoFit/>
          </a:bodyPr>
          <a:lstStyle/>
          <a:p>
            <a:r>
              <a:rPr lang="pt-BR" sz="3200" b="1" dirty="0" smtClean="0">
                <a:solidFill>
                  <a:schemeClr val="bg1"/>
                </a:solidFill>
                <a:effectLst>
                  <a:outerShdw blurRad="38100" dist="38100" dir="2700000" algn="tl">
                    <a:srgbClr val="000000">
                      <a:alpha val="43137"/>
                    </a:srgbClr>
                  </a:outerShdw>
                </a:effectLst>
              </a:rPr>
              <a:t>Prof. Ederson da Costa</a:t>
            </a:r>
            <a:endParaRPr lang="pt-BR" sz="32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Adaptador de Rede</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sz="3600" dirty="0" smtClean="0">
                <a:solidFill>
                  <a:schemeClr val="bg1"/>
                </a:solidFill>
              </a:rPr>
              <a:t>Placa de rede com dois tipos de conectores (BNC e par-trançado)</a:t>
            </a:r>
          </a:p>
          <a:p>
            <a:pPr algn="just"/>
            <a:r>
              <a:rPr lang="pt-BR" sz="3600" dirty="0" smtClean="0">
                <a:solidFill>
                  <a:schemeClr val="bg1"/>
                </a:solidFill>
              </a:rPr>
              <a:t>Uma </a:t>
            </a:r>
            <a:r>
              <a:rPr lang="pt-BR" sz="3600" b="1" dirty="0" smtClean="0">
                <a:solidFill>
                  <a:schemeClr val="bg1"/>
                </a:solidFill>
              </a:rPr>
              <a:t>placa de rede</a:t>
            </a:r>
            <a:r>
              <a:rPr lang="pt-BR" sz="3600" dirty="0" smtClean="0">
                <a:solidFill>
                  <a:schemeClr val="bg1"/>
                </a:solidFill>
              </a:rPr>
              <a:t> (também chamada </a:t>
            </a:r>
            <a:r>
              <a:rPr lang="pt-BR" sz="3600" b="1" dirty="0" smtClean="0">
                <a:solidFill>
                  <a:schemeClr val="bg1"/>
                </a:solidFill>
              </a:rPr>
              <a:t>adaptador de rede</a:t>
            </a:r>
            <a:r>
              <a:rPr lang="pt-BR" sz="3600" dirty="0" smtClean="0">
                <a:solidFill>
                  <a:schemeClr val="bg1"/>
                </a:solidFill>
              </a:rPr>
              <a:t> ou </a:t>
            </a:r>
            <a:r>
              <a:rPr lang="pt-BR" sz="3600" b="1" dirty="0" smtClean="0">
                <a:solidFill>
                  <a:schemeClr val="bg1"/>
                </a:solidFill>
              </a:rPr>
              <a:t>NIC</a:t>
            </a:r>
            <a:r>
              <a:rPr lang="pt-BR" sz="3600" dirty="0" smtClean="0">
                <a:solidFill>
                  <a:schemeClr val="bg1"/>
                </a:solidFill>
              </a:rPr>
              <a:t>, do acrônimo inglês Network Interface </a:t>
            </a:r>
            <a:r>
              <a:rPr lang="pt-BR" sz="3600" dirty="0" err="1" smtClean="0">
                <a:solidFill>
                  <a:schemeClr val="bg1"/>
                </a:solidFill>
              </a:rPr>
              <a:t>Card</a:t>
            </a:r>
            <a:r>
              <a:rPr lang="pt-BR" sz="3600" dirty="0" smtClean="0">
                <a:solidFill>
                  <a:schemeClr val="bg1"/>
                </a:solidFill>
              </a:rPr>
              <a:t>) é um dispositivo de hardware responsável pela comunicação entre os computadores de uma rede.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Adaptador de Rede</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122" name="Picture 2" descr="D:\Desktop\Curso técnico em Redes de Computadores\Imagens Redes\800px-Network_card.jpg"/>
          <p:cNvPicPr>
            <a:picLocks noChangeAspect="1" noChangeArrowheads="1"/>
          </p:cNvPicPr>
          <p:nvPr/>
        </p:nvPicPr>
        <p:blipFill>
          <a:blip r:embed="rId5"/>
          <a:srcRect/>
          <a:stretch>
            <a:fillRect/>
          </a:stretch>
        </p:blipFill>
        <p:spPr bwMode="auto">
          <a:xfrm>
            <a:off x="1000100" y="1357298"/>
            <a:ext cx="7215238" cy="534829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Concentrador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b="1" i="1" dirty="0" smtClean="0">
                <a:solidFill>
                  <a:schemeClr val="bg1"/>
                </a:solidFill>
              </a:rPr>
              <a:t>Hub</a:t>
            </a:r>
            <a:r>
              <a:rPr lang="pt-BR" dirty="0" smtClean="0">
                <a:solidFill>
                  <a:schemeClr val="bg1"/>
                </a:solidFill>
              </a:rPr>
              <a:t> (traduzido do Inglês, "pivô") ou </a:t>
            </a:r>
            <a:r>
              <a:rPr lang="pt-BR" b="1" dirty="0" smtClean="0">
                <a:solidFill>
                  <a:schemeClr val="bg1"/>
                </a:solidFill>
              </a:rPr>
              <a:t>concentrador</a:t>
            </a:r>
            <a:r>
              <a:rPr lang="pt-BR" dirty="0" smtClean="0">
                <a:solidFill>
                  <a:schemeClr val="bg1"/>
                </a:solidFill>
              </a:rPr>
              <a:t> é o processo pelo qual se transmite ou difunde determinada informação, tendo, como principal característica, que a mesma informação está sendo enviada para muitos receptores ao mesmo tempo (</a:t>
            </a:r>
            <a:r>
              <a:rPr lang="pt-BR" i="1" dirty="0" smtClean="0">
                <a:solidFill>
                  <a:schemeClr val="bg1"/>
                </a:solidFill>
              </a:rPr>
              <a:t>broadcast</a:t>
            </a:r>
            <a:r>
              <a:rPr lang="pt-BR" dirty="0" smtClean="0">
                <a:solidFill>
                  <a:schemeClr val="bg1"/>
                </a:solidFill>
              </a:rPr>
              <a:t>). Este termo é utilizado em rádio, telecomunicações e em informática.</a:t>
            </a:r>
            <a:endParaRPr lang="pt-BR" sz="36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Concentrador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146" name="Picture 2" descr="D:\Desktop\Curso técnico em Redes de Computadores\Imagens Redes\4_port_netgear_ethernet_hub.jpg"/>
          <p:cNvPicPr>
            <a:picLocks noChangeAspect="1" noChangeArrowheads="1"/>
          </p:cNvPicPr>
          <p:nvPr/>
        </p:nvPicPr>
        <p:blipFill>
          <a:blip r:embed="rId5"/>
          <a:srcRect/>
          <a:stretch>
            <a:fillRect/>
          </a:stretch>
        </p:blipFill>
        <p:spPr bwMode="auto">
          <a:xfrm>
            <a:off x="928662" y="1714488"/>
            <a:ext cx="7055715" cy="466762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Concentrador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772816"/>
            <a:ext cx="7920880" cy="475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089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Comutador (redes)</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lnSpcReduction="10000"/>
          </a:bodyPr>
          <a:lstStyle/>
          <a:p>
            <a:pPr algn="just"/>
            <a:r>
              <a:rPr lang="pt-BR" b="1" dirty="0" smtClean="0">
                <a:solidFill>
                  <a:schemeClr val="bg1"/>
                </a:solidFill>
              </a:rPr>
              <a:t>Comutador</a:t>
            </a:r>
            <a:r>
              <a:rPr lang="pt-BR" dirty="0" smtClean="0">
                <a:solidFill>
                  <a:schemeClr val="bg1"/>
                </a:solidFill>
              </a:rPr>
              <a:t> ou </a:t>
            </a:r>
            <a:r>
              <a:rPr lang="pt-BR" b="1" i="1" dirty="0" smtClean="0">
                <a:solidFill>
                  <a:schemeClr val="bg1"/>
                </a:solidFill>
              </a:rPr>
              <a:t>Switch</a:t>
            </a:r>
            <a:r>
              <a:rPr lang="pt-BR" dirty="0" smtClean="0">
                <a:solidFill>
                  <a:schemeClr val="bg1"/>
                </a:solidFill>
              </a:rPr>
              <a:t> é um dispositivo utilizado em redes de computadores para re-encaminhar pacotes (</a:t>
            </a:r>
            <a:r>
              <a:rPr lang="pt-BR" i="1" dirty="0" smtClean="0">
                <a:solidFill>
                  <a:schemeClr val="bg1"/>
                </a:solidFill>
              </a:rPr>
              <a:t>frames</a:t>
            </a:r>
            <a:r>
              <a:rPr lang="pt-BR" dirty="0" smtClean="0">
                <a:solidFill>
                  <a:schemeClr val="bg1"/>
                </a:solidFill>
              </a:rPr>
              <a:t>) entre os diversos nós. Possuem portas, assim como os concentradores (</a:t>
            </a:r>
            <a:r>
              <a:rPr lang="pt-BR" i="1" dirty="0" smtClean="0">
                <a:solidFill>
                  <a:schemeClr val="bg1"/>
                </a:solidFill>
              </a:rPr>
              <a:t>hubs</a:t>
            </a:r>
            <a:r>
              <a:rPr lang="pt-BR" dirty="0" smtClean="0">
                <a:solidFill>
                  <a:schemeClr val="bg1"/>
                </a:solidFill>
              </a:rPr>
              <a:t>) a principal diferença é, o comutador segmenta a rede internamente, sendo que a cada porta corresponde um domínio de colisão diferente, isto é, não haverá colisões entre pacotes de segmentos diferentes, onde identifica cada porta e envia os pacotes somente para a porta destino, evitando assim que outros nós recebam os pacotes.</a:t>
            </a:r>
            <a:endParaRPr lang="pt-BR" sz="3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Comutador (redes)</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170" name="Picture 2" descr="D:\Desktop\Curso técnico em Redes de Computadores\Imagens Redes\24-port_3Com_switch.JPG"/>
          <p:cNvPicPr>
            <a:picLocks noChangeAspect="1" noChangeArrowheads="1"/>
          </p:cNvPicPr>
          <p:nvPr/>
        </p:nvPicPr>
        <p:blipFill>
          <a:blip r:embed="rId5"/>
          <a:srcRect/>
          <a:stretch>
            <a:fillRect/>
          </a:stretch>
        </p:blipFill>
        <p:spPr bwMode="auto">
          <a:xfrm>
            <a:off x="1214414" y="1428736"/>
            <a:ext cx="6778644" cy="508398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Roteador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b="1" dirty="0" smtClean="0">
                <a:solidFill>
                  <a:schemeClr val="bg1"/>
                </a:solidFill>
              </a:rPr>
              <a:t>Roteador</a:t>
            </a:r>
            <a:r>
              <a:rPr lang="pt-BR" dirty="0" smtClean="0">
                <a:solidFill>
                  <a:schemeClr val="bg1"/>
                </a:solidFill>
              </a:rPr>
              <a:t> é um dispositivo que encaminha pacotes de dados entre redes de computadores, criando um conjunto de redes de sobreposição. Um roteador é conectado a duas ou mais linhas de dados de redes diferentes. Quando um pacote de dados chega, em uma das linhas, o roteador lê a informação de endereço no pacote para determinar o seu destino final. </a:t>
            </a:r>
            <a:endParaRPr lang="pt-BR" sz="3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Roteador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dirty="0">
                <a:solidFill>
                  <a:schemeClr val="bg1"/>
                </a:solidFill>
              </a:rPr>
              <a:t>Em seguida, usando a informação na sua política tabela de roteamento ou encaminhamento, ele direciona o pacote para a rede de próxima em sua viagem. Os roteadores são os responsáveis pelo "tráfego" na Internet. Um pacote de dados é normalmente encaminhado de um roteador para outro através das redes que constituem a </a:t>
            </a:r>
            <a:r>
              <a:rPr lang="pt-BR" dirty="0" err="1">
                <a:solidFill>
                  <a:schemeClr val="bg1"/>
                </a:solidFill>
              </a:rPr>
              <a:t>internetwork</a:t>
            </a:r>
            <a:r>
              <a:rPr lang="pt-BR" dirty="0">
                <a:solidFill>
                  <a:schemeClr val="bg1"/>
                </a:solidFill>
              </a:rPr>
              <a:t> até atingir o nó destino. </a:t>
            </a:r>
            <a:endParaRPr lang="pt-BR" sz="3600" dirty="0">
              <a:solidFill>
                <a:schemeClr val="bg1"/>
              </a:solidFill>
            </a:endParaRPr>
          </a:p>
        </p:txBody>
      </p:sp>
    </p:spTree>
    <p:extLst>
      <p:ext uri="{BB962C8B-B14F-4D97-AF65-F5344CB8AC3E}">
        <p14:creationId xmlns:p14="http://schemas.microsoft.com/office/powerpoint/2010/main" val="2007868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Roteador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218" name="Picture 2" descr="Resultado de imagem para roteador"/>
          <p:cNvPicPr>
            <a:picLocks noChangeAspect="1" noChangeArrowheads="1"/>
          </p:cNvPicPr>
          <p:nvPr/>
        </p:nvPicPr>
        <p:blipFill>
          <a:blip r:embed="rId5"/>
          <a:srcRect/>
          <a:stretch>
            <a:fillRect/>
          </a:stretch>
        </p:blipFill>
        <p:spPr bwMode="auto">
          <a:xfrm>
            <a:off x="357158" y="2071678"/>
            <a:ext cx="8528598" cy="285752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pPr algn="ctr"/>
            <a:r>
              <a:rPr lang="pt-BR" sz="3600" b="1" dirty="0" smtClean="0">
                <a:solidFill>
                  <a:schemeClr val="bg1"/>
                </a:solidFill>
                <a:effectLst>
                  <a:outerShdw blurRad="38100" dist="38100" dir="2700000" algn="tl">
                    <a:srgbClr val="000000">
                      <a:alpha val="43137"/>
                    </a:srgbClr>
                  </a:outerShdw>
                </a:effectLst>
              </a:rPr>
              <a:t>Cabo Coaxial</a:t>
            </a:r>
            <a:endParaRPr lang="pt-BR" sz="3600" dirty="0">
              <a:solidFill>
                <a:schemeClr val="bg1"/>
              </a:solidFill>
              <a:effectLst>
                <a:outerShdw blurRad="38100" dist="38100" dir="2700000" algn="tl">
                  <a:srgbClr val="000000">
                    <a:alpha val="43137"/>
                  </a:srgbClr>
                </a:outerShdw>
              </a:effectLst>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fontScale="92500" lnSpcReduction="20000"/>
          </a:bodyPr>
          <a:lstStyle/>
          <a:p>
            <a:pPr algn="just"/>
            <a:r>
              <a:rPr lang="pt-BR" sz="4100" dirty="0" smtClean="0">
                <a:solidFill>
                  <a:schemeClr val="bg1"/>
                </a:solidFill>
              </a:rPr>
              <a:t>O </a:t>
            </a:r>
            <a:r>
              <a:rPr lang="pt-BR" sz="4100" b="1" dirty="0" smtClean="0">
                <a:solidFill>
                  <a:schemeClr val="bg1"/>
                </a:solidFill>
              </a:rPr>
              <a:t>cabo coaxial</a:t>
            </a:r>
            <a:r>
              <a:rPr lang="pt-BR" sz="4100" dirty="0" smtClean="0">
                <a:solidFill>
                  <a:schemeClr val="bg1"/>
                </a:solidFill>
              </a:rPr>
              <a:t> é um tipo de cabo condutor usado para transmitir sinais. Este tipo de cabo é constituído por um fio de cobre condutor revestido por um material isolante e rodeado de uma blindagem.</a:t>
            </a:r>
          </a:p>
          <a:p>
            <a:pPr algn="just"/>
            <a:r>
              <a:rPr lang="pt-BR" sz="4100" dirty="0" smtClean="0">
                <a:solidFill>
                  <a:schemeClr val="bg1"/>
                </a:solidFill>
              </a:rPr>
              <a:t>Os principais conectores utilizados nesse tipo de cabo são o BNC e RCA. Este meio permite transmissões até freqüências muito elevadas e isto para longas distâncias.</a:t>
            </a:r>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Modem</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r>
              <a:rPr lang="pt-BR" dirty="0" smtClean="0">
                <a:solidFill>
                  <a:schemeClr val="bg1"/>
                </a:solidFill>
              </a:rPr>
              <a:t>A palavra </a:t>
            </a:r>
            <a:r>
              <a:rPr lang="pt-BR" b="1" i="1" dirty="0" smtClean="0">
                <a:solidFill>
                  <a:schemeClr val="bg1"/>
                </a:solidFill>
              </a:rPr>
              <a:t>Modem</a:t>
            </a:r>
            <a:r>
              <a:rPr lang="pt-BR" dirty="0" smtClean="0">
                <a:solidFill>
                  <a:schemeClr val="bg1"/>
                </a:solidFill>
              </a:rPr>
              <a:t> vem da junção das palavras </a:t>
            </a:r>
            <a:r>
              <a:rPr lang="pt-BR" b="1" dirty="0" smtClean="0">
                <a:solidFill>
                  <a:schemeClr val="bg1"/>
                </a:solidFill>
              </a:rPr>
              <a:t>mo</a:t>
            </a:r>
            <a:r>
              <a:rPr lang="pt-BR" dirty="0" smtClean="0">
                <a:solidFill>
                  <a:schemeClr val="bg1"/>
                </a:solidFill>
              </a:rPr>
              <a:t>dulador e </a:t>
            </a:r>
            <a:r>
              <a:rPr lang="pt-BR" b="1" dirty="0" err="1" smtClean="0">
                <a:solidFill>
                  <a:schemeClr val="bg1"/>
                </a:solidFill>
              </a:rPr>
              <a:t>demo</a:t>
            </a:r>
            <a:r>
              <a:rPr lang="pt-BR" dirty="0" err="1" smtClean="0">
                <a:solidFill>
                  <a:schemeClr val="bg1"/>
                </a:solidFill>
              </a:rPr>
              <a:t>dulador</a:t>
            </a:r>
            <a:r>
              <a:rPr lang="pt-BR" dirty="0" smtClean="0">
                <a:solidFill>
                  <a:schemeClr val="bg1"/>
                </a:solidFill>
              </a:rPr>
              <a:t>.</a:t>
            </a:r>
            <a:r>
              <a:rPr lang="pt-BR" baseline="30000" dirty="0" smtClean="0">
                <a:solidFill>
                  <a:schemeClr val="bg1"/>
                </a:solidFill>
              </a:rPr>
              <a:t> </a:t>
            </a:r>
            <a:r>
              <a:rPr lang="pt-BR" dirty="0" smtClean="0">
                <a:solidFill>
                  <a:schemeClr val="bg1"/>
                </a:solidFill>
              </a:rPr>
              <a:t>É um dispositivo eletrônico que modula um sinal digital numa onda analógica, pronta a ser transmitida pela linha telefônica, e que </a:t>
            </a:r>
            <a:r>
              <a:rPr lang="pt-BR" dirty="0" err="1" smtClean="0">
                <a:solidFill>
                  <a:schemeClr val="bg1"/>
                </a:solidFill>
              </a:rPr>
              <a:t>demodula</a:t>
            </a:r>
            <a:r>
              <a:rPr lang="pt-BR" dirty="0" smtClean="0">
                <a:solidFill>
                  <a:schemeClr val="bg1"/>
                </a:solidFill>
              </a:rPr>
              <a:t> o sinal analógico e reconverte-o para o formato digital original.</a:t>
            </a:r>
            <a:r>
              <a:rPr lang="pt-BR" baseline="30000" dirty="0" smtClean="0">
                <a:solidFill>
                  <a:schemeClr val="bg1"/>
                </a:solidFill>
              </a:rPr>
              <a:t> </a:t>
            </a:r>
            <a:r>
              <a:rPr lang="pt-BR" dirty="0" smtClean="0">
                <a:solidFill>
                  <a:schemeClr val="bg1"/>
                </a:solidFill>
              </a:rPr>
              <a:t>Utilizado para conexão à Internet, ou a outro computador.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Modem</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r>
              <a:rPr lang="pt-BR" dirty="0">
                <a:solidFill>
                  <a:schemeClr val="bg1"/>
                </a:solidFill>
              </a:rPr>
              <a:t>O processo de conversão de sinais binários para analógicos é chamado de modulação/conversão digital-analógico. Quando o sinal é recebido, um outro </a:t>
            </a:r>
            <a:r>
              <a:rPr lang="pt-BR" i="1" dirty="0">
                <a:solidFill>
                  <a:schemeClr val="bg1"/>
                </a:solidFill>
              </a:rPr>
              <a:t>modem</a:t>
            </a:r>
            <a:r>
              <a:rPr lang="pt-BR" dirty="0">
                <a:solidFill>
                  <a:schemeClr val="bg1"/>
                </a:solidFill>
              </a:rPr>
              <a:t> reverte o processo (chamado </a:t>
            </a:r>
            <a:r>
              <a:rPr lang="pt-BR" dirty="0" err="1">
                <a:solidFill>
                  <a:schemeClr val="bg1"/>
                </a:solidFill>
              </a:rPr>
              <a:t>demodulação</a:t>
            </a:r>
            <a:r>
              <a:rPr lang="pt-BR" dirty="0">
                <a:solidFill>
                  <a:schemeClr val="bg1"/>
                </a:solidFill>
              </a:rPr>
              <a:t>).</a:t>
            </a:r>
          </a:p>
        </p:txBody>
      </p:sp>
    </p:spTree>
    <p:extLst>
      <p:ext uri="{BB962C8B-B14F-4D97-AF65-F5344CB8AC3E}">
        <p14:creationId xmlns:p14="http://schemas.microsoft.com/office/powerpoint/2010/main" val="2373619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Modem</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8130" name="Picture 2" descr="D:\Desktop\Curso técnico em Redes de Computadores\Imagens Redes\modem adsl 4.jpg"/>
          <p:cNvPicPr>
            <a:picLocks noChangeAspect="1" noChangeArrowheads="1"/>
          </p:cNvPicPr>
          <p:nvPr/>
        </p:nvPicPr>
        <p:blipFill>
          <a:blip r:embed="rId5"/>
          <a:srcRect/>
          <a:stretch>
            <a:fillRect/>
          </a:stretch>
        </p:blipFill>
        <p:spPr bwMode="auto">
          <a:xfrm>
            <a:off x="1357290" y="1643050"/>
            <a:ext cx="6215106" cy="457203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Bridge</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r>
              <a:rPr lang="pt-BR" dirty="0" smtClean="0">
                <a:solidFill>
                  <a:schemeClr val="bg1"/>
                </a:solidFill>
              </a:rPr>
              <a:t>'Bridge' ou 'ponte' é o termo utilizado em informática para designar um dispositivo que liga duas ou mais redes informáticas que usam protocolos distintos ou iguais ou dois segmentos da mesma rede que usam o mesmo protocolo, servem para interligar duas redes, como por exemplo ligação de uma rede de um </a:t>
            </a:r>
            <a:r>
              <a:rPr lang="pt-BR" dirty="0" err="1" smtClean="0">
                <a:solidFill>
                  <a:schemeClr val="bg1"/>
                </a:solidFill>
              </a:rPr>
              <a:t>edificio</a:t>
            </a:r>
            <a:r>
              <a:rPr lang="pt-BR" dirty="0" smtClean="0">
                <a:solidFill>
                  <a:schemeClr val="bg1"/>
                </a:solidFill>
              </a:rPr>
              <a:t> com outro. </a:t>
            </a:r>
            <a:endParaRPr lang="pt-BR"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Acces Point (Ponto de Acesso)</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dirty="0">
                <a:solidFill>
                  <a:schemeClr val="bg1"/>
                </a:solidFill>
              </a:rPr>
              <a:t>É um dispositivo que permite interligar duas redes sem fio entre si, ou uma rede a vários dispositivos. Em geral, o “</a:t>
            </a:r>
            <a:r>
              <a:rPr lang="pt-BR" dirty="0" err="1">
                <a:solidFill>
                  <a:schemeClr val="bg1"/>
                </a:solidFill>
              </a:rPr>
              <a:t>access</a:t>
            </a:r>
            <a:r>
              <a:rPr lang="pt-BR" dirty="0">
                <a:solidFill>
                  <a:schemeClr val="bg1"/>
                </a:solidFill>
              </a:rPr>
              <a:t> point” se conecta a uma rede cabeada, e fornece acesso sem fio a esta rede para dispositivos móveis no raio de alcance do sinal de rádio.</a:t>
            </a:r>
          </a:p>
        </p:txBody>
      </p:sp>
    </p:spTree>
    <p:extLst>
      <p:ext uri="{BB962C8B-B14F-4D97-AF65-F5344CB8AC3E}">
        <p14:creationId xmlns:p14="http://schemas.microsoft.com/office/powerpoint/2010/main" val="2053898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Acces Point (Ponto de Acesso)</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Espaço Reservado para Conteúdo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99592" y="1351759"/>
            <a:ext cx="6768752" cy="5252266"/>
          </a:xfrm>
        </p:spPr>
      </p:pic>
    </p:spTree>
    <p:extLst>
      <p:ext uri="{BB962C8B-B14F-4D97-AF65-F5344CB8AC3E}">
        <p14:creationId xmlns:p14="http://schemas.microsoft.com/office/powerpoint/2010/main" val="3585139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Servidores</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dirty="0">
                <a:solidFill>
                  <a:schemeClr val="bg1"/>
                </a:solidFill>
              </a:rPr>
              <a:t>As redes que utilizam servidores são do tipo cliente-servidor, utilizadas em redes de médio e grande porte (com muitas máquinas) e em redes onde a questão da segurança desempenha um papel de grande importância. O termo servidor é largamente aplicado a computadores completos, embora um servidor possa equivaler a um </a:t>
            </a:r>
            <a:r>
              <a:rPr lang="pt-BR" i="1" dirty="0">
                <a:solidFill>
                  <a:schemeClr val="bg1"/>
                </a:solidFill>
              </a:rPr>
              <a:t>software</a:t>
            </a:r>
            <a:r>
              <a:rPr lang="pt-BR" dirty="0">
                <a:solidFill>
                  <a:schemeClr val="bg1"/>
                </a:solidFill>
              </a:rPr>
              <a:t> ou a partes de um sistema computacional, ou até mesmo a uma máquina que não seja necessariamente um computador.</a:t>
            </a:r>
          </a:p>
        </p:txBody>
      </p:sp>
    </p:spTree>
    <p:extLst>
      <p:ext uri="{BB962C8B-B14F-4D97-AF65-F5344CB8AC3E}">
        <p14:creationId xmlns:p14="http://schemas.microsoft.com/office/powerpoint/2010/main" val="111386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Servidores</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9154" name="Picture 2" descr="D:\Desktop\Curso técnico em Redes de Computadores\Imagens Redes\SERVIDOR_DELL_Power_Edge_T610.jpg"/>
          <p:cNvPicPr>
            <a:picLocks noChangeAspect="1" noChangeArrowheads="1"/>
          </p:cNvPicPr>
          <p:nvPr/>
        </p:nvPicPr>
        <p:blipFill>
          <a:blip r:embed="rId5"/>
          <a:srcRect/>
          <a:stretch>
            <a:fillRect/>
          </a:stretch>
        </p:blipFill>
        <p:spPr bwMode="auto">
          <a:xfrm>
            <a:off x="2214546" y="1428736"/>
            <a:ext cx="5024460" cy="502446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Exercícios</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pPr algn="just"/>
            <a:r>
              <a:rPr lang="pt-BR" dirty="0" smtClean="0">
                <a:solidFill>
                  <a:schemeClr val="bg1"/>
                </a:solidFill>
              </a:rPr>
              <a:t>1 – Descreva um Servidor:</a:t>
            </a:r>
          </a:p>
          <a:p>
            <a:pPr algn="just"/>
            <a:r>
              <a:rPr lang="pt-BR" dirty="0" smtClean="0">
                <a:solidFill>
                  <a:schemeClr val="bg1"/>
                </a:solidFill>
              </a:rPr>
              <a:t>2 – Descreva um Concentrador:</a:t>
            </a:r>
          </a:p>
          <a:p>
            <a:pPr algn="just"/>
            <a:r>
              <a:rPr lang="pt-BR" dirty="0" smtClean="0">
                <a:solidFill>
                  <a:schemeClr val="bg1"/>
                </a:solidFill>
              </a:rPr>
              <a:t>3 –  Quais os dois tipos de Fibras?</a:t>
            </a:r>
          </a:p>
          <a:p>
            <a:pPr algn="just"/>
            <a:r>
              <a:rPr lang="pt-BR" dirty="0" smtClean="0">
                <a:solidFill>
                  <a:schemeClr val="bg1"/>
                </a:solidFill>
              </a:rPr>
              <a:t>4 – O que é um Modem?</a:t>
            </a:r>
          </a:p>
          <a:p>
            <a:pPr algn="just"/>
            <a:r>
              <a:rPr lang="pt-BR" dirty="0" smtClean="0">
                <a:solidFill>
                  <a:schemeClr val="bg1"/>
                </a:solidFill>
              </a:rPr>
              <a:t>5 – Qual a diferença entre um Hub e um Switch?</a:t>
            </a:r>
          </a:p>
          <a:p>
            <a:pPr algn="just"/>
            <a:r>
              <a:rPr lang="pt-BR" dirty="0" smtClean="0">
                <a:solidFill>
                  <a:schemeClr val="bg1"/>
                </a:solidFill>
              </a:rPr>
              <a:t>6 – Descreva um Roteador:</a:t>
            </a:r>
          </a:p>
          <a:p>
            <a:pPr algn="just"/>
            <a:r>
              <a:rPr lang="pt-BR" dirty="0" smtClean="0">
                <a:solidFill>
                  <a:schemeClr val="bg1"/>
                </a:solidFill>
              </a:rPr>
              <a:t>7 –  Descreva cabo de par trançado: </a:t>
            </a:r>
          </a:p>
          <a:p>
            <a:pPr algn="just"/>
            <a:r>
              <a:rPr lang="pt-BR" dirty="0" smtClean="0">
                <a:solidFill>
                  <a:schemeClr val="bg1"/>
                </a:solidFill>
              </a:rPr>
              <a:t>8 – Descreva Access Point:</a:t>
            </a:r>
          </a:p>
          <a:p>
            <a:pPr algn="just"/>
            <a:endParaRPr lang="pt-BR" dirty="0">
              <a:solidFill>
                <a:schemeClr val="bg1"/>
              </a:solidFill>
            </a:endParaRPr>
          </a:p>
        </p:txBody>
      </p:sp>
    </p:spTree>
    <p:extLst>
      <p:ext uri="{BB962C8B-B14F-4D97-AF65-F5344CB8AC3E}">
        <p14:creationId xmlns:p14="http://schemas.microsoft.com/office/powerpoint/2010/main" val="3459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pPr algn="ctr"/>
            <a:r>
              <a:rPr lang="pt-BR" sz="3600" b="1" dirty="0" smtClean="0">
                <a:solidFill>
                  <a:schemeClr val="bg1"/>
                </a:solidFill>
                <a:effectLst>
                  <a:outerShdw blurRad="38100" dist="38100" dir="2700000" algn="tl">
                    <a:srgbClr val="000000">
                      <a:alpha val="43137"/>
                    </a:srgbClr>
                  </a:outerShdw>
                </a:effectLst>
              </a:rPr>
              <a:t>Cabo Coaxial</a:t>
            </a:r>
            <a:endParaRPr lang="pt-BR" sz="3600" dirty="0">
              <a:solidFill>
                <a:schemeClr val="bg1"/>
              </a:solidFill>
              <a:effectLst>
                <a:outerShdw blurRad="38100" dist="38100" dir="2700000" algn="tl">
                  <a:srgbClr val="000000">
                    <a:alpha val="43137"/>
                  </a:srgbClr>
                </a:outerShdw>
              </a:effectLst>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descr="D:\Desktop\Curso técnico em Redes de Computadores\Imagens Redes\coaxial.jpg"/>
          <p:cNvPicPr>
            <a:picLocks noChangeAspect="1" noChangeArrowheads="1"/>
          </p:cNvPicPr>
          <p:nvPr/>
        </p:nvPicPr>
        <p:blipFill>
          <a:blip r:embed="rId5"/>
          <a:srcRect/>
          <a:stretch>
            <a:fillRect/>
          </a:stretch>
        </p:blipFill>
        <p:spPr bwMode="auto">
          <a:xfrm>
            <a:off x="1000100" y="1357298"/>
            <a:ext cx="7477146" cy="522869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Fibra óptica</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Autofit/>
          </a:bodyPr>
          <a:lstStyle/>
          <a:p>
            <a:r>
              <a:rPr lang="pt-BR" sz="2900" b="1" dirty="0" smtClean="0">
                <a:solidFill>
                  <a:schemeClr val="bg1"/>
                </a:solidFill>
              </a:rPr>
              <a:t>Fibra óptica</a:t>
            </a:r>
            <a:r>
              <a:rPr lang="pt-BR" sz="2900" dirty="0" smtClean="0">
                <a:solidFill>
                  <a:schemeClr val="bg1"/>
                </a:solidFill>
              </a:rPr>
              <a:t> é um filamento flexível e transparente fabricado a partir de vidro ou plástico e que é utilizado como condutor de elevado rendimento de luz, imagens ou impulsos codificados. Têm diâmetro de alguns micrometros, ligeiramente superior ao de um cabelo humano. </a:t>
            </a:r>
          </a:p>
          <a:p>
            <a:r>
              <a:rPr lang="pt-BR" sz="2900" dirty="0" smtClean="0">
                <a:solidFill>
                  <a:schemeClr val="bg1"/>
                </a:solidFill>
              </a:rPr>
              <a:t>As fibras óticas são geralmente constituídas por um núcleo transparente de vidro puro envolto por um material com menor índice de refração. A luz é mantida no núcleo através de reflexão interna total. Isto faz com que a fibra funcione como guia de onda, transmitindo luz entre as duas extremidades.</a:t>
            </a:r>
            <a:r>
              <a:rPr lang="pt-BR" sz="2900" baseline="30000" dirty="0" smtClean="0">
                <a:solidFill>
                  <a:schemeClr val="bg1"/>
                </a:solidFill>
              </a:rPr>
              <a:t> </a:t>
            </a:r>
            <a:endParaRPr lang="pt-BR" sz="29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Fibra óptica</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fontScale="92500"/>
          </a:bodyPr>
          <a:lstStyle/>
          <a:p>
            <a:r>
              <a:rPr lang="pt-BR" sz="3600" dirty="0" smtClean="0">
                <a:solidFill>
                  <a:schemeClr val="bg1"/>
                </a:solidFill>
              </a:rPr>
              <a:t>As fibras </a:t>
            </a:r>
            <a:r>
              <a:rPr lang="pt-BR" sz="3600" dirty="0" err="1" smtClean="0">
                <a:solidFill>
                  <a:schemeClr val="bg1"/>
                </a:solidFill>
              </a:rPr>
              <a:t>multimodo</a:t>
            </a:r>
            <a:r>
              <a:rPr lang="pt-BR" sz="3600" dirty="0" smtClean="0">
                <a:solidFill>
                  <a:schemeClr val="bg1"/>
                </a:solidFill>
              </a:rPr>
              <a:t> têm geralmente diâmetro superior e são usadas para ligações de telecomunicações a curta distância ou quando é necessário transmitir uma quantidade elevada de potência, enquanto que as fibras </a:t>
            </a:r>
            <a:r>
              <a:rPr lang="pt-BR" sz="3600" dirty="0" err="1" smtClean="0">
                <a:solidFill>
                  <a:schemeClr val="bg1"/>
                </a:solidFill>
              </a:rPr>
              <a:t>monomodo</a:t>
            </a:r>
            <a:r>
              <a:rPr lang="pt-BR" sz="3600" dirty="0" smtClean="0">
                <a:solidFill>
                  <a:schemeClr val="bg1"/>
                </a:solidFill>
              </a:rPr>
              <a:t> são usadas na maioria das ligações de telecomunicações superiores a um quilômetro. As fibras podem ser </a:t>
            </a:r>
            <a:r>
              <a:rPr lang="pt-BR" sz="3600" dirty="0" err="1" smtClean="0">
                <a:solidFill>
                  <a:schemeClr val="bg1"/>
                </a:solidFill>
              </a:rPr>
              <a:t>monomodo</a:t>
            </a:r>
            <a:r>
              <a:rPr lang="pt-BR" sz="3600" dirty="0" smtClean="0">
                <a:solidFill>
                  <a:schemeClr val="bg1"/>
                </a:solidFill>
              </a:rPr>
              <a:t> ou </a:t>
            </a:r>
            <a:r>
              <a:rPr lang="pt-BR" sz="3600" dirty="0" err="1" smtClean="0">
                <a:solidFill>
                  <a:schemeClr val="bg1"/>
                </a:solidFill>
              </a:rPr>
              <a:t>multimodo</a:t>
            </a:r>
            <a:r>
              <a:rPr lang="pt-BR" sz="3600" dirty="0" smtClean="0">
                <a:solidFill>
                  <a:schemeClr val="bg1"/>
                </a:solidFill>
              </a:rPr>
              <a:t>, dependendo se suportam um ou mais feixes de luz. </a:t>
            </a:r>
            <a:endParaRPr lang="pt-BR" sz="36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Fibra óptica</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4" name="Picture 2" descr="D:\Desktop\Curso técnico em Redes de Computadores\Imagens Redes\Fibreoptic.jpg"/>
          <p:cNvPicPr>
            <a:picLocks noChangeAspect="1" noChangeArrowheads="1"/>
          </p:cNvPicPr>
          <p:nvPr/>
        </p:nvPicPr>
        <p:blipFill>
          <a:blip r:embed="rId5"/>
          <a:srcRect/>
          <a:stretch>
            <a:fillRect/>
          </a:stretch>
        </p:blipFill>
        <p:spPr bwMode="auto">
          <a:xfrm>
            <a:off x="1928794" y="1500174"/>
            <a:ext cx="5357850" cy="508231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Cabo par trançado</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a:bodyPr>
          <a:lstStyle/>
          <a:p>
            <a:r>
              <a:rPr lang="pt-BR" sz="3600" dirty="0" smtClean="0">
                <a:solidFill>
                  <a:schemeClr val="bg1"/>
                </a:solidFill>
              </a:rPr>
              <a:t>O </a:t>
            </a:r>
            <a:r>
              <a:rPr lang="pt-BR" sz="3600" b="1" dirty="0" smtClean="0">
                <a:solidFill>
                  <a:schemeClr val="bg1"/>
                </a:solidFill>
              </a:rPr>
              <a:t>cabeamento por par trançado</a:t>
            </a:r>
            <a:r>
              <a:rPr lang="pt-BR" sz="3600" dirty="0" smtClean="0">
                <a:solidFill>
                  <a:schemeClr val="bg1"/>
                </a:solidFill>
              </a:rPr>
              <a:t> (</a:t>
            </a:r>
            <a:r>
              <a:rPr lang="pt-BR" sz="3600" b="1" dirty="0" smtClean="0">
                <a:solidFill>
                  <a:schemeClr val="bg1"/>
                </a:solidFill>
              </a:rPr>
              <a:t>Twisted pair</a:t>
            </a:r>
            <a:r>
              <a:rPr lang="pt-BR" sz="3600" dirty="0" smtClean="0">
                <a:solidFill>
                  <a:schemeClr val="bg1"/>
                </a:solidFill>
              </a:rPr>
              <a:t>) é um tipo de cabo que possui pares de fios entrelaçados um ao redor do outro para cancelar as interferências eletromagnéticas (EMI). Foi inventado por Alexander Graham Bell no final do século XIX.</a:t>
            </a:r>
            <a:endParaRPr lang="pt-BR" sz="36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Cabo par trançado</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098" name="Picture 2" descr="D:\Desktop\Curso técnico em Redes de Computadores\Imagens Redes\b899072d6e95aa183ee6bf15c259e1e5.jpg"/>
          <p:cNvPicPr>
            <a:picLocks noChangeAspect="1" noChangeArrowheads="1"/>
          </p:cNvPicPr>
          <p:nvPr/>
        </p:nvPicPr>
        <p:blipFill>
          <a:blip r:embed="rId5"/>
          <a:srcRect/>
          <a:stretch>
            <a:fillRect/>
          </a:stretch>
        </p:blipFill>
        <p:spPr bwMode="auto">
          <a:xfrm flipV="1">
            <a:off x="357158" y="2071678"/>
            <a:ext cx="8523738" cy="423605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8229600" cy="1143000"/>
          </a:xfrm>
        </p:spPr>
        <p:txBody>
          <a:bodyPr>
            <a:normAutofit/>
          </a:bodyPr>
          <a:lstStyle/>
          <a:p>
            <a:r>
              <a:rPr lang="pt-PT" sz="3600" b="1" dirty="0" smtClean="0">
                <a:solidFill>
                  <a:schemeClr val="bg1"/>
                </a:solidFill>
              </a:rPr>
              <a:t>Repetidor</a:t>
            </a:r>
            <a:endParaRPr lang="pt-PT" sz="3600" b="1" dirty="0">
              <a:solidFill>
                <a:schemeClr val="bg1"/>
              </a:solidFill>
            </a:endParaRPr>
          </a:p>
        </p:txBody>
      </p:sp>
      <p:pic>
        <p:nvPicPr>
          <p:cNvPr id="4" name="Espaço Reservado para Conteúdo 3" descr="2235847541719224.jpg"/>
          <p:cNvPicPr>
            <a:picLocks noChangeAspect="1"/>
          </p:cNvPicPr>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Espaço Reservado para Conteúdo 6"/>
          <p:cNvSpPr>
            <a:spLocks noGrp="1"/>
          </p:cNvSpPr>
          <p:nvPr>
            <p:ph idx="1"/>
          </p:nvPr>
        </p:nvSpPr>
        <p:spPr>
          <a:xfrm>
            <a:off x="285720" y="1357298"/>
            <a:ext cx="8572560" cy="5429288"/>
          </a:xfrm>
        </p:spPr>
        <p:txBody>
          <a:bodyPr>
            <a:normAutofit lnSpcReduction="10000"/>
          </a:bodyPr>
          <a:lstStyle/>
          <a:p>
            <a:r>
              <a:rPr lang="pt-BR" sz="3600" dirty="0" smtClean="0">
                <a:solidFill>
                  <a:schemeClr val="bg1"/>
                </a:solidFill>
              </a:rPr>
              <a:t>Em informática, </a:t>
            </a:r>
            <a:r>
              <a:rPr lang="pt-BR" sz="3600" b="1" dirty="0" smtClean="0">
                <a:solidFill>
                  <a:schemeClr val="bg1"/>
                </a:solidFill>
              </a:rPr>
              <a:t>repetidor</a:t>
            </a:r>
            <a:r>
              <a:rPr lang="pt-BR" sz="3600" dirty="0" smtClean="0">
                <a:solidFill>
                  <a:schemeClr val="bg1"/>
                </a:solidFill>
              </a:rPr>
              <a:t> é um equipamento utilizado para interligação de redes idênticas, pois eles amplificam e regeneram eletricamente os sinais transmitidos no meio físico.</a:t>
            </a:r>
          </a:p>
          <a:p>
            <a:r>
              <a:rPr lang="pt-BR" sz="3600" dirty="0" smtClean="0">
                <a:solidFill>
                  <a:schemeClr val="bg1"/>
                </a:solidFill>
              </a:rPr>
              <a:t>Um repetidor  recebe todos os pacotes de cada uma das redes que interliga e os repete nas demais redes sem realizar qualquer tipo de tratamento sobre os mesmos. </a:t>
            </a:r>
            <a:endParaRPr lang="pt-BR" sz="3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1090</Words>
  <Application>Microsoft Office PowerPoint</Application>
  <PresentationFormat>Apresentação na tela (4:3)</PresentationFormat>
  <Paragraphs>83</Paragraphs>
  <Slides>28</Slides>
  <Notes>27</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Componentes de Redes</vt:lpstr>
      <vt:lpstr>Cabo Coaxial</vt:lpstr>
      <vt:lpstr>Cabo Coaxial</vt:lpstr>
      <vt:lpstr>Fibra óptica</vt:lpstr>
      <vt:lpstr>Fibra óptica</vt:lpstr>
      <vt:lpstr>Fibra óptica</vt:lpstr>
      <vt:lpstr>Cabo par trançado</vt:lpstr>
      <vt:lpstr>Cabo par trançado</vt:lpstr>
      <vt:lpstr>Repetidor</vt:lpstr>
      <vt:lpstr>Adaptador de Rede</vt:lpstr>
      <vt:lpstr>Adaptador de Rede</vt:lpstr>
      <vt:lpstr>Concentrador</vt:lpstr>
      <vt:lpstr>Concentrador</vt:lpstr>
      <vt:lpstr>Concentrador</vt:lpstr>
      <vt:lpstr>Comutador (redes)</vt:lpstr>
      <vt:lpstr>Comutador (redes)</vt:lpstr>
      <vt:lpstr>Roteador</vt:lpstr>
      <vt:lpstr>Roteador</vt:lpstr>
      <vt:lpstr>Roteador</vt:lpstr>
      <vt:lpstr>Modem</vt:lpstr>
      <vt:lpstr>Modem</vt:lpstr>
      <vt:lpstr>Modem</vt:lpstr>
      <vt:lpstr>Bridge</vt:lpstr>
      <vt:lpstr>Acces Point (Ponto de Acesso)</vt:lpstr>
      <vt:lpstr>Acces Point (Ponto de Acesso)</vt:lpstr>
      <vt:lpstr>Servidores</vt:lpstr>
      <vt:lpstr>Servidores</vt:lpstr>
      <vt:lpstr>Exercícios</vt:lpstr>
    </vt:vector>
  </TitlesOfParts>
  <Company>PSG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Marciano dos Santos Dionizio</dc:creator>
  <cp:lastModifiedBy>Ederson</cp:lastModifiedBy>
  <cp:revision>85</cp:revision>
  <dcterms:created xsi:type="dcterms:W3CDTF">2014-03-20T20:02:44Z</dcterms:created>
  <dcterms:modified xsi:type="dcterms:W3CDTF">2017-11-27T01:13:53Z</dcterms:modified>
</cp:coreProperties>
</file>