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326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65" r:id="rId12"/>
    <p:sldId id="350" r:id="rId13"/>
    <p:sldId id="351" r:id="rId14"/>
    <p:sldId id="352" r:id="rId15"/>
    <p:sldId id="353" r:id="rId16"/>
    <p:sldId id="354" r:id="rId17"/>
    <p:sldId id="366" r:id="rId18"/>
    <p:sldId id="355" r:id="rId19"/>
    <p:sldId id="356" r:id="rId20"/>
    <p:sldId id="357" r:id="rId21"/>
    <p:sldId id="358" r:id="rId22"/>
    <p:sldId id="359" r:id="rId23"/>
    <p:sldId id="360" r:id="rId24"/>
    <p:sldId id="362" r:id="rId25"/>
    <p:sldId id="363" r:id="rId26"/>
    <p:sldId id="36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20/06/2016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google.com.br/url?sa=i&amp;rct=j&amp;q=&amp;esrc=s&amp;source=images&amp;cd=&amp;ved=0ahUKEwii1NaEiojNAhULKh4KHS1pAIoQjRwIBw&amp;url=https://antonioviana.wordpress.com/2009/11/&amp;bvm=bv.123325700,d.eWE&amp;psig=AFQjCNG_qNYYRO0TGdQ7Qv4arAToj0TO7Q&amp;ust=146491343373095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.br/url?sa=i&amp;rct=j&amp;q=&amp;esrc=s&amp;source=images&amp;cd=&amp;cad=rja&amp;uact=8&amp;ved=0ahUKEwi-1ZzxkojNAhWGbB4KHXaHDUMQjRwIBw&amp;url=http://netzapinformatica.com.br/blog/como-configurar-roteador-wireless-para-funcionar-com-modem-dsl-pppoe/&amp;bvm=bv.123325700,d.eWE&amp;psig=AFQjCNEX2_A-EkmA_kHqaUxaBc2AAOArcA&amp;ust=146491582520862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m.br/url?sa=i&amp;rct=j&amp;q=&amp;esrc=s&amp;source=images&amp;cd=&amp;cad=rja&amp;uact=8&amp;ved=0ahUKEwiNxKGqiojNAhWBmh4KHbYtDpQQjRwIBw&amp;url=https://sim-redes.wikispaces.com/HUBS+E+SWITCHES&amp;bvm=bv.123325700,d.eWE&amp;psig=AFQjCNFzc0umRF6G_0nKBMLhGu5jU3zEgA&amp;ust=146491350950434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www.google.com.br/url?sa=i&amp;rct=j&amp;q=&amp;esrc=s&amp;source=images&amp;cd=&amp;cad=rja&amp;uact=8&amp;ved=0ahUKEwibmZe_iojNAhWFpR4KHVtfBlwQjRwIBw&amp;url=https://sandro10inf.wordpress.com/2012/10/01/diferenca-entre-router-e-switch/&amp;bvm=bv.123325700,d.eWE&amp;psig=AFQjCNEpvxBx7S5PpU_e9-oYZA0PLz1eKA&amp;ust=146491357494359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www.google.com.br/url?sa=i&amp;rct=j&amp;q=&amp;esrc=s&amp;source=images&amp;cd=&amp;cad=rja&amp;uact=8&amp;ved=0ahUKEwj16eLhiojNAhWE1B4KHdL3BasQjRwIBw&amp;url=http://www.cooperati.com.br/2011/09/29/roteamento-estatico-no-linux/&amp;bvm=bv.123325700,d.eWE&amp;psig=AFQjCNFuSu2DxiAYtd3J9WQlfjZYRf8DTA&amp;ust=146491362269872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://www.google.com.br/url?sa=i&amp;rct=j&amp;q=&amp;esrc=s&amp;source=images&amp;cd=&amp;cad=rja&amp;uact=8&amp;ved=0ahUKEwi7pNWXi4jNAhXCpx4KHbXOBnMQjRwIBw&amp;url=http://fergs87.blogspot.com/2012/10/access-point-vs-repetidor.html&amp;bvm=bv.123325700,d.eWE&amp;psig=AFQjCNG6go11cPDaCEWoNEl1LqTmuP4o-A&amp;ust=146491374544904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google.com.br/url?sa=i&amp;rct=j&amp;q=&amp;esrc=s&amp;source=images&amp;cd=&amp;cad=rja&amp;uact=8&amp;ved=0ahUKEwiymoHIi4jNAhUJpR4KHUtxAoAQjRwIBw&amp;url=https://beginlinux.wordpress.com/2008/08/03/what-is-a-gateway/&amp;bvm=bv.123325700,d.eWE&amp;psig=AFQjCNFgauYjrM0OtiEkRcSrbhC4EebE3Q&amp;ust=146491386428204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://www.google.com.br/url?sa=i&amp;rct=j&amp;q=&amp;esrc=s&amp;source=images&amp;cd=&amp;cad=rja&amp;uact=8&amp;ved=0ahUKEwiii5OUk4jNAhVI2R4KHbnXCksQjRwIBw&amp;url=http://www.cmink.com.br/cmink/SERVICOS.html&amp;bvm=bv.123325700,d.eWE&amp;psig=AFQjCNHE0GYNyCzQ7BTv2Vb-X2oGAaapPw&amp;ust=146491589906832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google.com.br/url?sa=i&amp;rct=j&amp;q=&amp;esrc=s&amp;source=images&amp;cd=&amp;cad=rja&amp;uact=8&amp;ved=0ahUKEwilmPrzi4jNAhXImR4KHXwrB3sQjRwIBw&amp;url=https://pt.wikipedia.org/wiki/Firewall&amp;bvm=bv.123325700,d.eWE&amp;psig=AFQjCNEMF6wGc26k1I43T5kHWLl6FcG1HA&amp;ust=146491395550880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hyperlink" Target="https://www.google.com.br/url?sa=i&amp;rct=j&amp;q=&amp;esrc=s&amp;source=images&amp;cd=&amp;cad=rja&amp;uact=8&amp;ved=0ahUKEwijkMD3jIjNAhWINx4KHRWOAG8QjRwIBw&amp;url=https://enbex.wordpress.com/author/enbex/page/2/&amp;bvm=bv.123325700,d.eWE&amp;psig=AFQjCNEb44ASn4ehEQmvh87uOq2Ut6eXgA&amp;ust=146491418814414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google.com.br/url?sa=i&amp;rct=j&amp;q=&amp;esrc=s&amp;source=images&amp;cd=&amp;cad=rja&amp;uact=8&amp;ved=0ahUKEwjeo-eNh4jNAhXFlB4KHaKfB_cQjRwIBw&amp;url=http://docplayer.com.br/515783-Redes-de-computadores.html&amp;psig=AFQjCNFmCRMw3ZO_YUJ8g1nC4B7I5sr3CQ&amp;ust=146491264505558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://www.google.com.br/url?sa=i&amp;rct=j&amp;q=&amp;esrc=s&amp;source=images&amp;cd=&amp;cad=rja&amp;uact=8&amp;ved=0ahUKEwidiZ23jYjNAhXCKh4KHXcgCI8QjRwIBw&amp;url=http://www.hardware.com.br/livros/linux-redes/capitulo-entendendo-enderecamento.html&amp;bvm=bv.123325700,d.eWE&amp;psig=AFQjCNEWsKoCuOQ38dBjloy9hhAU9UWkjg&amp;ust=146491429521415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www.google.com.br/url?sa=i&amp;rct=j&amp;q=&amp;esrc=s&amp;source=images&amp;cd=&amp;cad=rja&amp;uact=8&amp;ved=0ahUKEwjftqDwjYjNAhVFKx4KHQz1CvsQjRwIBw&amp;url=http://www.hardware.com.br/livros/linux-redes/capitulo-entendendo-enderecamento.html&amp;bvm=bv.123325700,d.eWE&amp;psig=AFQjCNEWsKoCuOQ38dBjloy9hhAU9UWkjg&amp;ust=146491429521415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www.google.com.br/url?sa=i&amp;rct=j&amp;q=&amp;esrc=s&amp;source=images&amp;cd=&amp;cad=rja&amp;uact=8&amp;ved=0ahUKEwjt3M-vj4jNAhVMkx4KHRiNCXcQjRwIBw&amp;url=http://pplware.sapo.pt/tutoriais/networking/redes-sabe-o-que-e-o-modelo-osi/&amp;bvm=bv.123325700,d.eWE&amp;psig=AFQjCNGAu6-6BDoRU2vBAdVceriI9Se22Q&amp;ust=146491483570324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hyperlink" Target="http://www.google.com.br/url?sa=i&amp;rct=j&amp;q=&amp;esrc=s&amp;source=images&amp;cd=&amp;cad=rja&amp;uact=8&amp;ved=0ahUKEwiG1MHlkIjNAhWLox4KHXXTAWoQjRwIBw&amp;url=http://ddns.winco.com.br/dns-dinamico/&amp;bvm=bv.123325700,d.eWE&amp;psig=AFQjCNEH4u7k3-hRJtJqd2No6I3TGJgBMQ&amp;ust=1464915262871836" TargetMode="External"/><Relationship Id="rId4" Type="http://schemas.openxmlformats.org/officeDocument/2006/relationships/hyperlink" Target="http://www.google.com.b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www.google.com.br/url?sa=i&amp;rct=j&amp;q=&amp;esrc=s&amp;source=images&amp;cd=&amp;cad=rja&amp;uact=8&amp;ved=0ahUKEwiWl_yDkYjNAhWK1h4KHfZRAI4QjRwIBw&amp;url=http://www.windowsnetworking.com/articles-tutorials/windows-2003/NAT_Windows_2003_Setup_Configuration.html&amp;bvm=bv.123325700,d.eWE&amp;psig=AFQjCNE0NHoZ3prdEGFk4dqCG2g4O72Gxw&amp;ust=146491532994790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://www.google.com.br/url?sa=i&amp;rct=j&amp;q=&amp;esrc=s&amp;source=images&amp;cd=&amp;cad=rja&amp;uact=8&amp;ved=0ahUKEwiU-OOrkojNAhXGHh4KHSUXAX8QjRwIBw&amp;url=http://www.superinformado.com.br/brasil-mundo/2013-o-ano-dos-ataques-corporativos/&amp;bvm=bv.123325700,d.eWE&amp;psig=AFQjCNHCjD8kPQdO72hOHKXUIPLJ-f5WBg&amp;ust=146491567802539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google.com.br/url?sa=i&amp;rct=j&amp;q=&amp;esrc=s&amp;source=images&amp;cd=&amp;cad=rja&amp;uact=8&amp;ved=0ahUKEwj6-qvJh4jNAhXGHx4KHYG8D9wQjRwIBw&amp;url=http://www.computer-networking-success.com/computer-lan-network.html&amp;bvm=bv.123325700,d.eWE&amp;psig=AFQjCNEyy7lUz7ZP5DYVq6SpoSCRWqTXOQ&amp;ust=14649127407278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m.br/url?sa=i&amp;rct=j&amp;q=&amp;esrc=s&amp;source=images&amp;cd=&amp;cad=rja&amp;uact=8&amp;ved=0ahUKEwjc-7uTiIjNAhVCXB4KHUZGDPoQjRwIBw&amp;url=http://www.knfegaming.us/2015/10/october-monthly-wan-night/&amp;bvm=bv.123325700,d.eWE&amp;psig=AFQjCNFcCZkIb-42jO05GWZtric3MSAukA&amp;ust=146491293496575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hyperlink" Target="http://www.google.com.br/url?sa=i&amp;rct=j&amp;q=&amp;esrc=s&amp;source=images&amp;cd=&amp;cad=rja&amp;uact=8&amp;ved=0ahUKEwirlJWviIjNAhUEph4KHYPmC6MQjRwIBw&amp;url=http://www.techrepublic.com/article/what-makes-up-a-wlan/&amp;bvm=bv.123325700,d.eWE&amp;psig=AFQjCNH1SfkZOKX5j6ROsaUB0Y0CxnJOzw&amp;ust=146491300514055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google.com.br/url?sa=i&amp;rct=j&amp;q=&amp;esrc=s&amp;source=images&amp;cd=&amp;cad=rja&amp;uact=8&amp;ved=0ahUKEwi-y97ViIjNAhUBdx4KHWfqCOEQjRwIBw&amp;url=https://www.victronenergy.com.br/shore-power-cables/rj45-utp-cable&amp;bvm=bv.123325700,d.eWE&amp;psig=AFQjCNH4Nb2LkfdbeP9AhGY9ejLYgbFzIw&amp;ust=146491307707500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com.br/url?sa=i&amp;rct=j&amp;q=&amp;esrc=s&amp;source=images&amp;cd=&amp;cad=rja&amp;uact=8&amp;ved=0ahUKEwjb993wiIjNAhWCrB4KHWdSAdcQjRwIBw&amp;url=http://labcisco.blogspot.com/2013/01/cabo-de-fibra-optica.html&amp;bvm=bv.123325700,d.eWE&amp;psig=AFQjCNHuCX_Z9N2aQYHLyr40FsmgKtxj4g&amp;ust=146491313082130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google.com.br/url?sa=i&amp;rct=j&amp;q=&amp;esrc=s&amp;source=images&amp;cd=&amp;cad=rja&amp;uact=8&amp;ved=0ahUKEwjIo-KOiYjNAhXBkx4KHUSDAn0QjRwIBw&amp;url=http://www.ipmegapixel.com.br/blog/2012/07/31/padrao-eiatia-568-b/&amp;bvm=bv.123325700,d.eWE&amp;psig=AFQjCNHzlXFAK3tLSwWeaOPhYFQjT4jcoA&amp;ust=146491319906393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.br/url?sa=i&amp;rct=j&amp;q=&amp;esrc=s&amp;source=images&amp;cd=&amp;cad=rja&amp;uact=8&amp;ved=0ahUKEwjfzKS-iYjNAhVLph4KHarPDHwQjRwIBw&amp;url=https://biraoliver.wordpress.com/&amp;bvm=bv.123325700,d.eWE&amp;psig=AFQjCNEDOo6bWbzQTbv8GyDXQWzYS_WwfA&amp;ust=14649132978059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Revisão Curso de Redes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Bridge (Ponte, que serve para interligar duas redes, sem interferir no pacote).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https://antonioviana.files.wordpress.com/2009/11/bridgee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01906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Modem (Equipamento para modulação e </a:t>
            </a:r>
            <a:r>
              <a:rPr lang="pt-BR" sz="4000" b="1" dirty="0" err="1" smtClean="0">
                <a:solidFill>
                  <a:schemeClr val="bg1"/>
                </a:solidFill>
              </a:rPr>
              <a:t>demodulação</a:t>
            </a:r>
            <a:r>
              <a:rPr lang="pt-BR" sz="4000" b="1" dirty="0" smtClean="0">
                <a:solidFill>
                  <a:schemeClr val="bg1"/>
                </a:solidFill>
              </a:rPr>
              <a:t> de sinal, possibilita a transferência de dados através da linha telefônica. </a:t>
            </a:r>
          </a:p>
          <a:p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02" name="Picture 2" descr="http://netzapinformatica.com.br/blog/wp-content/uploads/2015/01/liga%C3%A7%C3%A3o-de-roteador-com-modem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810500" cy="38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Hub (Centralizador, que envia dados a todos os dispositivos da rede ao mesmo tempo).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 descr="https://encrypted-tbn0.gstatic.com/images?q=tbn:ANd9GcTZKMUWCmCrk9dMiCNRbfJkeQVb6H7BsgpJbiqR6aiYm3oAucoh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8" y="2113984"/>
            <a:ext cx="772701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SWITCH (Centralizador que envia os dados apenas ao seu destinatário).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https://sandro10inf.files.wordpress.com/2013/03/dia_faq_2224top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6" y="1480040"/>
            <a:ext cx="7488832" cy="51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Roteador (Serve para encaminhar pacotes em redes com diferentes </a:t>
            </a:r>
            <a:r>
              <a:rPr lang="pt-BR" sz="4000" b="1" dirty="0" err="1" smtClean="0">
                <a:solidFill>
                  <a:schemeClr val="bg1"/>
                </a:solidFill>
              </a:rPr>
              <a:t>Ips</a:t>
            </a:r>
            <a:r>
              <a:rPr lang="pt-BR" sz="4000" b="1" dirty="0" smtClean="0">
                <a:solidFill>
                  <a:schemeClr val="bg1"/>
                </a:solidFill>
              </a:rPr>
              <a:t>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0" name="Picture 2" descr="http://cdn5.cooperati.com.br/wp-content/uploads/sites/2/2011/09/roteamento-um-router-duas-redes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105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7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Access </a:t>
            </a:r>
            <a:r>
              <a:rPr lang="pt-BR" sz="4000" b="1" dirty="0" smtClean="0">
                <a:solidFill>
                  <a:schemeClr val="bg1"/>
                </a:solidFill>
              </a:rPr>
              <a:t>Point (É um ponto de acesso que fornece dados na forma de roteador ou Bridge, sem fio).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4" name="Picture 2" descr="http://3.bp.blogspot.com/-41NynoMUUbQ/UHhqn-J1AsI/AAAAAAAAAFs/hfFNjHny2Qw/s1600/access+point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79526"/>
            <a:ext cx="5694561" cy="45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Gateway (É a porta de saída de uma rede).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 descr="https://beginlinux.files.wordpress.com/2008/08/gatewa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39" y="1502801"/>
            <a:ext cx="7128792" cy="4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Servidor (Equipamento que fornece serviços aos clientes, podem ser dados, internet etc...)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626" name="Picture 2" descr="http://static.vhsys.net/Loja/images/editor/46/images/cliente-servidor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6382"/>
            <a:ext cx="803759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Firewall (Parede de fogo, que restringe o acesso externo e controla a saída de dados).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4" name="Picture 4" descr="https://upload.wikimedia.org/wikipedia/commons/thumb/5/5b/Firewall.png/350px-Firewa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" y="2348880"/>
            <a:ext cx="7231438" cy="39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Controlador de </a:t>
            </a:r>
            <a:r>
              <a:rPr lang="pt-BR" sz="4000" b="1" dirty="0" smtClean="0">
                <a:solidFill>
                  <a:schemeClr val="bg1"/>
                </a:solidFill>
              </a:rPr>
              <a:t>domínio (Mantém um controle sobre qualquer objeto da rede, usuários, computadores, definindo políticas).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 descr="https://enbex.files.wordpress.com/2010/12/domini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3"/>
            <a:ext cx="4177024" cy="37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Redes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Um ou mais dispositivos </a:t>
            </a:r>
            <a:r>
              <a:rPr lang="pt-BR" sz="4000" dirty="0" smtClean="0">
                <a:solidFill>
                  <a:schemeClr val="bg1"/>
                </a:solidFill>
              </a:rPr>
              <a:t>conectados e compartilhando serviços e dados.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encrypted-tbn1.gstatic.com/images?q=tbn:ANd9GcQ8f6G9gbHihCEI56wrZLA4Jui-HHIabhxpr_iXfS5tB2w5kUyp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13984"/>
            <a:ext cx="5687912" cy="42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Máscara de </a:t>
            </a:r>
            <a:r>
              <a:rPr lang="pt-BR" sz="4000" b="1" dirty="0" smtClean="0">
                <a:solidFill>
                  <a:schemeClr val="bg1"/>
                </a:solidFill>
              </a:rPr>
              <a:t>Rede (Define a quantidade de equipamentos que irão se </a:t>
            </a:r>
            <a:r>
              <a:rPr lang="pt-BR" sz="4000" b="1" dirty="0" err="1" smtClean="0">
                <a:solidFill>
                  <a:schemeClr val="bg1"/>
                </a:solidFill>
              </a:rPr>
              <a:t>comuicar</a:t>
            </a:r>
            <a:r>
              <a:rPr lang="pt-BR" sz="4000" b="1" dirty="0" smtClean="0">
                <a:solidFill>
                  <a:schemeClr val="bg1"/>
                </a:solidFill>
              </a:rPr>
              <a:t>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 descr="http://e.cdn-hardware.com.br/static/books/redeseservidores/cap3-1_html_69ca709d.png.optimized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" y="2420888"/>
            <a:ext cx="8404675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Endereço </a:t>
            </a:r>
            <a:r>
              <a:rPr lang="pt-BR" sz="4000" b="1" dirty="0" smtClean="0">
                <a:solidFill>
                  <a:schemeClr val="bg1"/>
                </a:solidFill>
              </a:rPr>
              <a:t>IP (Endereço utilizado para identificar dispositivos na rede).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4" name="Picture 2" descr="http://e.cdn-hardware.com.br/static/books/redeseservidores/cap3-1_html_m4c24731c.png.resized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3" y="2348880"/>
            <a:ext cx="831080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Modelo </a:t>
            </a:r>
            <a:r>
              <a:rPr lang="pt-BR" sz="4000" b="1" dirty="0" smtClean="0">
                <a:solidFill>
                  <a:schemeClr val="bg1"/>
                </a:solidFill>
              </a:rPr>
              <a:t>OSI (Padrão que garante a funcionalidade das redes).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 descr="http://pplware.sapo.pt/wp-content/uploads/2010/09/osi_0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22483"/>
            <a:ext cx="7212208" cy="49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Portas (Endereço que prove acesso aos serviços, cada serviço tem o seu, </a:t>
            </a:r>
            <a:r>
              <a:rPr lang="pt-BR" sz="4000" b="1" dirty="0" err="1" smtClean="0">
                <a:solidFill>
                  <a:schemeClr val="bg1"/>
                </a:solidFill>
              </a:rPr>
              <a:t>ex</a:t>
            </a:r>
            <a:r>
              <a:rPr lang="pt-BR" sz="4000" b="1" dirty="0" smtClean="0">
                <a:solidFill>
                  <a:schemeClr val="bg1"/>
                </a:solidFill>
              </a:rPr>
              <a:t>: </a:t>
            </a:r>
            <a:r>
              <a:rPr lang="pt-BR" sz="4000" b="1" dirty="0" err="1" smtClean="0">
                <a:solidFill>
                  <a:schemeClr val="bg1"/>
                </a:solidFill>
              </a:rPr>
              <a:t>http</a:t>
            </a:r>
            <a:r>
              <a:rPr lang="pt-BR" sz="4000" b="1" dirty="0" smtClean="0">
                <a:solidFill>
                  <a:schemeClr val="bg1"/>
                </a:solidFill>
              </a:rPr>
              <a:t> porta 80</a:t>
            </a:r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 descr="C:\Users\Ederson\Desktop\port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880896" cy="43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DNS (converte  o nome em endereço IP, </a:t>
            </a:r>
            <a:r>
              <a:rPr lang="pt-BR" sz="4000" b="1" dirty="0" err="1" smtClean="0">
                <a:solidFill>
                  <a:schemeClr val="bg1"/>
                </a:solidFill>
              </a:rPr>
              <a:t>ex</a:t>
            </a:r>
            <a:r>
              <a:rPr lang="pt-BR" sz="4000" b="1" dirty="0" smtClean="0">
                <a:solidFill>
                  <a:schemeClr val="bg1"/>
                </a:solidFill>
              </a:rPr>
              <a:t>: </a:t>
            </a:r>
            <a:r>
              <a:rPr lang="pt-BR" sz="4000" b="1" dirty="0" smtClean="0">
                <a:solidFill>
                  <a:schemeClr val="bg1"/>
                </a:solidFill>
                <a:hlinkClick r:id="rId4"/>
              </a:rPr>
              <a:t>www.google.com.br</a:t>
            </a:r>
            <a:r>
              <a:rPr lang="pt-BR" sz="4000" b="1" dirty="0" smtClean="0">
                <a:solidFill>
                  <a:schemeClr val="bg1"/>
                </a:solidFill>
              </a:rPr>
              <a:t> / 172.217.29.67</a:t>
            </a:r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6" name="Picture 2" descr="http://ddns.winco.com.br/wp-content/uploads/sites/6/2013/04/infografico_ddns_2013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2" y="2276872"/>
            <a:ext cx="8043819" cy="351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NAT (Converte um IP válido da internet em um endereço Lan).</a:t>
            </a:r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0" name="Picture 2" descr="http://www.windowsnetworking.com/img/upl/image0021083244899217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4" y="1772816"/>
            <a:ext cx="817306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 Internet – O IP na </a:t>
            </a:r>
            <a:r>
              <a:rPr lang="pt-BR" sz="4000" b="1" dirty="0" smtClean="0">
                <a:solidFill>
                  <a:schemeClr val="bg1"/>
                </a:solidFill>
              </a:rPr>
              <a:t>internet  (Único, cada local tem o seu).</a:t>
            </a:r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Resultado de imagem para bridge redes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 descr="https://encrypted-tbn1.gstatic.com/images?q=tbn:ANd9GcQeH8RlBZ-0NTvfSz6YE3gcL9b6dIuc7a6FeIl67aoClxXvuNWw7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13" y="1795704"/>
            <a:ext cx="6701324" cy="502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LAN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Local Area </a:t>
            </a:r>
            <a:r>
              <a:rPr lang="pt-BR" sz="4000" dirty="0" smtClean="0">
                <a:solidFill>
                  <a:schemeClr val="bg1"/>
                </a:solidFill>
              </a:rPr>
              <a:t>Network (Rede Local, conectando equipamentos).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computer-networking-success.com/images/computer-lan-network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57746"/>
            <a:ext cx="4981639" cy="451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WAN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Wide Area </a:t>
            </a:r>
            <a:r>
              <a:rPr lang="pt-BR" sz="4000" dirty="0" smtClean="0">
                <a:solidFill>
                  <a:schemeClr val="bg1"/>
                </a:solidFill>
              </a:rPr>
              <a:t>Network (Interliga redes de longa distâncias, ex. Internet).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knfegaming.us/wp-content/uploads/2015/10/wan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13984"/>
            <a:ext cx="5184575" cy="43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WLAN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Wireless Local Area </a:t>
            </a:r>
            <a:r>
              <a:rPr lang="pt-BR" sz="4000" dirty="0" smtClean="0">
                <a:solidFill>
                  <a:schemeClr val="bg1"/>
                </a:solidFill>
              </a:rPr>
              <a:t>Network (Rede Local sem fio).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tr1.cbsistatic.com/hub/i/2015/06/03/cdcb8b14-098f-11e5-940f-14feb5cc3d2a/r00220020502del01_wlan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9" y="2060848"/>
            <a:ext cx="755497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Cabo UTP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Cabo de </a:t>
            </a:r>
            <a:r>
              <a:rPr lang="pt-BR" sz="4000" dirty="0" smtClean="0">
                <a:solidFill>
                  <a:schemeClr val="bg1"/>
                </a:solidFill>
              </a:rPr>
              <a:t>Rede (Cabo utilizado em redes ethernets).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s://encrypted-tbn0.gstatic.com/images?q=tbn:ANd9GcQGM4vHDTiayQq6weo8VWCg_0QDQDOBfOIJNQLVl58JF_rcgGd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11069"/>
            <a:ext cx="6264696" cy="459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Cabo Fibra </a:t>
            </a:r>
            <a:r>
              <a:rPr lang="pt-BR" sz="4000" b="1" dirty="0" smtClean="0">
                <a:solidFill>
                  <a:schemeClr val="bg1"/>
                </a:solidFill>
              </a:rPr>
              <a:t>Óptica (Utilizado em redes, provê maiores velocidades e menos interferências).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http://1.bp.blogspot.com/-EsYBXeB-OcA/UQYVLja_lEI/AAAAAAAAAXw/ezvDbYvsttQ/s1600/Fibra-%C3%93ptica-Monomodo-e-Multimod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48453" cy="44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Padrão Cabo de </a:t>
            </a:r>
            <a:r>
              <a:rPr lang="pt-BR" sz="4000" b="1" dirty="0" smtClean="0">
                <a:solidFill>
                  <a:schemeClr val="bg1"/>
                </a:solidFill>
              </a:rPr>
              <a:t>Rede, Padrão a ser seguido na </a:t>
            </a:r>
            <a:r>
              <a:rPr lang="pt-BR" sz="4000" b="1" dirty="0" err="1" smtClean="0">
                <a:solidFill>
                  <a:schemeClr val="bg1"/>
                </a:solidFill>
              </a:rPr>
              <a:t>crimpagem</a:t>
            </a:r>
            <a:r>
              <a:rPr lang="pt-BR" sz="4000" b="1" dirty="0" smtClean="0">
                <a:solidFill>
                  <a:schemeClr val="bg1"/>
                </a:solidFill>
              </a:rPr>
              <a:t>).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2" name="Picture 4" descr="http://www.ipmegapixel.com.br/blog/wp-content/uploads/2012/07/568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8" y="1484784"/>
            <a:ext cx="7955904" cy="50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174992"/>
            <a:ext cx="8358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Topologias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https://biraoliver.files.wordpress.com/2014/10/9-topologias-de-rede-1-728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3647"/>
            <a:ext cx="7992888" cy="5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305</Words>
  <Application>Microsoft Office PowerPoint</Application>
  <PresentationFormat>Apresentação na tela (4:3)</PresentationFormat>
  <Paragraphs>27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Revisão Curso de Redes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113</cp:revision>
  <dcterms:created xsi:type="dcterms:W3CDTF">2015-02-25T15:02:29Z</dcterms:created>
  <dcterms:modified xsi:type="dcterms:W3CDTF">2016-06-20T13:21:22Z</dcterms:modified>
</cp:coreProperties>
</file>