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8"/>
  </p:notesMasterIdLst>
  <p:sldIdLst>
    <p:sldId id="256" r:id="rId2"/>
    <p:sldId id="277" r:id="rId3"/>
    <p:sldId id="279" r:id="rId4"/>
    <p:sldId id="280" r:id="rId5"/>
    <p:sldId id="305" r:id="rId6"/>
    <p:sldId id="281" r:id="rId7"/>
    <p:sldId id="284" r:id="rId8"/>
    <p:sldId id="283" r:id="rId9"/>
    <p:sldId id="285" r:id="rId10"/>
    <p:sldId id="286" r:id="rId11"/>
    <p:sldId id="291" r:id="rId12"/>
    <p:sldId id="287" r:id="rId13"/>
    <p:sldId id="289" r:id="rId14"/>
    <p:sldId id="290" r:id="rId15"/>
    <p:sldId id="292" r:id="rId16"/>
    <p:sldId id="304" r:id="rId17"/>
    <p:sldId id="293" r:id="rId18"/>
    <p:sldId id="294" r:id="rId19"/>
    <p:sldId id="296" r:id="rId20"/>
    <p:sldId id="297" r:id="rId21"/>
    <p:sldId id="306" r:id="rId22"/>
    <p:sldId id="298" r:id="rId23"/>
    <p:sldId id="301" r:id="rId24"/>
    <p:sldId id="302" r:id="rId25"/>
    <p:sldId id="303" r:id="rId26"/>
    <p:sldId id="278" r:id="rId2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Dosis" panose="020B0604020202020204" charset="0"/>
      <p:regular r:id="rId33"/>
      <p:bold r:id="rId34"/>
    </p:embeddedFont>
    <p:embeddedFont>
      <p:font typeface="Sniglet" panose="020B0604020202020204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A78245-F04A-4819-98CB-A0784EEE9882}">
  <a:tblStyle styleId="{0FA78245-F04A-4819-98CB-A0784EEE98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0B4C3CC-C3A9-4D13-B8F7-F7B8FBA7BB3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660"/>
  </p:normalViewPr>
  <p:slideViewPr>
    <p:cSldViewPr>
      <p:cViewPr varScale="1">
        <p:scale>
          <a:sx n="60" d="100"/>
          <a:sy n="60" d="100"/>
        </p:scale>
        <p:origin x="5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-121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67060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manual/pt_BR/language.types.string.php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php.net/manual/pt_BR/language.operators.assignment.php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</a:t>
            </a:r>
            <a:r>
              <a:rPr lang="pt-BR" dirty="0" err="1" smtClean="0"/>
              <a:t>cl</a:t>
            </a:r>
            <a:r>
              <a:rPr lang="pt-B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Há</a:t>
            </a:r>
            <a:r>
              <a:rPr lang="pt-B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dois operadores de </a:t>
            </a:r>
            <a:r>
              <a:rPr lang="pt-B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3"/>
              </a:rPr>
              <a:t>string</a:t>
            </a:r>
            <a:r>
              <a:rPr lang="pt-B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O primeiro é o operador de concatenação ('.'), que retorna a concatenação dos seus argumentos direito e esquerdo. O segundo é o operador de atribuição de concatenação ('</a:t>
            </a:r>
            <a:r>
              <a:rPr lang="pt-BR" dirty="0" smtClean="0"/>
              <a:t>.=</a:t>
            </a:r>
            <a:r>
              <a:rPr lang="pt-B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'), que acrescenta o argumento do lado direito no argumento do lado esquerdo. Veja em </a:t>
            </a:r>
            <a:r>
              <a:rPr lang="pt-B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4"/>
              </a:rPr>
              <a:t>Operadores de Atribuição </a:t>
            </a:r>
            <a:r>
              <a:rPr lang="pt-B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para mais </a:t>
            </a:r>
            <a:r>
              <a:rPr lang="pt-B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informações.</a:t>
            </a:r>
            <a:r>
              <a:rPr lang="pt-BR" dirty="0" err="1" smtClean="0"/>
              <a:t>iente</a:t>
            </a:r>
            <a:r>
              <a:rPr lang="pt-BR" dirty="0" smtClean="0"/>
              <a:t> e a parte do provedor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48805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 smtClean="0"/>
              <a:t>Parte do cliente </a:t>
            </a:r>
            <a:r>
              <a:rPr lang="pt-B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Os operadores lógicos trabalham com valores booleanos, com o objetivo de avaliar expressões cujo valor pode ser verdadeiro ou falso, ou seja, implementando a lógica booleana.</a:t>
            </a:r>
          </a:p>
          <a:p>
            <a:r>
              <a:rPr lang="pt-BR" sz="1100" b="1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pt-BR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(e)</a:t>
            </a:r>
            <a:r>
              <a:rPr lang="pt-B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– O resultado verdadeiro só será obtido quando ambos dos dados comparados forem verdadeiros.</a:t>
            </a:r>
          </a:p>
          <a:p>
            <a:r>
              <a:rPr lang="pt-BR" sz="1100" b="1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pt-BR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(ou)</a:t>
            </a:r>
            <a:r>
              <a:rPr lang="pt-B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– O resultado verdadeiro só será obtido quando pelo menos um dos dados comparados for verdadeiro.</a:t>
            </a:r>
          </a:p>
          <a:p>
            <a:r>
              <a:rPr lang="pt-BR" sz="1100" b="1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xor</a:t>
            </a:r>
            <a:r>
              <a:rPr lang="pt-B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– O resultado verdadeiro só será obtido quando pelo menos um dos dados comparados for verdadeiro, mas não ambos.</a:t>
            </a:r>
          </a:p>
          <a:p>
            <a:r>
              <a:rPr lang="pt-BR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!(não)</a:t>
            </a:r>
            <a:r>
              <a:rPr lang="pt-B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– O resultado verdadeiro só será obtido se o valor dado não for verdadeiro.</a:t>
            </a:r>
          </a:p>
          <a:p>
            <a:r>
              <a:rPr lang="pt-BR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&amp;&amp;(e)</a:t>
            </a:r>
            <a:r>
              <a:rPr lang="pt-B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– Igual ao operador AND.</a:t>
            </a:r>
          </a:p>
          <a:p>
            <a:r>
              <a:rPr lang="pt-BR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||(ou)</a:t>
            </a:r>
            <a:r>
              <a:rPr lang="pt-B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– Igual ao operador OR.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e </a:t>
            </a:r>
            <a:r>
              <a:rPr lang="pt-BR" dirty="0" smtClean="0"/>
              <a:t>a parte do provedor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6630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3578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23692" y="42200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-58319" y="30532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25101" y="34224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078045" y="31283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01648" y="32857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364459" y="33468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551116" y="31255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19881" y="39948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644912" y="40365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16542" y="31861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347361" y="31861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681615" y="48135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146421" y="45087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146430" y="31044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262207" y="47295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376372" y="47290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08716" y="44293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7975391" y="30532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570785" y="40282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247060" y="40948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16944" y="40828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859713" y="34174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07038" y="42139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15839" y="45095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18184" y="39663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496794" y="30214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453205" y="37059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866011" y="47428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669805" y="46143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10.162.1.242/index.php?nome=Ederson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://10.162.1.242/index.php?nome=Ederson&amp;idade=25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1547664" y="1161050"/>
            <a:ext cx="691043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 smtClean="0"/>
              <a:t>PHP</a:t>
            </a:r>
            <a:endParaRPr dirty="0"/>
          </a:p>
        </p:txBody>
      </p:sp>
      <p:sp>
        <p:nvSpPr>
          <p:cNvPr id="3" name="Google Shape;753;p34"/>
          <p:cNvSpPr txBox="1">
            <a:spLocks/>
          </p:cNvSpPr>
          <p:nvPr/>
        </p:nvSpPr>
        <p:spPr>
          <a:xfrm>
            <a:off x="4089086" y="2270490"/>
            <a:ext cx="4659378" cy="24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Font typeface="Dosis"/>
              <a:buNone/>
            </a:pPr>
            <a:r>
              <a:rPr lang="pt-BR" sz="3600" b="1" dirty="0" err="1" smtClean="0"/>
              <a:t>Prof</a:t>
            </a:r>
            <a:r>
              <a:rPr lang="pt-BR" sz="3600" b="1" dirty="0" smtClean="0"/>
              <a:t>: Ederson da Costa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PHP – Script Básico - Variáveis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824076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" indent="0">
              <a:buNone/>
            </a:pPr>
            <a:r>
              <a:rPr lang="pt-PT" sz="1800" dirty="0" smtClean="0"/>
              <a:t>No </a:t>
            </a:r>
            <a:r>
              <a:rPr lang="pt-PT" sz="1800" dirty="0"/>
              <a:t>PHP, uma variável começa com o sinal $, seguido </a:t>
            </a:r>
            <a:r>
              <a:rPr lang="pt-PT" sz="1800" dirty="0" smtClean="0"/>
              <a:t>pelo simbolo de atribuição, mais o  </a:t>
            </a:r>
            <a:r>
              <a:rPr lang="pt-PT" sz="1800" dirty="0"/>
              <a:t>nome da variável</a:t>
            </a:r>
            <a:r>
              <a:rPr lang="pt-PT" sz="1800" dirty="0" smtClean="0"/>
              <a:t>:</a:t>
            </a:r>
          </a:p>
          <a:p>
            <a:pPr marL="69850" indent="0">
              <a:buNone/>
            </a:pPr>
            <a:r>
              <a:rPr lang="en-US" sz="1800" i="1" dirty="0" smtClean="0">
                <a:solidFill>
                  <a:srgbClr val="FF0000"/>
                </a:solidFill>
              </a:rPr>
              <a:t>&lt;?</a:t>
            </a:r>
            <a:r>
              <a:rPr lang="en-US" sz="1800" i="1" dirty="0" err="1">
                <a:solidFill>
                  <a:srgbClr val="FF0000"/>
                </a:solidFill>
              </a:rPr>
              <a:t>php</a:t>
            </a:r>
            <a:r>
              <a:rPr lang="en-US" sz="1800" i="1" dirty="0">
                <a:solidFill>
                  <a:srgbClr val="FF0000"/>
                </a:solidFill>
              </a:rPr>
              <a:t/>
            </a:r>
            <a:br>
              <a:rPr lang="en-US" sz="1800" i="1" dirty="0">
                <a:solidFill>
                  <a:srgbClr val="FF0000"/>
                </a:solidFill>
              </a:rPr>
            </a:br>
            <a:r>
              <a:rPr lang="en-US" sz="1800" i="1" dirty="0">
                <a:solidFill>
                  <a:srgbClr val="FF0000"/>
                </a:solidFill>
              </a:rPr>
              <a:t>$txt = </a:t>
            </a:r>
            <a:r>
              <a:rPr lang="en-US" sz="1800" i="1" dirty="0" smtClean="0">
                <a:solidFill>
                  <a:srgbClr val="FF0000"/>
                </a:solidFill>
              </a:rPr>
              <a:t>“</a:t>
            </a:r>
            <a:r>
              <a:rPr lang="en-US" sz="1800" i="1" dirty="0" err="1" smtClean="0">
                <a:solidFill>
                  <a:srgbClr val="FF0000"/>
                </a:solidFill>
              </a:rPr>
              <a:t>Senac</a:t>
            </a:r>
            <a:r>
              <a:rPr lang="en-US" sz="1800" i="1" dirty="0" smtClean="0">
                <a:solidFill>
                  <a:srgbClr val="FF0000"/>
                </a:solidFill>
              </a:rPr>
              <a:t>!";</a:t>
            </a:r>
            <a:r>
              <a:rPr lang="en-US" sz="1800" i="1" dirty="0">
                <a:solidFill>
                  <a:srgbClr val="FF0000"/>
                </a:solidFill>
              </a:rPr>
              <a:t/>
            </a:r>
            <a:br>
              <a:rPr lang="en-US" sz="1800" i="1" dirty="0">
                <a:solidFill>
                  <a:srgbClr val="FF0000"/>
                </a:solidFill>
              </a:rPr>
            </a:br>
            <a:r>
              <a:rPr lang="en-US" sz="1800" i="1" dirty="0">
                <a:solidFill>
                  <a:srgbClr val="FF0000"/>
                </a:solidFill>
              </a:rPr>
              <a:t>$x = 5;</a:t>
            </a:r>
            <a:br>
              <a:rPr lang="en-US" sz="1800" i="1" dirty="0">
                <a:solidFill>
                  <a:srgbClr val="FF0000"/>
                </a:solidFill>
              </a:rPr>
            </a:br>
            <a:r>
              <a:rPr lang="en-US" sz="1800" i="1" dirty="0">
                <a:solidFill>
                  <a:srgbClr val="FF0000"/>
                </a:solidFill>
              </a:rPr>
              <a:t>$y = 10.5;</a:t>
            </a:r>
            <a:br>
              <a:rPr lang="en-US" sz="1800" i="1" dirty="0">
                <a:solidFill>
                  <a:srgbClr val="FF0000"/>
                </a:solidFill>
              </a:rPr>
            </a:br>
            <a:r>
              <a:rPr lang="en-US" sz="1800" i="1" dirty="0">
                <a:solidFill>
                  <a:srgbClr val="FF0000"/>
                </a:solidFill>
              </a:rPr>
              <a:t>?&gt;</a:t>
            </a:r>
            <a:endParaRPr lang="pt-PT" sz="1800" i="1" dirty="0">
              <a:solidFill>
                <a:srgbClr val="FF0000"/>
              </a:solidFill>
            </a:endParaRPr>
          </a:p>
          <a:p>
            <a:pPr marL="69850" indent="0">
              <a:buNone/>
            </a:pPr>
            <a:r>
              <a:rPr lang="pt-PT" sz="1800" dirty="0"/>
              <a:t>Após a execução das </a:t>
            </a:r>
            <a:r>
              <a:rPr lang="pt-PT" sz="1800" dirty="0" smtClean="0"/>
              <a:t>instruções, </a:t>
            </a:r>
            <a:r>
              <a:rPr lang="pt-PT" sz="1800" dirty="0"/>
              <a:t>a variável $txt terá o valor </a:t>
            </a:r>
            <a:r>
              <a:rPr lang="pt-PT" sz="1800" dirty="0" smtClean="0"/>
              <a:t>Senac!, </a:t>
            </a:r>
            <a:r>
              <a:rPr lang="pt-PT" sz="1800" dirty="0"/>
              <a:t>a variável $x o valor 5 e a variável $y o valor 10,5.</a:t>
            </a:r>
            <a:endParaRPr lang="pt-BR" sz="1800" i="1" dirty="0">
              <a:solidFill>
                <a:srgbClr val="FF0000"/>
              </a:solidFill>
            </a:endParaRP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ferenças entre atribuição (=), igualdade (==) e identidade (===) entre  variáveis em PHP - Portal Visual Dic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131" y="2598454"/>
            <a:ext cx="2909130" cy="142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2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PHP – Script Básico – Tipos de dados variáveis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824076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 err="1" smtClean="0"/>
              <a:t>Integer</a:t>
            </a:r>
            <a:r>
              <a:rPr lang="pt-BR" sz="1800" dirty="0" smtClean="0"/>
              <a:t> = 100</a:t>
            </a:r>
            <a:endParaRPr lang="pt-BR" sz="1800" dirty="0"/>
          </a:p>
          <a:p>
            <a:r>
              <a:rPr lang="pt-BR" sz="1800" dirty="0" err="1"/>
              <a:t>float</a:t>
            </a:r>
            <a:r>
              <a:rPr lang="pt-BR" sz="1800" dirty="0"/>
              <a:t> </a:t>
            </a:r>
            <a:r>
              <a:rPr lang="pt-BR" sz="1800" dirty="0" smtClean="0"/>
              <a:t>= 10.5</a:t>
            </a:r>
            <a:endParaRPr lang="pt-BR" sz="1800" dirty="0"/>
          </a:p>
          <a:p>
            <a:r>
              <a:rPr lang="pt-BR" sz="1800" dirty="0" err="1" smtClean="0"/>
              <a:t>String</a:t>
            </a:r>
            <a:r>
              <a:rPr lang="pt-BR" sz="1800" dirty="0" smtClean="0"/>
              <a:t> = “Valor”</a:t>
            </a:r>
            <a:endParaRPr lang="pt-BR" sz="1800" dirty="0"/>
          </a:p>
          <a:p>
            <a:r>
              <a:rPr lang="pt-BR" sz="1800" dirty="0" err="1" smtClean="0"/>
              <a:t>Boolean</a:t>
            </a:r>
            <a:r>
              <a:rPr lang="pt-BR" sz="1800" dirty="0" smtClean="0"/>
              <a:t> = false/</a:t>
            </a:r>
            <a:r>
              <a:rPr lang="pt-BR" sz="1800" dirty="0" err="1" smtClean="0"/>
              <a:t>true</a:t>
            </a:r>
            <a:endParaRPr lang="pt-BR" sz="1800" dirty="0" smtClean="0"/>
          </a:p>
          <a:p>
            <a:endParaRPr lang="pt-BR" sz="1800" dirty="0"/>
          </a:p>
          <a:p>
            <a:r>
              <a:rPr lang="pt-BR" sz="1800" dirty="0" smtClean="0"/>
              <a:t>Não é necessário declarar a variável, o PHP identifica o tipo da variável.</a:t>
            </a:r>
            <a:endParaRPr lang="pt-BR" sz="18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ferenças entre atribuição (=), igualdade (==) e identidade (===) entre  variáveis em PHP - Portal Visual Dic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131" y="2598454"/>
            <a:ext cx="2909130" cy="142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23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PHP – Script Básico - Variáveis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824076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" indent="0">
              <a:buNone/>
            </a:pPr>
            <a:r>
              <a:rPr lang="pt-PT" sz="1800" dirty="0" smtClean="0"/>
              <a:t>Ao </a:t>
            </a:r>
            <a:r>
              <a:rPr lang="pt-PT" sz="1800" dirty="0"/>
              <a:t>atribuir um valor de texto a uma variável, coloque aspas ao redor do valor. </a:t>
            </a:r>
          </a:p>
          <a:p>
            <a:pPr marL="69850" indent="0">
              <a:buNone/>
            </a:pPr>
            <a:r>
              <a:rPr lang="pt-PT" sz="1800" dirty="0" smtClean="0"/>
              <a:t>Ao </a:t>
            </a:r>
            <a:r>
              <a:rPr lang="pt-PT" sz="1800" dirty="0"/>
              <a:t>contrário de outras linguagens de programação, o PHP não possui comando para declarar uma variável</a:t>
            </a:r>
            <a:r>
              <a:rPr lang="pt-PT" sz="1800" dirty="0" smtClean="0"/>
              <a:t>.</a:t>
            </a:r>
          </a:p>
          <a:p>
            <a:pPr marL="69850" indent="0">
              <a:buNone/>
            </a:pPr>
            <a:r>
              <a:rPr lang="pt-PT" sz="1800" dirty="0" smtClean="0"/>
              <a:t>Ele </a:t>
            </a:r>
            <a:r>
              <a:rPr lang="pt-PT" sz="1800" dirty="0"/>
              <a:t>é criado no momento em que você atribui um valor a ele pela primeira vez.</a:t>
            </a:r>
            <a:endParaRPr lang="pt-BR" sz="1800" i="1" dirty="0">
              <a:solidFill>
                <a:srgbClr val="FF0000"/>
              </a:solidFill>
            </a:endParaRP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ferenças entre atribuição (=), igualdade (==) e identidade (===) entre  variáveis em PHP - Portal Visual Dic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131" y="2598454"/>
            <a:ext cx="2909130" cy="142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84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PHP – Script Básico - echo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824076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" indent="0">
              <a:buNone/>
            </a:pPr>
            <a:r>
              <a:rPr lang="pt-PT" sz="1800" dirty="0"/>
              <a:t>A instrução PHP echo </a:t>
            </a:r>
            <a:r>
              <a:rPr lang="pt-PT" sz="1800" dirty="0" smtClean="0"/>
              <a:t>é usada </a:t>
            </a:r>
            <a:r>
              <a:rPr lang="pt-PT" sz="1800" dirty="0"/>
              <a:t>para enviar dados para a tela. </a:t>
            </a:r>
            <a:endParaRPr lang="pt-PT" sz="1800" dirty="0" smtClean="0"/>
          </a:p>
          <a:p>
            <a:pPr marL="69850" indent="0">
              <a:buNone/>
            </a:pPr>
            <a:r>
              <a:rPr lang="pt-PT" sz="1400" i="1" dirty="0">
                <a:solidFill>
                  <a:srgbClr val="FF0000"/>
                </a:solidFill>
              </a:rPr>
              <a:t>&lt;!DOCTYPE html&gt;</a:t>
            </a:r>
          </a:p>
          <a:p>
            <a:pPr marL="69850" indent="0">
              <a:buNone/>
            </a:pPr>
            <a:r>
              <a:rPr lang="pt-PT" sz="1400" i="1" dirty="0">
                <a:solidFill>
                  <a:srgbClr val="FF0000"/>
                </a:solidFill>
              </a:rPr>
              <a:t>&lt;html&gt;</a:t>
            </a:r>
          </a:p>
          <a:p>
            <a:pPr marL="69850" indent="0">
              <a:buNone/>
            </a:pPr>
            <a:r>
              <a:rPr lang="pt-PT" sz="1400" i="1" dirty="0">
                <a:solidFill>
                  <a:srgbClr val="FF0000"/>
                </a:solidFill>
              </a:rPr>
              <a:t>&lt;body&gt;</a:t>
            </a:r>
          </a:p>
          <a:p>
            <a:pPr marL="69850" indent="0">
              <a:buNone/>
            </a:pPr>
            <a:r>
              <a:rPr lang="pt-PT" sz="1400" i="1" dirty="0" smtClean="0">
                <a:solidFill>
                  <a:srgbClr val="FF0000"/>
                </a:solidFill>
              </a:rPr>
              <a:t>&lt;?</a:t>
            </a:r>
            <a:r>
              <a:rPr lang="pt-PT" sz="1400" i="1" dirty="0">
                <a:solidFill>
                  <a:srgbClr val="FF0000"/>
                </a:solidFill>
              </a:rPr>
              <a:t>php</a:t>
            </a:r>
          </a:p>
          <a:p>
            <a:pPr marL="69850" indent="0">
              <a:buNone/>
            </a:pPr>
            <a:r>
              <a:rPr lang="pt-PT" sz="1400" i="1" dirty="0">
                <a:solidFill>
                  <a:srgbClr val="FF0000"/>
                </a:solidFill>
              </a:rPr>
              <a:t>$txt = "ms.senac.br";</a:t>
            </a:r>
          </a:p>
          <a:p>
            <a:pPr marL="69850" indent="0">
              <a:buNone/>
            </a:pPr>
            <a:r>
              <a:rPr lang="pt-PT" sz="1400" i="1" dirty="0">
                <a:solidFill>
                  <a:srgbClr val="FF0000"/>
                </a:solidFill>
              </a:rPr>
              <a:t>echo "Visite $txt!&lt;br&gt;";</a:t>
            </a:r>
          </a:p>
          <a:p>
            <a:pPr marL="69850" indent="0">
              <a:buNone/>
            </a:pPr>
            <a:r>
              <a:rPr lang="pt-PT" sz="1400" i="1" dirty="0">
                <a:solidFill>
                  <a:srgbClr val="FF0000"/>
                </a:solidFill>
              </a:rPr>
              <a:t>echo "Visite ". $txt."!";</a:t>
            </a:r>
          </a:p>
          <a:p>
            <a:pPr marL="69850" indent="0">
              <a:buNone/>
            </a:pPr>
            <a:r>
              <a:rPr lang="pt-PT" sz="1400" i="1" dirty="0">
                <a:solidFill>
                  <a:srgbClr val="FF0000"/>
                </a:solidFill>
              </a:rPr>
              <a:t>?&gt;</a:t>
            </a:r>
          </a:p>
          <a:p>
            <a:pPr marL="69850" indent="0">
              <a:buNone/>
            </a:pPr>
            <a:r>
              <a:rPr lang="pt-PT" sz="1400" i="1" dirty="0" smtClean="0">
                <a:solidFill>
                  <a:srgbClr val="FF0000"/>
                </a:solidFill>
              </a:rPr>
              <a:t>&lt;/</a:t>
            </a:r>
            <a:r>
              <a:rPr lang="pt-PT" sz="1400" i="1" dirty="0">
                <a:solidFill>
                  <a:srgbClr val="FF0000"/>
                </a:solidFill>
              </a:rPr>
              <a:t>body&gt;</a:t>
            </a:r>
          </a:p>
          <a:p>
            <a:pPr marL="69850" indent="0">
              <a:buNone/>
            </a:pPr>
            <a:r>
              <a:rPr lang="pt-PT" sz="1400" i="1" dirty="0">
                <a:solidFill>
                  <a:srgbClr val="FF0000"/>
                </a:solidFill>
              </a:rPr>
              <a:t>&lt;/html&gt;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ferenças entre atribuição (=), igualdade (==) e identidade (===) entre  variáveis em PHP - Portal Visual Dic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426" y="2537136"/>
            <a:ext cx="2479318" cy="1003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213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PHP – Script Básico - echo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824076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sz="1800" i="1" dirty="0" smtClean="0"/>
              <a:t>O ponto entre string/variaveis serve para separar os objetos, efetuando a concatenação;</a:t>
            </a:r>
          </a:p>
          <a:p>
            <a:r>
              <a:rPr lang="pt-PT" sz="1800" i="1" dirty="0" smtClean="0"/>
              <a:t>Adicionalmente </a:t>
            </a:r>
            <a:r>
              <a:rPr lang="pt-PT" sz="1800" i="1" dirty="0"/>
              <a:t>podem-se utilizar os comandos print e printf:</a:t>
            </a:r>
          </a:p>
          <a:p>
            <a:r>
              <a:rPr lang="pt-PT" sz="1800" b="1" i="1" dirty="0"/>
              <a:t>print “script PHP”</a:t>
            </a:r>
            <a:endParaRPr lang="pt-BR" sz="1800" b="1" i="1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ferenças entre atribuição (=), igualdade (==) e identidade (===) entre  variáveis em PHP - Portal Visual Dic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426" y="2537136"/>
            <a:ext cx="2479318" cy="1003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980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PHP – Script Básico – Operações Matemáticas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824076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b="1" i="1" dirty="0" smtClean="0"/>
              <a:t>$num1 = 10;</a:t>
            </a:r>
          </a:p>
          <a:p>
            <a:r>
              <a:rPr lang="pt-BR" sz="1800" b="1" i="1" dirty="0" smtClean="0"/>
              <a:t>$num2 = 20;</a:t>
            </a:r>
          </a:p>
          <a:p>
            <a:r>
              <a:rPr lang="pt-BR" sz="1800" b="1" i="1" dirty="0" smtClean="0"/>
              <a:t>$soma = $num1+$num2;</a:t>
            </a:r>
          </a:p>
          <a:p>
            <a:endParaRPr lang="pt-BR" sz="1800" b="1" i="1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ferenças entre atribuição (=), igualdade (==) e identidade (===) entre  variáveis em PHP - Portal Visual Dic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336" y="2408301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90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PHP – Script Básico – Concatenar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3" y="1297050"/>
            <a:ext cx="4196811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1800" b="1" i="1" dirty="0" smtClean="0"/>
              <a:t>O</a:t>
            </a:r>
            <a:r>
              <a:rPr lang="pt-BR" sz="1800" b="1" i="1" dirty="0" smtClean="0">
                <a:sym typeface="Arial"/>
              </a:rPr>
              <a:t> </a:t>
            </a:r>
            <a:r>
              <a:rPr lang="pt-BR" sz="1800" b="1" i="1" dirty="0">
                <a:sym typeface="Arial"/>
              </a:rPr>
              <a:t>operador de concatenação ('.'), </a:t>
            </a:r>
            <a:r>
              <a:rPr lang="pt-BR" sz="1800" b="1" i="1" dirty="0" smtClean="0">
                <a:sym typeface="Arial"/>
              </a:rPr>
              <a:t>retorna </a:t>
            </a:r>
            <a:r>
              <a:rPr lang="pt-BR" sz="1800" b="1" i="1" dirty="0">
                <a:sym typeface="Arial"/>
              </a:rPr>
              <a:t>a concatenação dos seus argumentos direito e esquerdo. </a:t>
            </a:r>
            <a:endParaRPr lang="pt-BR" sz="1800" b="1" i="1" dirty="0"/>
          </a:p>
          <a:p>
            <a:endParaRPr lang="pt-BR" sz="1800" b="1" i="1" dirty="0"/>
          </a:p>
          <a:p>
            <a:pPr marL="69850" indent="0">
              <a:buNone/>
            </a:pPr>
            <a:r>
              <a:rPr lang="pt-BR" sz="1800" b="1" i="1" dirty="0" smtClean="0"/>
              <a:t>echo “A soma de “.$num1.”+”.$num2.”=“.$soma;</a:t>
            </a:r>
          </a:p>
          <a:p>
            <a:r>
              <a:rPr lang="pt-BR" sz="1800" b="1" i="1" dirty="0"/>
              <a:t>echo “A soma de </a:t>
            </a:r>
            <a:r>
              <a:rPr lang="pt-BR" sz="1800" b="1" i="1" dirty="0" smtClean="0"/>
              <a:t>$num1+$num2=$soma”;</a:t>
            </a:r>
            <a:endParaRPr lang="pt-BR" sz="1800" b="1" i="1" dirty="0"/>
          </a:p>
          <a:p>
            <a:endParaRPr lang="pt-BR" sz="1800" b="1" i="1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ferenças entre atribuição (=), igualdade (==) e identidade (===) entre  variáveis em PHP - Portal Visual Dic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3" descr="Cómo concatenar en PHP: Aprende a unir cadenas de texto en PHP de manera  eficiente - Mauricio Develop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/>
          <a:srcRect l="15836" t="22207" r="41935" b="55886"/>
          <a:stretch/>
        </p:blipFill>
        <p:spPr>
          <a:xfrm>
            <a:off x="4900247" y="2542387"/>
            <a:ext cx="2947678" cy="85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57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PHP – Script Básico – Operações Matemáticas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824076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b="1" i="1" dirty="0" smtClean="0"/>
              <a:t>Adição +</a:t>
            </a:r>
          </a:p>
          <a:p>
            <a:r>
              <a:rPr lang="pt-BR" sz="1800" b="1" i="1" dirty="0" smtClean="0"/>
              <a:t>Subtração -</a:t>
            </a:r>
          </a:p>
          <a:p>
            <a:r>
              <a:rPr lang="pt-BR" sz="1800" b="1" i="1" dirty="0" smtClean="0"/>
              <a:t>Divisão /</a:t>
            </a:r>
          </a:p>
          <a:p>
            <a:r>
              <a:rPr lang="pt-BR" sz="1800" b="1" i="1" dirty="0" smtClean="0"/>
              <a:t>Multiplicação *</a:t>
            </a:r>
          </a:p>
          <a:p>
            <a:r>
              <a:rPr lang="pt-BR" sz="1800" b="1" i="1" dirty="0" smtClean="0"/>
              <a:t>Módulo (Resto) %</a:t>
            </a:r>
            <a:endParaRPr lang="pt-BR" sz="1800" b="1" i="1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ferenças entre atribuição (=), igualdade (==) e identidade (===) entre  variáveis em PHP - Portal Visual Dic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336" y="2473485"/>
            <a:ext cx="2857500" cy="146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49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PHP – Script Básico – Regras de Precedência</a:t>
            </a:r>
            <a:endParaRPr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87023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ferenças entre atribuição (=), igualdade (==) e identidade (===) entre  variáveis em PHP - Portal Visual Dic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048657"/>
              </p:ext>
            </p:extLst>
          </p:nvPr>
        </p:nvGraphicFramePr>
        <p:xfrm>
          <a:off x="307975" y="1707654"/>
          <a:ext cx="4064001" cy="1854200"/>
        </p:xfrm>
        <a:graphic>
          <a:graphicData uri="http://schemas.openxmlformats.org/drawingml/2006/table">
            <a:tbl>
              <a:tblPr firstRow="1" bandRow="1">
                <a:tableStyleId>{0FA78245-F04A-4819-98CB-A0784EEE9882}</a:tableStyleId>
              </a:tblPr>
              <a:tblGrid>
                <a:gridCol w="1053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63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Prioridade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Operador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Operação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1ª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( 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Parênteses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2ª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**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Exponenciação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3ª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*</a:t>
                      </a:r>
                      <a:r>
                        <a:rPr lang="pt-BR" baseline="0" dirty="0" smtClean="0"/>
                        <a:t>         </a:t>
                      </a:r>
                      <a:r>
                        <a:rPr lang="pt-BR" dirty="0" smtClean="0"/>
                        <a:t>/      %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Mult</a:t>
                      </a:r>
                      <a:r>
                        <a:rPr lang="pt-BR" dirty="0" smtClean="0"/>
                        <a:t>, </a:t>
                      </a:r>
                      <a:r>
                        <a:rPr lang="pt-BR" dirty="0" err="1" smtClean="0"/>
                        <a:t>Div</a:t>
                      </a:r>
                      <a:r>
                        <a:rPr lang="pt-BR" dirty="0" smtClean="0"/>
                        <a:t>, </a:t>
                      </a:r>
                      <a:r>
                        <a:rPr lang="pt-BR" dirty="0" err="1" smtClean="0"/>
                        <a:t>Mod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4ª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+               -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Adição e Subtração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644" y="2718626"/>
            <a:ext cx="2900716" cy="1050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307975" y="4011910"/>
            <a:ext cx="4048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smtClean="0">
                <a:solidFill>
                  <a:srgbClr val="FF0000"/>
                </a:solidFill>
              </a:rPr>
              <a:t>Operadores de mesma precedência, utiliza-se a regra da esquerda para a direita.</a:t>
            </a:r>
            <a:endParaRPr lang="pt-BR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06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PHP – Script Básico – Operações Matemáticas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3" y="1297050"/>
            <a:ext cx="3998945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b="1" i="1" dirty="0" err="1" smtClean="0"/>
              <a:t>Abs</a:t>
            </a:r>
            <a:r>
              <a:rPr lang="pt-BR" sz="1800" b="1" i="1" dirty="0"/>
              <a:t>($num)</a:t>
            </a:r>
            <a:endParaRPr lang="pt-BR" sz="1800" b="1" i="1" dirty="0" smtClean="0"/>
          </a:p>
          <a:p>
            <a:r>
              <a:rPr lang="pt-BR" sz="1800" b="1" i="1" dirty="0" err="1" smtClean="0"/>
              <a:t>Pow</a:t>
            </a:r>
            <a:r>
              <a:rPr lang="pt-BR" sz="1800" b="1" i="1" dirty="0"/>
              <a:t> ($num)</a:t>
            </a:r>
            <a:endParaRPr lang="pt-BR" sz="1800" b="1" i="1" dirty="0" smtClean="0"/>
          </a:p>
          <a:p>
            <a:r>
              <a:rPr lang="pt-BR" sz="1800" b="1" i="1" dirty="0" err="1" smtClean="0"/>
              <a:t>Sqrt</a:t>
            </a:r>
            <a:r>
              <a:rPr lang="pt-BR" sz="1800" b="1" i="1" dirty="0" smtClean="0"/>
              <a:t> (</a:t>
            </a:r>
            <a:r>
              <a:rPr lang="pt-BR" sz="1800" b="1" i="1" dirty="0"/>
              <a:t>$num</a:t>
            </a:r>
            <a:r>
              <a:rPr lang="pt-BR" sz="1800" b="1" i="1" dirty="0" smtClean="0"/>
              <a:t>)</a:t>
            </a:r>
          </a:p>
          <a:p>
            <a:r>
              <a:rPr lang="pt-BR" sz="1800" b="1" i="1" dirty="0"/>
              <a:t>Round ($</a:t>
            </a:r>
            <a:r>
              <a:rPr lang="pt-BR" sz="1800" b="1" i="1" dirty="0" smtClean="0"/>
              <a:t>num)</a:t>
            </a:r>
          </a:p>
          <a:p>
            <a:r>
              <a:rPr lang="pt-BR" sz="1800" b="1" i="1" dirty="0" err="1" smtClean="0"/>
              <a:t>Intval</a:t>
            </a:r>
            <a:r>
              <a:rPr lang="pt-BR" sz="1800" b="1" i="1" dirty="0" smtClean="0"/>
              <a:t> ($num )</a:t>
            </a:r>
            <a:endParaRPr lang="pt-BR" sz="1800" b="1" i="1" dirty="0" smtClean="0">
              <a:latin typeface="+mj-lt"/>
            </a:endParaRPr>
          </a:p>
          <a:p>
            <a:r>
              <a:rPr lang="pt-BR" sz="1800" b="1" i="1" dirty="0" err="1" smtClean="0">
                <a:latin typeface="+mj-lt"/>
              </a:rPr>
              <a:t>Number_format</a:t>
            </a:r>
            <a:r>
              <a:rPr lang="pt-BR" sz="1800" b="1" i="1" dirty="0" smtClean="0"/>
              <a:t>( $num, 2, “,”,”.”) </a:t>
            </a:r>
          </a:p>
          <a:p>
            <a:endParaRPr lang="pt-BR" sz="1800" b="1" i="1" dirty="0"/>
          </a:p>
          <a:p>
            <a:r>
              <a:rPr lang="pt-BR" sz="1800" b="1" i="1" dirty="0" err="1" smtClean="0"/>
              <a:t>Number</a:t>
            </a:r>
            <a:r>
              <a:rPr lang="pt-BR" sz="1800" b="1" i="1" dirty="0" smtClean="0"/>
              <a:t> </a:t>
            </a:r>
            <a:r>
              <a:rPr lang="pt-BR" sz="1800" b="1" i="1" dirty="0" err="1" smtClean="0"/>
              <a:t>format</a:t>
            </a:r>
            <a:r>
              <a:rPr lang="pt-BR" sz="1800" b="1" i="1" dirty="0" smtClean="0"/>
              <a:t> (a “,” vai substituir o “.” se não informado segue o </a:t>
            </a:r>
            <a:r>
              <a:rPr lang="pt-BR" sz="1800" b="1" i="1" smtClean="0"/>
              <a:t>padrão americano “.”</a:t>
            </a:r>
            <a:endParaRPr lang="pt-BR" sz="1800" b="1" i="1" dirty="0" smtClean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ferenças entre atribuição (=), igualdade (==) e identidade (===) entre  variáveis em PHP - Portal Visual Dic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069" y="2135773"/>
            <a:ext cx="2864033" cy="214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85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PHP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sz="1800" dirty="0"/>
              <a:t>O que é um arquivo PHP</a:t>
            </a:r>
            <a:r>
              <a:rPr lang="pt-PT" sz="1800" dirty="0" smtClean="0"/>
              <a:t>?</a:t>
            </a:r>
          </a:p>
          <a:p>
            <a:r>
              <a:rPr lang="pt-PT" sz="1800" dirty="0" smtClean="0"/>
              <a:t> </a:t>
            </a:r>
            <a:r>
              <a:rPr lang="pt-PT" sz="1800" dirty="0"/>
              <a:t>Os arquivos PHP podem conter texto, HTML, CSS, JavaScript e código PHP </a:t>
            </a:r>
            <a:endParaRPr lang="pt-PT" sz="1800" dirty="0" smtClean="0"/>
          </a:p>
          <a:p>
            <a:r>
              <a:rPr lang="pt-PT" sz="1800" dirty="0" smtClean="0"/>
              <a:t>O </a:t>
            </a:r>
            <a:r>
              <a:rPr lang="pt-PT" sz="1800" dirty="0"/>
              <a:t>código PHP é executado no servidor e o resultado é retornado ao navegador como HTML simples Arquivos PHP têm extensão ".php"</a:t>
            </a:r>
            <a:endParaRPr lang="pt-BR" sz="1800" b="1" i="1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401148"/>
            <a:ext cx="2880320" cy="15531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PHP – Script Básico – Operadores Relacionais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3" y="1297050"/>
            <a:ext cx="3998945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b="1" i="1" dirty="0" smtClean="0"/>
              <a:t>==	igual</a:t>
            </a:r>
          </a:p>
          <a:p>
            <a:r>
              <a:rPr lang="pt-BR" sz="1800" b="1" i="1" dirty="0" smtClean="0"/>
              <a:t>!=	diferente</a:t>
            </a:r>
          </a:p>
          <a:p>
            <a:r>
              <a:rPr lang="pt-BR" sz="1800" b="1" i="1" dirty="0" smtClean="0"/>
              <a:t>&lt; 	menor</a:t>
            </a:r>
          </a:p>
          <a:p>
            <a:r>
              <a:rPr lang="pt-BR" sz="1800" b="1" i="1" dirty="0" smtClean="0"/>
              <a:t>&gt;	maior</a:t>
            </a:r>
          </a:p>
          <a:p>
            <a:r>
              <a:rPr lang="pt-BR" sz="1800" b="1" i="1" dirty="0" smtClean="0"/>
              <a:t>&lt;=	menor ou igual</a:t>
            </a:r>
          </a:p>
          <a:p>
            <a:r>
              <a:rPr lang="pt-BR" sz="1800" b="1" i="1" dirty="0" smtClean="0"/>
              <a:t>&gt;=	maior ou igual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ferenças entre atribuição (=), igualdade (==) e identidade (===) entre  variáveis em PHP - Portal Visual Dic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629" y="2135773"/>
            <a:ext cx="2812912" cy="214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54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PHP – Script Básico – Operadores </a:t>
            </a:r>
            <a:r>
              <a:rPr lang="en" dirty="0" smtClean="0"/>
              <a:t>Lógicos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3" y="1297050"/>
            <a:ext cx="3998945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700" dirty="0" smtClean="0">
                <a:sym typeface="Arial"/>
              </a:rPr>
              <a:t>Os </a:t>
            </a:r>
            <a:r>
              <a:rPr lang="pt-BR" sz="1700" dirty="0">
                <a:sym typeface="Arial"/>
              </a:rPr>
              <a:t>operadores lógicos trabalham com valores booleanos, com o objetivo de avaliar expressões cujo valor pode ser verdadeiro ou falso, ou seja, implementando a lógica booleana.</a:t>
            </a:r>
          </a:p>
          <a:p>
            <a:r>
              <a:rPr lang="pt-BR" sz="1700" dirty="0" err="1">
                <a:sym typeface="Arial"/>
              </a:rPr>
              <a:t>and</a:t>
            </a:r>
            <a:r>
              <a:rPr lang="pt-BR" sz="1700" dirty="0">
                <a:sym typeface="Arial"/>
              </a:rPr>
              <a:t>(e) – O resultado verdadeiro só será obtido quando ambos dos dados comparados forem verdadeiros.</a:t>
            </a:r>
          </a:p>
          <a:p>
            <a:r>
              <a:rPr lang="pt-BR" sz="1700" dirty="0" err="1">
                <a:sym typeface="Arial"/>
              </a:rPr>
              <a:t>or</a:t>
            </a:r>
            <a:r>
              <a:rPr lang="pt-BR" sz="1700" dirty="0">
                <a:sym typeface="Arial"/>
              </a:rPr>
              <a:t>(ou) – O resultado verdadeiro só será obtido quando pelo menos um dos dados comparados for verdadeiro.</a:t>
            </a:r>
          </a:p>
          <a:p>
            <a:r>
              <a:rPr lang="pt-BR" sz="1700" dirty="0" smtClean="0">
                <a:sym typeface="Arial"/>
              </a:rPr>
              <a:t>&amp;&amp;(</a:t>
            </a:r>
            <a:r>
              <a:rPr lang="pt-BR" sz="1700" dirty="0">
                <a:sym typeface="Arial"/>
              </a:rPr>
              <a:t>e) – Igual ao operador AND.</a:t>
            </a:r>
          </a:p>
          <a:p>
            <a:r>
              <a:rPr lang="pt-BR" sz="1700" dirty="0">
                <a:sym typeface="Arial"/>
              </a:rPr>
              <a:t>||(ou) – Igual ao operador OR.</a:t>
            </a:r>
          </a:p>
          <a:p>
            <a:endParaRPr lang="pt-BR" sz="17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ferenças entre atribuição (=), igualdade (==) e identidade (===) entre  variáveis em PHP - Portal Visual Dic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6" name="Picture 2" descr="Aula 4 – Operadores em PHP | Hugo Duca - T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359" y="2649110"/>
            <a:ext cx="2941455" cy="1118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76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PHP – Script Básico – Operador Unário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3" y="1297050"/>
            <a:ext cx="3680061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b="1" i="1" dirty="0" err="1" smtClean="0"/>
              <a:t>Expressão?verdadeiro:falso</a:t>
            </a:r>
            <a:r>
              <a:rPr lang="pt-BR" sz="1800" b="1" i="1" dirty="0" smtClean="0"/>
              <a:t>;</a:t>
            </a:r>
          </a:p>
          <a:p>
            <a:r>
              <a:rPr lang="pt-BR" sz="1800" b="1" i="1" dirty="0" smtClean="0"/>
              <a:t>È efetuada a expressão de comparação, caso seja verdadeira é apresentado o valor verdadeiro, caso falso, é exibido o valor falso.</a:t>
            </a:r>
          </a:p>
          <a:p>
            <a:endParaRPr lang="pt-BR" sz="1800" b="1" i="1" dirty="0"/>
          </a:p>
          <a:p>
            <a:r>
              <a:rPr lang="pt-BR" sz="1800" b="1" i="1" dirty="0" smtClean="0"/>
              <a:t>$num1&gt;$num2?$num1:$num2;</a:t>
            </a:r>
          </a:p>
          <a:p>
            <a:r>
              <a:rPr lang="pt-BR" sz="1800" b="1" i="1" dirty="0" smtClean="0"/>
              <a:t>$maior=</a:t>
            </a:r>
            <a:r>
              <a:rPr lang="pt-BR" sz="1800" b="1" i="1" dirty="0"/>
              <a:t>$</a:t>
            </a:r>
            <a:r>
              <a:rPr lang="pt-BR" sz="1800" b="1" i="1" dirty="0" smtClean="0"/>
              <a:t>num1&gt;$num2?$num1:$num2;</a:t>
            </a:r>
            <a:endParaRPr lang="pt-BR" sz="1800" b="1" i="1" dirty="0"/>
          </a:p>
          <a:p>
            <a:r>
              <a:rPr lang="pt-BR" sz="1800" b="1" i="1" dirty="0" smtClean="0"/>
              <a:t>É possível atribuir esse valor a uma variável.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ferenças entre atribuição (=), igualdade (==) e identidade (===) entre  variáveis em PHP - Portal Visual Dic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629" y="2135773"/>
            <a:ext cx="2812912" cy="214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68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PHP – Script Básico – </a:t>
            </a:r>
            <a:r>
              <a:rPr lang="en" dirty="0" smtClean="0">
                <a:latin typeface="+mj-lt"/>
              </a:rPr>
              <a:t>_</a:t>
            </a:r>
            <a:r>
              <a:rPr lang="en" dirty="0" smtClean="0"/>
              <a:t>GET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3" y="1297050"/>
            <a:ext cx="3680061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O método GET é um dos métodos utilizados para o envio de dados de um formulário web para processamento por um script PHP</a:t>
            </a:r>
            <a:r>
              <a:rPr lang="pt-BR" sz="1800" dirty="0" smtClean="0"/>
              <a:t>.</a:t>
            </a:r>
          </a:p>
          <a:p>
            <a:r>
              <a:rPr lang="pt-BR" sz="1800" dirty="0"/>
              <a:t>Ele se baseia na variável </a:t>
            </a:r>
            <a:r>
              <a:rPr lang="pt-BR" sz="1800" dirty="0" err="1"/>
              <a:t>superglobal</a:t>
            </a:r>
            <a:r>
              <a:rPr lang="pt-BR" sz="1800" dirty="0"/>
              <a:t> </a:t>
            </a:r>
            <a:r>
              <a:rPr lang="pt-BR" sz="1800" b="1" dirty="0"/>
              <a:t>$_GET,</a:t>
            </a:r>
            <a:r>
              <a:rPr lang="pt-BR" sz="1800" dirty="0"/>
              <a:t> que é um array associativo de variáveis que são passadas para o script atual via o método HTTP GET. </a:t>
            </a:r>
            <a:endParaRPr lang="pt-BR" sz="1800" b="1" i="1" dirty="0" smtClean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ferenças entre atribuição (=), igualdade (==) e identidade (===) entre  variáveis em PHP - Portal Visual Dic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6" name="Picture 2" descr="GET em PHP - Aula 22 - Todo Espaço On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947" y="2408301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8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PHP – Script Básico – </a:t>
            </a:r>
            <a:r>
              <a:rPr lang="en" dirty="0" smtClean="0">
                <a:latin typeface="+mj-lt"/>
              </a:rPr>
              <a:t>_</a:t>
            </a:r>
            <a:r>
              <a:rPr lang="en" dirty="0" smtClean="0"/>
              <a:t>GET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3" y="1297050"/>
            <a:ext cx="3680061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Todas as variáveis recebidas usando o método GET estarão disponíveis para leitura na variável </a:t>
            </a:r>
            <a:r>
              <a:rPr lang="pt-BR" sz="1800" b="1" dirty="0"/>
              <a:t>$_GET[‘</a:t>
            </a:r>
            <a:r>
              <a:rPr lang="pt-BR" sz="1800" b="1" dirty="0" err="1"/>
              <a:t>nome_variavel</a:t>
            </a:r>
            <a:r>
              <a:rPr lang="pt-BR" sz="1800" b="1" dirty="0" smtClean="0"/>
              <a:t>’]</a:t>
            </a:r>
          </a:p>
          <a:p>
            <a:r>
              <a:rPr lang="pt-BR" sz="1800" b="1" i="1" dirty="0" smtClean="0"/>
              <a:t>Ex.</a:t>
            </a:r>
          </a:p>
          <a:p>
            <a:r>
              <a:rPr lang="pt-BR" sz="1800" b="1" i="1" dirty="0" smtClean="0"/>
              <a:t>&lt;?</a:t>
            </a:r>
            <a:r>
              <a:rPr lang="pt-BR" sz="1800" b="1" i="1" dirty="0" err="1"/>
              <a:t>php</a:t>
            </a:r>
            <a:endParaRPr lang="pt-BR" sz="1800" b="1" i="1" dirty="0"/>
          </a:p>
          <a:p>
            <a:r>
              <a:rPr lang="pt-BR" sz="1800" b="1" i="1" dirty="0"/>
              <a:t>$</a:t>
            </a:r>
            <a:r>
              <a:rPr lang="pt-BR" sz="1800" b="1" i="1" dirty="0" smtClean="0"/>
              <a:t>nome </a:t>
            </a:r>
            <a:r>
              <a:rPr lang="pt-BR" sz="1800" b="1" i="1" dirty="0"/>
              <a:t>= $_GET</a:t>
            </a:r>
            <a:r>
              <a:rPr lang="pt-BR" sz="1800" b="1" i="1" dirty="0" smtClean="0"/>
              <a:t>[“nome"];</a:t>
            </a:r>
            <a:endParaRPr lang="pt-BR" sz="1800" b="1" i="1" dirty="0"/>
          </a:p>
          <a:p>
            <a:r>
              <a:rPr lang="pt-BR" sz="1800" b="1" i="1" dirty="0" err="1" smtClean="0"/>
              <a:t>echo</a:t>
            </a:r>
            <a:r>
              <a:rPr lang="pt-BR" sz="1800" b="1" i="1" dirty="0" smtClean="0"/>
              <a:t> “O nome digitado =“. $nome;</a:t>
            </a:r>
            <a:endParaRPr lang="pt-BR" sz="1800" b="1" i="1" dirty="0"/>
          </a:p>
          <a:p>
            <a:r>
              <a:rPr lang="pt-BR" sz="1800" b="1" i="1" dirty="0" smtClean="0"/>
              <a:t>?&gt;</a:t>
            </a:r>
            <a:endParaRPr lang="pt-BR" sz="1800" b="1" i="1" dirty="0"/>
          </a:p>
          <a:p>
            <a:endParaRPr lang="pt-BR" sz="1800" b="1" i="1" dirty="0" smtClean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ferenças entre atribuição (=), igualdade (==) e identidade (===) entre  variáveis em PHP - Portal Visual Dic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6" name="Picture 2" descr="GET em PHP - Aula 22 - Todo Espaço On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947" y="2408301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02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PHP – Script Básico – </a:t>
            </a:r>
            <a:r>
              <a:rPr lang="en" dirty="0" smtClean="0">
                <a:latin typeface="+mj-lt"/>
              </a:rPr>
              <a:t>_</a:t>
            </a:r>
            <a:r>
              <a:rPr lang="en" dirty="0" smtClean="0"/>
              <a:t>GET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3" y="1297050"/>
            <a:ext cx="3680061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 smtClean="0"/>
              <a:t>Repassar na </a:t>
            </a:r>
            <a:r>
              <a:rPr lang="pt-BR" sz="1800" dirty="0" err="1" smtClean="0"/>
              <a:t>Url</a:t>
            </a:r>
            <a:r>
              <a:rPr lang="pt-BR" sz="1800" dirty="0" smtClean="0"/>
              <a:t> do navegador o valor da variável:</a:t>
            </a:r>
          </a:p>
          <a:p>
            <a:r>
              <a:rPr lang="pt-BR" sz="1800" b="1" dirty="0">
                <a:hlinkClick r:id="rId3"/>
              </a:rPr>
              <a:t>http://</a:t>
            </a:r>
            <a:r>
              <a:rPr lang="pt-BR" sz="1800" b="1" dirty="0" smtClean="0">
                <a:hlinkClick r:id="rId3"/>
              </a:rPr>
              <a:t>10.162.1.242/index.php?nome=Ederson</a:t>
            </a:r>
            <a:endParaRPr lang="pt-BR" sz="1800" b="1" dirty="0" smtClean="0"/>
          </a:p>
          <a:p>
            <a:endParaRPr lang="pt-BR" sz="1800" b="1" dirty="0"/>
          </a:p>
          <a:p>
            <a:r>
              <a:rPr lang="pt-BR" sz="1800" b="1" dirty="0" smtClean="0"/>
              <a:t>Para adicionar valores a mais de uma variável, utilize o caractere “&amp;”. </a:t>
            </a:r>
          </a:p>
          <a:p>
            <a:r>
              <a:rPr lang="pt-BR" sz="1800" b="1" dirty="0" smtClean="0"/>
              <a:t>Ex.</a:t>
            </a:r>
            <a:r>
              <a:rPr lang="pt-BR" sz="1800" b="1" dirty="0"/>
              <a:t> </a:t>
            </a:r>
            <a:r>
              <a:rPr lang="pt-BR" sz="1800" b="1" dirty="0">
                <a:hlinkClick r:id="rId4"/>
              </a:rPr>
              <a:t>http://</a:t>
            </a:r>
            <a:r>
              <a:rPr lang="pt-BR" sz="1800" b="1" dirty="0" smtClean="0">
                <a:hlinkClick r:id="rId4"/>
              </a:rPr>
              <a:t>10.162.1.242/index.php?nome=Ederson&amp;idade=25</a:t>
            </a:r>
            <a:endParaRPr lang="pt-BR" sz="1800" b="1" dirty="0"/>
          </a:p>
          <a:p>
            <a:endParaRPr lang="pt-BR" sz="1800" b="1" dirty="0" smtClean="0"/>
          </a:p>
          <a:p>
            <a:endParaRPr lang="pt-BR" sz="1800" b="1" dirty="0" smtClean="0"/>
          </a:p>
          <a:p>
            <a:endParaRPr lang="pt-BR" sz="1800" b="1" i="1" dirty="0" smtClean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ferenças entre atribuição (=), igualdade (==) e identidade (===) entre  variáveis em PHP - Portal Visual Dic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4603" y="2408301"/>
            <a:ext cx="2846188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42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4"/>
          <p:cNvSpPr txBox="1">
            <a:spLocks noGrp="1"/>
          </p:cNvSpPr>
          <p:nvPr>
            <p:ph type="ctrTitle" idx="4294967295"/>
          </p:nvPr>
        </p:nvSpPr>
        <p:spPr>
          <a:xfrm>
            <a:off x="3657038" y="1073100"/>
            <a:ext cx="3229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753" name="Google Shape;753;p34"/>
          <p:cNvSpPr txBox="1">
            <a:spLocks noGrp="1"/>
          </p:cNvSpPr>
          <p:nvPr>
            <p:ph type="body" idx="4294967295"/>
          </p:nvPr>
        </p:nvSpPr>
        <p:spPr>
          <a:xfrm>
            <a:off x="3657038" y="2119105"/>
            <a:ext cx="3723274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 smtClean="0"/>
              <a:t>Alguma pergunta?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 sz="2000" dirty="0" smtClean="0"/>
              <a:t>edersondacosta@hotmail.com</a:t>
            </a:r>
            <a:endParaRPr sz="2000" dirty="0"/>
          </a:p>
        </p:txBody>
      </p:sp>
      <p:sp>
        <p:nvSpPr>
          <p:cNvPr id="754" name="Google Shape;754;p34"/>
          <p:cNvSpPr/>
          <p:nvPr/>
        </p:nvSpPr>
        <p:spPr>
          <a:xfrm>
            <a:off x="2257757" y="1402659"/>
            <a:ext cx="1180108" cy="1089975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78D8"/>
              </a:solidFill>
            </a:endParaRPr>
          </a:p>
        </p:txBody>
      </p:sp>
      <p:sp>
        <p:nvSpPr>
          <p:cNvPr id="755" name="Google Shape;755;p34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PHP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824076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sz="1800" dirty="0"/>
              <a:t>Um script PHP é executado no servidor e o resultado </a:t>
            </a:r>
            <a:r>
              <a:rPr lang="pt-PT" sz="1800" dirty="0" smtClean="0"/>
              <a:t>HTML </a:t>
            </a:r>
            <a:r>
              <a:rPr lang="pt-PT" sz="1800" dirty="0"/>
              <a:t>simples é enviado </a:t>
            </a:r>
            <a:r>
              <a:rPr lang="pt-PT" sz="1800" dirty="0" smtClean="0"/>
              <a:t>ao </a:t>
            </a:r>
            <a:r>
              <a:rPr lang="pt-PT" sz="1800" dirty="0"/>
              <a:t>navegador. </a:t>
            </a:r>
            <a:endParaRPr lang="pt-PT" sz="1800" dirty="0" smtClean="0"/>
          </a:p>
          <a:p>
            <a:r>
              <a:rPr lang="pt-PT" sz="1800" dirty="0" smtClean="0"/>
              <a:t>Sintaxe </a:t>
            </a:r>
            <a:r>
              <a:rPr lang="pt-PT" sz="1800" dirty="0"/>
              <a:t>básica do PHP Um script PHP pode ser colocado em qualquer lugar do documento. </a:t>
            </a:r>
            <a:endParaRPr lang="pt-PT" sz="1800" dirty="0" smtClean="0"/>
          </a:p>
          <a:p>
            <a:r>
              <a:rPr lang="pt-PT" sz="1800" dirty="0" smtClean="0"/>
              <a:t>Um </a:t>
            </a:r>
            <a:r>
              <a:rPr lang="pt-PT" sz="1800" dirty="0"/>
              <a:t>script PHP começa </a:t>
            </a:r>
            <a:r>
              <a:rPr lang="pt-PT" sz="1800" dirty="0" smtClean="0"/>
              <a:t>com &lt;? Php e </a:t>
            </a:r>
            <a:r>
              <a:rPr lang="pt-PT" sz="1800" dirty="0"/>
              <a:t>termina </a:t>
            </a:r>
            <a:r>
              <a:rPr lang="pt-PT" sz="1800" dirty="0" smtClean="0"/>
              <a:t>com ?&gt;</a:t>
            </a:r>
          </a:p>
          <a:p>
            <a:r>
              <a:rPr lang="pt-PT" sz="1800" dirty="0"/>
              <a:t>as instruções PHP terminam </a:t>
            </a:r>
            <a:r>
              <a:rPr lang="pt-PT" sz="1800" dirty="0" smtClean="0"/>
              <a:t>com </a:t>
            </a:r>
            <a:r>
              <a:rPr lang="pt-PT" sz="1800" dirty="0"/>
              <a:t>(;).</a:t>
            </a:r>
            <a:endParaRPr lang="pt-PT" sz="1800" dirty="0" smtClean="0"/>
          </a:p>
          <a:p>
            <a:pPr marL="69850" indent="0">
              <a:buNone/>
            </a:pPr>
            <a:r>
              <a:rPr lang="pt-PT" sz="1800" i="1" dirty="0" smtClean="0">
                <a:solidFill>
                  <a:srgbClr val="FF0000"/>
                </a:solidFill>
              </a:rPr>
              <a:t>&lt;?php</a:t>
            </a:r>
          </a:p>
          <a:p>
            <a:pPr marL="69850" indent="0">
              <a:buNone/>
            </a:pPr>
            <a:r>
              <a:rPr lang="pt-PT" sz="1800" i="1" dirty="0" smtClean="0">
                <a:solidFill>
                  <a:srgbClr val="FF0000"/>
                </a:solidFill>
              </a:rPr>
              <a:t>//Código PHP ;</a:t>
            </a:r>
          </a:p>
          <a:p>
            <a:pPr marL="69850" indent="0">
              <a:buNone/>
            </a:pPr>
            <a:r>
              <a:rPr lang="pt-PT" sz="1800" i="1" dirty="0" smtClean="0">
                <a:solidFill>
                  <a:srgbClr val="FF0000"/>
                </a:solidFill>
              </a:rPr>
              <a:t>?&gt;</a:t>
            </a:r>
            <a:endParaRPr lang="pt-PT" sz="1800" i="1" dirty="0">
              <a:solidFill>
                <a:srgbClr val="FF0000"/>
              </a:solidFill>
            </a:endParaRPr>
          </a:p>
          <a:p>
            <a:endParaRPr lang="pt-BR" sz="1800" b="1" i="1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401148"/>
            <a:ext cx="2880320" cy="15531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76129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PHP – Script Básico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824076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" indent="0">
              <a:buNone/>
            </a:pPr>
            <a:r>
              <a:rPr lang="en-US" sz="1800" dirty="0"/>
              <a:t>&lt;!DOCTYPE html&gt;</a:t>
            </a:r>
            <a:br>
              <a:rPr lang="en-US" sz="1800" dirty="0"/>
            </a:br>
            <a:r>
              <a:rPr lang="en-US" sz="1800" dirty="0"/>
              <a:t>&lt;html&gt;</a:t>
            </a:r>
            <a:br>
              <a:rPr lang="en-US" sz="1800" dirty="0"/>
            </a:br>
            <a:r>
              <a:rPr lang="en-US" sz="1800" dirty="0"/>
              <a:t>&lt;body&gt;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&lt;h1&gt;Meu </a:t>
            </a:r>
            <a:r>
              <a:rPr lang="en-US" sz="1800" dirty="0" err="1" smtClean="0"/>
              <a:t>Primeiro</a:t>
            </a:r>
            <a:r>
              <a:rPr lang="en-US" sz="1800" dirty="0" smtClean="0"/>
              <a:t> </a:t>
            </a:r>
            <a:r>
              <a:rPr lang="en-US" sz="1800" dirty="0" err="1" smtClean="0"/>
              <a:t>Código</a:t>
            </a:r>
            <a:r>
              <a:rPr lang="en-US" sz="1800" dirty="0" smtClean="0"/>
              <a:t> PHP&lt;/</a:t>
            </a:r>
            <a:r>
              <a:rPr lang="en-US" sz="1800" dirty="0"/>
              <a:t>h1&gt;</a:t>
            </a:r>
            <a:br>
              <a:rPr lang="en-US" sz="1800" dirty="0"/>
            </a:br>
            <a:r>
              <a:rPr lang="en-US" sz="1800" dirty="0" smtClean="0"/>
              <a:t>	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>
                <a:solidFill>
                  <a:srgbClr val="FF0000"/>
                </a:solidFill>
              </a:rPr>
              <a:t>&lt;?</a:t>
            </a:r>
            <a:r>
              <a:rPr lang="en-US" sz="1800" dirty="0" err="1">
                <a:solidFill>
                  <a:srgbClr val="FF0000"/>
                </a:solidFill>
              </a:rPr>
              <a:t>php</a:t>
            </a:r>
            <a:r>
              <a:rPr lang="en-US" sz="1800" dirty="0">
                <a:solidFill>
                  <a:srgbClr val="FF0000"/>
                </a:solidFill>
              </a:rPr>
              <a:t/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echo </a:t>
            </a:r>
            <a:r>
              <a:rPr lang="en-US" sz="1800" dirty="0" smtClean="0">
                <a:solidFill>
                  <a:srgbClr val="FF0000"/>
                </a:solidFill>
              </a:rPr>
              <a:t>“</a:t>
            </a:r>
            <a:r>
              <a:rPr lang="en-US" sz="1800" dirty="0" err="1" smtClean="0">
                <a:solidFill>
                  <a:srgbClr val="FF0000"/>
                </a:solidFill>
              </a:rPr>
              <a:t>Olá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Senac</a:t>
            </a:r>
            <a:r>
              <a:rPr lang="en-US" sz="1800" dirty="0" smtClean="0">
                <a:solidFill>
                  <a:srgbClr val="FF0000"/>
                </a:solidFill>
              </a:rPr>
              <a:t>!";</a:t>
            </a:r>
            <a:r>
              <a:rPr lang="en-US" sz="1800" dirty="0">
                <a:solidFill>
                  <a:srgbClr val="FF0000"/>
                </a:solidFill>
              </a:rPr>
              <a:t/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 smtClean="0">
                <a:solidFill>
                  <a:srgbClr val="FF0000"/>
                </a:solidFill>
              </a:rPr>
              <a:t>?&gt;</a:t>
            </a:r>
          </a:p>
          <a:p>
            <a:pPr marL="69850" indent="0">
              <a:buNone/>
            </a:pP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&lt;/</a:t>
            </a:r>
            <a:r>
              <a:rPr lang="en-US" sz="1800" dirty="0"/>
              <a:t>body&gt;</a:t>
            </a:r>
            <a:br>
              <a:rPr lang="en-US" sz="1800" dirty="0"/>
            </a:br>
            <a:r>
              <a:rPr lang="en-US" sz="1800" dirty="0"/>
              <a:t>&lt;/html</a:t>
            </a:r>
            <a:r>
              <a:rPr lang="en-US" sz="1800" dirty="0" smtClean="0"/>
              <a:t>&gt;</a:t>
            </a:r>
            <a:endParaRPr lang="pt-BR" sz="1800" b="1" i="1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401148"/>
            <a:ext cx="2880320" cy="15531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99405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PHP – Script Básico – Quebrando linha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824076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" indent="0">
              <a:buNone/>
            </a:pPr>
            <a:r>
              <a:rPr lang="pt-BR" dirty="0" smtClean="0"/>
              <a:t>A quebra de linha pode ser feita adicionando um "&lt;</a:t>
            </a:r>
            <a:r>
              <a:rPr lang="pt-BR" dirty="0" err="1"/>
              <a:t>br</a:t>
            </a:r>
            <a:r>
              <a:rPr lang="pt-BR" dirty="0" smtClean="0"/>
              <a:t>&gt;“ dentro das aspas em um bloco </a:t>
            </a:r>
            <a:r>
              <a:rPr lang="pt-BR" dirty="0" err="1" smtClean="0"/>
              <a:t>php</a:t>
            </a:r>
            <a:r>
              <a:rPr lang="pt-BR" dirty="0" smtClean="0"/>
              <a:t>:</a:t>
            </a:r>
          </a:p>
          <a:p>
            <a:pPr marL="69850" indent="0">
              <a:buNone/>
            </a:pPr>
            <a:endParaRPr lang="pt-BR" dirty="0"/>
          </a:p>
          <a:p>
            <a:pPr marL="69850" indent="0">
              <a:buNone/>
            </a:pPr>
            <a:r>
              <a:rPr lang="pt-BR" dirty="0" smtClean="0"/>
              <a:t>echo </a:t>
            </a:r>
            <a:r>
              <a:rPr lang="pt-BR" dirty="0"/>
              <a:t>"A soma de $num1+$num2=$soma &lt;</a:t>
            </a:r>
            <a:r>
              <a:rPr lang="pt-BR" dirty="0" err="1"/>
              <a:t>br</a:t>
            </a:r>
            <a:r>
              <a:rPr lang="pt-BR" dirty="0"/>
              <a:t>&gt;";</a:t>
            </a:r>
          </a:p>
          <a:p>
            <a:pPr marL="69850" indent="0">
              <a:buNone/>
            </a:pPr>
            <a:endParaRPr lang="pt-BR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401148"/>
            <a:ext cx="2880320" cy="15531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24140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PHP – Script Básico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824076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sz="1800" dirty="0" smtClean="0"/>
              <a:t>PHP é case-sensitivity de </a:t>
            </a:r>
            <a:r>
              <a:rPr lang="pt-PT" sz="1800" dirty="0"/>
              <a:t>maiúsculas e </a:t>
            </a:r>
            <a:r>
              <a:rPr lang="pt-PT" sz="1800" dirty="0" smtClean="0"/>
              <a:t>minúsculas;</a:t>
            </a:r>
          </a:p>
          <a:p>
            <a:r>
              <a:rPr lang="pt-PT" sz="1800" dirty="0" smtClean="0"/>
              <a:t>Em </a:t>
            </a:r>
            <a:r>
              <a:rPr lang="pt-PT" sz="1800" dirty="0"/>
              <a:t>PHP, palavras-chave (por exemplo, if, else, while, echo, etc.), classes, funções e funções definidas pelo usuário não diferenciam maiúsculas de minúsculas. </a:t>
            </a:r>
            <a:endParaRPr lang="pt-PT" sz="1800" dirty="0" smtClean="0"/>
          </a:p>
          <a:p>
            <a:r>
              <a:rPr lang="pt-PT" sz="1800" b="1" i="1" dirty="0"/>
              <a:t>O mesmo não ocorre para variáveis por exemplo:</a:t>
            </a:r>
            <a:endParaRPr lang="pt-BR" sz="1800" b="1" i="1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401148"/>
            <a:ext cx="2880320" cy="15531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41628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PHP – Script Básico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824076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" indent="0">
              <a:buNone/>
            </a:pPr>
            <a:r>
              <a:rPr lang="pt-BR" sz="1700" i="1" dirty="0">
                <a:solidFill>
                  <a:srgbClr val="FF0000"/>
                </a:solidFill>
              </a:rPr>
              <a:t>&lt;!DOCTYPE </a:t>
            </a:r>
            <a:r>
              <a:rPr lang="pt-BR" sz="1700" i="1" dirty="0" err="1">
                <a:solidFill>
                  <a:srgbClr val="FF0000"/>
                </a:solidFill>
              </a:rPr>
              <a:t>html</a:t>
            </a:r>
            <a:r>
              <a:rPr lang="pt-BR" sz="1700" i="1" dirty="0">
                <a:solidFill>
                  <a:srgbClr val="FF0000"/>
                </a:solidFill>
              </a:rPr>
              <a:t>&gt;</a:t>
            </a:r>
          </a:p>
          <a:p>
            <a:pPr marL="69850" indent="0">
              <a:buNone/>
            </a:pPr>
            <a:r>
              <a:rPr lang="pt-BR" sz="1700" i="1" dirty="0">
                <a:solidFill>
                  <a:srgbClr val="FF0000"/>
                </a:solidFill>
              </a:rPr>
              <a:t>&lt;</a:t>
            </a:r>
            <a:r>
              <a:rPr lang="pt-BR" sz="1700" i="1" dirty="0" err="1">
                <a:solidFill>
                  <a:srgbClr val="FF0000"/>
                </a:solidFill>
              </a:rPr>
              <a:t>html</a:t>
            </a:r>
            <a:r>
              <a:rPr lang="pt-BR" sz="1700" i="1" dirty="0">
                <a:solidFill>
                  <a:srgbClr val="FF0000"/>
                </a:solidFill>
              </a:rPr>
              <a:t>&gt;</a:t>
            </a:r>
          </a:p>
          <a:p>
            <a:pPr marL="69850" indent="0">
              <a:buNone/>
            </a:pPr>
            <a:r>
              <a:rPr lang="pt-BR" sz="1700" i="1" dirty="0">
                <a:solidFill>
                  <a:srgbClr val="FF0000"/>
                </a:solidFill>
              </a:rPr>
              <a:t>&lt;</a:t>
            </a:r>
            <a:r>
              <a:rPr lang="pt-BR" sz="1700" i="1" dirty="0" err="1">
                <a:solidFill>
                  <a:srgbClr val="FF0000"/>
                </a:solidFill>
              </a:rPr>
              <a:t>body</a:t>
            </a:r>
            <a:r>
              <a:rPr lang="pt-BR" sz="1700" i="1" dirty="0">
                <a:solidFill>
                  <a:srgbClr val="FF0000"/>
                </a:solidFill>
              </a:rPr>
              <a:t>&gt;</a:t>
            </a:r>
          </a:p>
          <a:p>
            <a:pPr marL="69850" indent="0">
              <a:buNone/>
            </a:pPr>
            <a:r>
              <a:rPr lang="pt-BR" sz="1700" i="1" dirty="0" smtClean="0">
                <a:solidFill>
                  <a:srgbClr val="FF0000"/>
                </a:solidFill>
              </a:rPr>
              <a:t>&lt;?</a:t>
            </a:r>
            <a:r>
              <a:rPr lang="pt-BR" sz="1700" i="1" dirty="0" err="1">
                <a:solidFill>
                  <a:srgbClr val="FF0000"/>
                </a:solidFill>
              </a:rPr>
              <a:t>php</a:t>
            </a:r>
            <a:endParaRPr lang="pt-BR" sz="1700" i="1" dirty="0">
              <a:solidFill>
                <a:srgbClr val="FF0000"/>
              </a:solidFill>
            </a:endParaRPr>
          </a:p>
          <a:p>
            <a:pPr marL="69850" indent="0">
              <a:buNone/>
            </a:pPr>
            <a:r>
              <a:rPr lang="pt-BR" sz="1700" i="1" dirty="0">
                <a:solidFill>
                  <a:srgbClr val="FF0000"/>
                </a:solidFill>
              </a:rPr>
              <a:t>$color = "preto";</a:t>
            </a:r>
          </a:p>
          <a:p>
            <a:pPr marL="69850" indent="0">
              <a:buNone/>
            </a:pPr>
            <a:r>
              <a:rPr lang="pt-BR" sz="1700" i="1" dirty="0" err="1">
                <a:solidFill>
                  <a:srgbClr val="FF0000"/>
                </a:solidFill>
              </a:rPr>
              <a:t>echo</a:t>
            </a:r>
            <a:r>
              <a:rPr lang="pt-BR" sz="1700" i="1" dirty="0">
                <a:solidFill>
                  <a:srgbClr val="FF0000"/>
                </a:solidFill>
              </a:rPr>
              <a:t> "Meu carro é " . $color . "&lt;</a:t>
            </a:r>
            <a:r>
              <a:rPr lang="pt-BR" sz="1700" i="1" dirty="0" err="1">
                <a:solidFill>
                  <a:srgbClr val="FF0000"/>
                </a:solidFill>
              </a:rPr>
              <a:t>br</a:t>
            </a:r>
            <a:r>
              <a:rPr lang="pt-BR" sz="1700" i="1" dirty="0">
                <a:solidFill>
                  <a:srgbClr val="FF0000"/>
                </a:solidFill>
              </a:rPr>
              <a:t>&gt;";</a:t>
            </a:r>
          </a:p>
          <a:p>
            <a:pPr marL="69850" indent="0">
              <a:buNone/>
            </a:pPr>
            <a:r>
              <a:rPr lang="pt-BR" sz="1700" i="1" dirty="0" err="1">
                <a:solidFill>
                  <a:srgbClr val="FF0000"/>
                </a:solidFill>
              </a:rPr>
              <a:t>echo</a:t>
            </a:r>
            <a:r>
              <a:rPr lang="pt-BR" sz="1700" i="1" dirty="0">
                <a:solidFill>
                  <a:srgbClr val="FF0000"/>
                </a:solidFill>
              </a:rPr>
              <a:t> "Minha casa é " . $COLOR . "&lt;</a:t>
            </a:r>
            <a:r>
              <a:rPr lang="pt-BR" sz="1700" i="1" dirty="0" err="1">
                <a:solidFill>
                  <a:srgbClr val="FF0000"/>
                </a:solidFill>
              </a:rPr>
              <a:t>br</a:t>
            </a:r>
            <a:r>
              <a:rPr lang="pt-BR" sz="1700" i="1" dirty="0">
                <a:solidFill>
                  <a:srgbClr val="FF0000"/>
                </a:solidFill>
              </a:rPr>
              <a:t>&gt;";</a:t>
            </a:r>
          </a:p>
          <a:p>
            <a:pPr marL="69850" indent="0">
              <a:buNone/>
            </a:pPr>
            <a:r>
              <a:rPr lang="pt-BR" sz="1700" i="1" dirty="0" err="1">
                <a:solidFill>
                  <a:srgbClr val="FF0000"/>
                </a:solidFill>
              </a:rPr>
              <a:t>echo</a:t>
            </a:r>
            <a:r>
              <a:rPr lang="pt-BR" sz="1700" i="1" dirty="0">
                <a:solidFill>
                  <a:srgbClr val="FF0000"/>
                </a:solidFill>
              </a:rPr>
              <a:t> "Minha bicicleta é" . $</a:t>
            </a:r>
            <a:r>
              <a:rPr lang="pt-BR" sz="1700" i="1" dirty="0" err="1">
                <a:solidFill>
                  <a:srgbClr val="FF0000"/>
                </a:solidFill>
              </a:rPr>
              <a:t>coLOR</a:t>
            </a:r>
            <a:r>
              <a:rPr lang="pt-BR" sz="1700" i="1" dirty="0">
                <a:solidFill>
                  <a:srgbClr val="FF0000"/>
                </a:solidFill>
              </a:rPr>
              <a:t> . "&lt;</a:t>
            </a:r>
            <a:r>
              <a:rPr lang="pt-BR" sz="1700" i="1" dirty="0" err="1">
                <a:solidFill>
                  <a:srgbClr val="FF0000"/>
                </a:solidFill>
              </a:rPr>
              <a:t>br</a:t>
            </a:r>
            <a:r>
              <a:rPr lang="pt-BR" sz="1700" i="1" dirty="0">
                <a:solidFill>
                  <a:srgbClr val="FF0000"/>
                </a:solidFill>
              </a:rPr>
              <a:t>&gt;";</a:t>
            </a:r>
          </a:p>
          <a:p>
            <a:pPr marL="69850" indent="0">
              <a:buNone/>
            </a:pPr>
            <a:r>
              <a:rPr lang="pt-BR" sz="1700" i="1" dirty="0">
                <a:solidFill>
                  <a:srgbClr val="FF0000"/>
                </a:solidFill>
              </a:rPr>
              <a:t>?&gt; </a:t>
            </a:r>
          </a:p>
          <a:p>
            <a:pPr marL="69850" indent="0">
              <a:buNone/>
            </a:pPr>
            <a:r>
              <a:rPr lang="pt-BR" sz="1700" i="1" dirty="0" smtClean="0">
                <a:solidFill>
                  <a:srgbClr val="FF0000"/>
                </a:solidFill>
              </a:rPr>
              <a:t>&lt;/</a:t>
            </a:r>
            <a:r>
              <a:rPr lang="pt-BR" sz="1700" i="1" dirty="0" err="1">
                <a:solidFill>
                  <a:srgbClr val="FF0000"/>
                </a:solidFill>
              </a:rPr>
              <a:t>body</a:t>
            </a:r>
            <a:r>
              <a:rPr lang="pt-BR" sz="1700" i="1" dirty="0">
                <a:solidFill>
                  <a:srgbClr val="FF0000"/>
                </a:solidFill>
              </a:rPr>
              <a:t>&gt;</a:t>
            </a:r>
          </a:p>
          <a:p>
            <a:pPr marL="69850" indent="0">
              <a:buNone/>
            </a:pPr>
            <a:r>
              <a:rPr lang="pt-BR" sz="1700" i="1" dirty="0">
                <a:solidFill>
                  <a:srgbClr val="FF0000"/>
                </a:solidFill>
              </a:rPr>
              <a:t>&lt;/</a:t>
            </a:r>
            <a:r>
              <a:rPr lang="pt-BR" sz="1700" i="1" dirty="0" err="1">
                <a:solidFill>
                  <a:srgbClr val="FF0000"/>
                </a:solidFill>
              </a:rPr>
              <a:t>html</a:t>
            </a:r>
            <a:r>
              <a:rPr lang="pt-BR" sz="1700" i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006" y="2492206"/>
            <a:ext cx="2815380" cy="143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444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PHP – Script Básico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824076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Veja o </a:t>
            </a:r>
            <a:r>
              <a:rPr lang="pt-BR" sz="1800" dirty="0" smtClean="0"/>
              <a:t>exemplo onde </a:t>
            </a:r>
            <a:r>
              <a:rPr lang="pt-BR" sz="1800" dirty="0"/>
              <a:t>apenas a primeira instrução exibirá o valor da variável $color! </a:t>
            </a:r>
            <a:r>
              <a:rPr lang="pt-BR" sz="1800" dirty="0" smtClean="0"/>
              <a:t> Isso </a:t>
            </a:r>
            <a:r>
              <a:rPr lang="pt-BR" sz="1800" dirty="0"/>
              <a:t>ocorre </a:t>
            </a:r>
            <a:r>
              <a:rPr lang="pt-BR" sz="1800" dirty="0" smtClean="0"/>
              <a:t>porque:</a:t>
            </a:r>
          </a:p>
          <a:p>
            <a:r>
              <a:rPr lang="pt-BR" sz="1800" dirty="0" smtClean="0"/>
              <a:t>$color</a:t>
            </a:r>
          </a:p>
          <a:p>
            <a:r>
              <a:rPr lang="pt-BR" sz="1800" dirty="0" smtClean="0"/>
              <a:t>$COLOR</a:t>
            </a:r>
          </a:p>
          <a:p>
            <a:r>
              <a:rPr lang="pt-BR" sz="1800" dirty="0" smtClean="0"/>
              <a:t>$</a:t>
            </a:r>
            <a:r>
              <a:rPr lang="pt-BR" sz="1800" dirty="0" err="1"/>
              <a:t>coLOR</a:t>
            </a:r>
            <a:r>
              <a:rPr lang="pt-BR" sz="1800" dirty="0"/>
              <a:t> </a:t>
            </a:r>
            <a:endParaRPr lang="pt-BR" sz="1800" dirty="0" smtClean="0"/>
          </a:p>
          <a:p>
            <a:r>
              <a:rPr lang="pt-BR" sz="1800" dirty="0"/>
              <a:t>são tratados como três </a:t>
            </a:r>
            <a:r>
              <a:rPr lang="pt-BR" sz="1800" dirty="0" smtClean="0"/>
              <a:t>variáveis diferentes:</a:t>
            </a:r>
            <a:r>
              <a:rPr lang="pt-BR" sz="1800" dirty="0"/>
              <a:t/>
            </a:r>
            <a:br>
              <a:rPr lang="pt-BR" sz="1800" dirty="0"/>
            </a:br>
            <a:endParaRPr lang="pt-BR" sz="1800" b="1" i="1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401148"/>
            <a:ext cx="2880320" cy="15531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4506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PHP – Script Básico - Comentários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824076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" indent="0">
              <a:buNone/>
            </a:pPr>
            <a:r>
              <a:rPr lang="en-US" sz="1600" i="1" dirty="0">
                <a:solidFill>
                  <a:srgbClr val="FF0000"/>
                </a:solidFill>
              </a:rPr>
              <a:t>&lt;!DOCTYPE html&gt;</a:t>
            </a:r>
            <a:br>
              <a:rPr lang="en-US" sz="1600" i="1" dirty="0">
                <a:solidFill>
                  <a:srgbClr val="FF0000"/>
                </a:solidFill>
              </a:rPr>
            </a:br>
            <a:r>
              <a:rPr lang="en-US" sz="1600" i="1" dirty="0">
                <a:solidFill>
                  <a:srgbClr val="FF0000"/>
                </a:solidFill>
              </a:rPr>
              <a:t>&lt;html&gt;</a:t>
            </a:r>
            <a:br>
              <a:rPr lang="en-US" sz="1600" i="1" dirty="0">
                <a:solidFill>
                  <a:srgbClr val="FF0000"/>
                </a:solidFill>
              </a:rPr>
            </a:br>
            <a:r>
              <a:rPr lang="en-US" sz="1600" i="1" dirty="0">
                <a:solidFill>
                  <a:srgbClr val="FF0000"/>
                </a:solidFill>
              </a:rPr>
              <a:t>&lt;body&gt;</a:t>
            </a:r>
            <a:br>
              <a:rPr lang="en-US" sz="1600" i="1" dirty="0">
                <a:solidFill>
                  <a:srgbClr val="FF0000"/>
                </a:solidFill>
              </a:rPr>
            </a:br>
            <a:r>
              <a:rPr lang="en-US" sz="1600" i="1" dirty="0" smtClean="0">
                <a:solidFill>
                  <a:srgbClr val="FF0000"/>
                </a:solidFill>
              </a:rPr>
              <a:t>&lt;?</a:t>
            </a:r>
            <a:r>
              <a:rPr lang="en-US" sz="1600" i="1" dirty="0" err="1">
                <a:solidFill>
                  <a:srgbClr val="FF0000"/>
                </a:solidFill>
              </a:rPr>
              <a:t>php</a:t>
            </a:r>
            <a:r>
              <a:rPr lang="en-US" sz="1600" i="1" dirty="0">
                <a:solidFill>
                  <a:srgbClr val="FF0000"/>
                </a:solidFill>
              </a:rPr>
              <a:t/>
            </a:r>
            <a:br>
              <a:rPr lang="en-US" sz="1600" i="1" dirty="0">
                <a:solidFill>
                  <a:srgbClr val="FF0000"/>
                </a:solidFill>
              </a:rPr>
            </a:br>
            <a:r>
              <a:rPr lang="en-US" sz="1600" i="1" dirty="0">
                <a:solidFill>
                  <a:srgbClr val="FF0000"/>
                </a:solidFill>
              </a:rPr>
              <a:t>// </a:t>
            </a:r>
            <a:r>
              <a:rPr lang="en-US" sz="1600" i="1" dirty="0" err="1" smtClean="0">
                <a:solidFill>
                  <a:srgbClr val="FF0000"/>
                </a:solidFill>
              </a:rPr>
              <a:t>Comentário</a:t>
            </a:r>
            <a:r>
              <a:rPr lang="en-US" sz="1600" i="1" dirty="0" smtClean="0">
                <a:solidFill>
                  <a:srgbClr val="FF0000"/>
                </a:solidFill>
              </a:rPr>
              <a:t> simples</a:t>
            </a:r>
          </a:p>
          <a:p>
            <a:pPr marL="69850" indent="0">
              <a:buNone/>
            </a:pPr>
            <a:r>
              <a:rPr lang="en-US" sz="1600" i="1" dirty="0" smtClean="0">
                <a:solidFill>
                  <a:srgbClr val="FF0000"/>
                </a:solidFill>
              </a:rPr>
              <a:t># </a:t>
            </a:r>
            <a:r>
              <a:rPr lang="en-US" sz="1600" i="1" dirty="0" err="1" smtClean="0">
                <a:solidFill>
                  <a:srgbClr val="FF0000"/>
                </a:solidFill>
              </a:rPr>
              <a:t>comentários</a:t>
            </a:r>
            <a:r>
              <a:rPr lang="en-US" sz="1600" i="1" dirty="0" smtClean="0">
                <a:solidFill>
                  <a:srgbClr val="FF0000"/>
                </a:solidFill>
              </a:rPr>
              <a:t> simples</a:t>
            </a:r>
          </a:p>
          <a:p>
            <a:pPr marL="69850" indent="0">
              <a:buNone/>
            </a:pPr>
            <a:r>
              <a:rPr lang="en-US" sz="1600" i="1" dirty="0" smtClean="0">
                <a:solidFill>
                  <a:srgbClr val="FF0000"/>
                </a:solidFill>
              </a:rPr>
              <a:t>/*</a:t>
            </a:r>
            <a:r>
              <a:rPr lang="en-US" sz="1600" i="1" dirty="0">
                <a:solidFill>
                  <a:srgbClr val="FF0000"/>
                </a:solidFill>
              </a:rPr>
              <a:t/>
            </a:r>
            <a:br>
              <a:rPr lang="en-US" sz="1600" i="1" dirty="0">
                <a:solidFill>
                  <a:srgbClr val="FF0000"/>
                </a:solidFill>
              </a:rPr>
            </a:br>
            <a:r>
              <a:rPr lang="en-US" sz="1600" i="1" dirty="0" err="1" smtClean="0">
                <a:solidFill>
                  <a:srgbClr val="FF0000"/>
                </a:solidFill>
              </a:rPr>
              <a:t>Comentário</a:t>
            </a:r>
            <a:r>
              <a:rPr lang="en-US" sz="1600" i="1" dirty="0" smtClean="0">
                <a:solidFill>
                  <a:srgbClr val="FF0000"/>
                </a:solidFill>
              </a:rPr>
              <a:t> em </a:t>
            </a:r>
            <a:r>
              <a:rPr lang="en-US" sz="1600" i="1" dirty="0" err="1" smtClean="0">
                <a:solidFill>
                  <a:srgbClr val="FF0000"/>
                </a:solidFill>
              </a:rPr>
              <a:t>Multiplas</a:t>
            </a:r>
            <a:endParaRPr lang="en-US" sz="1600" i="1" dirty="0" smtClean="0">
              <a:solidFill>
                <a:srgbClr val="FF0000"/>
              </a:solidFill>
            </a:endParaRPr>
          </a:p>
          <a:p>
            <a:pPr marL="69850" indent="0">
              <a:buNone/>
            </a:pPr>
            <a:r>
              <a:rPr lang="en-US" sz="1600" i="1" dirty="0" err="1" smtClean="0">
                <a:solidFill>
                  <a:srgbClr val="FF0000"/>
                </a:solidFill>
              </a:rPr>
              <a:t>Linhas</a:t>
            </a:r>
            <a:endParaRPr lang="en-US" sz="1600" i="1" dirty="0" smtClean="0">
              <a:solidFill>
                <a:srgbClr val="FF0000"/>
              </a:solidFill>
            </a:endParaRPr>
          </a:p>
          <a:p>
            <a:pPr marL="69850" indent="0">
              <a:buNone/>
            </a:pPr>
            <a:r>
              <a:rPr lang="en-US" sz="1600" i="1" dirty="0" smtClean="0">
                <a:solidFill>
                  <a:srgbClr val="FF0000"/>
                </a:solidFill>
              </a:rPr>
              <a:t>*/</a:t>
            </a:r>
          </a:p>
          <a:p>
            <a:pPr marL="69850" indent="0">
              <a:buNone/>
            </a:pPr>
            <a:r>
              <a:rPr lang="en-US" sz="1600" i="1" dirty="0" smtClean="0">
                <a:solidFill>
                  <a:srgbClr val="FF0000"/>
                </a:solidFill>
              </a:rPr>
              <a:t>?&gt;</a:t>
            </a:r>
            <a:r>
              <a:rPr lang="en-US" sz="1600" i="1" dirty="0">
                <a:solidFill>
                  <a:srgbClr val="FF0000"/>
                </a:solidFill>
              </a:rPr>
              <a:t/>
            </a:r>
            <a:br>
              <a:rPr lang="en-US" sz="1600" i="1" dirty="0">
                <a:solidFill>
                  <a:srgbClr val="FF0000"/>
                </a:solidFill>
              </a:rPr>
            </a:br>
            <a:r>
              <a:rPr lang="en-US" sz="1600" i="1" dirty="0" smtClean="0">
                <a:solidFill>
                  <a:srgbClr val="FF0000"/>
                </a:solidFill>
              </a:rPr>
              <a:t>&lt;/</a:t>
            </a:r>
            <a:r>
              <a:rPr lang="en-US" sz="1600" i="1" dirty="0">
                <a:solidFill>
                  <a:srgbClr val="FF0000"/>
                </a:solidFill>
              </a:rPr>
              <a:t>body&gt;</a:t>
            </a:r>
            <a:br>
              <a:rPr lang="en-US" sz="1600" i="1" dirty="0">
                <a:solidFill>
                  <a:srgbClr val="FF0000"/>
                </a:solidFill>
              </a:rPr>
            </a:br>
            <a:r>
              <a:rPr lang="en-US" sz="1600" i="1" dirty="0">
                <a:solidFill>
                  <a:srgbClr val="FF0000"/>
                </a:solidFill>
              </a:rPr>
              <a:t>&lt;/html&gt;</a:t>
            </a:r>
            <a:endParaRPr lang="pt-BR" sz="1600" i="1" dirty="0">
              <a:solidFill>
                <a:srgbClr val="FF0000"/>
              </a:solidFill>
            </a:endParaRP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006" y="2492206"/>
            <a:ext cx="2815380" cy="143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6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3D4965"/>
      </a:dk1>
      <a:lt1>
        <a:srgbClr val="FFFFFF"/>
      </a:lt1>
      <a:dk2>
        <a:srgbClr val="1C4587"/>
      </a:dk2>
      <a:lt2>
        <a:srgbClr val="F3F3F3"/>
      </a:lt2>
      <a:accent1>
        <a:srgbClr val="3C78D8"/>
      </a:accent1>
      <a:accent2>
        <a:srgbClr val="89ABE6"/>
      </a:accent2>
      <a:accent3>
        <a:srgbClr val="8EA3C3"/>
      </a:accent3>
      <a:accent4>
        <a:srgbClr val="EFEFEF"/>
      </a:accent4>
      <a:accent5>
        <a:srgbClr val="D9D9D9"/>
      </a:accent5>
      <a:accent6>
        <a:srgbClr val="C9DAF8"/>
      </a:accent6>
      <a:hlink>
        <a:srgbClr val="3C78D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3939</TotalTime>
  <Words>1152</Words>
  <Application>Microsoft Office PowerPoint</Application>
  <PresentationFormat>Apresentação na tela (16:9)</PresentationFormat>
  <Paragraphs>218</Paragraphs>
  <Slides>26</Slides>
  <Notes>26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1" baseType="lpstr">
      <vt:lpstr>Calibri</vt:lpstr>
      <vt:lpstr>Dosis</vt:lpstr>
      <vt:lpstr>Sniglet</vt:lpstr>
      <vt:lpstr>Arial</vt:lpstr>
      <vt:lpstr>Friar template</vt:lpstr>
      <vt:lpstr>PHP</vt:lpstr>
      <vt:lpstr>PHP</vt:lpstr>
      <vt:lpstr>PHP</vt:lpstr>
      <vt:lpstr>PHP – Script Básico</vt:lpstr>
      <vt:lpstr>PHP – Script Básico – Quebrando linha</vt:lpstr>
      <vt:lpstr>PHP – Script Básico</vt:lpstr>
      <vt:lpstr>PHP – Script Básico</vt:lpstr>
      <vt:lpstr>PHP – Script Básico</vt:lpstr>
      <vt:lpstr>PHP – Script Básico - Comentários</vt:lpstr>
      <vt:lpstr>PHP – Script Básico - Variáveis</vt:lpstr>
      <vt:lpstr>PHP – Script Básico – Tipos de dados variáveis</vt:lpstr>
      <vt:lpstr>PHP – Script Básico - Variáveis</vt:lpstr>
      <vt:lpstr>PHP – Script Básico - echo</vt:lpstr>
      <vt:lpstr>PHP – Script Básico - echo</vt:lpstr>
      <vt:lpstr>PHP – Script Básico – Operações Matemáticas</vt:lpstr>
      <vt:lpstr>PHP – Script Básico – Concatenar</vt:lpstr>
      <vt:lpstr>PHP – Script Básico – Operações Matemáticas</vt:lpstr>
      <vt:lpstr>PHP – Script Básico – Regras de Precedência</vt:lpstr>
      <vt:lpstr>PHP – Script Básico – Operações Matemáticas</vt:lpstr>
      <vt:lpstr>PHP – Script Básico – Operadores Relacionais</vt:lpstr>
      <vt:lpstr>PHP – Script Básico – Operadores Lógicos</vt:lpstr>
      <vt:lpstr>PHP – Script Básico – Operador Unário</vt:lpstr>
      <vt:lpstr>PHP – Script Básico – _GET</vt:lpstr>
      <vt:lpstr>PHP – Script Básico – _GET</vt:lpstr>
      <vt:lpstr>PHP – Script Básico – _GET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Sistemas Cloud Computing</dc:title>
  <dc:creator>Ederson</dc:creator>
  <cp:lastModifiedBy>Ederson</cp:lastModifiedBy>
  <cp:revision>85</cp:revision>
  <dcterms:modified xsi:type="dcterms:W3CDTF">2024-03-12T19:30:57Z</dcterms:modified>
</cp:coreProperties>
</file>