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6" r:id="rId9"/>
    <p:sldId id="284" r:id="rId10"/>
    <p:sldId id="285" r:id="rId11"/>
    <p:sldId id="278" r:id="rId12"/>
  </p:sldIdLst>
  <p:sldSz cx="9144000" cy="5143500" type="screen16x9"/>
  <p:notesSz cx="6858000" cy="9144000"/>
  <p:embeddedFontLst>
    <p:embeddedFont>
      <p:font typeface="Dosis" panose="020B0604020202020204" charset="0"/>
      <p:regular r:id="rId14"/>
      <p:bold r:id="rId15"/>
    </p:embeddedFont>
    <p:embeddedFont>
      <p:font typeface="Sniglet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Conexão Bem-sucedida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323528" y="1275607"/>
            <a:ext cx="8003882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" t="4470" r="-487" b="14759"/>
          <a:stretch/>
        </p:blipFill>
        <p:spPr bwMode="auto">
          <a:xfrm>
            <a:off x="1547664" y="1651934"/>
            <a:ext cx="5529597" cy="251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 extensão </a:t>
            </a:r>
            <a:r>
              <a:rPr lang="pt-BR" sz="1800" dirty="0" err="1"/>
              <a:t>mysqli</a:t>
            </a:r>
            <a:r>
              <a:rPr lang="pt-BR" sz="1800" dirty="0"/>
              <a:t> permite a você acessar a funcionalidade provida pelo </a:t>
            </a:r>
            <a:r>
              <a:rPr lang="pt-BR" sz="1800" dirty="0" smtClean="0"/>
              <a:t>MySQL.</a:t>
            </a:r>
          </a:p>
          <a:p>
            <a:r>
              <a:rPr lang="pt-PT" sz="1800" dirty="0"/>
              <a:t>Ao escrever aplicativos PHP que precisam se conectar ao servidor MySQL, existem várias opções de API disponíveis. </a:t>
            </a:r>
            <a:endParaRPr lang="pt-PT" sz="1800" dirty="0" smtClean="0"/>
          </a:p>
          <a:p>
            <a:r>
              <a:rPr lang="pt-PT" sz="1800" dirty="0" smtClean="0"/>
              <a:t>Mysqli, Mysql_connector, PDO, etc...</a:t>
            </a:r>
            <a:endParaRPr lang="pt-PT" sz="1800" dirty="0"/>
          </a:p>
          <a:p>
            <a:r>
              <a:rPr lang="pt-PT" sz="1800" dirty="0" smtClean="0"/>
              <a:t>Iremos utilizar o Mysqli</a:t>
            </a:r>
          </a:p>
          <a:p>
            <a:r>
              <a:rPr lang="pt-PT" sz="1800" smtClean="0"/>
              <a:t>Mysql Improved</a:t>
            </a:r>
            <a:endParaRPr lang="pt-PT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Se seu aplicativo PHP precisar se comunicar com um servidor de banco de dados, você precisará escrever código PHP para executar atividades como conectar-se ao servidor de banco de dados, consultar o banco de dados e </a:t>
            </a:r>
            <a:r>
              <a:rPr lang="pt-PT" sz="1800" dirty="0" smtClean="0"/>
              <a:t>outras. </a:t>
            </a:r>
          </a:p>
          <a:p>
            <a:r>
              <a:rPr lang="pt-PT" sz="1800" dirty="0" smtClean="0"/>
              <a:t>Esse </a:t>
            </a:r>
            <a:r>
              <a:rPr lang="pt-PT" sz="1800" dirty="0"/>
              <a:t>software é conhecido genericamente como conector, pois permite que seu aplicativo se conecte a um servidor de banco de dados.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Criar arquivo PHP para conexão:</a:t>
            </a:r>
          </a:p>
          <a:p>
            <a:pPr marL="69850" indent="0">
              <a:buNone/>
            </a:pPr>
            <a:r>
              <a:rPr lang="pt-BR" sz="1800" i="1" dirty="0" smtClean="0">
                <a:solidFill>
                  <a:srgbClr val="FF0000"/>
                </a:solidFill>
              </a:rPr>
              <a:t>&lt;?</a:t>
            </a:r>
            <a:r>
              <a:rPr lang="pt-BR" sz="1800" i="1" dirty="0" err="1">
                <a:solidFill>
                  <a:srgbClr val="FF0000"/>
                </a:solidFill>
              </a:rPr>
              <a:t>php</a:t>
            </a:r>
            <a:endParaRPr lang="pt-BR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$host= </a:t>
            </a:r>
            <a:r>
              <a:rPr lang="pt-BR" sz="1800" i="1" dirty="0" smtClean="0">
                <a:solidFill>
                  <a:srgbClr val="FF0000"/>
                </a:solidFill>
              </a:rPr>
              <a:t>“</a:t>
            </a:r>
            <a:r>
              <a:rPr lang="pt-BR" sz="1800" i="1" dirty="0" err="1" smtClean="0">
                <a:solidFill>
                  <a:srgbClr val="FF0000"/>
                </a:solidFill>
              </a:rPr>
              <a:t>Hostname</a:t>
            </a:r>
            <a:r>
              <a:rPr lang="pt-BR" sz="1800" i="1" dirty="0" smtClean="0">
                <a:solidFill>
                  <a:srgbClr val="FF0000"/>
                </a:solidFill>
              </a:rPr>
              <a:t>";</a:t>
            </a:r>
            <a:endParaRPr lang="pt-BR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</a:t>
            </a:r>
            <a:r>
              <a:rPr lang="pt-BR" sz="1800" i="1" dirty="0" err="1">
                <a:solidFill>
                  <a:srgbClr val="FF0000"/>
                </a:solidFill>
              </a:rPr>
              <a:t>usuario</a:t>
            </a:r>
            <a:r>
              <a:rPr lang="pt-BR" sz="1800" i="1" dirty="0">
                <a:solidFill>
                  <a:srgbClr val="FF0000"/>
                </a:solidFill>
              </a:rPr>
              <a:t> = </a:t>
            </a:r>
            <a:r>
              <a:rPr lang="pt-BR" sz="1800" i="1" dirty="0" smtClean="0">
                <a:solidFill>
                  <a:srgbClr val="FF0000"/>
                </a:solidFill>
              </a:rPr>
              <a:t>“</a:t>
            </a:r>
            <a:r>
              <a:rPr lang="pt-BR" sz="1800" i="1" dirty="0" err="1" smtClean="0">
                <a:solidFill>
                  <a:srgbClr val="FF0000"/>
                </a:solidFill>
              </a:rPr>
              <a:t>Username</a:t>
            </a:r>
            <a:r>
              <a:rPr lang="pt-BR" sz="1800" i="1" dirty="0" smtClean="0">
                <a:solidFill>
                  <a:srgbClr val="FF0000"/>
                </a:solidFill>
              </a:rPr>
              <a:t>";</a:t>
            </a:r>
            <a:endParaRPr lang="pt-BR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$senha = </a:t>
            </a:r>
            <a:r>
              <a:rPr lang="pt-BR" sz="1800" i="1" dirty="0" smtClean="0">
                <a:solidFill>
                  <a:srgbClr val="FF0000"/>
                </a:solidFill>
              </a:rPr>
              <a:t>“</a:t>
            </a:r>
            <a:r>
              <a:rPr lang="pt-BR" sz="1800" i="1" dirty="0" err="1" smtClean="0">
                <a:solidFill>
                  <a:srgbClr val="FF0000"/>
                </a:solidFill>
              </a:rPr>
              <a:t>Password</a:t>
            </a:r>
            <a:r>
              <a:rPr lang="pt-BR" sz="1800" i="1" dirty="0" smtClean="0">
                <a:solidFill>
                  <a:srgbClr val="FF0000"/>
                </a:solidFill>
              </a:rPr>
              <a:t>";</a:t>
            </a:r>
            <a:endParaRPr lang="pt-BR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</a:t>
            </a:r>
            <a:r>
              <a:rPr lang="pt-BR" sz="1800" i="1" dirty="0" err="1">
                <a:solidFill>
                  <a:srgbClr val="FF0000"/>
                </a:solidFill>
              </a:rPr>
              <a:t>bd</a:t>
            </a:r>
            <a:r>
              <a:rPr lang="pt-BR" sz="1800" i="1" dirty="0">
                <a:solidFill>
                  <a:srgbClr val="FF0000"/>
                </a:solidFill>
              </a:rPr>
              <a:t> = </a:t>
            </a:r>
            <a:r>
              <a:rPr lang="pt-BR" sz="1800" i="1" dirty="0" smtClean="0">
                <a:solidFill>
                  <a:srgbClr val="FF0000"/>
                </a:solidFill>
              </a:rPr>
              <a:t>“</a:t>
            </a:r>
            <a:r>
              <a:rPr lang="pt-BR" sz="1800" i="1" dirty="0" err="1" smtClean="0">
                <a:solidFill>
                  <a:srgbClr val="FF0000"/>
                </a:solidFill>
              </a:rPr>
              <a:t>Database</a:t>
            </a:r>
            <a:r>
              <a:rPr lang="pt-BR" sz="1800" i="1" dirty="0" smtClean="0">
                <a:solidFill>
                  <a:srgbClr val="FF0000"/>
                </a:solidFill>
              </a:rPr>
              <a:t>";</a:t>
            </a:r>
            <a:endParaRPr lang="pt-BR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PT" sz="1800" i="1" dirty="0" smtClean="0">
                <a:solidFill>
                  <a:srgbClr val="FF0000"/>
                </a:solidFill>
              </a:rPr>
              <a:t>?&gt;</a:t>
            </a:r>
          </a:p>
          <a:p>
            <a:endParaRPr lang="pt-PT" sz="1800" dirty="0"/>
          </a:p>
          <a:p>
            <a:r>
              <a:rPr lang="pt-PT" sz="1800" dirty="0" smtClean="0"/>
              <a:t>Criando as variáveis com o valores de conexão ao BD Mysql.</a:t>
            </a:r>
            <a:endParaRPr lang="pt-PT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Criando uma variável padrão que será chamada para conexão</a:t>
            </a:r>
          </a:p>
          <a:p>
            <a:endParaRPr lang="en-US" sz="1800" dirty="0" smtClean="0">
              <a:latin typeface="+mn-lt"/>
            </a:endParaRPr>
          </a:p>
          <a:p>
            <a:pPr marL="6985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$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con = new 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mysqli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($host, $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usuario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, $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senha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, $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bd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);</a:t>
            </a:r>
          </a:p>
          <a:p>
            <a:pPr marL="69850" indent="0">
              <a:buNone/>
            </a:pPr>
            <a:endParaRPr lang="en-US" sz="1800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variável</a:t>
            </a:r>
            <a:r>
              <a:rPr lang="en-US" sz="1800" dirty="0" smtClean="0"/>
              <a:t> $con </a:t>
            </a:r>
            <a:r>
              <a:rPr lang="en-US" sz="1800" dirty="0" err="1" smtClean="0"/>
              <a:t>receberá</a:t>
            </a:r>
            <a:r>
              <a:rPr lang="en-US" sz="1800" dirty="0" smtClean="0"/>
              <a:t> a </a:t>
            </a:r>
            <a:r>
              <a:rPr lang="en-US" sz="1800" dirty="0" err="1" smtClean="0"/>
              <a:t>função</a:t>
            </a:r>
            <a:r>
              <a:rPr lang="en-US" sz="1800" dirty="0" smtClean="0"/>
              <a:t> new </a:t>
            </a:r>
            <a:r>
              <a:rPr lang="en-US" sz="1800" dirty="0" err="1" smtClean="0"/>
              <a:t>mysql</a:t>
            </a:r>
            <a:r>
              <a:rPr lang="en-US" sz="1800" dirty="0" smtClean="0"/>
              <a:t>, </a:t>
            </a:r>
            <a:r>
              <a:rPr lang="en-US" sz="1800" dirty="0" err="1" smtClean="0"/>
              <a:t>juntamente</a:t>
            </a:r>
            <a:r>
              <a:rPr lang="en-US" sz="1800" dirty="0" smtClean="0"/>
              <a:t> com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parâmetros</a:t>
            </a:r>
            <a:r>
              <a:rPr lang="en-US" sz="1800" dirty="0" smtClean="0"/>
              <a:t> de </a:t>
            </a:r>
            <a:r>
              <a:rPr lang="en-US" sz="1800" dirty="0" err="1" smtClean="0"/>
              <a:t>conexão</a:t>
            </a:r>
            <a:r>
              <a:rPr lang="en-US" sz="1800" dirty="0" smtClean="0"/>
              <a:t>, </a:t>
            </a:r>
            <a:r>
              <a:rPr lang="en-US" sz="1800" dirty="0" err="1" smtClean="0"/>
              <a:t>efetuando</a:t>
            </a:r>
            <a:r>
              <a:rPr lang="en-US" sz="1800" dirty="0" smtClean="0"/>
              <a:t> a </a:t>
            </a:r>
            <a:r>
              <a:rPr lang="en-US" sz="1800" dirty="0" err="1" smtClean="0"/>
              <a:t>conexão</a:t>
            </a:r>
            <a:r>
              <a:rPr lang="en-US" sz="180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Criando teste condicional para informar quando a conexão falhar</a:t>
            </a:r>
          </a:p>
          <a:p>
            <a:pPr marL="69850" indent="0"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if </a:t>
            </a:r>
            <a:r>
              <a:rPr lang="pt-BR" sz="1800" dirty="0">
                <a:solidFill>
                  <a:srgbClr val="FF0000"/>
                </a:solidFill>
              </a:rPr>
              <a:t>($</a:t>
            </a:r>
            <a:r>
              <a:rPr lang="pt-BR" sz="1800" dirty="0" err="1">
                <a:solidFill>
                  <a:srgbClr val="FF0000"/>
                </a:solidFill>
              </a:rPr>
              <a:t>con</a:t>
            </a:r>
            <a:r>
              <a:rPr lang="pt-BR" sz="1800" dirty="0">
                <a:solidFill>
                  <a:srgbClr val="FF0000"/>
                </a:solidFill>
              </a:rPr>
              <a:t> -&gt; </a:t>
            </a:r>
            <a:r>
              <a:rPr lang="pt-BR" sz="1800" dirty="0" err="1">
                <a:solidFill>
                  <a:srgbClr val="FF0000"/>
                </a:solidFill>
              </a:rPr>
              <a:t>connect_errno</a:t>
            </a:r>
            <a:r>
              <a:rPr lang="pt-BR" sz="1800" dirty="0">
                <a:solidFill>
                  <a:srgbClr val="FF0000"/>
                </a:solidFill>
              </a:rPr>
              <a:t>){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    </a:t>
            </a:r>
            <a:r>
              <a:rPr lang="pt-BR" sz="1800" dirty="0" err="1">
                <a:solidFill>
                  <a:srgbClr val="FF0000"/>
                </a:solidFill>
              </a:rPr>
              <a:t>echo</a:t>
            </a:r>
            <a:r>
              <a:rPr lang="pt-BR" sz="1800" dirty="0">
                <a:solidFill>
                  <a:srgbClr val="FF0000"/>
                </a:solidFill>
              </a:rPr>
              <a:t> "Falha na Conexão: (".$</a:t>
            </a:r>
            <a:r>
              <a:rPr lang="pt-BR" sz="1800" dirty="0" err="1">
                <a:solidFill>
                  <a:srgbClr val="FF0000"/>
                </a:solidFill>
              </a:rPr>
              <a:t>con</a:t>
            </a:r>
            <a:r>
              <a:rPr lang="pt-BR" sz="1800" dirty="0">
                <a:solidFill>
                  <a:srgbClr val="FF0000"/>
                </a:solidFill>
              </a:rPr>
              <a:t>-&gt;</a:t>
            </a:r>
            <a:r>
              <a:rPr lang="pt-BR" sz="1800" dirty="0" err="1">
                <a:solidFill>
                  <a:srgbClr val="FF0000"/>
                </a:solidFill>
              </a:rPr>
              <a:t>connect_errno</a:t>
            </a:r>
            <a:r>
              <a:rPr lang="pt-BR" sz="1800" dirty="0" smtClean="0">
                <a:solidFill>
                  <a:srgbClr val="FF0000"/>
                </a:solidFill>
              </a:rPr>
              <a:t>.")".$</a:t>
            </a:r>
            <a:r>
              <a:rPr lang="pt-BR" sz="1800" dirty="0" err="1">
                <a:solidFill>
                  <a:srgbClr val="FF0000"/>
                </a:solidFill>
              </a:rPr>
              <a:t>con</a:t>
            </a:r>
            <a:r>
              <a:rPr lang="pt-BR" sz="1800" dirty="0">
                <a:solidFill>
                  <a:srgbClr val="FF0000"/>
                </a:solidFill>
              </a:rPr>
              <a:t>-&gt; </a:t>
            </a:r>
            <a:r>
              <a:rPr lang="pt-BR" sz="1800" dirty="0" err="1">
                <a:solidFill>
                  <a:srgbClr val="FF0000"/>
                </a:solidFill>
              </a:rPr>
              <a:t>connect_error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</a:t>
            </a: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função</a:t>
            </a:r>
            <a:r>
              <a:rPr lang="en-US" sz="1800" dirty="0" smtClean="0"/>
              <a:t> connect </a:t>
            </a:r>
            <a:r>
              <a:rPr lang="en-US" sz="1800" dirty="0" err="1" smtClean="0"/>
              <a:t>errno</a:t>
            </a:r>
            <a:r>
              <a:rPr lang="en-US" sz="1800" dirty="0" smtClean="0"/>
              <a:t> é </a:t>
            </a:r>
            <a:r>
              <a:rPr lang="en-US" sz="1800" dirty="0" err="1" smtClean="0"/>
              <a:t>retornada</a:t>
            </a:r>
            <a:r>
              <a:rPr lang="en-US" sz="1800" dirty="0" smtClean="0"/>
              <a:t> </a:t>
            </a:r>
            <a:r>
              <a:rPr lang="en-US" sz="1800" dirty="0" err="1" smtClean="0"/>
              <a:t>caso</a:t>
            </a:r>
            <a:r>
              <a:rPr lang="en-US" sz="1800" dirty="0" smtClean="0"/>
              <a:t> </a:t>
            </a:r>
            <a:r>
              <a:rPr lang="en-US" sz="1800" dirty="0" err="1" smtClean="0"/>
              <a:t>haja</a:t>
            </a:r>
            <a:r>
              <a:rPr lang="en-US" sz="1800" dirty="0" smtClean="0"/>
              <a:t> </a:t>
            </a:r>
            <a:r>
              <a:rPr lang="en-US" sz="1800" dirty="0" err="1" smtClean="0"/>
              <a:t>falha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conexão</a:t>
            </a:r>
            <a:r>
              <a:rPr lang="en-US" sz="1800" dirty="0" smtClean="0"/>
              <a:t> </a:t>
            </a:r>
            <a:r>
              <a:rPr lang="en-US" sz="1800" dirty="0" err="1" smtClean="0"/>
              <a:t>ele</a:t>
            </a:r>
            <a:r>
              <a:rPr lang="en-US" sz="1800" dirty="0" smtClean="0"/>
              <a:t> </a:t>
            </a:r>
            <a:r>
              <a:rPr lang="en-US" sz="1800" dirty="0" err="1" smtClean="0"/>
              <a:t>entra</a:t>
            </a:r>
            <a:r>
              <a:rPr lang="en-US" sz="1800" dirty="0" smtClean="0"/>
              <a:t> no </a:t>
            </a:r>
            <a:r>
              <a:rPr lang="en-US" sz="1800" dirty="0" err="1" smtClean="0"/>
              <a:t>teste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condicional</a:t>
            </a:r>
            <a:r>
              <a:rPr lang="en-US" sz="1800" dirty="0" smtClean="0"/>
              <a:t>, e o echo </a:t>
            </a:r>
            <a:r>
              <a:rPr lang="en-US" sz="1800" dirty="0" err="1" smtClean="0"/>
              <a:t>imprime</a:t>
            </a:r>
            <a:r>
              <a:rPr lang="en-US" sz="1800" dirty="0" smtClean="0"/>
              <a:t> o </a:t>
            </a:r>
            <a:r>
              <a:rPr lang="en-US" sz="1800" dirty="0" err="1" smtClean="0"/>
              <a:t>código</a:t>
            </a:r>
            <a:r>
              <a:rPr lang="en-US" sz="1800" dirty="0" smtClean="0"/>
              <a:t> e o </a:t>
            </a:r>
            <a:r>
              <a:rPr lang="en-US" sz="1800" dirty="0" err="1" smtClean="0"/>
              <a:t>nome</a:t>
            </a:r>
            <a:r>
              <a:rPr lang="en-US" sz="1800" dirty="0" smtClean="0"/>
              <a:t> do </a:t>
            </a:r>
            <a:r>
              <a:rPr lang="en-US" sz="1800" dirty="0" err="1" smtClean="0"/>
              <a:t>erro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A função opcional será executada caso a conexão seja bem sucedida</a:t>
            </a:r>
          </a:p>
          <a:p>
            <a:endParaRPr lang="pt-PT" sz="1800" dirty="0" smtClean="0">
              <a:latin typeface="+mn-lt"/>
            </a:endParaRPr>
          </a:p>
          <a:p>
            <a:r>
              <a:rPr lang="pt-BR" sz="1800" i="1" dirty="0" err="1" smtClean="0">
                <a:solidFill>
                  <a:srgbClr val="FF0000"/>
                </a:solidFill>
                <a:latin typeface="+mn-lt"/>
              </a:rPr>
              <a:t>echo</a:t>
            </a:r>
            <a:r>
              <a:rPr lang="pt-BR" sz="1800" i="1" dirty="0" smtClean="0">
                <a:solidFill>
                  <a:srgbClr val="FF0000"/>
                </a:solidFill>
                <a:latin typeface="+mn-lt"/>
              </a:rPr>
              <a:t> $</a:t>
            </a:r>
            <a:r>
              <a:rPr lang="pt-BR" sz="1800" i="1" dirty="0" err="1" smtClean="0">
                <a:solidFill>
                  <a:srgbClr val="FF0000"/>
                </a:solidFill>
                <a:latin typeface="+mn-lt"/>
              </a:rPr>
              <a:t>con</a:t>
            </a:r>
            <a:r>
              <a:rPr lang="pt-BR" sz="1800" i="1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pt-BR" sz="1800" i="1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pt-BR" sz="1800" i="1" dirty="0" err="1">
                <a:solidFill>
                  <a:srgbClr val="FF0000"/>
                </a:solidFill>
                <a:latin typeface="+mn-lt"/>
              </a:rPr>
              <a:t>host_info</a:t>
            </a:r>
            <a:r>
              <a:rPr lang="pt-BR" sz="1800" i="1" dirty="0">
                <a:solidFill>
                  <a:srgbClr val="FF0000"/>
                </a:solidFill>
                <a:latin typeface="+mn-lt"/>
              </a:rPr>
              <a:t> . "\n";</a:t>
            </a:r>
          </a:p>
          <a:p>
            <a:endParaRPr lang="en-US" sz="1800" i="1" dirty="0" smtClean="0">
              <a:solidFill>
                <a:srgbClr val="FF0000"/>
              </a:solidFill>
            </a:endParaRPr>
          </a:p>
          <a:p>
            <a:r>
              <a:rPr lang="en-US" sz="1800" i="1" dirty="0" smtClean="0">
                <a:solidFill>
                  <a:schemeClr val="accent6">
                    <a:lumMod val="10000"/>
                  </a:schemeClr>
                </a:solidFill>
              </a:rPr>
              <a:t>A </a:t>
            </a:r>
            <a:r>
              <a:rPr lang="en-US" sz="1800" i="1" dirty="0" err="1" smtClean="0">
                <a:solidFill>
                  <a:schemeClr val="accent6">
                    <a:lumMod val="10000"/>
                  </a:schemeClr>
                </a:solidFill>
              </a:rPr>
              <a:t>função</a:t>
            </a:r>
            <a:r>
              <a:rPr lang="en-US" sz="1800" i="1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10000"/>
                  </a:schemeClr>
                </a:solidFill>
              </a:rPr>
              <a:t>host_info</a:t>
            </a:r>
            <a:r>
              <a:rPr lang="en-US" sz="1800" i="1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10000"/>
                  </a:schemeClr>
                </a:solidFill>
              </a:rPr>
              <a:t>retornará</a:t>
            </a:r>
            <a:r>
              <a:rPr lang="en-US" sz="1800" i="1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10000"/>
                  </a:schemeClr>
                </a:solidFill>
              </a:rPr>
              <a:t>informações</a:t>
            </a:r>
            <a:r>
              <a:rPr lang="en-US" sz="1800" i="1" dirty="0" smtClean="0">
                <a:solidFill>
                  <a:schemeClr val="accent6">
                    <a:lumMod val="10000"/>
                  </a:schemeClr>
                </a:solidFill>
              </a:rPr>
              <a:t> da </a:t>
            </a:r>
            <a:r>
              <a:rPr lang="en-US" sz="1800" i="1" dirty="0" err="1" smtClean="0">
                <a:solidFill>
                  <a:schemeClr val="accent6">
                    <a:lumMod val="10000"/>
                  </a:schemeClr>
                </a:solidFill>
              </a:rPr>
              <a:t>conexão</a:t>
            </a:r>
            <a:r>
              <a:rPr lang="en-US" sz="1800" i="1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10000"/>
                  </a:schemeClr>
                </a:solidFill>
              </a:rPr>
              <a:t>caso</a:t>
            </a:r>
            <a:r>
              <a:rPr lang="en-US" sz="1800" i="1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10000"/>
                  </a:schemeClr>
                </a:solidFill>
              </a:rPr>
              <a:t>haja</a:t>
            </a:r>
            <a:r>
              <a:rPr lang="en-US" sz="1800" i="1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10000"/>
                  </a:schemeClr>
                </a:solidFill>
              </a:rPr>
              <a:t>sucesso</a:t>
            </a:r>
            <a:r>
              <a:rPr lang="en-US" sz="1800" i="1" dirty="0" smtClean="0">
                <a:solidFill>
                  <a:schemeClr val="accent6">
                    <a:lumMod val="10000"/>
                  </a:schemeClr>
                </a:solidFill>
              </a:rPr>
              <a:t>;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&lt;?</a:t>
            </a:r>
            <a:r>
              <a:rPr lang="pt-BR" sz="1400" dirty="0" err="1" smtClean="0">
                <a:latin typeface="+mn-lt"/>
              </a:rPr>
              <a:t>php</a:t>
            </a:r>
            <a:endParaRPr lang="pt-BR" sz="1400" dirty="0" smtClean="0">
              <a:latin typeface="+mn-lt"/>
            </a:endParaRPr>
          </a:p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$host= "192.168.0.7";</a:t>
            </a:r>
          </a:p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$</a:t>
            </a:r>
            <a:r>
              <a:rPr lang="pt-BR" sz="1400" dirty="0" err="1" smtClean="0">
                <a:latin typeface="+mn-lt"/>
              </a:rPr>
              <a:t>usuario</a:t>
            </a:r>
            <a:r>
              <a:rPr lang="pt-BR" sz="1400" dirty="0" smtClean="0">
                <a:latin typeface="+mn-lt"/>
              </a:rPr>
              <a:t> = "suporte";</a:t>
            </a:r>
          </a:p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$senha = "Suporte@10";</a:t>
            </a:r>
          </a:p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$</a:t>
            </a:r>
            <a:r>
              <a:rPr lang="pt-BR" sz="1400" dirty="0" err="1" smtClean="0">
                <a:latin typeface="+mn-lt"/>
              </a:rPr>
              <a:t>bd</a:t>
            </a:r>
            <a:r>
              <a:rPr lang="pt-BR" sz="1400" dirty="0" smtClean="0">
                <a:latin typeface="+mn-lt"/>
              </a:rPr>
              <a:t> = "</a:t>
            </a:r>
            <a:r>
              <a:rPr lang="pt-BR" sz="1400" dirty="0" err="1" smtClean="0">
                <a:latin typeface="+mn-lt"/>
              </a:rPr>
              <a:t>senac</a:t>
            </a:r>
            <a:r>
              <a:rPr lang="pt-BR" sz="1400" dirty="0" smtClean="0">
                <a:latin typeface="+mn-lt"/>
              </a:rPr>
              <a:t>";</a:t>
            </a:r>
          </a:p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$</a:t>
            </a:r>
            <a:r>
              <a:rPr lang="pt-BR" sz="1400" dirty="0" err="1" smtClean="0">
                <a:latin typeface="+mn-lt"/>
              </a:rPr>
              <a:t>con</a:t>
            </a:r>
            <a:r>
              <a:rPr lang="pt-BR" sz="1400" dirty="0" smtClean="0">
                <a:latin typeface="+mn-lt"/>
              </a:rPr>
              <a:t> = new </a:t>
            </a:r>
            <a:r>
              <a:rPr lang="pt-BR" sz="1400" dirty="0" err="1" smtClean="0">
                <a:latin typeface="+mn-lt"/>
              </a:rPr>
              <a:t>mysqli</a:t>
            </a:r>
            <a:r>
              <a:rPr lang="pt-BR" sz="1400" dirty="0" smtClean="0">
                <a:latin typeface="+mn-lt"/>
              </a:rPr>
              <a:t>($host, $</a:t>
            </a:r>
            <a:r>
              <a:rPr lang="pt-BR" sz="1400" dirty="0" err="1" smtClean="0">
                <a:latin typeface="+mn-lt"/>
              </a:rPr>
              <a:t>usuario</a:t>
            </a:r>
            <a:r>
              <a:rPr lang="pt-BR" sz="1400" dirty="0" smtClean="0">
                <a:latin typeface="+mn-lt"/>
              </a:rPr>
              <a:t>, $senha, $</a:t>
            </a:r>
            <a:r>
              <a:rPr lang="pt-BR" sz="1400" dirty="0" err="1" smtClean="0">
                <a:latin typeface="+mn-lt"/>
              </a:rPr>
              <a:t>bd</a:t>
            </a:r>
            <a:r>
              <a:rPr lang="pt-BR" sz="1400" dirty="0" smtClean="0">
                <a:latin typeface="+mn-lt"/>
              </a:rPr>
              <a:t>);</a:t>
            </a:r>
          </a:p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if ($</a:t>
            </a:r>
            <a:r>
              <a:rPr lang="pt-BR" sz="1400" dirty="0" err="1" smtClean="0">
                <a:latin typeface="+mn-lt"/>
              </a:rPr>
              <a:t>con</a:t>
            </a:r>
            <a:r>
              <a:rPr lang="pt-BR" sz="1400" dirty="0" smtClean="0">
                <a:latin typeface="+mn-lt"/>
              </a:rPr>
              <a:t> -&gt; </a:t>
            </a:r>
            <a:r>
              <a:rPr lang="pt-BR" sz="1400" dirty="0" err="1" smtClean="0">
                <a:latin typeface="+mn-lt"/>
              </a:rPr>
              <a:t>connect_errno</a:t>
            </a:r>
            <a:r>
              <a:rPr lang="pt-BR" sz="1400" dirty="0" smtClean="0">
                <a:latin typeface="+mn-lt"/>
              </a:rPr>
              <a:t>){</a:t>
            </a:r>
          </a:p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    </a:t>
            </a:r>
            <a:r>
              <a:rPr lang="pt-BR" sz="1400" dirty="0" err="1" smtClean="0">
                <a:latin typeface="+mn-lt"/>
              </a:rPr>
              <a:t>echo</a:t>
            </a:r>
            <a:r>
              <a:rPr lang="pt-BR" sz="1400" dirty="0" smtClean="0">
                <a:latin typeface="+mn-lt"/>
              </a:rPr>
              <a:t> "Falha na Conexão: (".$</a:t>
            </a:r>
            <a:r>
              <a:rPr lang="pt-BR" sz="1400" dirty="0" err="1" smtClean="0">
                <a:latin typeface="+mn-lt"/>
              </a:rPr>
              <a:t>con</a:t>
            </a:r>
            <a:r>
              <a:rPr lang="pt-BR" sz="1400" dirty="0" smtClean="0">
                <a:latin typeface="+mn-lt"/>
              </a:rPr>
              <a:t>-&gt;</a:t>
            </a:r>
            <a:r>
              <a:rPr lang="pt-BR" sz="1400" dirty="0" err="1" smtClean="0">
                <a:latin typeface="+mn-lt"/>
              </a:rPr>
              <a:t>connect_errno</a:t>
            </a:r>
            <a:r>
              <a:rPr lang="pt-BR" sz="1400" dirty="0" smtClean="0">
                <a:latin typeface="+mn-lt"/>
              </a:rPr>
              <a:t>.")".$</a:t>
            </a:r>
            <a:r>
              <a:rPr lang="pt-BR" sz="1400" dirty="0" err="1" smtClean="0">
                <a:latin typeface="+mn-lt"/>
              </a:rPr>
              <a:t>con</a:t>
            </a:r>
            <a:r>
              <a:rPr lang="pt-BR" sz="1400" dirty="0" smtClean="0">
                <a:latin typeface="+mn-lt"/>
              </a:rPr>
              <a:t>-&gt; </a:t>
            </a:r>
            <a:r>
              <a:rPr lang="pt-BR" sz="1400" dirty="0" err="1" smtClean="0">
                <a:latin typeface="+mn-lt"/>
              </a:rPr>
              <a:t>connect_error</a:t>
            </a:r>
            <a:r>
              <a:rPr lang="pt-BR" sz="1400" dirty="0" smtClean="0">
                <a:latin typeface="+mn-lt"/>
              </a:rPr>
              <a:t>;</a:t>
            </a:r>
          </a:p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}</a:t>
            </a:r>
          </a:p>
          <a:p>
            <a:pPr marL="69850" indent="0">
              <a:buNone/>
            </a:pPr>
            <a:r>
              <a:rPr lang="pt-BR" sz="1400" dirty="0" err="1" smtClean="0">
                <a:latin typeface="+mn-lt"/>
              </a:rPr>
              <a:t>echo</a:t>
            </a:r>
            <a:r>
              <a:rPr lang="pt-BR" sz="1400" dirty="0" smtClean="0">
                <a:latin typeface="+mn-lt"/>
              </a:rPr>
              <a:t> $</a:t>
            </a:r>
            <a:r>
              <a:rPr lang="pt-BR" sz="1400" dirty="0" err="1" smtClean="0">
                <a:latin typeface="+mn-lt"/>
              </a:rPr>
              <a:t>con</a:t>
            </a:r>
            <a:r>
              <a:rPr lang="pt-BR" sz="1400" dirty="0" smtClean="0">
                <a:latin typeface="+mn-lt"/>
              </a:rPr>
              <a:t>-&gt;</a:t>
            </a:r>
            <a:r>
              <a:rPr lang="pt-BR" sz="1400" dirty="0" err="1" smtClean="0">
                <a:latin typeface="+mn-lt"/>
              </a:rPr>
              <a:t>host_info</a:t>
            </a:r>
            <a:r>
              <a:rPr lang="pt-BR" sz="1400" dirty="0" smtClean="0">
                <a:latin typeface="+mn-lt"/>
              </a:rPr>
              <a:t> . "\n";</a:t>
            </a:r>
          </a:p>
          <a:p>
            <a:pPr marL="69850" indent="0">
              <a:buNone/>
            </a:pPr>
            <a:r>
              <a:rPr lang="pt-BR" sz="1400" dirty="0" smtClean="0">
                <a:latin typeface="+mn-lt"/>
              </a:rPr>
              <a:t>?&gt;</a:t>
            </a:r>
            <a:endParaRPr lang="pt-BR" sz="1400" dirty="0">
              <a:latin typeface="+mn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5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Conexão Mal-sucedida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323528" y="1275607"/>
            <a:ext cx="8003882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9" b="18949"/>
          <a:stretch/>
        </p:blipFill>
        <p:spPr bwMode="auto">
          <a:xfrm>
            <a:off x="1647258" y="1747874"/>
            <a:ext cx="5400600" cy="231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5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417</Words>
  <Application>Microsoft Office PowerPoint</Application>
  <PresentationFormat>Apresentação na tela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Dosis</vt:lpstr>
      <vt:lpstr>Arial</vt:lpstr>
      <vt:lpstr>Sniglet</vt:lpstr>
      <vt:lpstr>Calibri</vt:lpstr>
      <vt:lpstr>Friar template</vt:lpstr>
      <vt:lpstr>PHP</vt:lpstr>
      <vt:lpstr>Conectando ao Banco de Dados</vt:lpstr>
      <vt:lpstr>Conectando ao Banco de Dados</vt:lpstr>
      <vt:lpstr>Conectando ao Banco de Dados – Criando a conexão</vt:lpstr>
      <vt:lpstr>Conectando ao Banco de Dados – Criando a conexão</vt:lpstr>
      <vt:lpstr>Conectando ao Banco de Dados – Criando a conexão</vt:lpstr>
      <vt:lpstr>Conectando ao Banco de Dados – Criando a conexão</vt:lpstr>
      <vt:lpstr>Conectando ao Banco de Dados – Criando a conexão</vt:lpstr>
      <vt:lpstr>Conectando ao Banco de Dados – Conexão Mal-sucedida</vt:lpstr>
      <vt:lpstr>Conectando ao Banco de Dados – Conexão Bem-sucedida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97</cp:revision>
  <dcterms:modified xsi:type="dcterms:W3CDTF">2024-03-18T22:12:27Z</dcterms:modified>
</cp:coreProperties>
</file>