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77" r:id="rId3"/>
    <p:sldId id="289" r:id="rId4"/>
    <p:sldId id="299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78" r:id="rId14"/>
  </p:sldIdLst>
  <p:sldSz cx="9144000" cy="5143500" type="screen16x9"/>
  <p:notesSz cx="6858000" cy="9144000"/>
  <p:embeddedFontLst>
    <p:embeddedFont>
      <p:font typeface="Sniglet" panose="020B0604020202020204" charset="0"/>
      <p:regular r:id="rId16"/>
    </p:embeddedFont>
    <p:embeddedFont>
      <p:font typeface="Dosis" panose="020B060402020202020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87" d="100"/>
          <a:sy n="87" d="100"/>
        </p:scale>
        <p:origin x="84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405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Conectando ao Banco de Dados – </a:t>
            </a:r>
            <a:r>
              <a:rPr lang="pt-BR" dirty="0" smtClean="0"/>
              <a:t>Validando a conexão</a:t>
            </a:r>
            <a:r>
              <a:rPr lang="pt-BR" dirty="0">
                <a:latin typeface="+mj-lt"/>
              </a:rPr>
              <a:t/>
            </a:r>
            <a:br>
              <a:rPr lang="pt-B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É necessário criar uma variável query que fará uma consulta no banco em busca do usuário digitado no formulário:</a:t>
            </a: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$query = "select * from user where </a:t>
            </a:r>
            <a:r>
              <a:rPr lang="en-US" sz="1600" i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nome</a:t>
            </a:r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‘{$</a:t>
            </a:r>
            <a:r>
              <a:rPr lang="en-US" sz="1600" i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nome</a:t>
            </a:r>
            <a:r>
              <a:rPr lang="en-US" sz="16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}' and </a:t>
            </a:r>
            <a:r>
              <a:rPr lang="en-US" sz="16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senha</a:t>
            </a:r>
            <a:r>
              <a:rPr lang="en-US" sz="16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'{$</a:t>
            </a:r>
            <a:r>
              <a:rPr lang="en-US" sz="16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senha</a:t>
            </a:r>
            <a:r>
              <a:rPr lang="en-US" sz="16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}' ";</a:t>
            </a:r>
          </a:p>
          <a:p>
            <a:pPr marL="69850" indent="0">
              <a:buNone/>
            </a:pPr>
            <a:endParaRPr lang="pt-BR" sz="1600" dirty="0" smtClean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Para que o PHP entenda que será passado o conteúdo de uma variável, dever ser passada entre aspas simples e chave ‘{$</a:t>
            </a:r>
            <a:r>
              <a:rPr lang="pt-BR" sz="1600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variavel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}’</a:t>
            </a:r>
            <a:endParaRPr lang="pt-BR" sz="1600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Conectando ao Banco de Dados – </a:t>
            </a:r>
            <a:r>
              <a:rPr lang="pt-BR" dirty="0" smtClean="0"/>
              <a:t>Validando a conexão</a:t>
            </a:r>
            <a:r>
              <a:rPr lang="pt-BR" dirty="0">
                <a:latin typeface="+mj-lt"/>
              </a:rPr>
              <a:t/>
            </a:r>
            <a:br>
              <a:rPr lang="pt-B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Agora será criada uma variável que irá passar a função </a:t>
            </a:r>
            <a:r>
              <a:rPr lang="pt-BR" sz="1600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mysqli_query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que fará a consulta ao BD.</a:t>
            </a:r>
          </a:p>
          <a:p>
            <a:pPr marL="69850" indent="0">
              <a:buNone/>
            </a:pPr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$result= </a:t>
            </a:r>
            <a:r>
              <a:rPr lang="en-US" sz="1600" i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mysqli_query</a:t>
            </a:r>
            <a:r>
              <a:rPr lang="en-US" sz="16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($con, $query);</a:t>
            </a:r>
          </a:p>
          <a:p>
            <a:pPr marL="69850" indent="0">
              <a:buNone/>
            </a:pP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Posteriormente será utilizada a função </a:t>
            </a:r>
            <a:r>
              <a:rPr lang="pt-BR" sz="1600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Row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que retornará se a consulta retornou uma linha.</a:t>
            </a:r>
          </a:p>
          <a:p>
            <a:pPr marL="69850" indent="0">
              <a:buNone/>
            </a:pPr>
            <a:endParaRPr lang="pt-BR" sz="1600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6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pt-BR" sz="1600" i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row</a:t>
            </a:r>
            <a:r>
              <a:rPr lang="pt-BR" sz="16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pt-BR" sz="1600" i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mysqli_num_rows</a:t>
            </a:r>
            <a:r>
              <a:rPr lang="pt-BR" sz="16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</a:t>
            </a:r>
            <a:r>
              <a:rPr lang="pt-BR" sz="1600" i="1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result</a:t>
            </a:r>
            <a:r>
              <a:rPr lang="pt-BR" sz="1600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);</a:t>
            </a:r>
            <a:endParaRPr lang="pt-BR" sz="1600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8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Conectando ao Banco de Dados – </a:t>
            </a:r>
            <a:r>
              <a:rPr lang="pt-BR" dirty="0" smtClean="0"/>
              <a:t>Validando a conexão</a:t>
            </a:r>
            <a:r>
              <a:rPr lang="pt-BR" dirty="0">
                <a:latin typeface="+mj-lt"/>
              </a:rPr>
              <a:t/>
            </a:r>
            <a:br>
              <a:rPr lang="pt-B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É criado um teste condicional para verificar se foi recebida uma linha de usuário e o redirecionamento para outra página:</a:t>
            </a: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if ($</a:t>
            </a:r>
            <a:r>
              <a:rPr lang="pt-BR" sz="1600" i="1" dirty="0" err="1">
                <a:solidFill>
                  <a:srgbClr val="FF0000"/>
                </a:solidFill>
              </a:rPr>
              <a:t>row</a:t>
            </a:r>
            <a:r>
              <a:rPr lang="pt-BR" sz="1600" i="1" dirty="0">
                <a:solidFill>
                  <a:srgbClr val="FF0000"/>
                </a:solidFill>
              </a:rPr>
              <a:t>&gt;0){</a:t>
            </a: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    $_SESSION["nome"] = $nome;</a:t>
            </a: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    header("</a:t>
            </a:r>
            <a:r>
              <a:rPr lang="pt-BR" sz="1600" i="1" dirty="0" err="1">
                <a:solidFill>
                  <a:srgbClr val="FF0000"/>
                </a:solidFill>
              </a:rPr>
              <a:t>location</a:t>
            </a:r>
            <a:r>
              <a:rPr lang="pt-BR" sz="1600" i="1" dirty="0">
                <a:solidFill>
                  <a:srgbClr val="FF0000"/>
                </a:solidFill>
              </a:rPr>
              <a:t>: </a:t>
            </a:r>
            <a:r>
              <a:rPr lang="pt-BR" sz="1600" i="1" dirty="0" err="1">
                <a:solidFill>
                  <a:srgbClr val="FF0000"/>
                </a:solidFill>
              </a:rPr>
              <a:t>admin.php</a:t>
            </a:r>
            <a:r>
              <a:rPr lang="pt-BR" sz="1600" i="1" dirty="0">
                <a:solidFill>
                  <a:srgbClr val="FF0000"/>
                </a:solidFill>
              </a:rPr>
              <a:t>");</a:t>
            </a: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    </a:t>
            </a:r>
            <a:r>
              <a:rPr lang="pt-BR" sz="1600" i="1" dirty="0" err="1">
                <a:solidFill>
                  <a:srgbClr val="FF0000"/>
                </a:solidFill>
              </a:rPr>
              <a:t>exit</a:t>
            </a:r>
            <a:r>
              <a:rPr lang="pt-BR" sz="1600" i="1" dirty="0">
                <a:solidFill>
                  <a:srgbClr val="FF0000"/>
                </a:solidFill>
              </a:rPr>
              <a:t>();</a:t>
            </a:r>
          </a:p>
          <a:p>
            <a:pPr marL="69850" indent="0">
              <a:buNone/>
            </a:pPr>
            <a:r>
              <a:rPr lang="pt-BR" sz="1600" i="1" dirty="0" smtClean="0">
                <a:solidFill>
                  <a:srgbClr val="FF0000"/>
                </a:solidFill>
              </a:rPr>
              <a:t>}</a:t>
            </a:r>
          </a:p>
          <a:p>
            <a:endParaRPr lang="pt-BR" sz="16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BR" sz="16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Criar uma nova página que será o acesso permitido. Ex. </a:t>
            </a:r>
            <a:r>
              <a:rPr lang="pt-BR" sz="1600" dirty="0" err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admin.php</a:t>
            </a:r>
            <a:endParaRPr lang="pt-BR" sz="16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25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Conectando ao Banco de Dados - Include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Criando um arquivo que será o elo de conexão entre o index e o banco, ex.: </a:t>
            </a:r>
            <a:r>
              <a:rPr lang="pt-BR" sz="1800" dirty="0" err="1" smtClean="0"/>
              <a:t>action.php</a:t>
            </a:r>
            <a:r>
              <a:rPr lang="pt-BR" sz="1800" dirty="0" smtClean="0"/>
              <a:t>, esse arquivo será informado no </a:t>
            </a:r>
            <a:r>
              <a:rPr lang="pt-BR" sz="1800" dirty="0" err="1" smtClean="0"/>
              <a:t>index.php</a:t>
            </a:r>
            <a:r>
              <a:rPr lang="pt-BR" sz="1800" dirty="0" smtClean="0"/>
              <a:t> na seção de </a:t>
            </a:r>
            <a:r>
              <a:rPr lang="pt-BR" sz="1800" dirty="0" err="1" smtClean="0"/>
              <a:t>action</a:t>
            </a:r>
            <a:r>
              <a:rPr lang="pt-BR" sz="1800" dirty="0" smtClean="0"/>
              <a:t> do formulário;</a:t>
            </a:r>
          </a:p>
          <a:p>
            <a:r>
              <a:rPr lang="pt-BR" sz="1800" dirty="0" smtClean="0"/>
              <a:t>A </a:t>
            </a:r>
            <a:r>
              <a:rPr lang="pt-BR" sz="1800" dirty="0"/>
              <a:t>expressão include inclui e avalia o arquivo informado</a:t>
            </a:r>
            <a:r>
              <a:rPr lang="pt-BR" sz="1800" dirty="0" smtClean="0"/>
              <a:t>.</a:t>
            </a:r>
          </a:p>
          <a:p>
            <a:pPr marL="69850" indent="0">
              <a:buNone/>
            </a:pPr>
            <a:r>
              <a:rPr lang="pt-BR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&lt;?</a:t>
            </a:r>
            <a:r>
              <a:rPr lang="pt-BR" sz="18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include</a:t>
            </a:r>
            <a:r>
              <a:rPr lang="pt-BR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("</a:t>
            </a:r>
            <a:r>
              <a:rPr lang="pt-BR" sz="1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connect.php</a:t>
            </a:r>
            <a:r>
              <a:rPr lang="pt-BR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");</a:t>
            </a:r>
          </a:p>
          <a:p>
            <a:pPr marL="69850" indent="0">
              <a:buNone/>
            </a:pPr>
            <a:r>
              <a:rPr lang="pt-BR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?&gt;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pt-PT" sz="1800" dirty="0" smtClean="0"/>
          </a:p>
          <a:p>
            <a:endParaRPr lang="pt-PT" sz="1800" dirty="0"/>
          </a:p>
          <a:p>
            <a:endParaRPr lang="pt-BR" sz="1800" dirty="0" smtClean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Conectando ao Banco de Dados - Include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Os </a:t>
            </a:r>
            <a:r>
              <a:rPr lang="pt-BR" sz="1800" dirty="0"/>
              <a:t>arquivos são incluídos baseando-se no caminho do arquivo </a:t>
            </a:r>
            <a:r>
              <a:rPr lang="pt-BR" sz="1800" dirty="0" smtClean="0"/>
              <a:t>informado</a:t>
            </a:r>
            <a:r>
              <a:rPr lang="pt-PT" sz="1800" dirty="0" smtClean="0"/>
              <a:t>. É necessário criar uma seção, que validará os acessos.</a:t>
            </a:r>
          </a:p>
          <a:p>
            <a:pPr marL="69850" indent="0">
              <a:buNone/>
            </a:pPr>
            <a:r>
              <a:rPr lang="pt-BR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&lt;?</a:t>
            </a:r>
            <a:r>
              <a:rPr lang="pt-BR" sz="18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session_start</a:t>
            </a:r>
            <a:r>
              <a:rPr lang="pt-BR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 );</a:t>
            </a:r>
          </a:p>
          <a:p>
            <a:pPr marL="69850" indent="0">
              <a:buNone/>
            </a:pPr>
            <a:r>
              <a:rPr lang="pt-BR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include</a:t>
            </a:r>
            <a:r>
              <a:rPr lang="pt-BR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("</a:t>
            </a:r>
            <a:r>
              <a:rPr lang="pt-BR" sz="1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connect.php</a:t>
            </a:r>
            <a:r>
              <a:rPr lang="pt-BR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");</a:t>
            </a:r>
          </a:p>
          <a:p>
            <a:pPr marL="69850" indent="0">
              <a:buNone/>
            </a:pPr>
            <a:r>
              <a:rPr lang="pt-BR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?&gt;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pt-PT" sz="1800" dirty="0" smtClean="0"/>
          </a:p>
          <a:p>
            <a:endParaRPr lang="pt-PT" sz="1800" dirty="0"/>
          </a:p>
          <a:p>
            <a:endParaRPr lang="pt-BR" sz="1800" dirty="0" smtClean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4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Conectando ao Banco de Dados - Include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err="1"/>
              <a:t>session_start</a:t>
            </a:r>
            <a:r>
              <a:rPr lang="pt-BR" sz="1800" dirty="0"/>
              <a:t>() cria uma sessão ou retoma a atual com base em um identificador de sessão passado por uma solicitação GET ou POST, ou por um cookie.</a:t>
            </a:r>
          </a:p>
          <a:p>
            <a:r>
              <a:rPr lang="pt-BR" sz="1800" dirty="0"/>
              <a:t>Quando </a:t>
            </a:r>
            <a:r>
              <a:rPr lang="pt-BR" sz="1800" dirty="0" err="1"/>
              <a:t>session_start</a:t>
            </a:r>
            <a:r>
              <a:rPr lang="pt-BR" sz="1800" dirty="0"/>
              <a:t>() é chamado ou quando uma sessão é iniciada automaticamente, o PHP chamará os manipuladores de gravação de sessão de abertura e leitura. 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71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Conectando ao Banco de Dados – Validado se o usuário e  senha estão vazios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É preciso validar se o usuário e </a:t>
            </a:r>
            <a:r>
              <a:rPr lang="pt-BR" sz="1800" dirty="0" err="1" smtClean="0"/>
              <a:t>login</a:t>
            </a:r>
            <a:r>
              <a:rPr lang="pt-BR" sz="1800" dirty="0" smtClean="0"/>
              <a:t> foram informados vazios</a:t>
            </a:r>
            <a:r>
              <a:rPr lang="pt-PT" sz="1800" dirty="0" smtClean="0"/>
              <a:t>.</a:t>
            </a:r>
          </a:p>
          <a:p>
            <a:pPr marL="69850" indent="0">
              <a:buNone/>
            </a:pPr>
            <a:r>
              <a:rPr lang="pt-BR" sz="1800" i="1" dirty="0" smtClean="0">
                <a:solidFill>
                  <a:srgbClr val="FF0000"/>
                </a:solidFill>
              </a:rPr>
              <a:t>if </a:t>
            </a:r>
            <a:r>
              <a:rPr lang="pt-BR" sz="1800" i="1" dirty="0">
                <a:solidFill>
                  <a:srgbClr val="FF0000"/>
                </a:solidFill>
              </a:rPr>
              <a:t>(</a:t>
            </a:r>
            <a:r>
              <a:rPr lang="pt-BR" sz="1800" i="1" dirty="0" err="1">
                <a:solidFill>
                  <a:srgbClr val="FF0000"/>
                </a:solidFill>
              </a:rPr>
              <a:t>empty</a:t>
            </a:r>
            <a:r>
              <a:rPr lang="pt-BR" sz="1800" i="1" dirty="0">
                <a:solidFill>
                  <a:srgbClr val="FF0000"/>
                </a:solidFill>
              </a:rPr>
              <a:t> ($_POST</a:t>
            </a:r>
            <a:r>
              <a:rPr lang="pt-BR" sz="1800" i="1" dirty="0" smtClean="0">
                <a:solidFill>
                  <a:srgbClr val="FF0000"/>
                </a:solidFill>
              </a:rPr>
              <a:t>[“nome"]) </a:t>
            </a:r>
            <a:r>
              <a:rPr lang="pt-BR" sz="1800" i="1" dirty="0">
                <a:solidFill>
                  <a:srgbClr val="FF0000"/>
                </a:solidFill>
              </a:rPr>
              <a:t>|| </a:t>
            </a:r>
            <a:r>
              <a:rPr lang="pt-BR" sz="1800" i="1" dirty="0" err="1">
                <a:solidFill>
                  <a:srgbClr val="FF0000"/>
                </a:solidFill>
              </a:rPr>
              <a:t>empty</a:t>
            </a:r>
            <a:r>
              <a:rPr lang="pt-BR" sz="1800" i="1" dirty="0">
                <a:solidFill>
                  <a:srgbClr val="FF0000"/>
                </a:solidFill>
              </a:rPr>
              <a:t> ($_POST</a:t>
            </a:r>
            <a:r>
              <a:rPr lang="pt-BR" sz="1800" i="1" dirty="0" smtClean="0">
                <a:solidFill>
                  <a:srgbClr val="FF0000"/>
                </a:solidFill>
              </a:rPr>
              <a:t>[“senha"])){</a:t>
            </a:r>
            <a:endParaRPr lang="pt-BR" sz="18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800" i="1" dirty="0">
                <a:solidFill>
                  <a:srgbClr val="FF0000"/>
                </a:solidFill>
              </a:rPr>
              <a:t>    header ("</a:t>
            </a:r>
            <a:r>
              <a:rPr lang="pt-BR" sz="1800" i="1" dirty="0" err="1">
                <a:solidFill>
                  <a:srgbClr val="FF0000"/>
                </a:solidFill>
              </a:rPr>
              <a:t>location</a:t>
            </a:r>
            <a:r>
              <a:rPr lang="pt-BR" sz="1800" i="1" dirty="0">
                <a:solidFill>
                  <a:srgbClr val="FF0000"/>
                </a:solidFill>
              </a:rPr>
              <a:t>: </a:t>
            </a:r>
            <a:r>
              <a:rPr lang="pt-BR" sz="1800" i="1" dirty="0" err="1">
                <a:solidFill>
                  <a:srgbClr val="FF0000"/>
                </a:solidFill>
              </a:rPr>
              <a:t>index.php</a:t>
            </a:r>
            <a:r>
              <a:rPr lang="pt-BR" sz="1800" i="1" dirty="0" smtClean="0">
                <a:solidFill>
                  <a:srgbClr val="FF0000"/>
                </a:solidFill>
              </a:rPr>
              <a:t>");</a:t>
            </a:r>
          </a:p>
          <a:p>
            <a:pPr marL="69850" indent="0">
              <a:buNone/>
            </a:pPr>
            <a:r>
              <a:rPr lang="pt-BR" sz="1800" i="1" dirty="0" err="1" smtClean="0">
                <a:solidFill>
                  <a:srgbClr val="FF0000"/>
                </a:solidFill>
              </a:rPr>
              <a:t>exit</a:t>
            </a:r>
            <a:r>
              <a:rPr lang="pt-BR" sz="1800" i="1" dirty="0" smtClean="0">
                <a:solidFill>
                  <a:srgbClr val="FF0000"/>
                </a:solidFill>
              </a:rPr>
              <a:t>();</a:t>
            </a:r>
            <a:endParaRPr lang="pt-BR" sz="18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800" i="1" dirty="0">
                <a:solidFill>
                  <a:srgbClr val="FF0000"/>
                </a:solidFill>
              </a:rPr>
              <a:t>    } </a:t>
            </a:r>
            <a:endParaRPr lang="pt-BR" sz="1800" i="1" dirty="0" smtClean="0">
              <a:solidFill>
                <a:srgbClr val="FF0000"/>
              </a:solidFill>
            </a:endParaRPr>
          </a:p>
          <a:p>
            <a:r>
              <a:rPr lang="pt-BR" sz="1800" dirty="0" smtClean="0"/>
              <a:t>O header faz o redirecionamento no PHP, o </a:t>
            </a:r>
            <a:r>
              <a:rPr lang="pt-BR" sz="1800" dirty="0" err="1" smtClean="0"/>
              <a:t>location</a:t>
            </a:r>
            <a:r>
              <a:rPr lang="pt-BR" sz="1800" dirty="0" smtClean="0"/>
              <a:t> informa a página que será redirecionada. Por último tem um </a:t>
            </a:r>
            <a:r>
              <a:rPr lang="pt-BR" sz="1800" b="1" i="1" dirty="0" err="1" smtClean="0"/>
              <a:t>exit</a:t>
            </a:r>
            <a:r>
              <a:rPr lang="pt-BR" sz="1800" dirty="0" smtClean="0"/>
              <a:t> para sair.</a:t>
            </a:r>
            <a:endParaRPr lang="pt-BR" sz="1800" i="1" dirty="0">
              <a:solidFill>
                <a:srgbClr val="FF0000"/>
              </a:solidFill>
            </a:endParaRPr>
          </a:p>
          <a:p>
            <a:endParaRPr lang="pt-PT" sz="1800" dirty="0" smtClean="0"/>
          </a:p>
          <a:p>
            <a:endParaRPr lang="pt-BR" sz="1800" dirty="0" smtClean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43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Conectando ao Banco de Dados – criando as variáveis de conexão ao Banco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É preciso criar as variáveis de acesso (</a:t>
            </a:r>
            <a:r>
              <a:rPr lang="pt-BR" sz="1800" dirty="0" err="1" smtClean="0"/>
              <a:t>Váriáveis</a:t>
            </a:r>
            <a:r>
              <a:rPr lang="pt-BR" sz="1800" dirty="0" smtClean="0"/>
              <a:t> captadas pelo formulário.</a:t>
            </a:r>
            <a:endParaRPr lang="pt-PT" sz="1800" dirty="0" smtClean="0"/>
          </a:p>
          <a:p>
            <a:pPr marL="69850" indent="0">
              <a:buNone/>
            </a:pPr>
            <a:r>
              <a:rPr lang="it-IT" sz="1800" i="1" dirty="0" smtClean="0">
                <a:solidFill>
                  <a:srgbClr val="FF0000"/>
                </a:solidFill>
              </a:rPr>
              <a:t>$</a:t>
            </a:r>
            <a:r>
              <a:rPr lang="it-IT" sz="1800" i="1" dirty="0">
                <a:solidFill>
                  <a:srgbClr val="FF0000"/>
                </a:solidFill>
              </a:rPr>
              <a:t>nome = ($_POST["nome"]);</a:t>
            </a:r>
          </a:p>
          <a:p>
            <a:pPr marL="69850" indent="0">
              <a:buNone/>
            </a:pPr>
            <a:r>
              <a:rPr lang="it-IT" sz="1800" i="1" dirty="0" smtClean="0">
                <a:solidFill>
                  <a:srgbClr val="FF0000"/>
                </a:solidFill>
              </a:rPr>
              <a:t>$senha </a:t>
            </a:r>
            <a:r>
              <a:rPr lang="it-IT" sz="1800" i="1" dirty="0">
                <a:solidFill>
                  <a:srgbClr val="FF0000"/>
                </a:solidFill>
              </a:rPr>
              <a:t>= ($_POST["senha"]);</a:t>
            </a:r>
          </a:p>
          <a:p>
            <a:endParaRPr lang="pt-BR" sz="1800" dirty="0" smtClean="0"/>
          </a:p>
          <a:p>
            <a:r>
              <a:rPr lang="pt-BR" sz="1800" dirty="0" smtClean="0"/>
              <a:t>Os valores capturados no formulário serão armazenados nas variáveis, no exemplo foi utilizado o método POST.</a:t>
            </a:r>
            <a:endParaRPr lang="pt-PT" sz="1800" dirty="0" smtClean="0"/>
          </a:p>
          <a:p>
            <a:endParaRPr lang="pt-BR" sz="1800" dirty="0" smtClean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Conectando ao Banco de Dados – SQL Injection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A injeção de SQL é uma técnica de injeção de código que pode destruir seu banco de dados</a:t>
            </a:r>
            <a:r>
              <a:rPr lang="pt-PT" sz="1800" dirty="0" smtClean="0"/>
              <a:t>.</a:t>
            </a:r>
          </a:p>
          <a:p>
            <a:r>
              <a:rPr lang="pt-PT" sz="1800" dirty="0" smtClean="0"/>
              <a:t> </a:t>
            </a:r>
            <a:r>
              <a:rPr lang="pt-PT" sz="1800" dirty="0"/>
              <a:t>A injeção de SQL é uma das técnicas de hacking mais comuns na web. </a:t>
            </a:r>
            <a:endParaRPr lang="pt-PT" sz="1800" dirty="0" smtClean="0"/>
          </a:p>
          <a:p>
            <a:r>
              <a:rPr lang="pt-PT" sz="1800" dirty="0" smtClean="0"/>
              <a:t>A </a:t>
            </a:r>
            <a:r>
              <a:rPr lang="pt-PT" sz="1800" dirty="0"/>
              <a:t>injeção de SQL é a colocação de código malicioso em instruções SQL, via entrada de página da web.</a:t>
            </a:r>
            <a:endParaRPr lang="pt-BR" sz="1800" dirty="0" smtClean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5032" y="2547724"/>
            <a:ext cx="2885330" cy="13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Conectando ao Banco de Dados – SQL Injection – </a:t>
            </a:r>
            <a:r>
              <a:rPr lang="pt-BR" dirty="0" err="1" smtClean="0">
                <a:latin typeface="+mj-lt"/>
              </a:rPr>
              <a:t>mysqli_real_escape_string</a:t>
            </a:r>
            <a:r>
              <a:rPr lang="pt-BR" dirty="0">
                <a:latin typeface="+mj-lt"/>
              </a:rPr>
              <a:t/>
            </a:r>
            <a:br>
              <a:rPr lang="pt-B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Esta função é usada para criar uma string SQL legal que você pode usar em uma instrução SQL. </a:t>
            </a:r>
            <a:endParaRPr lang="pt-PT" sz="1800" dirty="0" smtClean="0"/>
          </a:p>
          <a:p>
            <a:r>
              <a:rPr lang="pt-PT" sz="1800" dirty="0" smtClean="0"/>
              <a:t>A </a:t>
            </a:r>
            <a:r>
              <a:rPr lang="pt-PT" sz="1800" dirty="0"/>
              <a:t>string fornecida é codificada para produzir uma string SQL com escape, levando em consideração o conjunto de caracteres atual da conexão.</a:t>
            </a:r>
            <a:endParaRPr lang="pt-BR" sz="1800" dirty="0" smtClean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5032" y="2547724"/>
            <a:ext cx="2885330" cy="13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0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Conectando ao Banco de Dados – SQL Injection – </a:t>
            </a:r>
            <a:r>
              <a:rPr lang="pt-BR" dirty="0" err="1" smtClean="0">
                <a:latin typeface="+mj-lt"/>
              </a:rPr>
              <a:t>mysqli_real_escape_string</a:t>
            </a:r>
            <a:r>
              <a:rPr lang="pt-BR" dirty="0">
                <a:latin typeface="+mj-lt"/>
              </a:rPr>
              <a:t/>
            </a:r>
            <a:br>
              <a:rPr lang="pt-B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i="1" dirty="0">
                <a:solidFill>
                  <a:srgbClr val="FF0000"/>
                </a:solidFill>
              </a:rPr>
              <a:t>$nome = </a:t>
            </a:r>
            <a:r>
              <a:rPr lang="pt-BR" sz="1800" i="1" dirty="0" err="1">
                <a:solidFill>
                  <a:srgbClr val="FF0000"/>
                </a:solidFill>
              </a:rPr>
              <a:t>mysqli_real_escape_string</a:t>
            </a:r>
            <a:r>
              <a:rPr lang="pt-BR" sz="1800" i="1" dirty="0">
                <a:solidFill>
                  <a:srgbClr val="FF0000"/>
                </a:solidFill>
              </a:rPr>
              <a:t>($</a:t>
            </a:r>
            <a:r>
              <a:rPr lang="pt-BR" sz="1800" i="1" dirty="0" err="1">
                <a:solidFill>
                  <a:srgbClr val="FF0000"/>
                </a:solidFill>
              </a:rPr>
              <a:t>con</a:t>
            </a:r>
            <a:r>
              <a:rPr lang="pt-BR" sz="1800" i="1" dirty="0">
                <a:solidFill>
                  <a:srgbClr val="FF0000"/>
                </a:solidFill>
              </a:rPr>
              <a:t>, $_POST["nome</a:t>
            </a:r>
            <a:r>
              <a:rPr lang="pt-BR" sz="1800" i="1" dirty="0" smtClean="0">
                <a:solidFill>
                  <a:srgbClr val="FF0000"/>
                </a:solidFill>
              </a:rPr>
              <a:t>"]);</a:t>
            </a:r>
          </a:p>
          <a:p>
            <a:pPr marL="69850" indent="0">
              <a:buNone/>
            </a:pPr>
            <a:endParaRPr lang="pt-BR" sz="18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800" i="1" dirty="0">
                <a:solidFill>
                  <a:srgbClr val="FF0000"/>
                </a:solidFill>
              </a:rPr>
              <a:t>$senha = </a:t>
            </a:r>
            <a:r>
              <a:rPr lang="pt-BR" sz="1800" i="1" dirty="0" err="1">
                <a:solidFill>
                  <a:srgbClr val="FF0000"/>
                </a:solidFill>
              </a:rPr>
              <a:t>mysqli_real_escape_string</a:t>
            </a:r>
            <a:r>
              <a:rPr lang="pt-BR" sz="1800" i="1" dirty="0">
                <a:solidFill>
                  <a:srgbClr val="FF0000"/>
                </a:solidFill>
              </a:rPr>
              <a:t>($</a:t>
            </a:r>
            <a:r>
              <a:rPr lang="pt-BR" sz="1800" i="1" dirty="0" err="1">
                <a:solidFill>
                  <a:srgbClr val="FF0000"/>
                </a:solidFill>
              </a:rPr>
              <a:t>con</a:t>
            </a:r>
            <a:r>
              <a:rPr lang="pt-BR" sz="1800" i="1" dirty="0">
                <a:solidFill>
                  <a:srgbClr val="FF0000"/>
                </a:solidFill>
              </a:rPr>
              <a:t>, $_POST["senha</a:t>
            </a:r>
            <a:r>
              <a:rPr lang="pt-BR" sz="1800" i="1" dirty="0" smtClean="0">
                <a:solidFill>
                  <a:srgbClr val="FF0000"/>
                </a:solidFill>
              </a:rPr>
              <a:t>"]);</a:t>
            </a:r>
          </a:p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Além da função PHP </a:t>
            </a:r>
            <a:r>
              <a:rPr lang="pt-BR" sz="1600" dirty="0" err="1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Mysqli_real_escape_string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, é necessário informar a variável de conexão utilizada com os dados de conexão.</a:t>
            </a:r>
            <a:endParaRPr lang="pt-BR" sz="16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5032" y="2547724"/>
            <a:ext cx="2885330" cy="13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2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6147</TotalTime>
  <Words>643</Words>
  <Application>Microsoft Office PowerPoint</Application>
  <PresentationFormat>Apresentação na tela (16:9)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Sniglet</vt:lpstr>
      <vt:lpstr>Arial</vt:lpstr>
      <vt:lpstr>Dosis</vt:lpstr>
      <vt:lpstr>Calibri</vt:lpstr>
      <vt:lpstr>Friar template</vt:lpstr>
      <vt:lpstr>PHP</vt:lpstr>
      <vt:lpstr>Conectando ao Banco de Dados - Include</vt:lpstr>
      <vt:lpstr>Conectando ao Banco de Dados - Include</vt:lpstr>
      <vt:lpstr>Conectando ao Banco de Dados - Include</vt:lpstr>
      <vt:lpstr>Conectando ao Banco de Dados – Validado se o usuário e  senha estão vazios</vt:lpstr>
      <vt:lpstr>Conectando ao Banco de Dados – criando as variáveis de conexão ao Banco</vt:lpstr>
      <vt:lpstr>Conectando ao Banco de Dados – SQL Injection</vt:lpstr>
      <vt:lpstr>Conectando ao Banco de Dados – SQL Injection – mysqli_real_escape_string </vt:lpstr>
      <vt:lpstr>Conectando ao Banco de Dados – SQL Injection – mysqli_real_escape_string </vt:lpstr>
      <vt:lpstr>Conectando ao Banco de Dados – Validando a conexão </vt:lpstr>
      <vt:lpstr>Conectando ao Banco de Dados – Validando a conexão </vt:lpstr>
      <vt:lpstr>Conectando ao Banco de Dados – Validando a conexão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121</cp:revision>
  <dcterms:modified xsi:type="dcterms:W3CDTF">2024-03-19T16:42:55Z</dcterms:modified>
</cp:coreProperties>
</file>