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</p:sldMasterIdLst>
  <p:notesMasterIdLst>
    <p:notesMasterId r:id="rId30"/>
  </p:notesMasterIdLst>
  <p:sldIdLst>
    <p:sldId id="256" r:id="rId2"/>
    <p:sldId id="279" r:id="rId3"/>
    <p:sldId id="291" r:id="rId4"/>
    <p:sldId id="280" r:id="rId5"/>
    <p:sldId id="285" r:id="rId6"/>
    <p:sldId id="281" r:id="rId7"/>
    <p:sldId id="282" r:id="rId8"/>
    <p:sldId id="284" r:id="rId9"/>
    <p:sldId id="283" r:id="rId10"/>
    <p:sldId id="286" r:id="rId11"/>
    <p:sldId id="287" r:id="rId12"/>
    <p:sldId id="289" r:id="rId13"/>
    <p:sldId id="288" r:id="rId14"/>
    <p:sldId id="290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5" r:id="rId26"/>
    <p:sldId id="302" r:id="rId27"/>
    <p:sldId id="303" r:id="rId28"/>
    <p:sldId id="278" r:id="rId29"/>
  </p:sldIdLst>
  <p:sldSz cx="9144000" cy="5143500" type="screen16x9"/>
  <p:notesSz cx="6858000" cy="9144000"/>
  <p:embeddedFontLst>
    <p:embeddedFont>
      <p:font typeface="Dosis" panose="020B0604020202020204" charset="0"/>
      <p:regular r:id="rId31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Sniglet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64973" autoAdjust="0"/>
  </p:normalViewPr>
  <p:slideViewPr>
    <p:cSldViewPr>
      <p:cViewPr varScale="1">
        <p:scale>
          <a:sx n="58" d="100"/>
          <a:sy n="58" d="100"/>
        </p:scale>
        <p:origin x="178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603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8581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8693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Die: Encerra a conexão automaticamente após</a:t>
            </a:r>
            <a:r>
              <a:rPr lang="pt-BR" baseline="0" dirty="0" smtClean="0"/>
              <a:t> o 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1058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2156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190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3677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1. </a:t>
            </a:r>
            <a:r>
              <a:rPr lang="pt-BR" b="1" dirty="0" err="1" smtClean="0"/>
              <a:t>rand</a:t>
            </a:r>
            <a:r>
              <a:rPr lang="pt-BR" b="1" dirty="0" smtClean="0"/>
              <a:t>()</a:t>
            </a:r>
          </a:p>
          <a:p>
            <a:r>
              <a:rPr lang="pt-BR" dirty="0" smtClean="0"/>
              <a:t>Gera um número aleatório inteiro.</a:t>
            </a:r>
          </a:p>
          <a:p>
            <a:r>
              <a:rPr lang="pt-BR" dirty="0" smtClean="0"/>
              <a:t>Exemplo: 123456.</a:t>
            </a:r>
          </a:p>
          <a:p>
            <a:r>
              <a:rPr lang="pt-BR" b="1" dirty="0" smtClean="0"/>
              <a:t>2. </a:t>
            </a:r>
            <a:r>
              <a:rPr lang="pt-BR" b="1" dirty="0" err="1" smtClean="0"/>
              <a:t>uniqid</a:t>
            </a:r>
            <a:r>
              <a:rPr lang="pt-BR" b="1" dirty="0" smtClean="0"/>
              <a:t>(</a:t>
            </a:r>
            <a:r>
              <a:rPr lang="pt-BR" b="1" dirty="0" err="1" smtClean="0"/>
              <a:t>rand</a:t>
            </a:r>
            <a:r>
              <a:rPr lang="pt-BR" b="1" dirty="0" smtClean="0"/>
              <a:t>(), true)</a:t>
            </a:r>
          </a:p>
          <a:p>
            <a:r>
              <a:rPr lang="pt-BR" dirty="0" err="1" smtClean="0"/>
              <a:t>uniqid</a:t>
            </a:r>
            <a:r>
              <a:rPr lang="pt-BR" dirty="0" smtClean="0"/>
              <a:t>() cria um </a:t>
            </a:r>
            <a:r>
              <a:rPr lang="pt-BR" b="1" dirty="0" smtClean="0"/>
              <a:t>ID único baseado no tempo atual em microssegundos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primeiro parâmetro (</a:t>
            </a:r>
            <a:r>
              <a:rPr lang="pt-BR" dirty="0" err="1" smtClean="0"/>
              <a:t>rand</a:t>
            </a:r>
            <a:r>
              <a:rPr lang="pt-BR" dirty="0" smtClean="0"/>
              <a:t>()) adiciona um número aleatório para deixar ainda mais único.</a:t>
            </a:r>
          </a:p>
          <a:p>
            <a:r>
              <a:rPr lang="pt-BR" dirty="0" smtClean="0"/>
              <a:t>O segundo parâmetro (true) faz o </a:t>
            </a:r>
            <a:r>
              <a:rPr lang="pt-BR" dirty="0" err="1" smtClean="0"/>
              <a:t>uniqid</a:t>
            </a:r>
            <a:r>
              <a:rPr lang="pt-BR" dirty="0" smtClean="0"/>
              <a:t>() retornar uma </a:t>
            </a:r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b="1" dirty="0" smtClean="0"/>
              <a:t>mais longa e mais entropia</a:t>
            </a:r>
            <a:r>
              <a:rPr lang="pt-BR" dirty="0" smtClean="0"/>
              <a:t>.</a:t>
            </a:r>
          </a:p>
          <a:p>
            <a:r>
              <a:rPr lang="pt-BR" dirty="0" smtClean="0"/>
              <a:t>Exemplo: "6501234567c8f7.12345678"</a:t>
            </a:r>
          </a:p>
          <a:p>
            <a:r>
              <a:rPr lang="pt-BR" b="1" dirty="0" smtClean="0"/>
              <a:t>3. md5(...)</a:t>
            </a:r>
          </a:p>
          <a:p>
            <a:r>
              <a:rPr lang="pt-BR" dirty="0" smtClean="0"/>
              <a:t>Aplica o algoritmo de </a:t>
            </a:r>
            <a:r>
              <a:rPr lang="pt-BR" dirty="0" err="1" smtClean="0"/>
              <a:t>hash</a:t>
            </a:r>
            <a:r>
              <a:rPr lang="pt-BR" dirty="0" smtClean="0"/>
              <a:t> </a:t>
            </a:r>
            <a:r>
              <a:rPr lang="pt-BR" b="1" dirty="0" smtClean="0"/>
              <a:t>MD5</a:t>
            </a:r>
            <a:r>
              <a:rPr lang="pt-BR" dirty="0" smtClean="0"/>
              <a:t> à </a:t>
            </a:r>
            <a:r>
              <a:rPr lang="pt-BR" dirty="0" err="1" smtClean="0"/>
              <a:t>string</a:t>
            </a:r>
            <a:r>
              <a:rPr lang="pt-BR" dirty="0" smtClean="0"/>
              <a:t> gerada.</a:t>
            </a:r>
          </a:p>
          <a:p>
            <a:r>
              <a:rPr lang="pt-BR" dirty="0" smtClean="0"/>
              <a:t>Isso transforma a saída em uma sequência hexadecimal de </a:t>
            </a:r>
            <a:r>
              <a:rPr lang="pt-BR" b="1" dirty="0" smtClean="0"/>
              <a:t>32 caracteres</a:t>
            </a:r>
            <a:r>
              <a:rPr lang="pt-BR" dirty="0" smtClean="0"/>
              <a:t> (0–9, a–f).</a:t>
            </a:r>
          </a:p>
          <a:p>
            <a:r>
              <a:rPr lang="pt-BR" dirty="0" smtClean="0"/>
              <a:t>Exemplo: "a94a8fe5ccb19ba61c4c0873d391e987"</a:t>
            </a:r>
          </a:p>
          <a:p>
            <a:r>
              <a:rPr lang="pt-BR" b="1" dirty="0" smtClean="0"/>
              <a:t>4. </a:t>
            </a:r>
            <a:r>
              <a:rPr lang="pt-BR" b="1" dirty="0" err="1" smtClean="0"/>
              <a:t>substr</a:t>
            </a:r>
            <a:r>
              <a:rPr lang="pt-BR" b="1" dirty="0" smtClean="0"/>
              <a:t>(..., 0, 8)</a:t>
            </a:r>
          </a:p>
          <a:p>
            <a:r>
              <a:rPr lang="pt-BR" dirty="0" smtClean="0"/>
              <a:t>Pega somente os </a:t>
            </a:r>
            <a:r>
              <a:rPr lang="pt-BR" b="1" dirty="0" smtClean="0"/>
              <a:t>8 primeiros caracteres</a:t>
            </a:r>
            <a:r>
              <a:rPr lang="pt-BR" dirty="0" smtClean="0"/>
              <a:t> do </a:t>
            </a:r>
            <a:r>
              <a:rPr lang="pt-BR" dirty="0" err="1" smtClean="0"/>
              <a:t>hash</a:t>
            </a:r>
            <a:r>
              <a:rPr lang="pt-BR" dirty="0" smtClean="0"/>
              <a:t> MD5.</a:t>
            </a:r>
          </a:p>
          <a:p>
            <a:r>
              <a:rPr lang="pt-BR" dirty="0" smtClean="0"/>
              <a:t>Exemplo: "a94a8fe5"</a:t>
            </a:r>
          </a:p>
          <a:p>
            <a:r>
              <a:rPr lang="pt-BR" b="1" dirty="0" smtClean="0"/>
              <a:t>Resultado final:</a:t>
            </a:r>
          </a:p>
          <a:p>
            <a:r>
              <a:rPr lang="pt-BR" dirty="0" smtClean="0"/>
              <a:t>$</a:t>
            </a:r>
            <a:r>
              <a:rPr lang="pt-BR" dirty="0" err="1" smtClean="0"/>
              <a:t>novaSenha</a:t>
            </a:r>
            <a:r>
              <a:rPr lang="pt-BR" dirty="0" smtClean="0"/>
              <a:t> recebe uma </a:t>
            </a:r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b="1" dirty="0" smtClean="0"/>
              <a:t>aleatória de 8 caracteres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3889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119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6442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676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633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352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6787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48353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142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28354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7134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656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8507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443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737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900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455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DDFBB-9D91-4B5F-B100-56BCB18758B7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PHP Mailer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/>
              <a:t>Prof</a:t>
            </a:r>
            <a:r>
              <a:rPr lang="pt-BR" sz="3600" b="1" dirty="0"/>
              <a:t>: Ederson da Costa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 fontAlgn="ctr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Isso vai criar a pasta vendor/ e o </a:t>
            </a:r>
            <a:r>
              <a:rPr lang="pt-BR" sz="1500" dirty="0" err="1"/>
              <a:t>composer.json</a:t>
            </a:r>
            <a:r>
              <a:rPr lang="pt-BR" sz="1500" dirty="0"/>
              <a:t> no seu projeto.</a:t>
            </a:r>
          </a:p>
          <a:p>
            <a:pPr marL="285750" indent="-285750" algn="just" fontAlgn="ctr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dirty="0" smtClean="0"/>
              <a:t>Você </a:t>
            </a:r>
            <a:r>
              <a:rPr lang="pt-BR" sz="1500" dirty="0"/>
              <a:t>pode incluir o </a:t>
            </a:r>
            <a:r>
              <a:rPr lang="pt-BR" sz="1500" dirty="0" err="1"/>
              <a:t>PHPMailer</a:t>
            </a:r>
            <a:r>
              <a:rPr lang="pt-BR" sz="1500" dirty="0"/>
              <a:t> no seu PHP normalmente:</a:t>
            </a:r>
          </a:p>
          <a:p>
            <a:pPr marL="285750" indent="-285750" algn="just" fontAlgn="ctr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i="1" dirty="0" err="1" smtClean="0"/>
              <a:t>require</a:t>
            </a:r>
            <a:r>
              <a:rPr lang="pt-BR" sz="1500" i="1" dirty="0" smtClean="0"/>
              <a:t> </a:t>
            </a:r>
            <a:r>
              <a:rPr lang="pt-BR" sz="1500" i="1" dirty="0"/>
              <a:t>'vendor/</a:t>
            </a:r>
            <a:r>
              <a:rPr lang="pt-BR" sz="1500" i="1" dirty="0" err="1"/>
              <a:t>autoload.php</a:t>
            </a:r>
            <a:r>
              <a:rPr lang="pt-BR" sz="1500" i="1" dirty="0"/>
              <a:t>';</a:t>
            </a:r>
          </a:p>
          <a:p>
            <a:pPr marL="285750" indent="-285750" algn="just" fontAlgn="ctr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i="1" dirty="0"/>
              <a:t>use </a:t>
            </a:r>
            <a:r>
              <a:rPr lang="pt-BR" sz="1500" i="1" dirty="0" err="1"/>
              <a:t>PHPMailer</a:t>
            </a:r>
            <a:r>
              <a:rPr lang="pt-BR" sz="1500" i="1" dirty="0"/>
              <a:t>\</a:t>
            </a:r>
            <a:r>
              <a:rPr lang="pt-BR" sz="1500" i="1" dirty="0" err="1"/>
              <a:t>PHPMailer</a:t>
            </a:r>
            <a:r>
              <a:rPr lang="pt-BR" sz="1500" i="1" dirty="0"/>
              <a:t>\</a:t>
            </a:r>
            <a:r>
              <a:rPr lang="pt-BR" sz="1500" i="1" dirty="0" err="1"/>
              <a:t>PHPMailer</a:t>
            </a:r>
            <a:r>
              <a:rPr lang="pt-BR" sz="1500" i="1" dirty="0"/>
              <a:t>;</a:t>
            </a:r>
          </a:p>
          <a:p>
            <a:pPr marL="285750" indent="-285750" algn="just" fontAlgn="ctr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i="1" dirty="0"/>
              <a:t>use </a:t>
            </a:r>
            <a:r>
              <a:rPr lang="pt-BR" sz="1500" i="1" dirty="0" err="1"/>
              <a:t>PHPMailer</a:t>
            </a:r>
            <a:r>
              <a:rPr lang="pt-BR" sz="1500" i="1" dirty="0"/>
              <a:t>\</a:t>
            </a:r>
            <a:r>
              <a:rPr lang="pt-BR" sz="1500" i="1" dirty="0" err="1"/>
              <a:t>PHPMailer</a:t>
            </a:r>
            <a:r>
              <a:rPr lang="pt-BR" sz="1500" i="1" dirty="0"/>
              <a:t>\</a:t>
            </a:r>
            <a:r>
              <a:rPr lang="pt-BR" sz="1500" i="1" dirty="0" err="1"/>
              <a:t>Exception</a:t>
            </a:r>
            <a:r>
              <a:rPr lang="pt-BR" sz="1500" i="1" dirty="0"/>
              <a:t>;</a:t>
            </a:r>
          </a:p>
          <a:p>
            <a:endParaRPr lang="pt-BR" sz="1500" dirty="0"/>
          </a:p>
          <a:p>
            <a:pPr marL="285750" indent="-285750" algn="just" fontAlgn="ctr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pt-BR" sz="1500" dirty="0"/>
          </a:p>
          <a:p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Composer</a:t>
            </a:r>
            <a:r>
              <a:rPr lang="pt-BR" sz="2700" b="1" dirty="0">
                <a:solidFill>
                  <a:srgbClr val="359830"/>
                </a:solidFill>
              </a:rPr>
              <a:t/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Organizando o projeto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Saiba o que é Web Design Responsivo e porque a responsividade é importante  para o seu site! - Blog C2TI - Dicas para garantir o Sucesso Online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E5945D1-0E59-454B-9723-8DB96D704B99}"/>
              </a:ext>
            </a:extLst>
          </p:cNvPr>
          <p:cNvSpPr/>
          <p:nvPr/>
        </p:nvSpPr>
        <p:spPr>
          <a:xfrm>
            <a:off x="5413372" y="4397685"/>
            <a:ext cx="29290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https://getcomposer.org/download/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280" y="2232630"/>
            <a:ext cx="3060943" cy="82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0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 fontAlgn="ctr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Tabela </a:t>
            </a:r>
            <a:r>
              <a:rPr lang="pt-BR" sz="1500" dirty="0" smtClean="0"/>
              <a:t>usuários </a:t>
            </a:r>
            <a:r>
              <a:rPr lang="pt-BR" sz="1500" dirty="0"/>
              <a:t>com id, nome, email e senha.</a:t>
            </a:r>
          </a:p>
          <a:p>
            <a:pPr marL="285750" indent="-285750" algn="just" fontAlgn="ctr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dirty="0" smtClean="0"/>
              <a:t>Inserção </a:t>
            </a:r>
            <a:r>
              <a:rPr lang="pt-BR" sz="1500" dirty="0"/>
              <a:t>de alguns usuários de teste.</a:t>
            </a:r>
          </a:p>
          <a:p>
            <a:pPr marL="285750" indent="-285750" algn="just" fontAlgn="ctr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dirty="0" smtClean="0"/>
              <a:t>-- </a:t>
            </a:r>
            <a:r>
              <a:rPr lang="pt-BR" sz="1500" dirty="0"/>
              <a:t>Criação do banco</a:t>
            </a:r>
          </a:p>
          <a:p>
            <a:pPr marL="285750" indent="-285750" algn="just" fontAlgn="ctr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CREATE </a:t>
            </a:r>
            <a:r>
              <a:rPr lang="pt-BR" sz="1500" dirty="0" smtClean="0"/>
              <a:t>DATABASE;</a:t>
            </a:r>
            <a:endParaRPr lang="pt-BR" sz="1500" dirty="0"/>
          </a:p>
          <a:p>
            <a:pPr marL="285750" indent="-285750" algn="just" fontAlgn="ctr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USE sistema</a:t>
            </a:r>
            <a:r>
              <a:rPr lang="pt-BR" sz="1500" dirty="0" smtClean="0"/>
              <a:t>;</a:t>
            </a:r>
            <a:endParaRPr lang="pt-BR" sz="15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Composer</a:t>
            </a:r>
            <a:r>
              <a:rPr lang="pt-BR" sz="2700" b="1" dirty="0">
                <a:solidFill>
                  <a:srgbClr val="359830"/>
                </a:solidFill>
              </a:rPr>
              <a:t/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Tabela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exemplo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Saiba o que é Web Design Responsivo e porque a responsividade é importante  para o seu site! - Blog C2TI - Dicas para garantir o Sucesso Online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5BBAE57-3C08-4E66-9BD5-ABBF6BC0C04B}"/>
              </a:ext>
            </a:extLst>
          </p:cNvPr>
          <p:cNvSpPr/>
          <p:nvPr/>
        </p:nvSpPr>
        <p:spPr>
          <a:xfrm>
            <a:off x="5580112" y="1995686"/>
            <a:ext cx="12241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970" y="1622421"/>
            <a:ext cx="3044078" cy="206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 fontAlgn="ctr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dirty="0" smtClean="0"/>
              <a:t>CREATE </a:t>
            </a:r>
            <a:r>
              <a:rPr lang="pt-BR" sz="1500" dirty="0"/>
              <a:t>TABLE </a:t>
            </a:r>
            <a:r>
              <a:rPr lang="pt-BR" sz="1500" dirty="0" err="1" smtClean="0"/>
              <a:t>usuarios</a:t>
            </a:r>
            <a:r>
              <a:rPr lang="pt-BR" sz="1500" dirty="0" smtClean="0"/>
              <a:t> </a:t>
            </a:r>
            <a:r>
              <a:rPr lang="pt-BR" sz="1500" dirty="0"/>
              <a:t>(    </a:t>
            </a:r>
            <a:endParaRPr lang="pt-BR" sz="1500" dirty="0" smtClean="0"/>
          </a:p>
          <a:p>
            <a:pPr marL="285750" indent="-285750" algn="just" fontAlgn="ctr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dirty="0" smtClean="0"/>
              <a:t>id </a:t>
            </a:r>
            <a:r>
              <a:rPr lang="pt-BR" sz="1500" dirty="0"/>
              <a:t>INT AUTO_INCREMENT PRIMARY KEY,    nome VARCHAR(100) NOT NULL,    </a:t>
            </a:r>
            <a:endParaRPr lang="pt-BR" sz="1500" dirty="0" smtClean="0"/>
          </a:p>
          <a:p>
            <a:pPr marL="285750" indent="-285750" algn="just" fontAlgn="ctr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dirty="0" smtClean="0"/>
              <a:t>email </a:t>
            </a:r>
            <a:r>
              <a:rPr lang="pt-BR" sz="1500" dirty="0"/>
              <a:t>VARCHAR(100) NOT NULL UNIQUE,    senha VARCHAR(255) NOT NULL</a:t>
            </a:r>
            <a:r>
              <a:rPr lang="pt-BR" sz="1500" dirty="0" smtClean="0"/>
              <a:t>);</a:t>
            </a:r>
            <a:endParaRPr lang="pt-BR" sz="15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Composer</a:t>
            </a:r>
            <a:r>
              <a:rPr lang="pt-BR" sz="2700" b="1" dirty="0">
                <a:solidFill>
                  <a:srgbClr val="359830"/>
                </a:solidFill>
              </a:rPr>
              <a:t/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Tabela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exemplo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Saiba o que é Web Design Responsivo e porque a responsividade é importante  para o seu site! - Blog C2TI - Dicas para garantir o Sucesso Online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5BBAE57-3C08-4E66-9BD5-ABBF6BC0C04B}"/>
              </a:ext>
            </a:extLst>
          </p:cNvPr>
          <p:cNvSpPr/>
          <p:nvPr/>
        </p:nvSpPr>
        <p:spPr>
          <a:xfrm>
            <a:off x="5580112" y="1995686"/>
            <a:ext cx="12241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970" y="1622421"/>
            <a:ext cx="3044078" cy="206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99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ctr">
              <a:lnSpc>
                <a:spcPts val="2799"/>
              </a:lnSpc>
            </a:pPr>
            <a:r>
              <a:rPr lang="pt-BR" sz="1500" dirty="0" smtClean="0"/>
              <a:t>INSERT </a:t>
            </a:r>
            <a:r>
              <a:rPr lang="pt-BR" sz="1500" dirty="0"/>
              <a:t>INTO </a:t>
            </a:r>
            <a:r>
              <a:rPr lang="pt-BR" sz="1500" dirty="0" err="1"/>
              <a:t>usuarios</a:t>
            </a:r>
            <a:r>
              <a:rPr lang="pt-BR" sz="1500" dirty="0"/>
              <a:t> (nome, email, senha) </a:t>
            </a:r>
            <a:r>
              <a:rPr lang="pt-BR" sz="1500" dirty="0" smtClean="0"/>
              <a:t>VALUES</a:t>
            </a:r>
          </a:p>
          <a:p>
            <a:pPr algn="just" fontAlgn="ctr">
              <a:lnSpc>
                <a:spcPts val="2799"/>
              </a:lnSpc>
            </a:pPr>
            <a:r>
              <a:rPr lang="pt-BR" sz="1500" dirty="0" smtClean="0"/>
              <a:t>('João </a:t>
            </a:r>
            <a:r>
              <a:rPr lang="pt-BR" sz="1500" dirty="0"/>
              <a:t>Silva', 'joao@example.com', '123</a:t>
            </a:r>
            <a:r>
              <a:rPr lang="pt-BR" sz="1500" dirty="0" smtClean="0"/>
              <a:t>'),</a:t>
            </a:r>
          </a:p>
          <a:p>
            <a:pPr algn="just" fontAlgn="ctr">
              <a:lnSpc>
                <a:spcPts val="2799"/>
              </a:lnSpc>
            </a:pPr>
            <a:r>
              <a:rPr lang="pt-BR" sz="1500" dirty="0" smtClean="0"/>
              <a:t>(</a:t>
            </a:r>
            <a:r>
              <a:rPr lang="pt-BR" sz="1500" dirty="0"/>
              <a:t>'Maria Oliveira', 'maria@example.com', '123</a:t>
            </a:r>
            <a:r>
              <a:rPr lang="pt-BR" sz="1500" dirty="0" smtClean="0"/>
              <a:t>'),</a:t>
            </a:r>
          </a:p>
          <a:p>
            <a:pPr algn="just" fontAlgn="ctr">
              <a:lnSpc>
                <a:spcPts val="2799"/>
              </a:lnSpc>
            </a:pPr>
            <a:r>
              <a:rPr lang="pt-BR" sz="1500" dirty="0" smtClean="0"/>
              <a:t>(</a:t>
            </a:r>
            <a:r>
              <a:rPr lang="pt-BR" sz="1500" dirty="0"/>
              <a:t>'Pedro Santos', 'pedro@example.com', '123');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Composer</a:t>
            </a:r>
            <a:r>
              <a:rPr lang="pt-BR" sz="2700" b="1" dirty="0">
                <a:solidFill>
                  <a:srgbClr val="359830"/>
                </a:solidFill>
              </a:rPr>
              <a:t/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Tabela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exemplo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Saiba o que é Web Design Responsivo e porque a responsividade é importante  para o seu site! - Blog C2TI - Dicas para garantir o Sucesso Online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5BBAE57-3C08-4E66-9BD5-ABBF6BC0C04B}"/>
              </a:ext>
            </a:extLst>
          </p:cNvPr>
          <p:cNvSpPr/>
          <p:nvPr/>
        </p:nvSpPr>
        <p:spPr>
          <a:xfrm>
            <a:off x="5580112" y="1995686"/>
            <a:ext cx="12241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970" y="1622421"/>
            <a:ext cx="3044078" cy="206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9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ctr">
              <a:lnSpc>
                <a:spcPts val="2799"/>
              </a:lnSpc>
            </a:pPr>
            <a:r>
              <a:rPr lang="pt-BR" sz="1500" dirty="0" err="1">
                <a:solidFill>
                  <a:srgbClr val="FF0000"/>
                </a:solidFill>
              </a:rPr>
              <a:t>conexao.php</a:t>
            </a:r>
            <a:endParaRPr lang="pt-BR" sz="1500" dirty="0">
              <a:solidFill>
                <a:srgbClr val="FF0000"/>
              </a:solidFill>
            </a:endParaRPr>
          </a:p>
          <a:p>
            <a:pPr algn="just" fontAlgn="ctr">
              <a:lnSpc>
                <a:spcPts val="2799"/>
              </a:lnSpc>
            </a:pPr>
            <a:r>
              <a:rPr lang="pt-BR" sz="1500" dirty="0"/>
              <a:t>&lt;?</a:t>
            </a:r>
            <a:r>
              <a:rPr lang="pt-BR" sz="1500" dirty="0" err="1"/>
              <a:t>php</a:t>
            </a:r>
            <a:endParaRPr lang="pt-BR" sz="1500" dirty="0"/>
          </a:p>
          <a:p>
            <a:pPr algn="just" fontAlgn="ctr">
              <a:lnSpc>
                <a:spcPts val="2799"/>
              </a:lnSpc>
            </a:pPr>
            <a:r>
              <a:rPr lang="pt-BR" sz="1500" dirty="0"/>
              <a:t>$host = "localhost";</a:t>
            </a:r>
          </a:p>
          <a:p>
            <a:pPr algn="just" fontAlgn="ctr">
              <a:lnSpc>
                <a:spcPts val="2799"/>
              </a:lnSpc>
            </a:pPr>
            <a:r>
              <a:rPr lang="pt-BR" sz="1500" dirty="0"/>
              <a:t>$user = "root";</a:t>
            </a:r>
          </a:p>
          <a:p>
            <a:pPr algn="just" fontAlgn="ctr">
              <a:lnSpc>
                <a:spcPts val="2799"/>
              </a:lnSpc>
            </a:pPr>
            <a:r>
              <a:rPr lang="pt-BR" sz="1500" dirty="0"/>
              <a:t>$</a:t>
            </a:r>
            <a:r>
              <a:rPr lang="pt-BR" sz="1500" dirty="0" err="1"/>
              <a:t>pass</a:t>
            </a:r>
            <a:r>
              <a:rPr lang="pt-BR" sz="1500" dirty="0"/>
              <a:t> = "";</a:t>
            </a:r>
          </a:p>
          <a:p>
            <a:pPr algn="just" fontAlgn="ctr">
              <a:lnSpc>
                <a:spcPts val="2799"/>
              </a:lnSpc>
            </a:pPr>
            <a:r>
              <a:rPr lang="pt-BR" sz="1500" dirty="0"/>
              <a:t>$</a:t>
            </a:r>
            <a:r>
              <a:rPr lang="pt-BR" sz="1500" dirty="0" err="1"/>
              <a:t>db</a:t>
            </a:r>
            <a:r>
              <a:rPr lang="pt-BR" sz="1500" dirty="0"/>
              <a:t>   = "sistema";</a:t>
            </a:r>
          </a:p>
          <a:p>
            <a:pPr algn="just" fontAlgn="ctr">
              <a:lnSpc>
                <a:spcPts val="2799"/>
              </a:lnSpc>
            </a:pPr>
            <a:r>
              <a:rPr lang="pt-BR" sz="1500" dirty="0" smtClean="0"/>
              <a:t>$</a:t>
            </a:r>
            <a:r>
              <a:rPr lang="pt-BR" sz="1500" dirty="0" err="1"/>
              <a:t>conn</a:t>
            </a:r>
            <a:r>
              <a:rPr lang="pt-BR" sz="1500" dirty="0"/>
              <a:t> = new </a:t>
            </a:r>
            <a:r>
              <a:rPr lang="pt-BR" sz="1500" dirty="0" err="1"/>
              <a:t>mysqli</a:t>
            </a:r>
            <a:r>
              <a:rPr lang="pt-BR" sz="1500" dirty="0"/>
              <a:t>($host, $user, $</a:t>
            </a:r>
            <a:r>
              <a:rPr lang="pt-BR" sz="1500" dirty="0" err="1"/>
              <a:t>pass</a:t>
            </a:r>
            <a:r>
              <a:rPr lang="pt-BR" sz="1500" dirty="0"/>
              <a:t>, $</a:t>
            </a:r>
            <a:r>
              <a:rPr lang="pt-BR" sz="1500" dirty="0" err="1"/>
              <a:t>db</a:t>
            </a:r>
            <a:r>
              <a:rPr lang="pt-BR" sz="1500" dirty="0" smtClean="0"/>
              <a:t>);</a:t>
            </a:r>
            <a:endParaRPr lang="pt-BR" sz="15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Composer</a:t>
            </a:r>
            <a:r>
              <a:rPr lang="pt-BR" sz="2700" b="1" dirty="0">
                <a:solidFill>
                  <a:srgbClr val="359830"/>
                </a:solidFill>
              </a:rPr>
              <a:t/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 de Conexão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Saiba o que é Web Design Responsivo e porque a responsividade é importante  para o seu site! - Blog C2TI - Dicas para garantir o Sucesso Online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700" y="1692048"/>
            <a:ext cx="3125147" cy="192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98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ctr">
              <a:lnSpc>
                <a:spcPts val="2799"/>
              </a:lnSpc>
            </a:pPr>
            <a:r>
              <a:rPr lang="pt-BR" sz="1500" dirty="0" err="1">
                <a:solidFill>
                  <a:srgbClr val="FF0000"/>
                </a:solidFill>
              </a:rPr>
              <a:t>conexao.php</a:t>
            </a:r>
            <a:endParaRPr lang="pt-BR" sz="1500" dirty="0">
              <a:solidFill>
                <a:srgbClr val="FF0000"/>
              </a:solidFill>
            </a:endParaRPr>
          </a:p>
          <a:p>
            <a:pPr algn="just" fontAlgn="ctr">
              <a:lnSpc>
                <a:spcPts val="2799"/>
              </a:lnSpc>
            </a:pPr>
            <a:endParaRPr lang="pt-BR" sz="1500" dirty="0"/>
          </a:p>
          <a:p>
            <a:pPr algn="just" fontAlgn="ctr">
              <a:lnSpc>
                <a:spcPts val="2799"/>
              </a:lnSpc>
            </a:pPr>
            <a:r>
              <a:rPr lang="pt-BR" sz="1500" dirty="0" err="1"/>
              <a:t>if</a:t>
            </a:r>
            <a:r>
              <a:rPr lang="pt-BR" sz="1500" dirty="0"/>
              <a:t>($</a:t>
            </a:r>
            <a:r>
              <a:rPr lang="pt-BR" sz="1500" dirty="0" err="1"/>
              <a:t>conn</a:t>
            </a:r>
            <a:r>
              <a:rPr lang="pt-BR" sz="1500" dirty="0"/>
              <a:t>-&gt;</a:t>
            </a:r>
            <a:r>
              <a:rPr lang="pt-BR" sz="1500" dirty="0" err="1"/>
              <a:t>connect_error</a:t>
            </a:r>
            <a:r>
              <a:rPr lang="pt-BR" sz="1500" dirty="0"/>
              <a:t>){</a:t>
            </a:r>
          </a:p>
          <a:p>
            <a:pPr algn="just" fontAlgn="ctr">
              <a:lnSpc>
                <a:spcPts val="2799"/>
              </a:lnSpc>
            </a:pPr>
            <a:r>
              <a:rPr lang="pt-BR" sz="1500" dirty="0"/>
              <a:t>    die("Erro na conexão</a:t>
            </a:r>
            <a:r>
              <a:rPr lang="pt-BR" sz="1500" dirty="0" smtClean="0"/>
              <a:t>:“</a:t>
            </a:r>
          </a:p>
          <a:p>
            <a:pPr algn="just" fontAlgn="ctr">
              <a:lnSpc>
                <a:spcPts val="2799"/>
              </a:lnSpc>
            </a:pPr>
            <a:r>
              <a:rPr lang="pt-BR" sz="1500" dirty="0"/>
              <a:t>.$</a:t>
            </a:r>
            <a:r>
              <a:rPr lang="pt-BR" sz="1500" dirty="0" err="1"/>
              <a:t>conn</a:t>
            </a:r>
            <a:r>
              <a:rPr lang="pt-BR" sz="1500" dirty="0"/>
              <a:t>-&gt;</a:t>
            </a:r>
            <a:r>
              <a:rPr lang="pt-BR" sz="1500" dirty="0" err="1"/>
              <a:t>connect_error</a:t>
            </a:r>
            <a:r>
              <a:rPr lang="pt-BR" sz="1500" dirty="0" smtClean="0"/>
              <a:t>);}</a:t>
            </a:r>
          </a:p>
          <a:p>
            <a:pPr algn="just" fontAlgn="ctr">
              <a:lnSpc>
                <a:spcPts val="2799"/>
              </a:lnSpc>
            </a:pPr>
            <a:r>
              <a:rPr lang="pt-BR" sz="1500" dirty="0" smtClean="0"/>
              <a:t>else{</a:t>
            </a:r>
          </a:p>
          <a:p>
            <a:pPr algn="just" fontAlgn="ctr">
              <a:lnSpc>
                <a:spcPts val="2799"/>
              </a:lnSpc>
            </a:pPr>
            <a:r>
              <a:rPr lang="pt-BR" sz="1500" dirty="0" smtClean="0"/>
              <a:t>"</a:t>
            </a:r>
            <a:r>
              <a:rPr lang="pt-BR" sz="1500" dirty="0"/>
              <a:t>Conectado com sucesso</a:t>
            </a:r>
            <a:r>
              <a:rPr lang="pt-BR" sz="1500" dirty="0" smtClean="0"/>
              <a:t>";</a:t>
            </a:r>
          </a:p>
          <a:p>
            <a:pPr algn="just" fontAlgn="ctr">
              <a:lnSpc>
                <a:spcPts val="2799"/>
              </a:lnSpc>
            </a:pPr>
            <a:r>
              <a:rPr lang="pt-BR" sz="1500" dirty="0" smtClean="0"/>
              <a:t>}</a:t>
            </a:r>
            <a:endParaRPr lang="pt-BR" sz="1500" dirty="0"/>
          </a:p>
          <a:p>
            <a:pPr algn="just" fontAlgn="ctr">
              <a:lnSpc>
                <a:spcPts val="2799"/>
              </a:lnSpc>
            </a:pPr>
            <a:r>
              <a:rPr lang="pt-BR" sz="1500" dirty="0" smtClean="0"/>
              <a:t>?&gt;</a:t>
            </a:r>
            <a:endParaRPr lang="pt-BR" sz="15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Composer</a:t>
            </a:r>
            <a:r>
              <a:rPr lang="pt-BR" sz="2700" b="1" dirty="0">
                <a:solidFill>
                  <a:srgbClr val="359830"/>
                </a:solidFill>
              </a:rPr>
              <a:t/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Arquivo de Conexão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Saiba o que é Web Design Responsivo e porque a responsividade é importante  para o seu site! - Blog C2TI - Dicas para garantir o Sucesso Online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5BBAE57-3C08-4E66-9BD5-ABBF6BC0C04B}"/>
              </a:ext>
            </a:extLst>
          </p:cNvPr>
          <p:cNvSpPr/>
          <p:nvPr/>
        </p:nvSpPr>
        <p:spPr>
          <a:xfrm>
            <a:off x="5580112" y="1995686"/>
            <a:ext cx="12241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700" y="1692048"/>
            <a:ext cx="3125147" cy="192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98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ctr">
              <a:lnSpc>
                <a:spcPts val="2799"/>
              </a:lnSpc>
            </a:pPr>
            <a:r>
              <a:rPr lang="pt-BR" sz="1500" dirty="0"/>
              <a:t>&lt;!DOCTYPE </a:t>
            </a:r>
            <a:r>
              <a:rPr lang="pt-BR" sz="1500" dirty="0" err="1"/>
              <a:t>html</a:t>
            </a:r>
            <a:r>
              <a:rPr lang="pt-BR" sz="1500" dirty="0"/>
              <a:t>&gt;</a:t>
            </a:r>
          </a:p>
          <a:p>
            <a:pPr algn="just" fontAlgn="ctr">
              <a:lnSpc>
                <a:spcPts val="2799"/>
              </a:lnSpc>
            </a:pPr>
            <a:r>
              <a:rPr lang="pt-BR" sz="1500" dirty="0"/>
              <a:t>&lt;</a:t>
            </a:r>
            <a:r>
              <a:rPr lang="pt-BR" sz="1500" dirty="0" err="1"/>
              <a:t>html</a:t>
            </a:r>
            <a:r>
              <a:rPr lang="pt-BR" sz="1500" dirty="0"/>
              <a:t> </a:t>
            </a:r>
            <a:r>
              <a:rPr lang="pt-BR" sz="1500" dirty="0" err="1"/>
              <a:t>lang</a:t>
            </a:r>
            <a:r>
              <a:rPr lang="pt-BR" sz="1500" dirty="0"/>
              <a:t>="</a:t>
            </a:r>
            <a:r>
              <a:rPr lang="pt-BR" sz="1500" dirty="0" err="1"/>
              <a:t>pt-br</a:t>
            </a:r>
            <a:r>
              <a:rPr lang="pt-BR" sz="1500" dirty="0"/>
              <a:t>"&gt;</a:t>
            </a:r>
          </a:p>
          <a:p>
            <a:pPr algn="just" fontAlgn="ctr">
              <a:lnSpc>
                <a:spcPts val="2799"/>
              </a:lnSpc>
            </a:pPr>
            <a:r>
              <a:rPr lang="pt-BR" sz="1500" dirty="0"/>
              <a:t>&lt;</a:t>
            </a:r>
            <a:r>
              <a:rPr lang="pt-BR" sz="1500" dirty="0" err="1"/>
              <a:t>head</a:t>
            </a:r>
            <a:r>
              <a:rPr lang="pt-BR" sz="1500" dirty="0"/>
              <a:t>&gt;</a:t>
            </a:r>
          </a:p>
          <a:p>
            <a:pPr algn="just" fontAlgn="ctr">
              <a:lnSpc>
                <a:spcPts val="2799"/>
              </a:lnSpc>
            </a:pPr>
            <a:r>
              <a:rPr lang="pt-BR" sz="1500" dirty="0"/>
              <a:t>    &lt;meta </a:t>
            </a:r>
            <a:r>
              <a:rPr lang="pt-BR" sz="1500" dirty="0" err="1"/>
              <a:t>charset</a:t>
            </a:r>
            <a:r>
              <a:rPr lang="pt-BR" sz="1500" dirty="0"/>
              <a:t>="UTF-8"&gt;</a:t>
            </a:r>
          </a:p>
          <a:p>
            <a:pPr algn="just" fontAlgn="ctr">
              <a:lnSpc>
                <a:spcPts val="2799"/>
              </a:lnSpc>
            </a:pPr>
            <a:r>
              <a:rPr lang="pt-BR" sz="1500" dirty="0"/>
              <a:t>    &lt;</a:t>
            </a:r>
            <a:r>
              <a:rPr lang="pt-BR" sz="1500" dirty="0" err="1"/>
              <a:t>title</a:t>
            </a:r>
            <a:r>
              <a:rPr lang="pt-BR" sz="1500" dirty="0"/>
              <a:t>&gt;Recuperar Senha&lt;/</a:t>
            </a:r>
            <a:r>
              <a:rPr lang="pt-BR" sz="1500" dirty="0" err="1"/>
              <a:t>title</a:t>
            </a:r>
            <a:r>
              <a:rPr lang="pt-BR" sz="1500" dirty="0"/>
              <a:t>&gt;</a:t>
            </a:r>
          </a:p>
          <a:p>
            <a:pPr algn="just" fontAlgn="ctr">
              <a:lnSpc>
                <a:spcPts val="2799"/>
              </a:lnSpc>
            </a:pPr>
            <a:r>
              <a:rPr lang="pt-BR" sz="1500" dirty="0"/>
              <a:t>&lt;/</a:t>
            </a:r>
            <a:r>
              <a:rPr lang="pt-BR" sz="1500" dirty="0" err="1"/>
              <a:t>head</a:t>
            </a:r>
            <a:r>
              <a:rPr lang="pt-BR" sz="1500" dirty="0" smtClean="0"/>
              <a:t>&gt;</a:t>
            </a:r>
            <a:endParaRPr lang="pt-BR" sz="15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Composer</a:t>
            </a:r>
            <a:r>
              <a:rPr lang="pt-BR" sz="2700" b="1" dirty="0">
                <a:solidFill>
                  <a:srgbClr val="359830"/>
                </a:solidFill>
              </a:rPr>
              <a:t/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 com Formulário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Saiba o que é Web Design Responsivo e porque a responsividade é importante  para o seu site! - Blog C2TI - Dicas para garantir o Sucesso Online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5BBAE57-3C08-4E66-9BD5-ABBF6BC0C04B}"/>
              </a:ext>
            </a:extLst>
          </p:cNvPr>
          <p:cNvSpPr/>
          <p:nvPr/>
        </p:nvSpPr>
        <p:spPr>
          <a:xfrm>
            <a:off x="5580112" y="1995686"/>
            <a:ext cx="12241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416" y="1697399"/>
            <a:ext cx="3158029" cy="18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ctr">
              <a:lnSpc>
                <a:spcPct val="150000"/>
              </a:lnSpc>
            </a:pPr>
            <a:r>
              <a:rPr lang="pt-BR" sz="1400" dirty="0"/>
              <a:t>&lt;</a:t>
            </a:r>
            <a:r>
              <a:rPr lang="pt-BR" sz="1400" dirty="0" err="1"/>
              <a:t>body</a:t>
            </a:r>
            <a:r>
              <a:rPr lang="pt-BR" sz="1400" dirty="0" smtClean="0"/>
              <a:t>&gt;</a:t>
            </a:r>
          </a:p>
          <a:p>
            <a:pPr algn="just" fontAlgn="ctr">
              <a:lnSpc>
                <a:spcPct val="150000"/>
              </a:lnSpc>
            </a:pPr>
            <a:r>
              <a:rPr lang="pt-BR" sz="1400" dirty="0" smtClean="0"/>
              <a:t>&lt;</a:t>
            </a:r>
            <a:r>
              <a:rPr lang="pt-BR" sz="1400" dirty="0"/>
              <a:t>h2&gt;Recuperar Senha&lt;/h2&gt;</a:t>
            </a:r>
          </a:p>
          <a:p>
            <a:pPr algn="just" fontAlgn="ctr">
              <a:lnSpc>
                <a:spcPct val="150000"/>
              </a:lnSpc>
            </a:pPr>
            <a:r>
              <a:rPr lang="pt-BR" sz="1400" dirty="0" smtClean="0"/>
              <a:t>&lt;</a:t>
            </a:r>
            <a:r>
              <a:rPr lang="pt-BR" sz="1400" dirty="0" err="1"/>
              <a:t>form</a:t>
            </a:r>
            <a:r>
              <a:rPr lang="pt-BR" sz="1400" dirty="0"/>
              <a:t> </a:t>
            </a:r>
            <a:r>
              <a:rPr lang="pt-BR" sz="1400" dirty="0" err="1"/>
              <a:t>action</a:t>
            </a:r>
            <a:r>
              <a:rPr lang="pt-BR" sz="1400" dirty="0"/>
              <a:t>="</a:t>
            </a:r>
            <a:r>
              <a:rPr lang="pt-BR" sz="1400" dirty="0" err="1" smtClean="0"/>
              <a:t>processa_recuperacao.php</a:t>
            </a:r>
            <a:r>
              <a:rPr lang="pt-BR" sz="1400" dirty="0"/>
              <a:t>" </a:t>
            </a:r>
            <a:r>
              <a:rPr lang="pt-BR" sz="1400" dirty="0" err="1"/>
              <a:t>method</a:t>
            </a:r>
            <a:r>
              <a:rPr lang="pt-BR" sz="1400" dirty="0"/>
              <a:t>="POST</a:t>
            </a:r>
            <a:r>
              <a:rPr lang="pt-BR" sz="1400" dirty="0" smtClean="0"/>
              <a:t>"&gt;</a:t>
            </a:r>
          </a:p>
          <a:p>
            <a:pPr algn="just" fontAlgn="ctr">
              <a:lnSpc>
                <a:spcPct val="150000"/>
              </a:lnSpc>
            </a:pPr>
            <a:r>
              <a:rPr lang="pt-BR" sz="1400" dirty="0" smtClean="0"/>
              <a:t>&lt;</a:t>
            </a:r>
            <a:r>
              <a:rPr lang="pt-BR" sz="1400" dirty="0" err="1"/>
              <a:t>label</a:t>
            </a:r>
            <a:r>
              <a:rPr lang="pt-BR" sz="1400" dirty="0"/>
              <a:t>&gt;Email cadastrado:&lt;/</a:t>
            </a:r>
            <a:r>
              <a:rPr lang="pt-BR" sz="1400" dirty="0" err="1"/>
              <a:t>label</a:t>
            </a:r>
            <a:r>
              <a:rPr lang="pt-BR" sz="1400" dirty="0"/>
              <a:t>&gt;&lt;</a:t>
            </a:r>
            <a:r>
              <a:rPr lang="pt-BR" sz="1400" dirty="0" err="1"/>
              <a:t>br</a:t>
            </a:r>
            <a:r>
              <a:rPr lang="pt-BR" sz="1400" dirty="0"/>
              <a:t>&gt;</a:t>
            </a:r>
          </a:p>
          <a:p>
            <a:pPr algn="just" fontAlgn="ctr">
              <a:lnSpc>
                <a:spcPct val="150000"/>
              </a:lnSpc>
            </a:pPr>
            <a:r>
              <a:rPr lang="pt-BR" sz="1400" dirty="0" smtClean="0"/>
              <a:t>&lt;input </a:t>
            </a:r>
            <a:r>
              <a:rPr lang="pt-BR" sz="1400" dirty="0" err="1"/>
              <a:t>type</a:t>
            </a:r>
            <a:r>
              <a:rPr lang="pt-BR" sz="1400" dirty="0"/>
              <a:t>="email" </a:t>
            </a:r>
            <a:r>
              <a:rPr lang="pt-BR" sz="1400" dirty="0" err="1"/>
              <a:t>name</a:t>
            </a:r>
            <a:r>
              <a:rPr lang="pt-BR" sz="1400" dirty="0"/>
              <a:t>="email" </a:t>
            </a:r>
            <a:r>
              <a:rPr lang="pt-BR" sz="1400" dirty="0" smtClean="0"/>
              <a:t>&gt;&lt;</a:t>
            </a:r>
            <a:r>
              <a:rPr lang="pt-BR" sz="1400" dirty="0" err="1"/>
              <a:t>br</a:t>
            </a:r>
            <a:r>
              <a:rPr lang="pt-BR" sz="1400" dirty="0"/>
              <a:t>&gt;&lt;</a:t>
            </a:r>
            <a:r>
              <a:rPr lang="pt-BR" sz="1400" dirty="0" err="1"/>
              <a:t>br</a:t>
            </a:r>
            <a:r>
              <a:rPr lang="pt-BR" sz="1400" dirty="0"/>
              <a:t>&gt;</a:t>
            </a:r>
          </a:p>
          <a:p>
            <a:pPr algn="just" fontAlgn="ctr">
              <a:lnSpc>
                <a:spcPct val="150000"/>
              </a:lnSpc>
            </a:pPr>
            <a:r>
              <a:rPr lang="pt-BR" sz="1400" dirty="0" smtClean="0"/>
              <a:t>&lt;</a:t>
            </a:r>
            <a:r>
              <a:rPr lang="pt-BR" sz="1400" dirty="0" err="1"/>
              <a:t>button</a:t>
            </a:r>
            <a:r>
              <a:rPr lang="pt-BR" sz="1400" dirty="0"/>
              <a:t> </a:t>
            </a:r>
            <a:r>
              <a:rPr lang="pt-BR" sz="1400" dirty="0" err="1"/>
              <a:t>type</a:t>
            </a:r>
            <a:r>
              <a:rPr lang="pt-BR" sz="1400" dirty="0"/>
              <a:t>="</a:t>
            </a:r>
            <a:r>
              <a:rPr lang="pt-BR" sz="1400" dirty="0" err="1"/>
              <a:t>submit</a:t>
            </a:r>
            <a:r>
              <a:rPr lang="pt-BR" sz="1400" dirty="0"/>
              <a:t>"&gt;Recuperar&lt;/</a:t>
            </a:r>
            <a:r>
              <a:rPr lang="pt-BR" sz="1400" dirty="0" err="1"/>
              <a:t>button</a:t>
            </a:r>
            <a:r>
              <a:rPr lang="pt-BR" sz="1400" dirty="0"/>
              <a:t>&gt;</a:t>
            </a:r>
          </a:p>
          <a:p>
            <a:pPr algn="just" fontAlgn="ctr">
              <a:lnSpc>
                <a:spcPct val="150000"/>
              </a:lnSpc>
            </a:pPr>
            <a:r>
              <a:rPr lang="pt-BR" sz="1400" dirty="0"/>
              <a:t>    &lt;/</a:t>
            </a:r>
            <a:r>
              <a:rPr lang="pt-BR" sz="1400" dirty="0" err="1"/>
              <a:t>form</a:t>
            </a:r>
            <a:r>
              <a:rPr lang="pt-BR" sz="1400" dirty="0" smtClean="0"/>
              <a:t>&gt;</a:t>
            </a:r>
          </a:p>
          <a:p>
            <a:pPr algn="just" fontAlgn="ctr">
              <a:lnSpc>
                <a:spcPct val="150000"/>
              </a:lnSpc>
            </a:pPr>
            <a:r>
              <a:rPr lang="pt-BR" sz="1400" dirty="0" smtClean="0"/>
              <a:t>&lt;/</a:t>
            </a:r>
            <a:r>
              <a:rPr lang="pt-BR" sz="1400" dirty="0" err="1"/>
              <a:t>body</a:t>
            </a:r>
            <a:r>
              <a:rPr lang="pt-BR" sz="1400" dirty="0"/>
              <a:t>&gt;</a:t>
            </a:r>
          </a:p>
          <a:p>
            <a:pPr algn="just" fontAlgn="ctr">
              <a:lnSpc>
                <a:spcPct val="150000"/>
              </a:lnSpc>
            </a:pPr>
            <a:r>
              <a:rPr lang="pt-BR" sz="1400" dirty="0"/>
              <a:t>&lt;/</a:t>
            </a:r>
            <a:r>
              <a:rPr lang="pt-BR" sz="1400" dirty="0" err="1"/>
              <a:t>html</a:t>
            </a:r>
            <a:r>
              <a:rPr lang="pt-BR" sz="1400" dirty="0"/>
              <a:t>&gt;</a:t>
            </a:r>
          </a:p>
          <a:p>
            <a:pPr algn="just" fontAlgn="ctr">
              <a:lnSpc>
                <a:spcPts val="2799"/>
              </a:lnSpc>
            </a:pPr>
            <a:r>
              <a:rPr lang="pt-BR" sz="1400" dirty="0"/>
              <a:t/>
            </a:r>
            <a:br>
              <a:rPr lang="pt-BR" sz="1400" dirty="0"/>
            </a:br>
            <a:endParaRPr lang="pt-BR" sz="14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Composer</a:t>
            </a:r>
            <a:r>
              <a:rPr lang="pt-BR" sz="2700" b="1" dirty="0">
                <a:solidFill>
                  <a:srgbClr val="359830"/>
                </a:solidFill>
              </a:rPr>
              <a:t/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 com Formulário -&gt;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recuperar.php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Saiba o que é Web Design Responsivo e porque a responsividade é importante  para o seu site! - Blog C2TI - Dicas para garantir o Sucesso Online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5BBAE57-3C08-4E66-9BD5-ABBF6BC0C04B}"/>
              </a:ext>
            </a:extLst>
          </p:cNvPr>
          <p:cNvSpPr/>
          <p:nvPr/>
        </p:nvSpPr>
        <p:spPr>
          <a:xfrm>
            <a:off x="5580112" y="1995686"/>
            <a:ext cx="12241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416" y="1697399"/>
            <a:ext cx="3158029" cy="18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ctr"/>
            <a:r>
              <a:rPr lang="pt-BR" sz="1400" dirty="0"/>
              <a:t>&lt;?</a:t>
            </a:r>
            <a:r>
              <a:rPr lang="pt-BR" sz="1400" dirty="0" err="1"/>
              <a:t>php</a:t>
            </a:r>
            <a:endParaRPr lang="pt-BR" sz="1400" dirty="0"/>
          </a:p>
          <a:p>
            <a:pPr algn="just" fontAlgn="ctr"/>
            <a:r>
              <a:rPr lang="pt-BR" sz="1400" dirty="0" err="1"/>
              <a:t>require</a:t>
            </a:r>
            <a:r>
              <a:rPr lang="pt-BR" sz="1400" dirty="0"/>
              <a:t> '</a:t>
            </a:r>
            <a:r>
              <a:rPr lang="pt-BR" sz="1400" dirty="0" err="1"/>
              <a:t>conexao.php</a:t>
            </a:r>
            <a:r>
              <a:rPr lang="pt-BR" sz="1400" dirty="0"/>
              <a:t>';</a:t>
            </a:r>
          </a:p>
          <a:p>
            <a:pPr algn="just" fontAlgn="ctr"/>
            <a:r>
              <a:rPr lang="pt-BR" sz="1400" dirty="0" err="1"/>
              <a:t>require</a:t>
            </a:r>
            <a:r>
              <a:rPr lang="pt-BR" sz="1400" dirty="0"/>
              <a:t> 'vendor/</a:t>
            </a:r>
            <a:r>
              <a:rPr lang="pt-BR" sz="1400" dirty="0" err="1"/>
              <a:t>autoload.php</a:t>
            </a:r>
            <a:r>
              <a:rPr lang="pt-BR" sz="1400" dirty="0"/>
              <a:t>'; // </a:t>
            </a:r>
            <a:r>
              <a:rPr lang="pt-BR" sz="1400" dirty="0" err="1"/>
              <a:t>PHPMailer</a:t>
            </a:r>
            <a:r>
              <a:rPr lang="pt-BR" sz="1400" dirty="0"/>
              <a:t> </a:t>
            </a:r>
          </a:p>
          <a:p>
            <a:pPr algn="just" fontAlgn="ctr"/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use </a:t>
            </a:r>
            <a:r>
              <a:rPr lang="pt-BR" sz="1400" dirty="0" err="1"/>
              <a:t>PHPMailer</a:t>
            </a:r>
            <a:r>
              <a:rPr lang="pt-BR" sz="1400" dirty="0"/>
              <a:t>\</a:t>
            </a:r>
            <a:r>
              <a:rPr lang="pt-BR" sz="1400" dirty="0" err="1"/>
              <a:t>PHPMailer</a:t>
            </a:r>
            <a:r>
              <a:rPr lang="pt-BR" sz="1400" dirty="0"/>
              <a:t>\</a:t>
            </a:r>
            <a:r>
              <a:rPr lang="pt-BR" sz="1400" dirty="0" err="1"/>
              <a:t>PHPMailer</a:t>
            </a:r>
            <a:r>
              <a:rPr lang="pt-BR" sz="1400" dirty="0"/>
              <a:t>;</a:t>
            </a:r>
          </a:p>
          <a:p>
            <a:pPr algn="just" fontAlgn="ctr"/>
            <a:r>
              <a:rPr lang="pt-BR" sz="1400" dirty="0"/>
              <a:t>use </a:t>
            </a:r>
            <a:r>
              <a:rPr lang="pt-BR" sz="1400" dirty="0" err="1"/>
              <a:t>PHPMailer</a:t>
            </a:r>
            <a:r>
              <a:rPr lang="pt-BR" sz="1400" dirty="0"/>
              <a:t>\</a:t>
            </a:r>
            <a:r>
              <a:rPr lang="pt-BR" sz="1400" dirty="0" err="1"/>
              <a:t>PHPMailer</a:t>
            </a:r>
            <a:r>
              <a:rPr lang="pt-BR" sz="1400" dirty="0"/>
              <a:t>\</a:t>
            </a:r>
            <a:r>
              <a:rPr lang="pt-BR" sz="1400" dirty="0" err="1"/>
              <a:t>Exception</a:t>
            </a:r>
            <a:r>
              <a:rPr lang="pt-BR" sz="1400" dirty="0"/>
              <a:t>;</a:t>
            </a:r>
          </a:p>
          <a:p>
            <a:pPr algn="just" fontAlgn="ctr"/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 err="1"/>
              <a:t>if</a:t>
            </a:r>
            <a:r>
              <a:rPr lang="pt-BR" sz="1400" dirty="0"/>
              <a:t>($_SERVER['REQUEST_METHOD'] == 'POST'){</a:t>
            </a:r>
          </a:p>
          <a:p>
            <a:pPr algn="just" fontAlgn="ctr"/>
            <a:r>
              <a:rPr lang="pt-BR" sz="1400" dirty="0" smtClean="0"/>
              <a:t> </a:t>
            </a:r>
            <a:r>
              <a:rPr lang="pt-BR" sz="1400" dirty="0"/>
              <a:t>$</a:t>
            </a:r>
            <a:r>
              <a:rPr lang="pt-BR" sz="1400" dirty="0" smtClean="0"/>
              <a:t>email=$</a:t>
            </a:r>
            <a:r>
              <a:rPr lang="pt-BR" sz="1400" dirty="0" err="1" smtClean="0"/>
              <a:t>conn</a:t>
            </a:r>
            <a:r>
              <a:rPr lang="pt-BR" sz="1400" dirty="0" smtClean="0"/>
              <a:t>-&gt; </a:t>
            </a:r>
            <a:r>
              <a:rPr lang="pt-BR" sz="1400" dirty="0" err="1" smtClean="0"/>
              <a:t>real_escape_string</a:t>
            </a:r>
            <a:r>
              <a:rPr lang="pt-BR" sz="1400" dirty="0"/>
              <a:t>($_POST['email</a:t>
            </a:r>
            <a:r>
              <a:rPr lang="pt-BR" sz="1400" dirty="0" smtClean="0"/>
              <a:t>']);</a:t>
            </a:r>
          </a:p>
          <a:p>
            <a:pPr algn="just" fontAlgn="ctr"/>
            <a:r>
              <a:rPr lang="pt-BR" sz="1400" dirty="0" smtClean="0"/>
              <a:t>// Verifica se o email existe no banco</a:t>
            </a:r>
          </a:p>
          <a:p>
            <a:pPr algn="just" fontAlgn="ctr"/>
            <a:r>
              <a:rPr lang="pt-BR" sz="1400" dirty="0" smtClean="0"/>
              <a:t>$</a:t>
            </a:r>
            <a:r>
              <a:rPr lang="pt-BR" sz="1400" dirty="0" err="1"/>
              <a:t>sql</a:t>
            </a:r>
            <a:r>
              <a:rPr lang="pt-BR" sz="1400" dirty="0"/>
              <a:t> = "SELECT id, nome FROM </a:t>
            </a:r>
            <a:r>
              <a:rPr lang="pt-BR" sz="1400" dirty="0" err="1"/>
              <a:t>usuarios</a:t>
            </a:r>
            <a:r>
              <a:rPr lang="pt-BR" sz="1400" dirty="0"/>
              <a:t> WHERE email = '$email' LIMIT 1";</a:t>
            </a:r>
          </a:p>
          <a:p>
            <a:pPr algn="just" fontAlgn="ctr"/>
            <a:r>
              <a:rPr lang="pt-BR" sz="1400" dirty="0"/>
              <a:t>    $res = $</a:t>
            </a:r>
            <a:r>
              <a:rPr lang="pt-BR" sz="1400" dirty="0" err="1"/>
              <a:t>conn</a:t>
            </a:r>
            <a:r>
              <a:rPr lang="pt-BR" sz="1400" dirty="0"/>
              <a:t>-&gt;query($</a:t>
            </a:r>
            <a:r>
              <a:rPr lang="pt-BR" sz="1400" dirty="0" err="1"/>
              <a:t>sql</a:t>
            </a:r>
            <a:r>
              <a:rPr lang="pt-BR" sz="1400" dirty="0"/>
              <a:t>);</a:t>
            </a:r>
          </a:p>
          <a:p>
            <a:pPr algn="just" fontAlgn="ctr">
              <a:lnSpc>
                <a:spcPts val="2799"/>
              </a:lnSpc>
            </a:pPr>
            <a:r>
              <a:rPr lang="pt-BR" sz="1400" dirty="0"/>
              <a:t/>
            </a:r>
            <a:br>
              <a:rPr lang="pt-BR" sz="1400" dirty="0"/>
            </a:br>
            <a:endParaRPr lang="pt-BR" sz="14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Composer</a:t>
            </a:r>
            <a:r>
              <a:rPr lang="pt-BR" sz="2700" b="1" dirty="0">
                <a:solidFill>
                  <a:srgbClr val="359830"/>
                </a:solidFill>
              </a:rPr>
              <a:t/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Action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-&gt;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processa_recuperacao.php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Saiba o que é Web Design Responsivo e porque a responsividade é importante  para o seu site! - Blog C2TI - Dicas para garantir o Sucesso Online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5BBAE57-3C08-4E66-9BD5-ABBF6BC0C04B}"/>
              </a:ext>
            </a:extLst>
          </p:cNvPr>
          <p:cNvSpPr/>
          <p:nvPr/>
        </p:nvSpPr>
        <p:spPr>
          <a:xfrm>
            <a:off x="5580112" y="1995686"/>
            <a:ext cx="12241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220" y="1849915"/>
            <a:ext cx="3112925" cy="14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1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ctr"/>
            <a:r>
              <a:rPr lang="pt-BR" sz="1400" dirty="0" err="1" smtClean="0"/>
              <a:t>if</a:t>
            </a:r>
            <a:r>
              <a:rPr lang="pt-BR" sz="1400" dirty="0"/>
              <a:t>($res-&gt;</a:t>
            </a:r>
            <a:r>
              <a:rPr lang="pt-BR" sz="1400" dirty="0" err="1"/>
              <a:t>num_rows</a:t>
            </a:r>
            <a:r>
              <a:rPr lang="pt-BR" sz="1400" dirty="0"/>
              <a:t> &gt; 0){</a:t>
            </a:r>
          </a:p>
          <a:p>
            <a:pPr algn="just" fontAlgn="ctr"/>
            <a:r>
              <a:rPr lang="pt-BR" sz="1400" dirty="0" smtClean="0"/>
              <a:t>$</a:t>
            </a:r>
            <a:r>
              <a:rPr lang="pt-BR" sz="1400" dirty="0"/>
              <a:t>user = $res-&gt;</a:t>
            </a:r>
            <a:r>
              <a:rPr lang="pt-BR" sz="1400" dirty="0" err="1"/>
              <a:t>fetch_assoc</a:t>
            </a:r>
            <a:r>
              <a:rPr lang="pt-BR" sz="1400" dirty="0"/>
              <a:t>();</a:t>
            </a:r>
          </a:p>
          <a:p>
            <a:pPr algn="just" fontAlgn="ctr"/>
            <a:r>
              <a:rPr lang="pt-BR" sz="1400" dirty="0" smtClean="0"/>
              <a:t>$</a:t>
            </a:r>
            <a:r>
              <a:rPr lang="pt-BR" sz="1400" dirty="0" err="1"/>
              <a:t>idUsuario</a:t>
            </a:r>
            <a:r>
              <a:rPr lang="pt-BR" sz="1400" dirty="0"/>
              <a:t> = $user['id'];</a:t>
            </a:r>
          </a:p>
          <a:p>
            <a:pPr algn="just" fontAlgn="ctr"/>
            <a:r>
              <a:rPr lang="pt-BR" sz="1400" dirty="0" smtClean="0"/>
              <a:t>$</a:t>
            </a:r>
            <a:r>
              <a:rPr lang="pt-BR" sz="1400" dirty="0"/>
              <a:t>nome = $user['nome'];</a:t>
            </a:r>
          </a:p>
          <a:p>
            <a:pPr algn="just" fontAlgn="ctr"/>
            <a:r>
              <a:rPr lang="pt-BR" sz="1400" dirty="0" smtClean="0"/>
              <a:t>// </a:t>
            </a:r>
            <a:r>
              <a:rPr lang="pt-BR" sz="1400" dirty="0"/>
              <a:t>Gera nova senha </a:t>
            </a:r>
            <a:r>
              <a:rPr lang="pt-BR" sz="1400" dirty="0" smtClean="0"/>
              <a:t>aleatória</a:t>
            </a:r>
          </a:p>
          <a:p>
            <a:pPr algn="just" fontAlgn="ctr"/>
            <a:r>
              <a:rPr lang="pt-BR" sz="1400" dirty="0" smtClean="0"/>
              <a:t>$</a:t>
            </a:r>
            <a:r>
              <a:rPr lang="pt-BR" sz="1400" dirty="0" err="1" smtClean="0"/>
              <a:t>novaSenha</a:t>
            </a:r>
            <a:r>
              <a:rPr lang="pt-BR" sz="1400" dirty="0" smtClean="0"/>
              <a:t> </a:t>
            </a:r>
            <a:r>
              <a:rPr lang="pt-BR" sz="1400" dirty="0"/>
              <a:t>= </a:t>
            </a:r>
            <a:r>
              <a:rPr lang="pt-BR" sz="1400" dirty="0" err="1"/>
              <a:t>substr</a:t>
            </a:r>
            <a:r>
              <a:rPr lang="pt-BR" sz="1400" dirty="0"/>
              <a:t>(md5(</a:t>
            </a:r>
            <a:r>
              <a:rPr lang="pt-BR" sz="1400" dirty="0" err="1"/>
              <a:t>uniqid</a:t>
            </a:r>
            <a:r>
              <a:rPr lang="pt-BR" sz="1400" dirty="0"/>
              <a:t>(</a:t>
            </a:r>
            <a:r>
              <a:rPr lang="pt-BR" sz="1400" dirty="0" err="1"/>
              <a:t>rand</a:t>
            </a:r>
            <a:r>
              <a:rPr lang="pt-BR" sz="1400" dirty="0"/>
              <a:t>(), true)), 0, 8);     </a:t>
            </a:r>
            <a:endParaRPr lang="pt-BR" sz="1400" dirty="0" smtClean="0"/>
          </a:p>
          <a:p>
            <a:pPr algn="just" fontAlgn="ctr"/>
            <a:r>
              <a:rPr lang="pt-BR" sz="1400" dirty="0"/>
              <a:t> // Atualiza no banco</a:t>
            </a:r>
          </a:p>
          <a:p>
            <a:pPr algn="just" fontAlgn="ctr"/>
            <a:r>
              <a:rPr lang="pt-BR" sz="1400" dirty="0" smtClean="0"/>
              <a:t>$</a:t>
            </a:r>
            <a:r>
              <a:rPr lang="pt-BR" sz="1400" dirty="0" err="1"/>
              <a:t>sqlUpdate</a:t>
            </a:r>
            <a:r>
              <a:rPr lang="pt-BR" sz="1400" dirty="0"/>
              <a:t> = "UPDATE </a:t>
            </a:r>
            <a:r>
              <a:rPr lang="pt-BR" sz="1400" dirty="0" err="1"/>
              <a:t>usuarios</a:t>
            </a:r>
            <a:r>
              <a:rPr lang="pt-BR" sz="1400" dirty="0"/>
              <a:t> SET senha = '$</a:t>
            </a:r>
            <a:r>
              <a:rPr lang="pt-BR" sz="1400" dirty="0" err="1"/>
              <a:t>novaSenha</a:t>
            </a:r>
            <a:r>
              <a:rPr lang="pt-BR" sz="1400" dirty="0"/>
              <a:t>' WHERE id = $</a:t>
            </a:r>
            <a:r>
              <a:rPr lang="pt-BR" sz="1400" dirty="0" err="1"/>
              <a:t>idUsuario</a:t>
            </a:r>
            <a:r>
              <a:rPr lang="pt-BR" sz="1400" dirty="0"/>
              <a:t>";</a:t>
            </a:r>
          </a:p>
          <a:p>
            <a:pPr algn="just" fontAlgn="ctr"/>
            <a:r>
              <a:rPr lang="pt-BR" sz="1400" dirty="0" smtClean="0"/>
              <a:t> </a:t>
            </a:r>
            <a:r>
              <a:rPr lang="pt-BR" sz="1400" dirty="0"/>
              <a:t>    </a:t>
            </a:r>
          </a:p>
          <a:p>
            <a:pPr algn="just" fontAlgn="ctr"/>
            <a:r>
              <a:rPr lang="pt-BR" sz="1400" dirty="0"/>
              <a:t>        </a:t>
            </a:r>
            <a:r>
              <a:rPr lang="pt-BR" sz="1400" dirty="0" err="1"/>
              <a:t>if</a:t>
            </a:r>
            <a:r>
              <a:rPr lang="pt-BR" sz="1400" dirty="0"/>
              <a:t>($</a:t>
            </a:r>
            <a:r>
              <a:rPr lang="pt-BR" sz="1400" dirty="0" err="1"/>
              <a:t>conn</a:t>
            </a:r>
            <a:r>
              <a:rPr lang="pt-BR" sz="1400" dirty="0"/>
              <a:t>-&gt;query($</a:t>
            </a:r>
            <a:r>
              <a:rPr lang="pt-BR" sz="1400" dirty="0" err="1"/>
              <a:t>sqlUpdate</a:t>
            </a:r>
            <a:r>
              <a:rPr lang="pt-BR" sz="1400" dirty="0"/>
              <a:t>)){</a:t>
            </a:r>
          </a:p>
          <a:p>
            <a:pPr algn="just" fontAlgn="ctr"/>
            <a:r>
              <a:rPr lang="pt-BR" sz="1400" dirty="0"/>
              <a:t>   </a:t>
            </a:r>
          </a:p>
          <a:p>
            <a:pPr algn="just" fontAlgn="ctr"/>
            <a:r>
              <a:rPr lang="pt-BR" sz="1400" dirty="0"/>
              <a:t>     </a:t>
            </a:r>
            <a:br>
              <a:rPr lang="pt-BR" sz="1400" dirty="0"/>
            </a:br>
            <a:endParaRPr lang="pt-BR" sz="14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Composer</a:t>
            </a:r>
            <a:r>
              <a:rPr lang="pt-BR" sz="2700" b="1" dirty="0">
                <a:solidFill>
                  <a:srgbClr val="359830"/>
                </a:solidFill>
              </a:rPr>
              <a:t/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Action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-&gt;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processa_recuperacao.php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Saiba o que é Web Design Responsivo e porque a responsividade é importante  para o seu site! - Blog C2TI - Dicas para garantir o Sucesso Online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002" y="1683785"/>
            <a:ext cx="3137748" cy="86376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002" y="3017465"/>
            <a:ext cx="3090684" cy="72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0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O fluxo será:</a:t>
            </a:r>
          </a:p>
          <a:p>
            <a:pPr marL="285750" indent="-28575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400" dirty="0" smtClean="0"/>
              <a:t>Usuário </a:t>
            </a:r>
            <a:r>
              <a:rPr lang="pt-BR" sz="1400" dirty="0"/>
              <a:t>digita o e-mail → formulário </a:t>
            </a:r>
            <a:r>
              <a:rPr lang="pt-BR" sz="1400" dirty="0" err="1"/>
              <a:t>recuperar.php</a:t>
            </a:r>
            <a:r>
              <a:rPr lang="pt-BR" sz="1400" dirty="0"/>
              <a:t>.</a:t>
            </a:r>
          </a:p>
          <a:p>
            <a:pPr marL="285750" indent="-28575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400" dirty="0" smtClean="0"/>
              <a:t>Sistema </a:t>
            </a:r>
            <a:r>
              <a:rPr lang="pt-BR" sz="1400" dirty="0"/>
              <a:t>busca esse e-mail no banco:</a:t>
            </a:r>
          </a:p>
          <a:p>
            <a:pPr marL="285750" indent="-28575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400" dirty="0" smtClean="0"/>
              <a:t>Se </a:t>
            </a:r>
            <a:r>
              <a:rPr lang="pt-BR" sz="1400" dirty="0"/>
              <a:t>não encontrar → mostra mensagem de erro.</a:t>
            </a:r>
          </a:p>
          <a:p>
            <a:pPr marL="285750" indent="-28575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400" dirty="0" smtClean="0"/>
              <a:t>Se </a:t>
            </a:r>
            <a:r>
              <a:rPr lang="pt-BR" sz="1400" dirty="0"/>
              <a:t>encontrar → gera uma nova senha aleatória, atualiza no banco </a:t>
            </a:r>
            <a:r>
              <a:rPr lang="pt-BR" sz="1400" dirty="0" smtClean="0"/>
              <a:t>e </a:t>
            </a:r>
            <a:r>
              <a:rPr lang="pt-BR" sz="1400" dirty="0"/>
              <a:t>envia essa nova senha para o e-mail do usuário usando </a:t>
            </a:r>
            <a:r>
              <a:rPr lang="pt-BR" sz="1400" dirty="0" err="1"/>
              <a:t>PHPMailer</a:t>
            </a:r>
            <a:r>
              <a:rPr lang="pt-BR" sz="1400" dirty="0"/>
              <a:t>.</a:t>
            </a:r>
            <a:endParaRPr lang="pt-BR" sz="14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PHP Mailer</a:t>
            </a:r>
            <a:r>
              <a:rPr lang="pt-BR" sz="2700" b="1" dirty="0">
                <a:solidFill>
                  <a:srgbClr val="359830"/>
                </a:solidFill>
              </a:rPr>
              <a:t/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Script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Saiba o que é Web Design Responsivo e porque a responsividade é importante  para o seu site! - Blog C2TI - Dicas para garantir o Sucesso Online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AutoShape 2" descr="Find out the latest new about PHPMailer"/>
          <p:cNvSpPr>
            <a:spLocks noChangeAspect="1" noChangeArrowheads="1"/>
          </p:cNvSpPr>
          <p:nvPr/>
        </p:nvSpPr>
        <p:spPr bwMode="auto">
          <a:xfrm>
            <a:off x="-2556059" y="2524426"/>
            <a:ext cx="48371" cy="4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https://www.taximail.com/stocks/resource/c2048x1024/u5/w5/er1iu5w59y/Dec_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143" y="1812819"/>
            <a:ext cx="3095567" cy="154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024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ctr"/>
            <a:r>
              <a:rPr lang="pt-BR" sz="1400" dirty="0" smtClean="0"/>
              <a:t>// </a:t>
            </a:r>
            <a:r>
              <a:rPr lang="pt-BR" sz="1400" dirty="0"/>
              <a:t>Envia e-mail com </a:t>
            </a:r>
            <a:r>
              <a:rPr lang="pt-BR" sz="1400" dirty="0" err="1"/>
              <a:t>PHPMailer</a:t>
            </a:r>
            <a:endParaRPr lang="pt-BR" sz="1400" dirty="0"/>
          </a:p>
          <a:p>
            <a:pPr algn="just" fontAlgn="ctr"/>
            <a:r>
              <a:rPr lang="pt-BR" sz="1400" dirty="0" smtClean="0"/>
              <a:t>$</a:t>
            </a:r>
            <a:r>
              <a:rPr lang="pt-BR" sz="1400" dirty="0"/>
              <a:t>mail = new </a:t>
            </a:r>
            <a:r>
              <a:rPr lang="pt-BR" sz="1400" dirty="0" err="1"/>
              <a:t>PHPMailer</a:t>
            </a:r>
            <a:r>
              <a:rPr lang="pt-BR" sz="1400" dirty="0"/>
              <a:t>(true);</a:t>
            </a:r>
          </a:p>
          <a:p>
            <a:pPr algn="just" fontAlgn="ctr"/>
            <a:r>
              <a:rPr lang="pt-BR" sz="1400" dirty="0" err="1" smtClean="0"/>
              <a:t>try</a:t>
            </a:r>
            <a:r>
              <a:rPr lang="pt-BR" sz="1400" dirty="0" smtClean="0"/>
              <a:t> </a:t>
            </a:r>
            <a:r>
              <a:rPr lang="pt-BR" sz="1400" dirty="0"/>
              <a:t>{</a:t>
            </a:r>
          </a:p>
          <a:p>
            <a:pPr algn="just" fontAlgn="ctr"/>
            <a:r>
              <a:rPr lang="pt-BR" sz="1400" dirty="0" smtClean="0"/>
              <a:t>// </a:t>
            </a:r>
            <a:r>
              <a:rPr lang="pt-BR" sz="1400" dirty="0"/>
              <a:t>Configurações do servidor SMTP</a:t>
            </a:r>
          </a:p>
          <a:p>
            <a:pPr algn="just" fontAlgn="ctr"/>
            <a:r>
              <a:rPr lang="pt-BR" sz="1400" dirty="0" smtClean="0"/>
              <a:t>$</a:t>
            </a:r>
            <a:r>
              <a:rPr lang="pt-BR" sz="1400" dirty="0"/>
              <a:t>mail-&gt;</a:t>
            </a:r>
            <a:r>
              <a:rPr lang="pt-BR" sz="1400" dirty="0" err="1"/>
              <a:t>isSMTP</a:t>
            </a:r>
            <a:r>
              <a:rPr lang="pt-BR" sz="1400" dirty="0"/>
              <a:t>();</a:t>
            </a:r>
          </a:p>
          <a:p>
            <a:pPr algn="just" fontAlgn="ctr"/>
            <a:r>
              <a:rPr lang="pt-BR" sz="1400" dirty="0" smtClean="0"/>
              <a:t>$mail-</a:t>
            </a:r>
            <a:r>
              <a:rPr lang="pt-BR" sz="1400" dirty="0"/>
              <a:t>&gt;Host </a:t>
            </a:r>
            <a:r>
              <a:rPr lang="pt-BR" sz="1400" dirty="0" smtClean="0"/>
              <a:t>= </a:t>
            </a:r>
            <a:r>
              <a:rPr lang="pt-BR" sz="1400" dirty="0"/>
              <a:t>'smtp.seuprovedor.com'; // exemplo: smtp.gmail.com</a:t>
            </a:r>
          </a:p>
          <a:p>
            <a:pPr algn="just" fontAlgn="ctr"/>
            <a:r>
              <a:rPr lang="pt-BR" sz="1400" dirty="0" smtClean="0"/>
              <a:t>$</a:t>
            </a:r>
            <a:r>
              <a:rPr lang="pt-BR" sz="1400" dirty="0"/>
              <a:t>mail-&gt;</a:t>
            </a:r>
            <a:r>
              <a:rPr lang="pt-BR" sz="1400" dirty="0" err="1"/>
              <a:t>SMTPAuth</a:t>
            </a:r>
            <a:r>
              <a:rPr lang="pt-BR" sz="1400" dirty="0"/>
              <a:t> </a:t>
            </a:r>
            <a:r>
              <a:rPr lang="pt-BR" sz="1400" dirty="0" smtClean="0"/>
              <a:t>= </a:t>
            </a:r>
            <a:r>
              <a:rPr lang="pt-BR" sz="1400" dirty="0"/>
              <a:t>true;</a:t>
            </a:r>
          </a:p>
          <a:p>
            <a:pPr algn="just" fontAlgn="ctr"/>
            <a:r>
              <a:rPr lang="pt-BR" sz="1400" dirty="0" smtClean="0"/>
              <a:t>$mail-</a:t>
            </a:r>
            <a:r>
              <a:rPr lang="pt-BR" sz="1400" dirty="0"/>
              <a:t>&gt;</a:t>
            </a:r>
            <a:r>
              <a:rPr lang="pt-BR" sz="1400" dirty="0" err="1"/>
              <a:t>Username</a:t>
            </a:r>
            <a:r>
              <a:rPr lang="pt-BR" sz="1400" dirty="0"/>
              <a:t>   = 'seuemail@dominio.com';</a:t>
            </a:r>
          </a:p>
          <a:p>
            <a:pPr algn="just" fontAlgn="ctr"/>
            <a:r>
              <a:rPr lang="pt-BR" sz="1400" dirty="0" smtClean="0"/>
              <a:t>$mail-</a:t>
            </a:r>
            <a:r>
              <a:rPr lang="pt-BR" sz="1400" dirty="0"/>
              <a:t>&gt;</a:t>
            </a:r>
            <a:r>
              <a:rPr lang="pt-BR" sz="1400" dirty="0" err="1"/>
              <a:t>Password</a:t>
            </a:r>
            <a:r>
              <a:rPr lang="pt-BR" sz="1400" dirty="0"/>
              <a:t>   = '</a:t>
            </a:r>
            <a:r>
              <a:rPr lang="pt-BR" sz="1400" dirty="0" err="1"/>
              <a:t>suasenhaouapppassword</a:t>
            </a:r>
            <a:r>
              <a:rPr lang="pt-BR" sz="1400" dirty="0"/>
              <a:t>'; </a:t>
            </a:r>
          </a:p>
          <a:p>
            <a:pPr algn="just" fontAlgn="ctr"/>
            <a:r>
              <a:rPr lang="pt-BR" sz="1400" dirty="0" smtClean="0"/>
              <a:t>$mail-</a:t>
            </a:r>
            <a:r>
              <a:rPr lang="pt-BR" sz="1400" dirty="0"/>
              <a:t>&gt;</a:t>
            </a:r>
            <a:r>
              <a:rPr lang="pt-BR" sz="1400" dirty="0" err="1"/>
              <a:t>SMTPSecure</a:t>
            </a:r>
            <a:r>
              <a:rPr lang="pt-BR" sz="1400" dirty="0"/>
              <a:t> = '</a:t>
            </a:r>
            <a:r>
              <a:rPr lang="pt-BR" sz="1400" dirty="0" err="1"/>
              <a:t>tls</a:t>
            </a:r>
            <a:r>
              <a:rPr lang="pt-BR" sz="1400" dirty="0"/>
              <a:t>';</a:t>
            </a:r>
          </a:p>
          <a:p>
            <a:pPr algn="just" fontAlgn="ctr"/>
            <a:r>
              <a:rPr lang="pt-BR" sz="1400" dirty="0" smtClean="0"/>
              <a:t>$</a:t>
            </a:r>
            <a:r>
              <a:rPr lang="pt-BR" sz="1400" dirty="0"/>
              <a:t>mail-&gt;</a:t>
            </a:r>
            <a:r>
              <a:rPr lang="pt-BR" sz="1400" dirty="0" err="1"/>
              <a:t>Port</a:t>
            </a:r>
            <a:r>
              <a:rPr lang="pt-BR" sz="1400" dirty="0"/>
              <a:t>       = 587;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Composer</a:t>
            </a:r>
            <a:r>
              <a:rPr lang="pt-BR" sz="2700" b="1" dirty="0">
                <a:solidFill>
                  <a:srgbClr val="359830"/>
                </a:solidFill>
              </a:rPr>
              <a:t/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Action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-&gt;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processa_recuperacao.php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Saiba o que é Web Design Responsivo e porque a responsividade é importante  para o seu site! - Blog C2TI - Dicas para garantir o Sucesso Online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424" y="2045923"/>
            <a:ext cx="3086974" cy="88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ctr"/>
            <a:r>
              <a:rPr lang="pt-BR" sz="1350" dirty="0" smtClean="0"/>
              <a:t>// </a:t>
            </a:r>
            <a:r>
              <a:rPr lang="pt-BR" sz="1350" dirty="0"/>
              <a:t>Remetente e destinatário</a:t>
            </a:r>
          </a:p>
          <a:p>
            <a:pPr algn="just" fontAlgn="ctr"/>
            <a:r>
              <a:rPr lang="pt-BR" sz="1350" dirty="0"/>
              <a:t> </a:t>
            </a:r>
            <a:r>
              <a:rPr lang="pt-BR" sz="1350" dirty="0" smtClean="0"/>
              <a:t>$</a:t>
            </a:r>
            <a:r>
              <a:rPr lang="pt-BR" sz="1350" dirty="0"/>
              <a:t>mail-&gt;</a:t>
            </a:r>
            <a:r>
              <a:rPr lang="pt-BR" sz="1350" dirty="0" err="1"/>
              <a:t>setFrom</a:t>
            </a:r>
            <a:r>
              <a:rPr lang="pt-BR" sz="1350" dirty="0"/>
              <a:t>('seuemail@dominio.com', 'Suporte - Sistema');</a:t>
            </a:r>
          </a:p>
          <a:p>
            <a:pPr algn="just" fontAlgn="ctr"/>
            <a:r>
              <a:rPr lang="pt-BR" sz="1350" dirty="0" smtClean="0"/>
              <a:t>$</a:t>
            </a:r>
            <a:r>
              <a:rPr lang="pt-BR" sz="1350" dirty="0"/>
              <a:t>mail-&gt;</a:t>
            </a:r>
            <a:r>
              <a:rPr lang="pt-BR" sz="1350" dirty="0" err="1"/>
              <a:t>addAddress</a:t>
            </a:r>
            <a:r>
              <a:rPr lang="pt-BR" sz="1350" dirty="0"/>
              <a:t>($email, $nome);</a:t>
            </a:r>
          </a:p>
          <a:p>
            <a:pPr algn="just" fontAlgn="ctr"/>
            <a:r>
              <a:rPr lang="pt-BR" sz="1350" dirty="0"/>
              <a:t/>
            </a:r>
            <a:br>
              <a:rPr lang="pt-BR" sz="1350" dirty="0"/>
            </a:br>
            <a:r>
              <a:rPr lang="pt-BR" sz="1350" dirty="0" smtClean="0"/>
              <a:t>// </a:t>
            </a:r>
            <a:r>
              <a:rPr lang="pt-BR" sz="1350" dirty="0"/>
              <a:t>Conteúdo do email</a:t>
            </a:r>
          </a:p>
          <a:p>
            <a:pPr algn="just" fontAlgn="ctr"/>
            <a:r>
              <a:rPr lang="pt-BR" sz="1350" dirty="0" smtClean="0"/>
              <a:t>$</a:t>
            </a:r>
            <a:r>
              <a:rPr lang="pt-BR" sz="1350" dirty="0"/>
              <a:t>mail-&gt;</a:t>
            </a:r>
            <a:r>
              <a:rPr lang="pt-BR" sz="1350" dirty="0" err="1"/>
              <a:t>isHTML</a:t>
            </a:r>
            <a:r>
              <a:rPr lang="pt-BR" sz="1350" dirty="0"/>
              <a:t>(true);</a:t>
            </a:r>
          </a:p>
          <a:p>
            <a:pPr algn="just" fontAlgn="ctr"/>
            <a:r>
              <a:rPr lang="pt-BR" sz="1350" dirty="0" smtClean="0"/>
              <a:t>$</a:t>
            </a:r>
            <a:r>
              <a:rPr lang="pt-BR" sz="1350" dirty="0"/>
              <a:t>mail-&gt;</a:t>
            </a:r>
            <a:r>
              <a:rPr lang="pt-BR" sz="1350" dirty="0" err="1"/>
              <a:t>Subject</a:t>
            </a:r>
            <a:r>
              <a:rPr lang="pt-BR" sz="1350" dirty="0"/>
              <a:t> = '</a:t>
            </a:r>
            <a:r>
              <a:rPr lang="pt-BR" sz="1350" dirty="0" err="1"/>
              <a:t>Recuperacao</a:t>
            </a:r>
            <a:r>
              <a:rPr lang="pt-BR" sz="1350" dirty="0"/>
              <a:t> de Senha';</a:t>
            </a:r>
          </a:p>
          <a:p>
            <a:pPr algn="just" fontAlgn="ctr"/>
            <a:r>
              <a:rPr lang="pt-BR" sz="1350" dirty="0" smtClean="0"/>
              <a:t>$</a:t>
            </a:r>
            <a:r>
              <a:rPr lang="pt-BR" sz="1350" dirty="0"/>
              <a:t>mail-&gt;</a:t>
            </a:r>
            <a:r>
              <a:rPr lang="pt-BR" sz="1350" dirty="0" err="1"/>
              <a:t>Body</a:t>
            </a:r>
            <a:r>
              <a:rPr lang="pt-BR" sz="1350" dirty="0"/>
              <a:t>    = "Olá &lt;b&gt;$nome&lt;/b&gt;,&lt;</a:t>
            </a:r>
            <a:r>
              <a:rPr lang="pt-BR" sz="1350" dirty="0" err="1"/>
              <a:t>br</a:t>
            </a:r>
            <a:r>
              <a:rPr lang="pt-BR" sz="1350" dirty="0"/>
              <a:t>&gt;&lt;</a:t>
            </a:r>
            <a:r>
              <a:rPr lang="pt-BR" sz="1350" dirty="0" err="1"/>
              <a:t>br</a:t>
            </a:r>
            <a:r>
              <a:rPr lang="pt-BR" sz="1350" dirty="0"/>
              <a:t>&gt;</a:t>
            </a:r>
          </a:p>
          <a:p>
            <a:pPr algn="just" fontAlgn="ctr"/>
            <a:r>
              <a:rPr lang="pt-BR" sz="1350" dirty="0" smtClean="0"/>
              <a:t>Sua </a:t>
            </a:r>
            <a:r>
              <a:rPr lang="pt-BR" sz="1350" dirty="0"/>
              <a:t>nova senha é: &lt;b&gt;$</a:t>
            </a:r>
            <a:r>
              <a:rPr lang="pt-BR" sz="1350" dirty="0" err="1"/>
              <a:t>novaSenha</a:t>
            </a:r>
            <a:r>
              <a:rPr lang="pt-BR" sz="1350" dirty="0"/>
              <a:t>&lt;/b&gt;&lt;</a:t>
            </a:r>
            <a:r>
              <a:rPr lang="pt-BR" sz="1350" dirty="0" err="1"/>
              <a:t>br</a:t>
            </a:r>
            <a:r>
              <a:rPr lang="pt-BR" sz="1350" dirty="0"/>
              <a:t>&gt;&lt;</a:t>
            </a:r>
            <a:r>
              <a:rPr lang="pt-BR" sz="1350" dirty="0" err="1"/>
              <a:t>br</a:t>
            </a:r>
            <a:r>
              <a:rPr lang="pt-BR" sz="1350" dirty="0"/>
              <a:t>&gt;</a:t>
            </a:r>
          </a:p>
          <a:p>
            <a:pPr algn="just" fontAlgn="ctr"/>
            <a:r>
              <a:rPr lang="pt-BR" sz="1350" dirty="0" smtClean="0"/>
              <a:t>Recomendamos </a:t>
            </a:r>
            <a:r>
              <a:rPr lang="pt-BR" sz="1350" dirty="0"/>
              <a:t>que altere a senha após o login.";</a:t>
            </a:r>
          </a:p>
          <a:p>
            <a:pPr algn="just" fontAlgn="ctr"/>
            <a:r>
              <a:rPr lang="pt-BR" sz="1350" dirty="0" smtClean="0"/>
              <a:t>$</a:t>
            </a:r>
            <a:r>
              <a:rPr lang="pt-BR" sz="1350" dirty="0"/>
              <a:t>mail-&gt;</a:t>
            </a:r>
            <a:r>
              <a:rPr lang="pt-BR" sz="1350" dirty="0" err="1"/>
              <a:t>AltBody</a:t>
            </a:r>
            <a:r>
              <a:rPr lang="pt-BR" sz="1350" dirty="0"/>
              <a:t> = "Olá $nome,\n\</a:t>
            </a:r>
            <a:r>
              <a:rPr lang="pt-BR" sz="1350" dirty="0" err="1"/>
              <a:t>nSua</a:t>
            </a:r>
            <a:r>
              <a:rPr lang="pt-BR" sz="1350" dirty="0"/>
              <a:t> nova senha é: $</a:t>
            </a:r>
            <a:r>
              <a:rPr lang="pt-BR" sz="1350" dirty="0" err="1"/>
              <a:t>novaSenha</a:t>
            </a:r>
            <a:r>
              <a:rPr lang="pt-BR" sz="1350" dirty="0"/>
              <a:t>\n\</a:t>
            </a:r>
            <a:r>
              <a:rPr lang="pt-BR" sz="1350" dirty="0" err="1"/>
              <a:t>nAltere</a:t>
            </a:r>
            <a:r>
              <a:rPr lang="pt-BR" sz="1350" dirty="0"/>
              <a:t> após o login.";</a:t>
            </a:r>
          </a:p>
          <a:p>
            <a:pPr algn="just" fontAlgn="ctr"/>
            <a:r>
              <a:rPr lang="pt-BR" sz="1350" dirty="0"/>
              <a:t>$</a:t>
            </a:r>
            <a:r>
              <a:rPr lang="pt-BR" sz="1350" dirty="0"/>
              <a:t>mail-&gt;</a:t>
            </a:r>
            <a:r>
              <a:rPr lang="pt-BR" sz="1350" dirty="0" err="1"/>
              <a:t>send</a:t>
            </a:r>
            <a:r>
              <a:rPr lang="pt-BR" sz="1350" dirty="0"/>
              <a:t>();</a:t>
            </a:r>
          </a:p>
          <a:p>
            <a:pPr algn="just" fontAlgn="ctr"/>
            <a:r>
              <a:rPr lang="pt-BR" sz="1350" dirty="0" smtClean="0"/>
              <a:t>echo </a:t>
            </a:r>
            <a:r>
              <a:rPr lang="pt-BR" sz="1350" dirty="0"/>
              <a:t>"Uma nova senha foi enviada </a:t>
            </a:r>
            <a:r>
              <a:rPr lang="pt-BR" sz="1350" dirty="0" smtClean="0"/>
              <a:t>.";</a:t>
            </a:r>
            <a:r>
              <a:rPr lang="pt-BR" sz="1350" dirty="0"/>
              <a:t>            }</a:t>
            </a:r>
          </a:p>
          <a:p>
            <a:pPr algn="just" fontAlgn="ctr"/>
            <a:endParaRPr lang="pt-BR" sz="135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Composer</a:t>
            </a:r>
            <a:r>
              <a:rPr lang="pt-BR" sz="2700" b="1" dirty="0">
                <a:solidFill>
                  <a:srgbClr val="359830"/>
                </a:solidFill>
              </a:rPr>
              <a:t/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Action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-&gt;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processa_recuperacao.php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Saiba o que é Web Design Responsivo e porque a responsividade é importante  para o seu site! - Blog C2TI - Dicas para garantir o Sucesso Online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359" y="2029238"/>
            <a:ext cx="3056142" cy="117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ctr"/>
            <a:r>
              <a:rPr lang="pt-BR" sz="1350" dirty="0"/>
              <a:t>catch (</a:t>
            </a:r>
            <a:r>
              <a:rPr lang="pt-BR" sz="1350" dirty="0" err="1"/>
              <a:t>Exception</a:t>
            </a:r>
            <a:r>
              <a:rPr lang="pt-BR" sz="1350" dirty="0"/>
              <a:t> $e) {</a:t>
            </a:r>
          </a:p>
          <a:p>
            <a:pPr algn="just" fontAlgn="ctr"/>
            <a:r>
              <a:rPr lang="pt-BR" sz="1350" dirty="0"/>
              <a:t>        </a:t>
            </a:r>
            <a:r>
              <a:rPr lang="pt-BR" sz="1350" dirty="0" smtClean="0"/>
              <a:t>echo </a:t>
            </a:r>
            <a:r>
              <a:rPr lang="pt-BR" sz="1350" dirty="0"/>
              <a:t>"Erro ao enviar e-mail: {$mail-&gt;</a:t>
            </a:r>
            <a:r>
              <a:rPr lang="pt-BR" sz="1350" dirty="0" err="1"/>
              <a:t>ErrorInfo</a:t>
            </a:r>
            <a:r>
              <a:rPr lang="pt-BR" sz="1350" dirty="0"/>
              <a:t>}";</a:t>
            </a:r>
          </a:p>
          <a:p>
            <a:pPr algn="just" fontAlgn="ctr"/>
            <a:r>
              <a:rPr lang="pt-BR" sz="1350" dirty="0"/>
              <a:t>        </a:t>
            </a:r>
            <a:r>
              <a:rPr lang="pt-BR" sz="1350" dirty="0" smtClean="0"/>
              <a:t>}</a:t>
            </a:r>
            <a:endParaRPr lang="pt-BR" sz="1350" dirty="0"/>
          </a:p>
          <a:p>
            <a:pPr algn="just" fontAlgn="ctr"/>
            <a:r>
              <a:rPr lang="pt-BR" sz="1350" dirty="0"/>
              <a:t>        } else {</a:t>
            </a:r>
          </a:p>
          <a:p>
            <a:pPr algn="just" fontAlgn="ctr"/>
            <a:r>
              <a:rPr lang="pt-BR" sz="1350" dirty="0"/>
              <a:t>            echo "Erro ao atualizar a senha no banco.";</a:t>
            </a:r>
          </a:p>
          <a:p>
            <a:pPr algn="just" fontAlgn="ctr"/>
            <a:r>
              <a:rPr lang="pt-BR" sz="1350" dirty="0"/>
              <a:t>        }</a:t>
            </a:r>
          </a:p>
          <a:p>
            <a:pPr algn="just" fontAlgn="ctr"/>
            <a:r>
              <a:rPr lang="pt-BR" sz="1350" dirty="0"/>
              <a:t/>
            </a:r>
            <a:br>
              <a:rPr lang="pt-BR" sz="1350" dirty="0"/>
            </a:br>
            <a:r>
              <a:rPr lang="pt-BR" sz="1350" dirty="0"/>
              <a:t>    } </a:t>
            </a:r>
            <a:endParaRPr lang="pt-BR" sz="1350" dirty="0" smtClean="0"/>
          </a:p>
          <a:p>
            <a:pPr algn="just" fontAlgn="ctr"/>
            <a:r>
              <a:rPr lang="pt-BR" sz="1350" dirty="0" smtClean="0"/>
              <a:t>else </a:t>
            </a:r>
            <a:r>
              <a:rPr lang="pt-BR" sz="1350" dirty="0"/>
              <a:t>{</a:t>
            </a:r>
          </a:p>
          <a:p>
            <a:pPr algn="just" fontAlgn="ctr"/>
            <a:r>
              <a:rPr lang="pt-BR" sz="1350" dirty="0"/>
              <a:t>        echo "E-mail não encontrado.";</a:t>
            </a:r>
          </a:p>
          <a:p>
            <a:pPr algn="just" fontAlgn="ctr"/>
            <a:r>
              <a:rPr lang="pt-BR" sz="1350" dirty="0"/>
              <a:t>    }</a:t>
            </a:r>
          </a:p>
          <a:p>
            <a:pPr algn="just" fontAlgn="ctr"/>
            <a:r>
              <a:rPr lang="pt-BR" sz="1350" dirty="0"/>
              <a:t>}</a:t>
            </a:r>
          </a:p>
          <a:p>
            <a:pPr algn="just" fontAlgn="ctr"/>
            <a:r>
              <a:rPr lang="pt-BR" sz="1350" dirty="0"/>
              <a:t>?&gt;</a:t>
            </a:r>
          </a:p>
          <a:p>
            <a:pPr algn="just" fontAlgn="ctr"/>
            <a:r>
              <a:rPr lang="pt-BR" sz="1350" dirty="0"/>
              <a:t/>
            </a:r>
            <a:br>
              <a:rPr lang="pt-BR" sz="1350" dirty="0"/>
            </a:br>
            <a:endParaRPr lang="pt-BR" sz="1350" dirty="0"/>
          </a:p>
          <a:p>
            <a:pPr algn="just" fontAlgn="ctr"/>
            <a:endParaRPr lang="pt-BR" sz="135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Composer</a:t>
            </a:r>
            <a:r>
              <a:rPr lang="pt-BR" sz="2700" b="1" dirty="0">
                <a:solidFill>
                  <a:srgbClr val="359830"/>
                </a:solidFill>
              </a:rPr>
              <a:t/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Action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-&gt;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processa_recuperacao.php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Saiba o que é Web Design Responsivo e porque a responsividade é importante  para o seu site! - Blog C2TI - Dicas para garantir o Sucesso Online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601" y="1959779"/>
            <a:ext cx="3089358" cy="137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 fontAlgn="ctr">
              <a:buFont typeface="Arial" panose="020B0604020202020204" pitchFamily="34" charset="0"/>
              <a:buChar char="•"/>
            </a:pPr>
            <a:r>
              <a:rPr lang="pt-BR" sz="1350" dirty="0" smtClean="0"/>
              <a:t>Por medida de segurança o Google exige a ativação da verificação em duas etapas, para utilização em aplicativos de terceiros.</a:t>
            </a:r>
            <a:endParaRPr lang="pt-BR" sz="1350" dirty="0"/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r>
              <a:rPr lang="pt-BR" sz="1350" dirty="0" smtClean="0"/>
              <a:t>Após ativar a verificação em duas etapas, selecione a verificação  duas etapas e selecione senhas de APP, defina o nome da aplicação e utilize a senha na opção de </a:t>
            </a:r>
            <a:r>
              <a:rPr lang="pt-BR" sz="1350" dirty="0" err="1" smtClean="0"/>
              <a:t>Password</a:t>
            </a:r>
            <a:r>
              <a:rPr lang="pt-BR" sz="1350" dirty="0" smtClean="0"/>
              <a:t>.</a:t>
            </a:r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endParaRPr lang="pt-BR" sz="1350" dirty="0"/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r>
              <a:rPr lang="pt-BR" sz="1350" dirty="0"/>
              <a:t>https://myaccount.google.com/apppasswords</a:t>
            </a:r>
            <a:endParaRPr lang="pt-BR" sz="1350" dirty="0" smtClean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Servidor de email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Configurando o servidor de email - Gmail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Saiba o que é Web Design Responsivo e porque a responsividade é importante  para o seu site! - Blog C2TI - Dicas para garantir o Sucesso Online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5113305" y="4358571"/>
            <a:ext cx="32287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https://myaccount.google.com/security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343" y="1528238"/>
            <a:ext cx="2714073" cy="226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4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Servidor de email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Configurando com o Gmail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539553" y="1203598"/>
            <a:ext cx="8435930" cy="3744415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Saiba o que é Web Design Responsivo e porque a responsividade é importante  para o seu site! - Blog C2TI - Dicas para garantir o Sucesso Online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859" y="1550411"/>
            <a:ext cx="6173907" cy="283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Servidor de email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Testando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539553" y="1203598"/>
            <a:ext cx="8435930" cy="3744415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Saiba o que é Web Design Responsivo e porque a responsividade é importante  para o seu site! - Blog C2TI - Dicas para garantir o Sucesso Online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681" y="1427603"/>
            <a:ext cx="2553056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Servidor de email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Testando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539553" y="1203598"/>
            <a:ext cx="8435930" cy="3744415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Saiba o que é Web Design Responsivo e porque a responsividade é importante  para o seu site! - Blog C2TI - Dicas para garantir o Sucesso Online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438722"/>
            <a:ext cx="3658111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3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Servidor de email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Testando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539553" y="1203598"/>
            <a:ext cx="8435930" cy="3744415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Saiba o que é Web Design Responsivo e porque a responsividade é importante  para o seu site! - Blog C2TI - Dicas para garantir o Sucesso Online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421572"/>
            <a:ext cx="5340632" cy="276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563888" y="1203598"/>
            <a:ext cx="3228975" cy="1160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437865" y="2283718"/>
            <a:ext cx="3722687" cy="246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O Composer é um gerenciador de dependências para PHP. </a:t>
            </a:r>
          </a:p>
          <a:p>
            <a:pPr marL="285750" indent="-28575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Ele permite declarar as bibliotecas e pacotes que o projeto precisa e, em seguida, baixa e gerencia automaticamente essas dependências, instalando ou atualizando-as conforme necessário. </a:t>
            </a:r>
          </a:p>
          <a:p>
            <a:pPr marL="285750" indent="-28575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O Composer é fundamental para o desenvolvimento moderno de PHP.</a:t>
            </a:r>
            <a:endParaRPr lang="en-US" sz="15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Composer</a:t>
            </a:r>
            <a:r>
              <a:rPr lang="pt-BR" sz="2700" b="1" dirty="0">
                <a:solidFill>
                  <a:srgbClr val="359830"/>
                </a:solidFill>
              </a:rPr>
              <a:t/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Conceito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Saiba o que é Web Design Responsivo e porque a responsividade é importante  para o seu site! - Blog C2TI - Dicas para garantir o Sucesso Online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Picture 2" descr="Como instalar o gerenciador de pacotes Composer no MacOS">
            <a:extLst>
              <a:ext uri="{FF2B5EF4-FFF2-40B4-BE49-F238E27FC236}">
                <a16:creationId xmlns:a16="http://schemas.microsoft.com/office/drawing/2014/main" id="{325A182B-5067-4E97-921B-3FD00D40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336" y="1806187"/>
            <a:ext cx="27813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16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1. Declaração de dependências:</a:t>
            </a:r>
          </a:p>
          <a:p>
            <a:pPr marL="285750" indent="-285750" algn="just" fontAlgn="ctr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Você lista as bibliotecas que seu projeto precisa num arquivo chamado </a:t>
            </a:r>
            <a:r>
              <a:rPr lang="pt-BR" sz="1500" dirty="0" err="1"/>
              <a:t>composer.json</a:t>
            </a:r>
            <a:r>
              <a:rPr lang="pt-BR" sz="1500" dirty="0"/>
              <a:t>. </a:t>
            </a:r>
          </a:p>
          <a:p>
            <a:pPr marL="285750" indent="-28575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2. Gerenciamento automático:</a:t>
            </a:r>
          </a:p>
          <a:p>
            <a:pPr marL="285750" indent="-285750" algn="just" fontAlgn="ctr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Ao executar o comando </a:t>
            </a:r>
            <a:r>
              <a:rPr lang="pt-BR" sz="1500" dirty="0" err="1"/>
              <a:t>composer</a:t>
            </a:r>
            <a:r>
              <a:rPr lang="pt-BR" sz="1500" dirty="0"/>
              <a:t> </a:t>
            </a:r>
            <a:r>
              <a:rPr lang="pt-BR" sz="1500" dirty="0" err="1"/>
              <a:t>install</a:t>
            </a:r>
            <a:r>
              <a:rPr lang="pt-BR" sz="1500" dirty="0"/>
              <a:t>, o Composer lê o arquivo </a:t>
            </a:r>
            <a:r>
              <a:rPr lang="pt-BR" sz="1500" dirty="0" err="1"/>
              <a:t>composer.json</a:t>
            </a:r>
            <a:r>
              <a:rPr lang="pt-BR" sz="1500" dirty="0"/>
              <a:t>, encontra as bibliotecas e as baixa para o diretório do seu projeto. 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Composer</a:t>
            </a:r>
            <a:r>
              <a:rPr lang="pt-BR" sz="2700" b="1" dirty="0">
                <a:solidFill>
                  <a:srgbClr val="359830"/>
                </a:solidFill>
              </a:rPr>
              <a:t/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Como funciona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Saiba o que é Web Design Responsivo e porque a responsividade é importante  para o seu site! - Blog C2TI - Dicas para garantir o Sucesso Online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Picture 2" descr="Como instalar o gerenciador de pacotes Composer no MacOS">
            <a:extLst>
              <a:ext uri="{FF2B5EF4-FFF2-40B4-BE49-F238E27FC236}">
                <a16:creationId xmlns:a16="http://schemas.microsoft.com/office/drawing/2014/main" id="{325A182B-5067-4E97-921B-3FD00D40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336" y="1806187"/>
            <a:ext cx="27813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18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JSON (</a:t>
            </a:r>
            <a:r>
              <a:rPr lang="pt-BR" sz="1500" dirty="0" err="1"/>
              <a:t>JavaScript</a:t>
            </a:r>
            <a:r>
              <a:rPr lang="pt-BR" sz="1500" dirty="0"/>
              <a:t> </a:t>
            </a:r>
            <a:r>
              <a:rPr lang="pt-BR" sz="1500" dirty="0" err="1"/>
              <a:t>Object</a:t>
            </a:r>
            <a:r>
              <a:rPr lang="pt-BR" sz="1500" dirty="0"/>
              <a:t> </a:t>
            </a:r>
            <a:r>
              <a:rPr lang="pt-BR" sz="1500" dirty="0" err="1"/>
              <a:t>Notation</a:t>
            </a:r>
            <a:r>
              <a:rPr lang="pt-BR" sz="1500" dirty="0"/>
              <a:t>) é um formato leve para troca de dados. É fácil para humanos lerem e escreverem, e para máquinas analisarem e gerarem. Baseia-se em um subconjunto do Padrão de Linguagem de Programação </a:t>
            </a:r>
            <a:r>
              <a:rPr lang="pt-BR" sz="1500" dirty="0" err="1"/>
              <a:t>JavaScript</a:t>
            </a:r>
            <a:r>
              <a:rPr lang="pt-BR" sz="1500" dirty="0"/>
              <a:t>. JSON é um formato de texto completamente independente de linguagem, mas utiliza convenções familiares aos programadores da família de linguagens C, incluindo C, C++, C#, Java, </a:t>
            </a:r>
            <a:r>
              <a:rPr lang="pt-BR" sz="1500" dirty="0" err="1"/>
              <a:t>JavaScript</a:t>
            </a:r>
            <a:r>
              <a:rPr lang="pt-BR" sz="1500" dirty="0"/>
              <a:t>, Perl, Python e muitas outras. Essas propriedades tornam JSON uma linguagem ideal para troca de dados.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Composer</a:t>
            </a:r>
            <a:r>
              <a:rPr lang="pt-BR" sz="2700" b="1" dirty="0">
                <a:solidFill>
                  <a:srgbClr val="359830"/>
                </a:solidFill>
              </a:rPr>
              <a:t/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Como funciona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Saiba o que é Web Design Responsivo e porque a responsividade é importante  para o seu site! - Blog C2TI - Dicas para garantir o Sucesso Online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 descr="Editing JSON with Visual Studio Cod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58"/>
          <a:stretch/>
        </p:blipFill>
        <p:spPr bwMode="auto">
          <a:xfrm>
            <a:off x="5317318" y="1536266"/>
            <a:ext cx="3121114" cy="218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01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3. </a:t>
            </a:r>
            <a:r>
              <a:rPr lang="pt-BR" sz="1500" dirty="0" err="1"/>
              <a:t>Autoloader</a:t>
            </a:r>
            <a:r>
              <a:rPr lang="pt-BR" sz="1500" dirty="0"/>
              <a:t>:</a:t>
            </a:r>
          </a:p>
          <a:p>
            <a:pPr marL="285750" indent="-28575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O Composer também cria um </a:t>
            </a:r>
            <a:r>
              <a:rPr lang="pt-BR" sz="1500" dirty="0" err="1"/>
              <a:t>autoloader</a:t>
            </a:r>
            <a:r>
              <a:rPr lang="pt-BR" sz="1500" dirty="0"/>
              <a:t>, um mecanismo que facilita o uso das bibliotecas no seu código sem precisar fazer as importações manualmente. </a:t>
            </a:r>
          </a:p>
          <a:p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Composer</a:t>
            </a:r>
            <a:r>
              <a:rPr lang="pt-BR" sz="2700" b="1" dirty="0">
                <a:solidFill>
                  <a:srgbClr val="359830"/>
                </a:solidFill>
              </a:rPr>
              <a:t/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Como funciona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Saiba o que é Web Design Responsivo e porque a responsividade é importante  para o seu site! - Blog C2TI - Dicas para garantir o Sucesso Online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Picture 2" descr="Como instalar o gerenciador de pacotes Composer no MacOS">
            <a:extLst>
              <a:ext uri="{FF2B5EF4-FFF2-40B4-BE49-F238E27FC236}">
                <a16:creationId xmlns:a16="http://schemas.microsoft.com/office/drawing/2014/main" id="{325A182B-5067-4E97-921B-3FD00D40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336" y="1806187"/>
            <a:ext cx="27813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85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 fontAlgn="ctr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Simplifica o processo: Evita que os desenvolvedores tenham que baixar manualmente cada biblioteca e gerenciar conflitos de versão. </a:t>
            </a:r>
          </a:p>
          <a:p>
            <a:pPr marL="285750" indent="-285750" algn="just" fontAlgn="ctr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Organização: Mantém o projeto organizado, com as dependências bem definidas. </a:t>
            </a:r>
          </a:p>
          <a:p>
            <a:pPr marL="285750" indent="-28575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Padrão para projetos modernos: É uma ferramenta padrão no ecossistema PHP, garantindo que outros projetos que usam Composer entendam suas dependências. </a:t>
            </a:r>
          </a:p>
          <a:p>
            <a:r>
              <a:rPr lang="pt-BR" sz="1600" dirty="0"/>
              <a:t>‘</a:t>
            </a:r>
          </a:p>
          <a:p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Composer</a:t>
            </a:r>
            <a:r>
              <a:rPr lang="pt-BR" sz="2700" b="1" dirty="0">
                <a:solidFill>
                  <a:srgbClr val="359830"/>
                </a:solidFill>
              </a:rPr>
              <a:t/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 que usar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Saiba o que é Web Design Responsivo e porque a responsividade é importante  para o seu site! - Blog C2TI - Dicas para garantir o Sucesso Online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Picture 2" descr="Como instalar o gerenciador de pacotes Composer no MacOS">
            <a:extLst>
              <a:ext uri="{FF2B5EF4-FFF2-40B4-BE49-F238E27FC236}">
                <a16:creationId xmlns:a16="http://schemas.microsoft.com/office/drawing/2014/main" id="{325A182B-5067-4E97-921B-3FD00D40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336" y="1806187"/>
            <a:ext cx="27813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42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 fontAlgn="ctr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Baixe a ultima versão do </a:t>
            </a:r>
            <a:r>
              <a:rPr lang="pt-BR" sz="1500" dirty="0" err="1"/>
              <a:t>Compeser</a:t>
            </a:r>
            <a:r>
              <a:rPr lang="pt-BR" sz="1500" dirty="0"/>
              <a:t>: </a:t>
            </a:r>
            <a:r>
              <a:rPr lang="pt-BR" sz="1500" dirty="0" err="1">
                <a:solidFill>
                  <a:srgbClr val="FF0000"/>
                </a:solidFill>
              </a:rPr>
              <a:t>composer.phar</a:t>
            </a:r>
            <a:r>
              <a:rPr lang="pt-BR" sz="1500" dirty="0"/>
              <a:t>.</a:t>
            </a:r>
          </a:p>
          <a:p>
            <a:pPr marL="285750" indent="-285750" algn="just" fontAlgn="ctr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No </a:t>
            </a:r>
            <a:r>
              <a:rPr lang="pt-BR" sz="1500" dirty="0" err="1"/>
              <a:t>prompt</a:t>
            </a:r>
            <a:r>
              <a:rPr lang="pt-BR" sz="1500" dirty="0"/>
              <a:t> de comando ou </a:t>
            </a:r>
            <a:r>
              <a:rPr lang="pt-BR" sz="1500" dirty="0" err="1"/>
              <a:t>PowerShell</a:t>
            </a:r>
            <a:r>
              <a:rPr lang="pt-BR" sz="1500" dirty="0"/>
              <a:t>, vá até a pasta do projeto:</a:t>
            </a:r>
          </a:p>
          <a:p>
            <a:pPr marL="285750" indent="-285750" algn="just" fontAlgn="ctr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dirty="0" err="1"/>
              <a:t>cd</a:t>
            </a:r>
            <a:r>
              <a:rPr lang="pt-BR" sz="1500" dirty="0"/>
              <a:t> C:\xampp\htdocs\meuprojeto </a:t>
            </a:r>
          </a:p>
          <a:p>
            <a:pPr marL="285750" indent="-285750" algn="just" fontAlgn="ctr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E rode o Composer usando o caminho completo:</a:t>
            </a:r>
          </a:p>
          <a:p>
            <a:pPr marL="285750" indent="-285750" algn="just" fontAlgn="ctr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C:\xampp\php\php.exe C:\xampp\composer\composer.phar -V </a:t>
            </a:r>
          </a:p>
          <a:p>
            <a:endParaRPr lang="pt-BR" sz="1500" dirty="0"/>
          </a:p>
          <a:p>
            <a:pPr marL="285750" indent="-285750" algn="just" fontAlgn="ctr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pt-BR" sz="1500" dirty="0"/>
          </a:p>
          <a:p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Composer</a:t>
            </a:r>
            <a:r>
              <a:rPr lang="pt-BR" sz="2700" b="1" dirty="0">
                <a:solidFill>
                  <a:srgbClr val="359830"/>
                </a:solidFill>
              </a:rPr>
              <a:t/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 que usar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Saiba o que é Web Design Responsivo e porque a responsividade é importante  para o seu site! - Blog C2TI - Dicas para garantir o Sucesso Online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7B11ADB-21B4-46AE-A3A0-4805F144A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928" y="1471769"/>
            <a:ext cx="3186121" cy="227328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5BBAE57-3C08-4E66-9BD5-ABBF6BC0C04B}"/>
              </a:ext>
            </a:extLst>
          </p:cNvPr>
          <p:cNvSpPr/>
          <p:nvPr/>
        </p:nvSpPr>
        <p:spPr>
          <a:xfrm>
            <a:off x="5580112" y="1995686"/>
            <a:ext cx="12241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E5945D1-0E59-454B-9723-8DB96D704B99}"/>
              </a:ext>
            </a:extLst>
          </p:cNvPr>
          <p:cNvSpPr/>
          <p:nvPr/>
        </p:nvSpPr>
        <p:spPr>
          <a:xfrm>
            <a:off x="5413372" y="4397685"/>
            <a:ext cx="29290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https://getcomposer.org/download/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980" y="3206101"/>
            <a:ext cx="3073790" cy="65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1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 fontAlgn="ctr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b="1" dirty="0" smtClean="0"/>
              <a:t>Instalar </a:t>
            </a:r>
            <a:r>
              <a:rPr lang="pt-BR" sz="1500" b="1" dirty="0"/>
              <a:t>o </a:t>
            </a:r>
            <a:r>
              <a:rPr lang="pt-BR" sz="1500" b="1" dirty="0" err="1"/>
              <a:t>PHPMailer</a:t>
            </a:r>
            <a:endParaRPr lang="pt-BR" sz="1500" b="1" dirty="0"/>
          </a:p>
          <a:p>
            <a:pPr marL="285750" indent="-285750" algn="just" fontAlgn="ctr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Ainda usando o PHP completo:</a:t>
            </a:r>
          </a:p>
          <a:p>
            <a:pPr marL="285750" indent="-285750" algn="just" fontAlgn="ctr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C:\xampp\php\php.exe C:\xampp\composer\composer.phar </a:t>
            </a:r>
            <a:r>
              <a:rPr lang="pt-BR" sz="1500" dirty="0" err="1"/>
              <a:t>require</a:t>
            </a:r>
            <a:r>
              <a:rPr lang="pt-BR" sz="1500" dirty="0"/>
              <a:t> </a:t>
            </a:r>
            <a:r>
              <a:rPr lang="pt-BR" sz="1500" dirty="0" err="1"/>
              <a:t>phpmailer</a:t>
            </a:r>
            <a:r>
              <a:rPr lang="pt-BR" sz="1500" dirty="0"/>
              <a:t>/</a:t>
            </a:r>
            <a:r>
              <a:rPr lang="pt-BR" sz="1500" dirty="0" err="1"/>
              <a:t>phpmailer</a:t>
            </a:r>
            <a:endParaRPr lang="pt-BR" sz="1500" dirty="0"/>
          </a:p>
          <a:p>
            <a:endParaRPr lang="pt-BR" sz="1500" dirty="0"/>
          </a:p>
          <a:p>
            <a:pPr marL="285750" indent="-285750" algn="just" fontAlgn="ctr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pt-BR" sz="1500" dirty="0"/>
          </a:p>
          <a:p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Composer</a:t>
            </a:r>
            <a:r>
              <a:rPr lang="pt-BR" sz="2700" b="1" dirty="0">
                <a:solidFill>
                  <a:srgbClr val="359830"/>
                </a:solidFill>
              </a:rPr>
              <a:t/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 que usar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Saiba o que é Web Design Responsivo e porque a responsividade é importante  para o seu site! - Blog C2TI - Dicas para garantir o Sucesso Online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E5945D1-0E59-454B-9723-8DB96D704B99}"/>
              </a:ext>
            </a:extLst>
          </p:cNvPr>
          <p:cNvSpPr/>
          <p:nvPr/>
        </p:nvSpPr>
        <p:spPr>
          <a:xfrm>
            <a:off x="5413372" y="4397685"/>
            <a:ext cx="29290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https://getcomposer.org/download/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932" y="2095905"/>
            <a:ext cx="3180101" cy="94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944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Escritório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9398</TotalTime>
  <Words>790</Words>
  <Application>Microsoft Office PowerPoint</Application>
  <PresentationFormat>Apresentação na tela (16:9)</PresentationFormat>
  <Paragraphs>201</Paragraphs>
  <Slides>28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Dosis</vt:lpstr>
      <vt:lpstr>Calibri</vt:lpstr>
      <vt:lpstr>Sniglet</vt:lpstr>
      <vt:lpstr>Tema1</vt:lpstr>
      <vt:lpstr>PHP Mailer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290</cp:revision>
  <dcterms:modified xsi:type="dcterms:W3CDTF">2025-09-01T00:46:23Z</dcterms:modified>
</cp:coreProperties>
</file>