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73"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abdullah0a/retail-sales-data-with-seasonal-trends-and-marketing/data"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AAFB64-4B8D-4CF1-9B31-CC8C9790F8E1}"/>
              </a:ext>
            </a:extLst>
          </p:cNvPr>
          <p:cNvPicPr>
            <a:picLocks noChangeAspect="1"/>
          </p:cNvPicPr>
          <p:nvPr/>
        </p:nvPicPr>
        <p:blipFill>
          <a:blip r:embed="rId2"/>
          <a:stretch>
            <a:fillRect/>
          </a:stretch>
        </p:blipFill>
        <p:spPr>
          <a:xfrm>
            <a:off x="0" y="-42336"/>
            <a:ext cx="12192000" cy="6857999"/>
          </a:xfrm>
          <a:prstGeom prst="rect">
            <a:avLst/>
          </a:prstGeom>
        </p:spPr>
      </p:pic>
      <p:sp>
        <p:nvSpPr>
          <p:cNvPr id="2" name="Title 1">
            <a:extLst>
              <a:ext uri="{FF2B5EF4-FFF2-40B4-BE49-F238E27FC236}">
                <a16:creationId xmlns:a16="http://schemas.microsoft.com/office/drawing/2014/main" id="{54EB75F2-46CB-4612-8E16-D0E62BC1D93F}"/>
              </a:ext>
            </a:extLst>
          </p:cNvPr>
          <p:cNvSpPr>
            <a:spLocks noGrp="1"/>
          </p:cNvSpPr>
          <p:nvPr>
            <p:ph type="ctrTitle"/>
          </p:nvPr>
        </p:nvSpPr>
        <p:spPr>
          <a:xfrm>
            <a:off x="-106018" y="2142064"/>
            <a:ext cx="6815669" cy="1515533"/>
          </a:xfrm>
        </p:spPr>
        <p:txBody>
          <a:bodyPr/>
          <a:lstStyle/>
          <a:p>
            <a:pPr algn="l"/>
            <a:r>
              <a:rPr lang="en-US" b="1" dirty="0">
                <a:solidFill>
                  <a:schemeClr val="bg1"/>
                </a:solidFill>
                <a:highlight>
                  <a:srgbClr val="808080"/>
                </a:highlight>
              </a:rPr>
              <a:t>RETAIL SALES DATA ANALYSIS PROJECT</a:t>
            </a:r>
          </a:p>
        </p:txBody>
      </p:sp>
      <p:sp>
        <p:nvSpPr>
          <p:cNvPr id="3" name="Subtitle 2">
            <a:extLst>
              <a:ext uri="{FF2B5EF4-FFF2-40B4-BE49-F238E27FC236}">
                <a16:creationId xmlns:a16="http://schemas.microsoft.com/office/drawing/2014/main" id="{D824F3D6-8AD9-46F0-BB93-DD78058E3C62}"/>
              </a:ext>
            </a:extLst>
          </p:cNvPr>
          <p:cNvSpPr>
            <a:spLocks noGrp="1"/>
          </p:cNvSpPr>
          <p:nvPr>
            <p:ph type="subTitle" idx="1"/>
          </p:nvPr>
        </p:nvSpPr>
        <p:spPr>
          <a:xfrm>
            <a:off x="-106018" y="3915828"/>
            <a:ext cx="6815669" cy="1320802"/>
          </a:xfrm>
        </p:spPr>
        <p:txBody>
          <a:bodyPr>
            <a:noAutofit/>
          </a:bodyPr>
          <a:lstStyle/>
          <a:p>
            <a:pPr algn="l"/>
            <a:r>
              <a:rPr lang="en-US" sz="1800" dirty="0">
                <a:highlight>
                  <a:srgbClr val="FF00FF"/>
                </a:highlight>
              </a:rPr>
              <a:t>USING PYTHON FOR INSIGHT AND VISUALIZATION.</a:t>
            </a:r>
          </a:p>
          <a:p>
            <a:r>
              <a:rPr lang="en-US" sz="1800" dirty="0">
                <a:highlight>
                  <a:srgbClr val="FF00FF"/>
                </a:highlight>
              </a:rPr>
              <a:t>BY</a:t>
            </a:r>
          </a:p>
          <a:p>
            <a:pPr algn="l"/>
            <a:r>
              <a:rPr lang="en-US" sz="2800" b="1" dirty="0">
                <a:highlight>
                  <a:srgbClr val="FF00FF"/>
                </a:highlight>
              </a:rPr>
              <a:t>EDESIRI EFETOBOR</a:t>
            </a:r>
          </a:p>
          <a:p>
            <a:pPr algn="l"/>
            <a:r>
              <a:rPr lang="en-US" sz="1800" i="1" dirty="0">
                <a:highlight>
                  <a:srgbClr val="FF00FF"/>
                </a:highlight>
              </a:rPr>
              <a:t>NOVEMBER 15</a:t>
            </a:r>
            <a:r>
              <a:rPr lang="en-US" sz="1800" i="1" baseline="30000" dirty="0">
                <a:highlight>
                  <a:srgbClr val="FF00FF"/>
                </a:highlight>
              </a:rPr>
              <a:t>TH</a:t>
            </a:r>
            <a:r>
              <a:rPr lang="en-US" sz="1800" i="1" dirty="0">
                <a:highlight>
                  <a:srgbClr val="FF00FF"/>
                </a:highlight>
              </a:rPr>
              <a:t> ,2024. </a:t>
            </a:r>
          </a:p>
        </p:txBody>
      </p:sp>
    </p:spTree>
    <p:extLst>
      <p:ext uri="{BB962C8B-B14F-4D97-AF65-F5344CB8AC3E}">
        <p14:creationId xmlns:p14="http://schemas.microsoft.com/office/powerpoint/2010/main" val="320789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29544B-8D5B-4BA2-9606-61E259E00062}"/>
              </a:ext>
            </a:extLst>
          </p:cNvPr>
          <p:cNvPicPr>
            <a:picLocks noChangeAspect="1"/>
          </p:cNvPicPr>
          <p:nvPr/>
        </p:nvPicPr>
        <p:blipFill>
          <a:blip r:embed="rId2"/>
          <a:stretch>
            <a:fillRect/>
          </a:stretch>
        </p:blipFill>
        <p:spPr>
          <a:xfrm>
            <a:off x="1949824" y="685800"/>
            <a:ext cx="8228137" cy="5529553"/>
          </a:xfrm>
          <a:prstGeom prst="rect">
            <a:avLst/>
          </a:prstGeom>
        </p:spPr>
      </p:pic>
    </p:spTree>
    <p:extLst>
      <p:ext uri="{BB962C8B-B14F-4D97-AF65-F5344CB8AC3E}">
        <p14:creationId xmlns:p14="http://schemas.microsoft.com/office/powerpoint/2010/main" val="92492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31F81C-841C-438E-93A9-01ECD229D7DC}"/>
              </a:ext>
            </a:extLst>
          </p:cNvPr>
          <p:cNvPicPr>
            <a:picLocks noChangeAspect="1"/>
          </p:cNvPicPr>
          <p:nvPr/>
        </p:nvPicPr>
        <p:blipFill>
          <a:blip r:embed="rId2"/>
          <a:stretch>
            <a:fillRect/>
          </a:stretch>
        </p:blipFill>
        <p:spPr>
          <a:xfrm>
            <a:off x="1342893" y="658905"/>
            <a:ext cx="9695390" cy="5513295"/>
          </a:xfrm>
          <a:prstGeom prst="rect">
            <a:avLst/>
          </a:prstGeom>
        </p:spPr>
      </p:pic>
    </p:spTree>
    <p:extLst>
      <p:ext uri="{BB962C8B-B14F-4D97-AF65-F5344CB8AC3E}">
        <p14:creationId xmlns:p14="http://schemas.microsoft.com/office/powerpoint/2010/main" val="380487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B72198-F37A-4891-95F4-50E2EAA0BE70}"/>
              </a:ext>
            </a:extLst>
          </p:cNvPr>
          <p:cNvPicPr>
            <a:picLocks noChangeAspect="1"/>
          </p:cNvPicPr>
          <p:nvPr/>
        </p:nvPicPr>
        <p:blipFill>
          <a:blip r:embed="rId2"/>
          <a:stretch>
            <a:fillRect/>
          </a:stretch>
        </p:blipFill>
        <p:spPr>
          <a:xfrm>
            <a:off x="2837329" y="699246"/>
            <a:ext cx="6642847" cy="5545975"/>
          </a:xfrm>
          <a:prstGeom prst="rect">
            <a:avLst/>
          </a:prstGeom>
        </p:spPr>
      </p:pic>
    </p:spTree>
    <p:extLst>
      <p:ext uri="{BB962C8B-B14F-4D97-AF65-F5344CB8AC3E}">
        <p14:creationId xmlns:p14="http://schemas.microsoft.com/office/powerpoint/2010/main" val="325259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78E49A-CF76-428F-88F6-12C4C6C9FD97}"/>
              </a:ext>
            </a:extLst>
          </p:cNvPr>
          <p:cNvPicPr>
            <a:picLocks noChangeAspect="1"/>
          </p:cNvPicPr>
          <p:nvPr/>
        </p:nvPicPr>
        <p:blipFill>
          <a:blip r:embed="rId2"/>
          <a:stretch>
            <a:fillRect/>
          </a:stretch>
        </p:blipFill>
        <p:spPr>
          <a:xfrm>
            <a:off x="2407024" y="685799"/>
            <a:ext cx="7303428" cy="5542961"/>
          </a:xfrm>
          <a:prstGeom prst="rect">
            <a:avLst/>
          </a:prstGeom>
        </p:spPr>
      </p:pic>
    </p:spTree>
    <p:extLst>
      <p:ext uri="{BB962C8B-B14F-4D97-AF65-F5344CB8AC3E}">
        <p14:creationId xmlns:p14="http://schemas.microsoft.com/office/powerpoint/2010/main" val="289978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D69BDC-C534-4DD7-9988-B3B11D0349D9}"/>
              </a:ext>
            </a:extLst>
          </p:cNvPr>
          <p:cNvPicPr>
            <a:picLocks noChangeAspect="1"/>
          </p:cNvPicPr>
          <p:nvPr/>
        </p:nvPicPr>
        <p:blipFill>
          <a:blip r:embed="rId2"/>
          <a:stretch>
            <a:fillRect/>
          </a:stretch>
        </p:blipFill>
        <p:spPr>
          <a:xfrm>
            <a:off x="2326342" y="645458"/>
            <a:ext cx="7565396" cy="5547957"/>
          </a:xfrm>
          <a:prstGeom prst="rect">
            <a:avLst/>
          </a:prstGeom>
        </p:spPr>
      </p:pic>
    </p:spTree>
    <p:extLst>
      <p:ext uri="{BB962C8B-B14F-4D97-AF65-F5344CB8AC3E}">
        <p14:creationId xmlns:p14="http://schemas.microsoft.com/office/powerpoint/2010/main" val="209346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3F7D-1770-4C29-95B5-2183E7815A32}"/>
              </a:ext>
            </a:extLst>
          </p:cNvPr>
          <p:cNvSpPr>
            <a:spLocks noGrp="1"/>
          </p:cNvSpPr>
          <p:nvPr>
            <p:ph type="title"/>
          </p:nvPr>
        </p:nvSpPr>
        <p:spPr/>
        <p:txBody>
          <a:bodyPr/>
          <a:lstStyle/>
          <a:p>
            <a:r>
              <a:rPr lang="en-US" b="1" dirty="0"/>
              <a:t>CONCLUSION</a:t>
            </a:r>
            <a:r>
              <a:rPr lang="en-US" dirty="0"/>
              <a:t>: OBSERVATION</a:t>
            </a:r>
          </a:p>
        </p:txBody>
      </p:sp>
      <p:sp>
        <p:nvSpPr>
          <p:cNvPr id="3" name="Rectangle 2">
            <a:extLst>
              <a:ext uri="{FF2B5EF4-FFF2-40B4-BE49-F238E27FC236}">
                <a16:creationId xmlns:a16="http://schemas.microsoft.com/office/drawing/2014/main" id="{03789B6B-EAF9-4884-B60E-E8E9A29F4267}"/>
              </a:ext>
            </a:extLst>
          </p:cNvPr>
          <p:cNvSpPr/>
          <p:nvPr/>
        </p:nvSpPr>
        <p:spPr>
          <a:xfrm>
            <a:off x="1295402" y="2447365"/>
            <a:ext cx="9865657" cy="3293209"/>
          </a:xfrm>
          <a:prstGeom prst="rect">
            <a:avLst/>
          </a:prstGeom>
        </p:spPr>
        <p:txBody>
          <a:bodyPr wrap="square">
            <a:spAutoFit/>
          </a:bodyPr>
          <a:lstStyle/>
          <a:p>
            <a:r>
              <a:rPr lang="en-US" sz="1600" dirty="0">
                <a:solidFill>
                  <a:srgbClr val="000000"/>
                </a:solidFill>
                <a:latin typeface="Helvetica Neue"/>
              </a:rPr>
              <a:t>We can see from the analysis that sales by product Category has the highest sales of 58,944units was sold, which is 31.9% of the total sales(184,859). Monthly and Yearly sales: from the monthly sales December 2022 is the month with the highest sales of 8,878units and the least is January 2024 with 185 units sold. Year 2022 is the year with the highest sales of units (92,354), just a bit higher than year 2023 where 92,320units were sold. Year 2024 is the year with the least sales of 185units Store location: We can observe from our data analysis that the store in Congo performed best in terms of highest sales revenue of 644.103.38(USD) and you can see that they spent on marketing which cost 11,387(USD). Holiday effect: The holidays did not have any effect on sales because from the analysis it is 99% false. This shows that sales was still going on. Distribution of sales revenue: From the product category, electronics generated the most revenue of 29,414,540.61(USD). Discount availabilty: Furniture is the product with the most discount percentage and there was an increase in the volume of units sold. Marketing Spending: We can observe from the chart that furniture has the chart that furniture has the highest marketing spend(promotional and advertising efforts).</a:t>
            </a:r>
          </a:p>
        </p:txBody>
      </p:sp>
    </p:spTree>
    <p:extLst>
      <p:ext uri="{BB962C8B-B14F-4D97-AF65-F5344CB8AC3E}">
        <p14:creationId xmlns:p14="http://schemas.microsoft.com/office/powerpoint/2010/main" val="132496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85FF-352D-4E98-A06F-54FB105E5B66}"/>
              </a:ext>
            </a:extLst>
          </p:cNvPr>
          <p:cNvSpPr>
            <a:spLocks noGrp="1"/>
          </p:cNvSpPr>
          <p:nvPr>
            <p:ph type="title"/>
          </p:nvPr>
        </p:nvSpPr>
        <p:spPr/>
        <p:txBody>
          <a:bodyPr/>
          <a:lstStyle/>
          <a:p>
            <a:r>
              <a:rPr lang="en-US" dirty="0"/>
              <a:t>RECOMMENDATION</a:t>
            </a:r>
          </a:p>
        </p:txBody>
      </p:sp>
      <p:sp>
        <p:nvSpPr>
          <p:cNvPr id="3" name="Rectangle 2">
            <a:extLst>
              <a:ext uri="{FF2B5EF4-FFF2-40B4-BE49-F238E27FC236}">
                <a16:creationId xmlns:a16="http://schemas.microsoft.com/office/drawing/2014/main" id="{3DC6506B-3324-4408-9B15-16D632E001B6}"/>
              </a:ext>
            </a:extLst>
          </p:cNvPr>
          <p:cNvSpPr/>
          <p:nvPr/>
        </p:nvSpPr>
        <p:spPr>
          <a:xfrm>
            <a:off x="1748117" y="2674221"/>
            <a:ext cx="8633011" cy="3416320"/>
          </a:xfrm>
          <a:prstGeom prst="rect">
            <a:avLst/>
          </a:prstGeom>
        </p:spPr>
        <p:txBody>
          <a:bodyPr wrap="square">
            <a:spAutoFit/>
          </a:bodyPr>
          <a:lstStyle/>
          <a:p>
            <a:r>
              <a:rPr lang="en-US" sz="2400" dirty="0">
                <a:solidFill>
                  <a:srgbClr val="000000"/>
                </a:solidFill>
                <a:latin typeface="Helvetica Neue"/>
              </a:rPr>
              <a:t>Based on these findings I would suggest that:</a:t>
            </a:r>
          </a:p>
          <a:p>
            <a:r>
              <a:rPr lang="en-US" sz="2400" dirty="0">
                <a:solidFill>
                  <a:srgbClr val="000000"/>
                </a:solidFill>
                <a:latin typeface="Helvetica Neue"/>
              </a:rPr>
              <a:t>Invest more in high performing product categories while the focus on less profitable ones. Allocate resources differently for high revenue locations compared to under performing ones, perhaps by running targeted marketing drive. Also, I will recommend increase in marketing spend before high performing periods e.g. holidays or weekends and decrease it during low sales periods as this will result in more sales and cause an increase in revenue.</a:t>
            </a:r>
          </a:p>
        </p:txBody>
      </p:sp>
    </p:spTree>
    <p:extLst>
      <p:ext uri="{BB962C8B-B14F-4D97-AF65-F5344CB8AC3E}">
        <p14:creationId xmlns:p14="http://schemas.microsoft.com/office/powerpoint/2010/main" val="361474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1ADB-AA8B-4844-8EF7-F6C0DA1E5702}"/>
              </a:ext>
            </a:extLst>
          </p:cNvPr>
          <p:cNvSpPr>
            <a:spLocks noGrp="1"/>
          </p:cNvSpPr>
          <p:nvPr>
            <p:ph type="title"/>
          </p:nvPr>
        </p:nvSpPr>
        <p:spPr/>
        <p:txBody>
          <a:bodyPr>
            <a:normAutofit/>
          </a:bodyPr>
          <a:lstStyle/>
          <a:p>
            <a:r>
              <a:rPr lang="en-US" sz="3200" dirty="0"/>
              <a:t>INTRODUCTION TO THE DATA</a:t>
            </a:r>
          </a:p>
        </p:txBody>
      </p:sp>
      <p:sp>
        <p:nvSpPr>
          <p:cNvPr id="3" name="Content Placeholder 2">
            <a:extLst>
              <a:ext uri="{FF2B5EF4-FFF2-40B4-BE49-F238E27FC236}">
                <a16:creationId xmlns:a16="http://schemas.microsoft.com/office/drawing/2014/main" id="{D74B5A11-A98D-4DC0-8596-99CCED8C673A}"/>
              </a:ext>
            </a:extLst>
          </p:cNvPr>
          <p:cNvSpPr>
            <a:spLocks noGrp="1"/>
          </p:cNvSpPr>
          <p:nvPr>
            <p:ph idx="1"/>
          </p:nvPr>
        </p:nvSpPr>
        <p:spPr/>
        <p:txBody>
          <a:bodyPr>
            <a:normAutofit fontScale="70000" lnSpcReduction="20000"/>
          </a:bodyPr>
          <a:lstStyle/>
          <a:p>
            <a:r>
              <a:rPr lang="en-US" dirty="0"/>
              <a:t>Key columns.:</a:t>
            </a:r>
          </a:p>
          <a:p>
            <a:r>
              <a:rPr lang="en-US" dirty="0"/>
              <a:t> Sales Revenue (USD): Total revenue generated from sales.</a:t>
            </a:r>
          </a:p>
          <a:p>
            <a:r>
              <a:rPr lang="en-US" dirty="0"/>
              <a:t>Units Sold: Quantity of items sold.</a:t>
            </a:r>
          </a:p>
          <a:p>
            <a:r>
              <a:rPr lang="en-US" dirty="0"/>
              <a:t>Discount Percentage: The percentage discount applied to products.</a:t>
            </a:r>
          </a:p>
          <a:p>
            <a:r>
              <a:rPr lang="en-US" dirty="0"/>
              <a:t>Marketing Spend (USD): Budget allocated to marketing efforts.</a:t>
            </a:r>
          </a:p>
          <a:p>
            <a:r>
              <a:rPr lang="en-US" dirty="0"/>
              <a:t>Store ID: Identifier for the retail store.</a:t>
            </a:r>
          </a:p>
          <a:p>
            <a:r>
              <a:rPr lang="en-US" dirty="0"/>
              <a:t>Product Category: The category to which the product belongs (e.g., Electronics, Clothing).</a:t>
            </a:r>
          </a:p>
          <a:p>
            <a:r>
              <a:rPr lang="en-US" dirty="0"/>
              <a:t>Date: The date when the sale occurred.</a:t>
            </a:r>
          </a:p>
          <a:p>
            <a:r>
              <a:rPr lang="en-US" dirty="0"/>
              <a:t>Store Location: Geographic location of the store.</a:t>
            </a:r>
          </a:p>
          <a:p>
            <a:r>
              <a:rPr lang="en-US" dirty="0"/>
              <a:t>Day of the Week: Day when the sale took place.</a:t>
            </a:r>
          </a:p>
          <a:p>
            <a:r>
              <a:rPr lang="en-US" dirty="0"/>
              <a:t>Holiday Effect: Indicator of whether the sale happened during a holiday period.</a:t>
            </a:r>
          </a:p>
          <a:p>
            <a:endParaRPr lang="en-US" dirty="0"/>
          </a:p>
        </p:txBody>
      </p:sp>
      <p:sp>
        <p:nvSpPr>
          <p:cNvPr id="4" name="Text Placeholder 3">
            <a:extLst>
              <a:ext uri="{FF2B5EF4-FFF2-40B4-BE49-F238E27FC236}">
                <a16:creationId xmlns:a16="http://schemas.microsoft.com/office/drawing/2014/main" id="{EDC28C07-246A-45D3-A2A8-6C0BD6D6C57A}"/>
              </a:ext>
            </a:extLst>
          </p:cNvPr>
          <p:cNvSpPr>
            <a:spLocks noGrp="1"/>
          </p:cNvSpPr>
          <p:nvPr>
            <p:ph type="body" sz="half" idx="2"/>
          </p:nvPr>
        </p:nvSpPr>
        <p:spPr/>
        <p:txBody>
          <a:bodyPr/>
          <a:lstStyle/>
          <a:p>
            <a:r>
              <a:rPr lang="en-US" dirty="0"/>
              <a:t>OVERVIEW OF THE DATASET</a:t>
            </a:r>
          </a:p>
          <a:p>
            <a:r>
              <a:rPr lang="en-US" dirty="0"/>
              <a:t>DATA SOURCE: </a:t>
            </a:r>
          </a:p>
          <a:p>
            <a:r>
              <a:rPr lang="en-US" dirty="0"/>
              <a:t> </a:t>
            </a:r>
            <a:r>
              <a:rPr lang="en-US" u="sng" dirty="0">
                <a:hlinkClick r:id="rId2"/>
              </a:rPr>
              <a:t>https://www.kaggle.com/datasets/abdullah0a/retail-sales-data-with-seasonal-trends-and-marketing/data</a:t>
            </a:r>
            <a:endParaRPr lang="en-US" u="sng" dirty="0"/>
          </a:p>
          <a:p>
            <a:endParaRPr lang="en-US" dirty="0"/>
          </a:p>
        </p:txBody>
      </p:sp>
    </p:spTree>
    <p:extLst>
      <p:ext uri="{BB962C8B-B14F-4D97-AF65-F5344CB8AC3E}">
        <p14:creationId xmlns:p14="http://schemas.microsoft.com/office/powerpoint/2010/main" val="335537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EABB-7D18-4C42-B958-4E864FE018C7}"/>
              </a:ext>
            </a:extLst>
          </p:cNvPr>
          <p:cNvSpPr>
            <a:spLocks noGrp="1"/>
          </p:cNvSpPr>
          <p:nvPr>
            <p:ph type="title"/>
          </p:nvPr>
        </p:nvSpPr>
        <p:spPr>
          <a:xfrm>
            <a:off x="1320771" y="714646"/>
            <a:ext cx="9601196" cy="1303867"/>
          </a:xfrm>
        </p:spPr>
        <p:txBody>
          <a:bodyPr>
            <a:normAutofit/>
          </a:bodyPr>
          <a:lstStyle/>
          <a:p>
            <a:r>
              <a:rPr lang="en-US" sz="4000" dirty="0"/>
              <a:t>RETAIL DATASET</a:t>
            </a:r>
            <a:br>
              <a:rPr lang="en-US" dirty="0"/>
            </a:br>
            <a:r>
              <a:rPr lang="en-US" sz="1800" dirty="0"/>
              <a:t>Rows-3000              Columns-11</a:t>
            </a:r>
          </a:p>
        </p:txBody>
      </p:sp>
      <p:pic>
        <p:nvPicPr>
          <p:cNvPr id="4" name="Picture 3">
            <a:extLst>
              <a:ext uri="{FF2B5EF4-FFF2-40B4-BE49-F238E27FC236}">
                <a16:creationId xmlns:a16="http://schemas.microsoft.com/office/drawing/2014/main" id="{B8D33697-A8F1-45D4-94E8-08E3312B685B}"/>
              </a:ext>
            </a:extLst>
          </p:cNvPr>
          <p:cNvPicPr>
            <a:picLocks noChangeAspect="1"/>
          </p:cNvPicPr>
          <p:nvPr/>
        </p:nvPicPr>
        <p:blipFill>
          <a:blip r:embed="rId2"/>
          <a:stretch>
            <a:fillRect/>
          </a:stretch>
        </p:blipFill>
        <p:spPr>
          <a:xfrm>
            <a:off x="960659" y="1963271"/>
            <a:ext cx="10321421" cy="4180083"/>
          </a:xfrm>
          <a:prstGeom prst="rect">
            <a:avLst/>
          </a:prstGeom>
        </p:spPr>
      </p:pic>
    </p:spTree>
    <p:extLst>
      <p:ext uri="{BB962C8B-B14F-4D97-AF65-F5344CB8AC3E}">
        <p14:creationId xmlns:p14="http://schemas.microsoft.com/office/powerpoint/2010/main" val="1193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719C-ADF6-423F-84B9-79F57F5C13F1}"/>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CDA85EA7-1AD9-4FB8-B39D-065B2FDBB0BC}"/>
              </a:ext>
            </a:extLst>
          </p:cNvPr>
          <p:cNvSpPr>
            <a:spLocks noGrp="1"/>
          </p:cNvSpPr>
          <p:nvPr>
            <p:ph idx="1"/>
          </p:nvPr>
        </p:nvSpPr>
        <p:spPr/>
        <p:txBody>
          <a:bodyPr>
            <a:normAutofit fontScale="70000" lnSpcReduction="20000"/>
          </a:bodyPr>
          <a:lstStyle/>
          <a:p>
            <a:r>
              <a:rPr lang="en-US" dirty="0"/>
              <a:t>What are the total and average sales?</a:t>
            </a:r>
          </a:p>
          <a:p>
            <a:r>
              <a:rPr lang="en-US" dirty="0"/>
              <a:t>Find the total of product category.</a:t>
            </a:r>
          </a:p>
          <a:p>
            <a:r>
              <a:rPr lang="en-US" dirty="0"/>
              <a:t>Calculate the monthly and yearly sales.</a:t>
            </a:r>
          </a:p>
          <a:p>
            <a:r>
              <a:rPr lang="en-US" dirty="0"/>
              <a:t>What are the top 20 stores with the most revenue?</a:t>
            </a:r>
          </a:p>
          <a:p>
            <a:r>
              <a:rPr lang="en-US" dirty="0"/>
              <a:t>Stores that spent on marketing across all product.</a:t>
            </a:r>
          </a:p>
          <a:p>
            <a:r>
              <a:rPr lang="en-US" dirty="0"/>
              <a:t>What are the top store locations in terms of total revenue according to the product categories?</a:t>
            </a:r>
          </a:p>
          <a:p>
            <a:r>
              <a:rPr lang="en-US" dirty="0"/>
              <a:t>What is the effect of holiday on sales?</a:t>
            </a:r>
          </a:p>
          <a:p>
            <a:r>
              <a:rPr lang="en-US" dirty="0"/>
              <a:t>Top products with the most revenue count with discount availability.</a:t>
            </a:r>
          </a:p>
          <a:p>
            <a:r>
              <a:rPr lang="en-US" dirty="0"/>
              <a:t>Analyze market spend based on the product category.</a:t>
            </a:r>
          </a:p>
          <a:p>
            <a:endParaRPr lang="en-US" dirty="0"/>
          </a:p>
        </p:txBody>
      </p:sp>
    </p:spTree>
    <p:extLst>
      <p:ext uri="{BB962C8B-B14F-4D97-AF65-F5344CB8AC3E}">
        <p14:creationId xmlns:p14="http://schemas.microsoft.com/office/powerpoint/2010/main" val="47112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62DB-633D-498D-A442-6EB37A65BBBC}"/>
              </a:ext>
            </a:extLst>
          </p:cNvPr>
          <p:cNvSpPr>
            <a:spLocks noGrp="1"/>
          </p:cNvSpPr>
          <p:nvPr>
            <p:ph type="title"/>
          </p:nvPr>
        </p:nvSpPr>
        <p:spPr>
          <a:xfrm>
            <a:off x="1295401" y="619062"/>
            <a:ext cx="9601196" cy="1303867"/>
          </a:xfrm>
        </p:spPr>
        <p:txBody>
          <a:bodyPr/>
          <a:lstStyle/>
          <a:p>
            <a:r>
              <a:rPr lang="en-US" b="1" dirty="0"/>
              <a:t>EXPLORATORY DATA ANALYSIS</a:t>
            </a:r>
            <a:endParaRPr lang="en-US" dirty="0"/>
          </a:p>
        </p:txBody>
      </p:sp>
      <p:pic>
        <p:nvPicPr>
          <p:cNvPr id="4" name="Content Placeholder 3">
            <a:extLst>
              <a:ext uri="{FF2B5EF4-FFF2-40B4-BE49-F238E27FC236}">
                <a16:creationId xmlns:a16="http://schemas.microsoft.com/office/drawing/2014/main" id="{CD8D37F2-0953-44AB-9272-6CD1DB45D134}"/>
              </a:ext>
            </a:extLst>
          </p:cNvPr>
          <p:cNvPicPr>
            <a:picLocks noGrp="1" noChangeAspect="1"/>
          </p:cNvPicPr>
          <p:nvPr>
            <p:ph idx="1"/>
          </p:nvPr>
        </p:nvPicPr>
        <p:blipFill>
          <a:blip r:embed="rId2"/>
          <a:stretch>
            <a:fillRect/>
          </a:stretch>
        </p:blipFill>
        <p:spPr>
          <a:xfrm>
            <a:off x="3039036" y="1546413"/>
            <a:ext cx="5858362" cy="4692525"/>
          </a:xfrm>
          <a:prstGeom prst="rect">
            <a:avLst/>
          </a:prstGeom>
        </p:spPr>
      </p:pic>
    </p:spTree>
    <p:extLst>
      <p:ext uri="{BB962C8B-B14F-4D97-AF65-F5344CB8AC3E}">
        <p14:creationId xmlns:p14="http://schemas.microsoft.com/office/powerpoint/2010/main" val="97564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D1FD17-47EE-4150-B8B6-674B727CDFF9}"/>
              </a:ext>
            </a:extLst>
          </p:cNvPr>
          <p:cNvPicPr>
            <a:picLocks noChangeAspect="1"/>
          </p:cNvPicPr>
          <p:nvPr/>
        </p:nvPicPr>
        <p:blipFill>
          <a:blip r:embed="rId2"/>
          <a:stretch>
            <a:fillRect/>
          </a:stretch>
        </p:blipFill>
        <p:spPr>
          <a:xfrm>
            <a:off x="1714539" y="753035"/>
            <a:ext cx="8608800" cy="5257800"/>
          </a:xfrm>
          <a:prstGeom prst="rect">
            <a:avLst/>
          </a:prstGeom>
        </p:spPr>
      </p:pic>
    </p:spTree>
    <p:extLst>
      <p:ext uri="{BB962C8B-B14F-4D97-AF65-F5344CB8AC3E}">
        <p14:creationId xmlns:p14="http://schemas.microsoft.com/office/powerpoint/2010/main" val="419990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FB48A9-B24F-436B-9B64-161A74FCD29C}"/>
              </a:ext>
            </a:extLst>
          </p:cNvPr>
          <p:cNvPicPr>
            <a:picLocks noChangeAspect="1"/>
          </p:cNvPicPr>
          <p:nvPr/>
        </p:nvPicPr>
        <p:blipFill>
          <a:blip r:embed="rId2"/>
          <a:stretch>
            <a:fillRect/>
          </a:stretch>
        </p:blipFill>
        <p:spPr>
          <a:xfrm>
            <a:off x="2235773" y="645458"/>
            <a:ext cx="7739192" cy="5553635"/>
          </a:xfrm>
          <a:prstGeom prst="rect">
            <a:avLst/>
          </a:prstGeom>
        </p:spPr>
      </p:pic>
    </p:spTree>
    <p:extLst>
      <p:ext uri="{BB962C8B-B14F-4D97-AF65-F5344CB8AC3E}">
        <p14:creationId xmlns:p14="http://schemas.microsoft.com/office/powerpoint/2010/main" val="425167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33B936-0456-4AF5-B221-C51D413B3BBC}"/>
              </a:ext>
            </a:extLst>
          </p:cNvPr>
          <p:cNvPicPr>
            <a:picLocks noChangeAspect="1"/>
          </p:cNvPicPr>
          <p:nvPr/>
        </p:nvPicPr>
        <p:blipFill>
          <a:blip r:embed="rId2"/>
          <a:stretch>
            <a:fillRect/>
          </a:stretch>
        </p:blipFill>
        <p:spPr>
          <a:xfrm>
            <a:off x="2795127" y="685800"/>
            <a:ext cx="6989448" cy="5567353"/>
          </a:xfrm>
          <a:prstGeom prst="rect">
            <a:avLst/>
          </a:prstGeom>
        </p:spPr>
      </p:pic>
    </p:spTree>
    <p:extLst>
      <p:ext uri="{BB962C8B-B14F-4D97-AF65-F5344CB8AC3E}">
        <p14:creationId xmlns:p14="http://schemas.microsoft.com/office/powerpoint/2010/main" val="399790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77D82-5CF1-4C3C-929C-DB766D29D526}"/>
              </a:ext>
            </a:extLst>
          </p:cNvPr>
          <p:cNvPicPr>
            <a:picLocks noChangeAspect="1"/>
          </p:cNvPicPr>
          <p:nvPr/>
        </p:nvPicPr>
        <p:blipFill>
          <a:blip r:embed="rId2"/>
          <a:stretch>
            <a:fillRect/>
          </a:stretch>
        </p:blipFill>
        <p:spPr>
          <a:xfrm>
            <a:off x="2111188" y="699247"/>
            <a:ext cx="7987553" cy="5546397"/>
          </a:xfrm>
          <a:prstGeom prst="rect">
            <a:avLst/>
          </a:prstGeom>
        </p:spPr>
      </p:pic>
    </p:spTree>
    <p:extLst>
      <p:ext uri="{BB962C8B-B14F-4D97-AF65-F5344CB8AC3E}">
        <p14:creationId xmlns:p14="http://schemas.microsoft.com/office/powerpoint/2010/main" val="1059745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245</TotalTime>
  <Words>575</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Helvetica Neue</vt:lpstr>
      <vt:lpstr>Organic</vt:lpstr>
      <vt:lpstr>RETAIL SALES DATA ANALYSIS PROJECT</vt:lpstr>
      <vt:lpstr>INTRODUCTION TO THE DATA</vt:lpstr>
      <vt:lpstr>RETAIL DATASET Rows-3000              Columns-11</vt:lpstr>
      <vt:lpstr>KEY QUESTIONS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OBSERVATION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OVERVIEW</dc:title>
  <dc:creator>Edesiri Efetobor</dc:creator>
  <cp:lastModifiedBy>Ugochukwu</cp:lastModifiedBy>
  <cp:revision>16</cp:revision>
  <dcterms:created xsi:type="dcterms:W3CDTF">2024-11-12T15:06:24Z</dcterms:created>
  <dcterms:modified xsi:type="dcterms:W3CDTF">2024-12-02T13:05:11Z</dcterms:modified>
</cp:coreProperties>
</file>