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8" r:id="rId6"/>
    <p:sldId id="257" r:id="rId7"/>
    <p:sldId id="278" r:id="rId8"/>
    <p:sldId id="260" r:id="rId9"/>
    <p:sldId id="261" r:id="rId10"/>
    <p:sldId id="262" r:id="rId11"/>
    <p:sldId id="267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057DD-498E-4E9C-B105-55F1018598F8}" v="1" dt="2023-05-11T04:15:47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UADY_Odontolog%C3%ADa_logo.svg" TargetMode="External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commons.wikimedia.org/wiki/File:UADY_Odontolog%C3%ADa_logo.sv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hyperlink" Target="https://commons.wikimedia.org/wiki/File:UADY_Odontolog%C3%ADa_logo.sv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commons.wikimedia.org/wiki/File:UADY_Odontolog%C3%ADa_logo.sv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commons.wikimedia.org/wiki/File:UADY_Odontolog%C3%ADa_logo.sv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commons.wikimedia.org/wiki/File:UADY_Odontolog%C3%ADa_logo.sv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commons.wikimedia.org/wiki/File:UADY_Odontolog%C3%ADa_logo.sv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commons.wikimedia.org/wiki/File:UADY_Odontolog%C3%ADa_logo.sv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commons.wikimedia.org/wiki/File:UADY_Odontolog%C3%ADa_logo.sv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commons.wikimedia.org/wiki/File:UADY_Odontolog%C3%ADa_logo.sv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luz, tabla, cocina&#10;&#10;Descripción generada automáticamente">
            <a:extLst>
              <a:ext uri="{FF2B5EF4-FFF2-40B4-BE49-F238E27FC236}">
                <a16:creationId xmlns:a16="http://schemas.microsoft.com/office/drawing/2014/main" id="{83A38AC2-5BF8-4176-81DD-A616FA464F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9000"/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0" y="1"/>
            <a:ext cx="12191999" cy="6857999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280633" y="515115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8">
            <a:extLst>
              <a:ext uri="{FF2B5EF4-FFF2-40B4-BE49-F238E27FC236}">
                <a16:creationId xmlns:a16="http://schemas.microsoft.com/office/drawing/2014/main" id="{B6520499-7A66-4F07-9A6B-D206491A1189}"/>
              </a:ext>
            </a:extLst>
          </p:cNvPr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D01EE310-C58D-4A1A-91BC-CF05C34F7269}"/>
              </a:ext>
            </a:extLst>
          </p:cNvPr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237D8761-2103-4303-926E-4D0FF594BBF8}"/>
              </a:ext>
            </a:extLst>
          </p:cNvPr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FD32B58-9C32-42D4-A39A-2B1DE4DF8F39}"/>
              </a:ext>
            </a:extLst>
          </p:cNvPr>
          <p:cNvSpPr/>
          <p:nvPr userDrawn="1"/>
        </p:nvSpPr>
        <p:spPr>
          <a:xfrm>
            <a:off x="239143" y="1570730"/>
            <a:ext cx="11262866" cy="33048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4324298-017A-409D-A21A-C3B568E5BC6E}"/>
              </a:ext>
            </a:extLst>
          </p:cNvPr>
          <p:cNvSpPr/>
          <p:nvPr userDrawn="1"/>
        </p:nvSpPr>
        <p:spPr>
          <a:xfrm>
            <a:off x="1062283" y="2499855"/>
            <a:ext cx="908941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44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9</a:t>
            </a:r>
            <a:r>
              <a:rPr lang="es-MX" sz="3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o</a:t>
            </a:r>
            <a:r>
              <a:rPr lang="es-MX" sz="44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. Workshop de Proyectos </a:t>
            </a:r>
          </a:p>
          <a:p>
            <a:r>
              <a:rPr lang="es-MX" sz="44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de Investigación Junior</a:t>
            </a:r>
            <a:endParaRPr lang="es-MX" sz="3200" b="1" kern="1200" dirty="0">
              <a:solidFill>
                <a:schemeClr val="bg1"/>
              </a:solidFill>
              <a:latin typeface="Copperplate Gothic Light" panose="020E0507020206020404" pitchFamily="34" charset="0"/>
              <a:ea typeface="+mn-ea"/>
              <a:cs typeface="+mn-cs"/>
            </a:endParaRPr>
          </a:p>
        </p:txBody>
      </p:sp>
      <p:pic>
        <p:nvPicPr>
          <p:cNvPr id="12" name="Picture 4" descr="Universidad Autónoma de Chihuahua - Wikipedia, la enciclopedia libre">
            <a:extLst>
              <a:ext uri="{FF2B5EF4-FFF2-40B4-BE49-F238E27FC236}">
                <a16:creationId xmlns:a16="http://schemas.microsoft.com/office/drawing/2014/main" id="{12237BF5-141A-4CF0-BB82-6590215398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9" y="5890666"/>
            <a:ext cx="817012" cy="81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C39C9AC-B60A-4AB7-A04C-69831BABF7A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665" y="6362459"/>
            <a:ext cx="1478641" cy="468584"/>
          </a:xfrm>
          <a:prstGeom prst="rect">
            <a:avLst/>
          </a:pr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84A3D1BE-F186-4A84-B67D-F7CA4B9441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156" y="6299172"/>
            <a:ext cx="710177" cy="570797"/>
          </a:xfrm>
          <a:prstGeom prst="rect">
            <a:avLst/>
          </a:prstGeom>
        </p:spPr>
      </p:pic>
      <p:pic>
        <p:nvPicPr>
          <p:cNvPr id="22" name="Imagen 21" descr="Texto&#10;&#10;Descripción generada automáticamente">
            <a:extLst>
              <a:ext uri="{FF2B5EF4-FFF2-40B4-BE49-F238E27FC236}">
                <a16:creationId xmlns:a16="http://schemas.microsoft.com/office/drawing/2014/main" id="{00D88302-C371-4C39-A8FA-4ADAC36329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r="66797"/>
          <a:stretch/>
        </p:blipFill>
        <p:spPr>
          <a:xfrm>
            <a:off x="1451579" y="5969113"/>
            <a:ext cx="510649" cy="84257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7CC0544-263C-0040-1C6B-7285732532A1}"/>
              </a:ext>
            </a:extLst>
          </p:cNvPr>
          <p:cNvSpPr/>
          <p:nvPr userDrawn="1"/>
        </p:nvSpPr>
        <p:spPr>
          <a:xfrm>
            <a:off x="1009497" y="3986784"/>
            <a:ext cx="8983066" cy="416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800" b="1" kern="1200">
                <a:solidFill>
                  <a:srgbClr val="7030A0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“Las Ingenierías como agentes de cambio seguro”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B91A6D-4404-0631-E9EC-4C8591985B8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4" y="774430"/>
            <a:ext cx="1429609" cy="39653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0E63582-50DA-1FEB-18DD-97FFF376DBB3}"/>
              </a:ext>
            </a:extLst>
          </p:cNvPr>
          <p:cNvSpPr txBox="1"/>
          <p:nvPr userDrawn="1"/>
        </p:nvSpPr>
        <p:spPr>
          <a:xfrm>
            <a:off x="10470526" y="678470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FCC</a:t>
            </a:r>
          </a:p>
        </p:txBody>
      </p:sp>
    </p:spTree>
    <p:extLst>
      <p:ext uri="{BB962C8B-B14F-4D97-AF65-F5344CB8AC3E}">
        <p14:creationId xmlns:p14="http://schemas.microsoft.com/office/powerpoint/2010/main" val="2055479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luz, tabla, cocina&#10;&#10;Descripción generada automáticamente">
            <a:extLst>
              <a:ext uri="{FF2B5EF4-FFF2-40B4-BE49-F238E27FC236}">
                <a16:creationId xmlns:a16="http://schemas.microsoft.com/office/drawing/2014/main" id="{1DD97DDA-90CC-40F3-A2FD-DC95C4A4A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9000"/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6" y="-26956"/>
            <a:ext cx="121919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2F3E8B1C-86EF-43CF-8304-249481088644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8">
            <a:extLst>
              <a:ext uri="{FF2B5EF4-FFF2-40B4-BE49-F238E27FC236}">
                <a16:creationId xmlns:a16="http://schemas.microsoft.com/office/drawing/2014/main" id="{3591B799-2DC5-45AE-AE41-F60EAF5EDC33}"/>
              </a:ext>
            </a:extLst>
          </p:cNvPr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B433FCD7-A5FE-40BC-9F39-4EFC832E1C3B}"/>
              </a:ext>
            </a:extLst>
          </p:cNvPr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4" descr="Universidad Autónoma de Chihuahua - Wikipedia, la enciclopedia libre">
            <a:extLst>
              <a:ext uri="{FF2B5EF4-FFF2-40B4-BE49-F238E27FC236}">
                <a16:creationId xmlns:a16="http://schemas.microsoft.com/office/drawing/2014/main" id="{CE4BC66D-EAA9-41FB-9EC9-96B03C944E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8" y="3435919"/>
            <a:ext cx="962680" cy="96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 descr="Texto&#10;&#10;Descripción generada automáticamente">
            <a:extLst>
              <a:ext uri="{FF2B5EF4-FFF2-40B4-BE49-F238E27FC236}">
                <a16:creationId xmlns:a16="http://schemas.microsoft.com/office/drawing/2014/main" id="{AF743372-06A3-49B5-AD49-DFCA79565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r="66797"/>
          <a:stretch/>
        </p:blipFill>
        <p:spPr>
          <a:xfrm>
            <a:off x="372935" y="4779912"/>
            <a:ext cx="602090" cy="9934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7D0C19-E619-3186-3E3C-ED6412EFD1F3}"/>
              </a:ext>
            </a:extLst>
          </p:cNvPr>
          <p:cNvSpPr/>
          <p:nvPr userDrawn="1"/>
        </p:nvSpPr>
        <p:spPr>
          <a:xfrm>
            <a:off x="4094276" y="0"/>
            <a:ext cx="3957555" cy="115290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861A46A-6F61-B926-6F9F-90E2CC729FC6}"/>
              </a:ext>
            </a:extLst>
          </p:cNvPr>
          <p:cNvSpPr/>
          <p:nvPr userDrawn="1"/>
        </p:nvSpPr>
        <p:spPr>
          <a:xfrm>
            <a:off x="4176979" y="877824"/>
            <a:ext cx="3730753" cy="14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kern="1200" dirty="0">
                <a:solidFill>
                  <a:srgbClr val="7030A0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“Las Ingenierías como agentes de cambio seguro”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17E571-BC72-D6A6-A575-14063B2C3D38}"/>
              </a:ext>
            </a:extLst>
          </p:cNvPr>
          <p:cNvSpPr txBox="1"/>
          <p:nvPr userDrawn="1"/>
        </p:nvSpPr>
        <p:spPr>
          <a:xfrm>
            <a:off x="4293798" y="105969"/>
            <a:ext cx="3667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9</a:t>
            </a:r>
            <a:r>
              <a:rPr lang="es-MX" sz="12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o</a:t>
            </a:r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. Workshop de Proyectos </a:t>
            </a:r>
          </a:p>
          <a:p>
            <a:pPr algn="ctr"/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de Investigación Junior</a:t>
            </a:r>
            <a:endParaRPr lang="es-MX" sz="1200" b="1" kern="1200" dirty="0">
              <a:solidFill>
                <a:schemeClr val="bg1"/>
              </a:solidFill>
              <a:latin typeface="Copperplate Gothic Light" panose="020E0507020206020404" pitchFamily="34" charset="0"/>
              <a:ea typeface="+mn-ea"/>
              <a:cs typeface="+mn-cs"/>
            </a:endParaRPr>
          </a:p>
        </p:txBody>
      </p:sp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82A86B3B-C081-2EF8-5CA9-5A53CC8041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733" y="0"/>
            <a:ext cx="746266" cy="599804"/>
          </a:xfrm>
          <a:prstGeom prst="rect">
            <a:avLst/>
          </a:prstGeom>
        </p:spPr>
      </p:pic>
      <p:pic>
        <p:nvPicPr>
          <p:cNvPr id="14" name="Imagen 1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2DE1CDC-E967-B7E6-14BE-773707DA54B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94" y="5605680"/>
            <a:ext cx="3904632" cy="123738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3B24570-F6FB-3C30-98F0-E189BF8F032D}"/>
              </a:ext>
            </a:extLst>
          </p:cNvPr>
          <p:cNvSpPr txBox="1"/>
          <p:nvPr userDrawn="1"/>
        </p:nvSpPr>
        <p:spPr>
          <a:xfrm>
            <a:off x="223535" y="2491765"/>
            <a:ext cx="926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FCC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02D6DB6-BA32-9D8E-0C59-607008FFDC0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5" y="1699613"/>
            <a:ext cx="962680" cy="2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luz, tabla, cocina&#10;&#10;Descripción generada automáticamente">
            <a:extLst>
              <a:ext uri="{FF2B5EF4-FFF2-40B4-BE49-F238E27FC236}">
                <a16:creationId xmlns:a16="http://schemas.microsoft.com/office/drawing/2014/main" id="{2A851B5D-8AFF-4CCC-8F73-085E4F27A2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9000"/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0" y="1"/>
            <a:ext cx="12191999" cy="6857999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2F3E8B1C-86EF-43CF-8304-249481088644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8">
            <a:extLst>
              <a:ext uri="{FF2B5EF4-FFF2-40B4-BE49-F238E27FC236}">
                <a16:creationId xmlns:a16="http://schemas.microsoft.com/office/drawing/2014/main" id="{9C24245C-E0D8-417F-BA14-21D9C7F23944}"/>
              </a:ext>
            </a:extLst>
          </p:cNvPr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62BD0E7D-1CFF-4407-A31E-38BB126B52C1}"/>
              </a:ext>
            </a:extLst>
          </p:cNvPr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A82D9-13BE-45AE-B7C9-E328C7047FA8}"/>
              </a:ext>
            </a:extLst>
          </p:cNvPr>
          <p:cNvSpPr/>
          <p:nvPr userDrawn="1"/>
        </p:nvSpPr>
        <p:spPr>
          <a:xfrm>
            <a:off x="4094276" y="0"/>
            <a:ext cx="3957555" cy="115290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CB5B5C-F5A6-43A5-9561-1DE585446DB9}"/>
              </a:ext>
            </a:extLst>
          </p:cNvPr>
          <p:cNvSpPr/>
          <p:nvPr userDrawn="1"/>
        </p:nvSpPr>
        <p:spPr>
          <a:xfrm>
            <a:off x="4176979" y="877824"/>
            <a:ext cx="3730753" cy="14630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kern="1200">
                <a:solidFill>
                  <a:srgbClr val="7030A0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“Las Ingenierías como agentes de cambio seguro”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E917CAB-96D0-166D-237D-4006337D89BE}"/>
              </a:ext>
            </a:extLst>
          </p:cNvPr>
          <p:cNvSpPr txBox="1"/>
          <p:nvPr userDrawn="1"/>
        </p:nvSpPr>
        <p:spPr>
          <a:xfrm>
            <a:off x="4293798" y="105969"/>
            <a:ext cx="3667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9</a:t>
            </a:r>
            <a:r>
              <a:rPr lang="es-MX" sz="12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o</a:t>
            </a:r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. Workshop de Proyectos </a:t>
            </a:r>
          </a:p>
          <a:p>
            <a:pPr algn="ctr"/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de Investigación Junior</a:t>
            </a:r>
            <a:endParaRPr lang="es-MX" sz="1200" b="1" kern="1200" dirty="0">
              <a:solidFill>
                <a:schemeClr val="bg1"/>
              </a:solidFill>
              <a:latin typeface="Copperplate Gothic Light" panose="020E05070202060204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977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luz, tabla, cocina&#10;&#10;Descripción generada automáticamente">
            <a:extLst>
              <a:ext uri="{FF2B5EF4-FFF2-40B4-BE49-F238E27FC236}">
                <a16:creationId xmlns:a16="http://schemas.microsoft.com/office/drawing/2014/main" id="{F6F78A1E-77E0-4AA1-AB64-35832A978A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9000"/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265" y="1871500"/>
            <a:ext cx="9603275" cy="10492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143" y="3054606"/>
            <a:ext cx="9603275" cy="345061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2F3E8B1C-86EF-43CF-8304-249481088644}" type="datetimeFigureOut">
              <a:rPr lang="en-US" smtClean="0"/>
              <a:pPr/>
              <a:t>4/22/2024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8">
            <a:extLst>
              <a:ext uri="{FF2B5EF4-FFF2-40B4-BE49-F238E27FC236}">
                <a16:creationId xmlns:a16="http://schemas.microsoft.com/office/drawing/2014/main" id="{FB59106E-46E8-43C3-AD1E-833573752BD9}"/>
              </a:ext>
            </a:extLst>
          </p:cNvPr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2CBD21A8-8F9D-40A1-9639-F9D1AF306DC2}"/>
              </a:ext>
            </a:extLst>
          </p:cNvPr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4" descr="Universidad Autónoma de Chihuahua - Wikipedia, la enciclopedia libre">
            <a:extLst>
              <a:ext uri="{FF2B5EF4-FFF2-40B4-BE49-F238E27FC236}">
                <a16:creationId xmlns:a16="http://schemas.microsoft.com/office/drawing/2014/main" id="{EA523B03-BEFC-406D-AB69-D84C321A43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8" y="3435919"/>
            <a:ext cx="962680" cy="96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n 28" descr="Logotipo&#10;&#10;Descripción generada automáticamente">
            <a:extLst>
              <a:ext uri="{FF2B5EF4-FFF2-40B4-BE49-F238E27FC236}">
                <a16:creationId xmlns:a16="http://schemas.microsoft.com/office/drawing/2014/main" id="{3DB32053-BDFC-4A0E-80F4-A626AE7ED14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733" y="0"/>
            <a:ext cx="746266" cy="599804"/>
          </a:xfrm>
          <a:prstGeom prst="rect">
            <a:avLst/>
          </a:prstGeom>
        </p:spPr>
      </p:pic>
      <p:pic>
        <p:nvPicPr>
          <p:cNvPr id="17" name="Imagen 16" descr="Texto&#10;&#10;Descripción generada automáticamente">
            <a:extLst>
              <a:ext uri="{FF2B5EF4-FFF2-40B4-BE49-F238E27FC236}">
                <a16:creationId xmlns:a16="http://schemas.microsoft.com/office/drawing/2014/main" id="{E494BB8C-6877-4BB2-9C1D-52A2AAA4B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66797"/>
          <a:stretch/>
        </p:blipFill>
        <p:spPr>
          <a:xfrm>
            <a:off x="372935" y="4779912"/>
            <a:ext cx="602090" cy="993448"/>
          </a:xfrm>
          <a:prstGeom prst="rect">
            <a:avLst/>
          </a:prstGeom>
        </p:spPr>
      </p:pic>
      <p:pic>
        <p:nvPicPr>
          <p:cNvPr id="18" name="Imagen 1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35919F2-872E-4014-A4DC-B927C22255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94" y="5605680"/>
            <a:ext cx="3904632" cy="12373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C92C5D-807F-4B79-53CB-4DD2A920630A}"/>
              </a:ext>
            </a:extLst>
          </p:cNvPr>
          <p:cNvSpPr/>
          <p:nvPr userDrawn="1"/>
        </p:nvSpPr>
        <p:spPr>
          <a:xfrm>
            <a:off x="4094276" y="0"/>
            <a:ext cx="3957555" cy="115290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DD77DA2-C509-5134-A46C-48C962A8DB9C}"/>
              </a:ext>
            </a:extLst>
          </p:cNvPr>
          <p:cNvSpPr/>
          <p:nvPr userDrawn="1"/>
        </p:nvSpPr>
        <p:spPr>
          <a:xfrm>
            <a:off x="4230623" y="896789"/>
            <a:ext cx="3730753" cy="14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kern="1200" dirty="0">
                <a:solidFill>
                  <a:srgbClr val="7030A0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“Las Ingenierías como agentes de cambio seguro”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8D85306-A9DB-8E29-C583-6C9046AE2E37}"/>
              </a:ext>
            </a:extLst>
          </p:cNvPr>
          <p:cNvSpPr txBox="1"/>
          <p:nvPr userDrawn="1"/>
        </p:nvSpPr>
        <p:spPr>
          <a:xfrm>
            <a:off x="4293798" y="105969"/>
            <a:ext cx="3667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9</a:t>
            </a:r>
            <a:r>
              <a:rPr lang="es-MX" sz="12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o</a:t>
            </a:r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. Workshop de Proyectos </a:t>
            </a:r>
          </a:p>
          <a:p>
            <a:pPr algn="ctr"/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de Investigación Junior</a:t>
            </a:r>
            <a:endParaRPr lang="es-MX" sz="1200" b="1" kern="1200" dirty="0">
              <a:solidFill>
                <a:schemeClr val="bg1"/>
              </a:solidFill>
              <a:latin typeface="Copperplate Gothic Light" panose="020E0507020206020404" pitchFamily="34" charset="0"/>
              <a:ea typeface="+mn-ea"/>
              <a:cs typeface="+mn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63F1DA-B0D9-B8E1-5795-536B15117D2F}"/>
              </a:ext>
            </a:extLst>
          </p:cNvPr>
          <p:cNvSpPr txBox="1"/>
          <p:nvPr userDrawn="1"/>
        </p:nvSpPr>
        <p:spPr>
          <a:xfrm>
            <a:off x="223535" y="2491765"/>
            <a:ext cx="926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FCC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F754454-963A-12E5-ED0D-E7A0482983F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5" y="1699613"/>
            <a:ext cx="962680" cy="2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3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luz, tabla, cocina&#10;&#10;Descripción generada automáticamente">
            <a:extLst>
              <a:ext uri="{FF2B5EF4-FFF2-40B4-BE49-F238E27FC236}">
                <a16:creationId xmlns:a16="http://schemas.microsoft.com/office/drawing/2014/main" id="{D0A0FE35-455D-4712-9401-D79BD291AF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9000"/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" y="1"/>
            <a:ext cx="121919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2672656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455" y="4933457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4827636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8">
            <a:extLst>
              <a:ext uri="{FF2B5EF4-FFF2-40B4-BE49-F238E27FC236}">
                <a16:creationId xmlns:a16="http://schemas.microsoft.com/office/drawing/2014/main" id="{A24D85D9-14AB-496B-84AE-836E5FCD74F9}"/>
              </a:ext>
            </a:extLst>
          </p:cNvPr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FC7EA39-9BC9-40B2-B7FD-1CF63ECE87AB}"/>
              </a:ext>
            </a:extLst>
          </p:cNvPr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D38457C7-6499-42A5-915D-05FDCCF4CAA8}"/>
              </a:ext>
            </a:extLst>
          </p:cNvPr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4" descr="Universidad Autónoma de Chihuahua - Wikipedia, la enciclopedia libre">
            <a:extLst>
              <a:ext uri="{FF2B5EF4-FFF2-40B4-BE49-F238E27FC236}">
                <a16:creationId xmlns:a16="http://schemas.microsoft.com/office/drawing/2014/main" id="{9A406C57-6393-49C5-B80E-4C5CD8698E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8" y="3435919"/>
            <a:ext cx="962680" cy="96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n 25" descr="Texto&#10;&#10;Descripción generada automáticamente">
            <a:extLst>
              <a:ext uri="{FF2B5EF4-FFF2-40B4-BE49-F238E27FC236}">
                <a16:creationId xmlns:a16="http://schemas.microsoft.com/office/drawing/2014/main" id="{CDB3774C-8683-42C8-8834-57A05F027E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r="66797"/>
          <a:stretch/>
        </p:blipFill>
        <p:spPr>
          <a:xfrm>
            <a:off x="372935" y="4779912"/>
            <a:ext cx="602090" cy="993448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62FE60A9-C9EE-9311-880E-970732AC3CC3}"/>
              </a:ext>
            </a:extLst>
          </p:cNvPr>
          <p:cNvSpPr/>
          <p:nvPr userDrawn="1"/>
        </p:nvSpPr>
        <p:spPr>
          <a:xfrm>
            <a:off x="1830039" y="514459"/>
            <a:ext cx="7555501" cy="2052378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62F83B3-6CD7-B263-8A1F-F41D04D925BC}"/>
              </a:ext>
            </a:extLst>
          </p:cNvPr>
          <p:cNvSpPr/>
          <p:nvPr userDrawn="1"/>
        </p:nvSpPr>
        <p:spPr>
          <a:xfrm>
            <a:off x="2399384" y="2172615"/>
            <a:ext cx="6883604" cy="270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800" b="1" kern="1200" dirty="0">
                <a:solidFill>
                  <a:srgbClr val="7030A0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“Las Ingenierías como agentes de cambio seguro”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73A23B5-95B8-9695-A80B-9FBD71E107F2}"/>
              </a:ext>
            </a:extLst>
          </p:cNvPr>
          <p:cNvSpPr/>
          <p:nvPr userDrawn="1"/>
        </p:nvSpPr>
        <p:spPr>
          <a:xfrm>
            <a:off x="2236308" y="987211"/>
            <a:ext cx="60974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9</a:t>
            </a:r>
            <a:r>
              <a:rPr lang="es-MX" sz="18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o</a:t>
            </a:r>
            <a:r>
              <a:rPr lang="es-MX" sz="24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. Workshop de Proyectos </a:t>
            </a:r>
          </a:p>
          <a:p>
            <a:pPr algn="ctr"/>
            <a:r>
              <a:rPr lang="es-MX" sz="24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de Investigación Junior</a:t>
            </a:r>
            <a:endParaRPr lang="es-MX" sz="1600" b="1" kern="1200" dirty="0">
              <a:solidFill>
                <a:schemeClr val="bg1"/>
              </a:solidFill>
              <a:latin typeface="Copperplate Gothic Light" panose="020E0507020206020404" pitchFamily="34" charset="0"/>
              <a:ea typeface="+mn-ea"/>
              <a:cs typeface="+mn-cs"/>
            </a:endParaRP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82180519-33CB-E43E-C3E0-397D4E881D0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733" y="0"/>
            <a:ext cx="746266" cy="599804"/>
          </a:xfrm>
          <a:prstGeom prst="rect">
            <a:avLst/>
          </a:prstGeom>
        </p:spPr>
      </p:pic>
      <p:pic>
        <p:nvPicPr>
          <p:cNvPr id="11" name="Imagen 10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ADDE284-4E15-0512-39BB-DDF0155E65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94" y="5605680"/>
            <a:ext cx="3904632" cy="123738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5D7BBF2-CF22-B663-0E31-81B357A291F2}"/>
              </a:ext>
            </a:extLst>
          </p:cNvPr>
          <p:cNvSpPr txBox="1"/>
          <p:nvPr userDrawn="1"/>
        </p:nvSpPr>
        <p:spPr>
          <a:xfrm>
            <a:off x="223535" y="2491765"/>
            <a:ext cx="926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FCC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FF82291-FB25-8C2D-DD3F-1EE13E81644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5" y="1699613"/>
            <a:ext cx="962680" cy="2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6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luz, tabla, cocina&#10;&#10;Descripción generada automáticamente">
            <a:extLst>
              <a:ext uri="{FF2B5EF4-FFF2-40B4-BE49-F238E27FC236}">
                <a16:creationId xmlns:a16="http://schemas.microsoft.com/office/drawing/2014/main" id="{32F4D970-D91B-44BC-A826-92B1BE33F1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9000"/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6" y="11970"/>
            <a:ext cx="121919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969201"/>
            <a:ext cx="9605635" cy="10593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175190"/>
            <a:ext cx="4645152" cy="34485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181655"/>
            <a:ext cx="4645152" cy="34415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2F3E8B1C-86EF-43CF-8304-249481088644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8">
            <a:extLst>
              <a:ext uri="{FF2B5EF4-FFF2-40B4-BE49-F238E27FC236}">
                <a16:creationId xmlns:a16="http://schemas.microsoft.com/office/drawing/2014/main" id="{25B251C8-EBFA-40A6-9CE6-14B07D056A04}"/>
              </a:ext>
            </a:extLst>
          </p:cNvPr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90D3DE4-B8DC-4C6C-92F1-189F268DD531}"/>
              </a:ext>
            </a:extLst>
          </p:cNvPr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4" descr="Universidad Autónoma de Chihuahua - Wikipedia, la enciclopedia libre">
            <a:extLst>
              <a:ext uri="{FF2B5EF4-FFF2-40B4-BE49-F238E27FC236}">
                <a16:creationId xmlns:a16="http://schemas.microsoft.com/office/drawing/2014/main" id="{D0263EF5-FB85-4D25-BD26-7CE37761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8" y="3435919"/>
            <a:ext cx="962680" cy="96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n 23" descr="Texto&#10;&#10;Descripción generada automáticamente">
            <a:extLst>
              <a:ext uri="{FF2B5EF4-FFF2-40B4-BE49-F238E27FC236}">
                <a16:creationId xmlns:a16="http://schemas.microsoft.com/office/drawing/2014/main" id="{F0316745-81A8-4164-9C5B-D0E131F6FA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r="66797"/>
          <a:stretch/>
        </p:blipFill>
        <p:spPr>
          <a:xfrm>
            <a:off x="372935" y="4779912"/>
            <a:ext cx="602090" cy="993448"/>
          </a:xfrm>
          <a:prstGeom prst="rect">
            <a:avLst/>
          </a:prstGeo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936C2676-F4BE-AA17-283A-AC2CC1907D53}"/>
              </a:ext>
            </a:extLst>
          </p:cNvPr>
          <p:cNvSpPr/>
          <p:nvPr userDrawn="1"/>
        </p:nvSpPr>
        <p:spPr>
          <a:xfrm>
            <a:off x="4094276" y="0"/>
            <a:ext cx="3957555" cy="115290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D0509C3-87DE-32E7-C691-A03F3389C978}"/>
              </a:ext>
            </a:extLst>
          </p:cNvPr>
          <p:cNvSpPr/>
          <p:nvPr userDrawn="1"/>
        </p:nvSpPr>
        <p:spPr>
          <a:xfrm>
            <a:off x="4176979" y="877824"/>
            <a:ext cx="3730753" cy="14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kern="1200" dirty="0">
                <a:solidFill>
                  <a:srgbClr val="7030A0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“Las Ingenierías como agentes de cambio seguro”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68E4C58-576A-BA09-75C9-3203C8E45C39}"/>
              </a:ext>
            </a:extLst>
          </p:cNvPr>
          <p:cNvSpPr txBox="1"/>
          <p:nvPr userDrawn="1"/>
        </p:nvSpPr>
        <p:spPr>
          <a:xfrm>
            <a:off x="4293798" y="105969"/>
            <a:ext cx="3667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9</a:t>
            </a:r>
            <a:r>
              <a:rPr lang="es-MX" sz="12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o</a:t>
            </a:r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. Workshop de Proyectos </a:t>
            </a:r>
          </a:p>
          <a:p>
            <a:pPr algn="ctr"/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de Investigación Junior</a:t>
            </a:r>
            <a:endParaRPr lang="es-MX" sz="1200" b="1" kern="1200" dirty="0">
              <a:solidFill>
                <a:schemeClr val="bg1"/>
              </a:solidFill>
              <a:latin typeface="Copperplate Gothic Light" panose="020E0507020206020404" pitchFamily="34" charset="0"/>
              <a:ea typeface="+mn-ea"/>
              <a:cs typeface="+mn-cs"/>
            </a:endParaRP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35E71279-34BD-EB3D-60D0-4E5C09A367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733" y="0"/>
            <a:ext cx="746266" cy="599804"/>
          </a:xfrm>
          <a:prstGeom prst="rect">
            <a:avLst/>
          </a:prstGeom>
        </p:spPr>
      </p:pic>
      <p:pic>
        <p:nvPicPr>
          <p:cNvPr id="9" name="Imagen 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9A46D714-38D1-1E91-CDF9-F064967382B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94" y="5605680"/>
            <a:ext cx="3904632" cy="123738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AEEECD-5FA3-D18C-6080-CE3CC5DD16A3}"/>
              </a:ext>
            </a:extLst>
          </p:cNvPr>
          <p:cNvSpPr txBox="1"/>
          <p:nvPr userDrawn="1"/>
        </p:nvSpPr>
        <p:spPr>
          <a:xfrm>
            <a:off x="223535" y="2491765"/>
            <a:ext cx="926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FCC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617EEA7-80FD-BB8C-EAF3-68518F433C1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5" y="1699613"/>
            <a:ext cx="962680" cy="2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0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luz, tabla, cocina&#10;&#10;Descripción generada automáticamente">
            <a:extLst>
              <a:ext uri="{FF2B5EF4-FFF2-40B4-BE49-F238E27FC236}">
                <a16:creationId xmlns:a16="http://schemas.microsoft.com/office/drawing/2014/main" id="{E7586214-4F45-477A-9088-EFB46ACEED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9000"/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7" y="1"/>
            <a:ext cx="121919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989907"/>
            <a:ext cx="9607661" cy="10563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205293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3010013"/>
            <a:ext cx="4645152" cy="26444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208747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3007235"/>
            <a:ext cx="4645152" cy="26373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2F3E8B1C-86EF-43CF-8304-249481088644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8">
            <a:extLst>
              <a:ext uri="{FF2B5EF4-FFF2-40B4-BE49-F238E27FC236}">
                <a16:creationId xmlns:a16="http://schemas.microsoft.com/office/drawing/2014/main" id="{B735C0B3-DA62-4168-9852-9354CCA2FF46}"/>
              </a:ext>
            </a:extLst>
          </p:cNvPr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A49D5C5-0B0B-4AEF-821E-4988695C196D}"/>
              </a:ext>
            </a:extLst>
          </p:cNvPr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4" descr="Universidad Autónoma de Chihuahua - Wikipedia, la enciclopedia libre">
            <a:extLst>
              <a:ext uri="{FF2B5EF4-FFF2-40B4-BE49-F238E27FC236}">
                <a16:creationId xmlns:a16="http://schemas.microsoft.com/office/drawing/2014/main" id="{EF7DFBA2-F35D-42B6-BD90-FD72F5D9C1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8" y="3435919"/>
            <a:ext cx="962680" cy="96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n 25" descr="Texto&#10;&#10;Descripción generada automáticamente">
            <a:extLst>
              <a:ext uri="{FF2B5EF4-FFF2-40B4-BE49-F238E27FC236}">
                <a16:creationId xmlns:a16="http://schemas.microsoft.com/office/drawing/2014/main" id="{2E75C852-CF72-4316-B6AE-581DAC19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r="66797"/>
          <a:stretch/>
        </p:blipFill>
        <p:spPr>
          <a:xfrm>
            <a:off x="372935" y="4779912"/>
            <a:ext cx="602090" cy="993448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0704D02C-FCD1-25E5-4CAF-7C8A7D654F9D}"/>
              </a:ext>
            </a:extLst>
          </p:cNvPr>
          <p:cNvSpPr/>
          <p:nvPr userDrawn="1"/>
        </p:nvSpPr>
        <p:spPr>
          <a:xfrm>
            <a:off x="4094276" y="0"/>
            <a:ext cx="3957555" cy="115290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4D0A807-97E6-A099-0EA9-8B91B959190D}"/>
              </a:ext>
            </a:extLst>
          </p:cNvPr>
          <p:cNvSpPr/>
          <p:nvPr userDrawn="1"/>
        </p:nvSpPr>
        <p:spPr>
          <a:xfrm>
            <a:off x="4176979" y="877824"/>
            <a:ext cx="3730753" cy="14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kern="1200">
                <a:solidFill>
                  <a:srgbClr val="7030A0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“Las Ingenierías como agentes de cambio seguro”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FD09CB-DC64-72C6-47BC-9480221655CD}"/>
              </a:ext>
            </a:extLst>
          </p:cNvPr>
          <p:cNvSpPr txBox="1"/>
          <p:nvPr userDrawn="1"/>
        </p:nvSpPr>
        <p:spPr>
          <a:xfrm>
            <a:off x="4293798" y="105969"/>
            <a:ext cx="3667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9</a:t>
            </a:r>
            <a:r>
              <a:rPr lang="es-MX" sz="12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o</a:t>
            </a:r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. Workshop de Proyectos </a:t>
            </a:r>
          </a:p>
          <a:p>
            <a:pPr algn="ctr"/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de Investigación Junior</a:t>
            </a:r>
            <a:endParaRPr lang="es-MX" sz="1200" b="1" kern="1200" dirty="0">
              <a:solidFill>
                <a:schemeClr val="bg1"/>
              </a:solidFill>
              <a:latin typeface="Copperplate Gothic Light" panose="020E0507020206020404" pitchFamily="34" charset="0"/>
              <a:ea typeface="+mn-ea"/>
              <a:cs typeface="+mn-cs"/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92E4534B-5095-FB98-BCC4-40556684535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733" y="0"/>
            <a:ext cx="746266" cy="599804"/>
          </a:xfrm>
          <a:prstGeom prst="rect">
            <a:avLst/>
          </a:prstGeom>
        </p:spPr>
      </p:pic>
      <p:pic>
        <p:nvPicPr>
          <p:cNvPr id="17" name="Imagen 1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A736B2B-847E-B3B2-5E85-B3FC0DA15C3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94" y="5605680"/>
            <a:ext cx="3904632" cy="123738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0A72631-1574-07BC-5F6B-AFB04AABC8D7}"/>
              </a:ext>
            </a:extLst>
          </p:cNvPr>
          <p:cNvSpPr txBox="1"/>
          <p:nvPr userDrawn="1"/>
        </p:nvSpPr>
        <p:spPr>
          <a:xfrm>
            <a:off x="223535" y="2491765"/>
            <a:ext cx="926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FCC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7D98BF2-47AF-6A3F-2351-4D499BF91E2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5" y="1699613"/>
            <a:ext cx="962680" cy="2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2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luz, tabla, cocina&#10;&#10;Descripción generada automáticamente">
            <a:extLst>
              <a:ext uri="{FF2B5EF4-FFF2-40B4-BE49-F238E27FC236}">
                <a16:creationId xmlns:a16="http://schemas.microsoft.com/office/drawing/2014/main" id="{AE3A1ACF-0138-476F-BC5D-2E69BCC204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9000"/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0" y="1"/>
            <a:ext cx="121919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226478"/>
            <a:ext cx="9603275" cy="10492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2F3E8B1C-86EF-43CF-8304-249481088644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47331" y="227571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3E808336-302B-4C83-9D02-9C97CDD2F049}"/>
              </a:ext>
            </a:extLst>
          </p:cNvPr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FC1286B4-C404-4B94-A3BA-DB93E52F33A4}"/>
              </a:ext>
            </a:extLst>
          </p:cNvPr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4" descr="Universidad Autónoma de Chihuahua - Wikipedia, la enciclopedia libre">
            <a:extLst>
              <a:ext uri="{FF2B5EF4-FFF2-40B4-BE49-F238E27FC236}">
                <a16:creationId xmlns:a16="http://schemas.microsoft.com/office/drawing/2014/main" id="{C771C977-6778-478E-936C-1D5F8CA0B9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8" y="3435919"/>
            <a:ext cx="962680" cy="96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 descr="Texto&#10;&#10;Descripción generada automáticamente">
            <a:extLst>
              <a:ext uri="{FF2B5EF4-FFF2-40B4-BE49-F238E27FC236}">
                <a16:creationId xmlns:a16="http://schemas.microsoft.com/office/drawing/2014/main" id="{337717C6-FD48-4458-AAC0-C80F779313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r="66797"/>
          <a:stretch/>
        </p:blipFill>
        <p:spPr>
          <a:xfrm>
            <a:off x="372935" y="4779912"/>
            <a:ext cx="602090" cy="993448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058296DF-8ACA-4BE5-AC72-D373ED19F6CD}"/>
              </a:ext>
            </a:extLst>
          </p:cNvPr>
          <p:cNvSpPr/>
          <p:nvPr userDrawn="1"/>
        </p:nvSpPr>
        <p:spPr>
          <a:xfrm>
            <a:off x="4094276" y="0"/>
            <a:ext cx="3957555" cy="115290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E68991E-F4D2-347B-E640-2D5EE627C495}"/>
              </a:ext>
            </a:extLst>
          </p:cNvPr>
          <p:cNvSpPr/>
          <p:nvPr userDrawn="1"/>
        </p:nvSpPr>
        <p:spPr>
          <a:xfrm>
            <a:off x="4176979" y="877824"/>
            <a:ext cx="3730753" cy="14630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kern="1200">
                <a:solidFill>
                  <a:srgbClr val="7030A0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“Las Ingenierías como agentes de cambio seguro”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DEC1AE-FDD9-5E49-CB80-3FC3FB112CE2}"/>
              </a:ext>
            </a:extLst>
          </p:cNvPr>
          <p:cNvSpPr txBox="1"/>
          <p:nvPr userDrawn="1"/>
        </p:nvSpPr>
        <p:spPr>
          <a:xfrm>
            <a:off x="4293798" y="105969"/>
            <a:ext cx="3667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9</a:t>
            </a:r>
            <a:r>
              <a:rPr lang="es-MX" sz="12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o</a:t>
            </a:r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. Workshop de Proyectos </a:t>
            </a:r>
          </a:p>
          <a:p>
            <a:pPr algn="ctr"/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de Investigación Junior</a:t>
            </a:r>
            <a:endParaRPr lang="es-MX" sz="1200" b="1" kern="1200" dirty="0">
              <a:solidFill>
                <a:schemeClr val="bg1"/>
              </a:solidFill>
              <a:latin typeface="Copperplate Gothic Light" panose="020E0507020206020404" pitchFamily="34" charset="0"/>
              <a:ea typeface="+mn-ea"/>
              <a:cs typeface="+mn-cs"/>
            </a:endParaRPr>
          </a:p>
        </p:txBody>
      </p:sp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CCB821A0-A618-69C5-A550-20D9C74FE13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733" y="0"/>
            <a:ext cx="746266" cy="599804"/>
          </a:xfrm>
          <a:prstGeom prst="rect">
            <a:avLst/>
          </a:prstGeom>
        </p:spPr>
      </p:pic>
      <p:pic>
        <p:nvPicPr>
          <p:cNvPr id="13" name="Imagen 1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D6001C7-F886-21D4-8A5E-3F9935FABAB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94" y="5605680"/>
            <a:ext cx="3904632" cy="123738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DD1F712-92B9-FA83-81E4-CE192C412373}"/>
              </a:ext>
            </a:extLst>
          </p:cNvPr>
          <p:cNvSpPr txBox="1"/>
          <p:nvPr userDrawn="1"/>
        </p:nvSpPr>
        <p:spPr>
          <a:xfrm>
            <a:off x="223535" y="2491765"/>
            <a:ext cx="926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FCC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7B9C1CA-0B83-5C66-60E1-B694CF87886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5" y="1699613"/>
            <a:ext cx="962680" cy="2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2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luz, tabla, cocina&#10;&#10;Descripción generada automáticamente">
            <a:extLst>
              <a:ext uri="{FF2B5EF4-FFF2-40B4-BE49-F238E27FC236}">
                <a16:creationId xmlns:a16="http://schemas.microsoft.com/office/drawing/2014/main" id="{B154513D-BE38-4F1F-B480-F5E91F0DB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9000"/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0" y="1"/>
            <a:ext cx="12191999" cy="68579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2F3E8B1C-86EF-43CF-8304-249481088644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3BCB54B-5396-4B3C-B525-88C98B8EC785}"/>
              </a:ext>
            </a:extLst>
          </p:cNvPr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511A69B-6CD7-4F5D-85B6-17D9EAAF8A27}"/>
              </a:ext>
            </a:extLst>
          </p:cNvPr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4" descr="Universidad Autónoma de Chihuahua - Wikipedia, la enciclopedia libre">
            <a:extLst>
              <a:ext uri="{FF2B5EF4-FFF2-40B4-BE49-F238E27FC236}">
                <a16:creationId xmlns:a16="http://schemas.microsoft.com/office/drawing/2014/main" id="{0371879A-CA3A-4E1F-8482-3AF80EDCAC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8" y="3435919"/>
            <a:ext cx="962680" cy="96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 descr="Texto&#10;&#10;Descripción generada automáticamente">
            <a:extLst>
              <a:ext uri="{FF2B5EF4-FFF2-40B4-BE49-F238E27FC236}">
                <a16:creationId xmlns:a16="http://schemas.microsoft.com/office/drawing/2014/main" id="{876486C9-A86A-43F4-A228-A8C9221EFE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r="66797"/>
          <a:stretch/>
        </p:blipFill>
        <p:spPr>
          <a:xfrm>
            <a:off x="372935" y="4779912"/>
            <a:ext cx="602090" cy="993448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E875BE9E-5B9A-024B-6BF7-F054CF2BAF8D}"/>
              </a:ext>
            </a:extLst>
          </p:cNvPr>
          <p:cNvSpPr/>
          <p:nvPr userDrawn="1"/>
        </p:nvSpPr>
        <p:spPr>
          <a:xfrm>
            <a:off x="4094276" y="0"/>
            <a:ext cx="3957555" cy="115290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5392E99-AD16-469D-7AE8-486725653814}"/>
              </a:ext>
            </a:extLst>
          </p:cNvPr>
          <p:cNvSpPr/>
          <p:nvPr userDrawn="1"/>
        </p:nvSpPr>
        <p:spPr>
          <a:xfrm>
            <a:off x="4176979" y="877824"/>
            <a:ext cx="3730753" cy="14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kern="1200">
                <a:solidFill>
                  <a:srgbClr val="7030A0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“Las Ingenierías como agentes de cambio seguro”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4B6C3B6-9558-9E0C-BB97-0EFF7CB397CC}"/>
              </a:ext>
            </a:extLst>
          </p:cNvPr>
          <p:cNvSpPr txBox="1"/>
          <p:nvPr userDrawn="1"/>
        </p:nvSpPr>
        <p:spPr>
          <a:xfrm>
            <a:off x="4293798" y="105969"/>
            <a:ext cx="3667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9</a:t>
            </a:r>
            <a:r>
              <a:rPr lang="es-MX" sz="12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o</a:t>
            </a:r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. Workshop de Proyectos </a:t>
            </a:r>
          </a:p>
          <a:p>
            <a:pPr algn="ctr"/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de Investigación Junior</a:t>
            </a:r>
            <a:endParaRPr lang="es-MX" sz="1200" b="1" kern="1200" dirty="0">
              <a:solidFill>
                <a:schemeClr val="bg1"/>
              </a:solidFill>
              <a:latin typeface="Copperplate Gothic Light" panose="020E0507020206020404" pitchFamily="34" charset="0"/>
              <a:ea typeface="+mn-ea"/>
              <a:cs typeface="+mn-cs"/>
            </a:endParaRP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BC97D507-AA08-4161-AC56-7D63D2802B7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733" y="0"/>
            <a:ext cx="746266" cy="599804"/>
          </a:xfrm>
          <a:prstGeom prst="rect">
            <a:avLst/>
          </a:prstGeom>
        </p:spPr>
      </p:pic>
      <p:pic>
        <p:nvPicPr>
          <p:cNvPr id="12" name="Imagen 11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85CA0E5-D9F8-981B-2CCF-9444F823431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94" y="5605680"/>
            <a:ext cx="3904632" cy="123738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360EAAB-DD24-CE77-AE7A-AF1BA0224DF5}"/>
              </a:ext>
            </a:extLst>
          </p:cNvPr>
          <p:cNvSpPr txBox="1"/>
          <p:nvPr userDrawn="1"/>
        </p:nvSpPr>
        <p:spPr>
          <a:xfrm>
            <a:off x="223535" y="2491765"/>
            <a:ext cx="926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FCC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8B60D6E-CC25-B698-FE4C-4D3F37D872E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5" y="1699613"/>
            <a:ext cx="962680" cy="2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0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luz, tabla, cocina&#10;&#10;Descripción generada automáticamente">
            <a:extLst>
              <a:ext uri="{FF2B5EF4-FFF2-40B4-BE49-F238E27FC236}">
                <a16:creationId xmlns:a16="http://schemas.microsoft.com/office/drawing/2014/main" id="{38B64015-059B-4BEF-AFF1-A1588B7199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9000"/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0" y="1"/>
            <a:ext cx="121919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2F3E8B1C-86EF-43CF-8304-249481088644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8">
            <a:extLst>
              <a:ext uri="{FF2B5EF4-FFF2-40B4-BE49-F238E27FC236}">
                <a16:creationId xmlns:a16="http://schemas.microsoft.com/office/drawing/2014/main" id="{0F00A049-7DD2-48A0-8CE2-D5E001AE4BF9}"/>
              </a:ext>
            </a:extLst>
          </p:cNvPr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91941999-2376-4274-A55C-58FF1794530A}"/>
              </a:ext>
            </a:extLst>
          </p:cNvPr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4" descr="Universidad Autónoma de Chihuahua - Wikipedia, la enciclopedia libre">
            <a:extLst>
              <a:ext uri="{FF2B5EF4-FFF2-40B4-BE49-F238E27FC236}">
                <a16:creationId xmlns:a16="http://schemas.microsoft.com/office/drawing/2014/main" id="{E3AA23A9-F8B1-459E-961D-3C07482DBC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8" y="3435919"/>
            <a:ext cx="962680" cy="96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n 23" descr="Texto&#10;&#10;Descripción generada automáticamente">
            <a:extLst>
              <a:ext uri="{FF2B5EF4-FFF2-40B4-BE49-F238E27FC236}">
                <a16:creationId xmlns:a16="http://schemas.microsoft.com/office/drawing/2014/main" id="{91D6060F-1916-4A59-B437-D58BF7530A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r="66797"/>
          <a:stretch/>
        </p:blipFill>
        <p:spPr>
          <a:xfrm>
            <a:off x="372935" y="4779912"/>
            <a:ext cx="602090" cy="993448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080C45A-FD64-7C6D-F3F5-C790623798D1}"/>
              </a:ext>
            </a:extLst>
          </p:cNvPr>
          <p:cNvSpPr/>
          <p:nvPr userDrawn="1"/>
        </p:nvSpPr>
        <p:spPr>
          <a:xfrm>
            <a:off x="4094276" y="0"/>
            <a:ext cx="3957555" cy="115290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495B042-B388-B3DF-812A-AABA86A93ACB}"/>
              </a:ext>
            </a:extLst>
          </p:cNvPr>
          <p:cNvSpPr/>
          <p:nvPr userDrawn="1"/>
        </p:nvSpPr>
        <p:spPr>
          <a:xfrm>
            <a:off x="4176979" y="877824"/>
            <a:ext cx="3730753" cy="14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kern="1200">
                <a:solidFill>
                  <a:srgbClr val="7030A0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“Las Ingenierías como agentes de cambio seguro”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992D54-AEFC-E8AA-A4CE-1D14F4B21FDC}"/>
              </a:ext>
            </a:extLst>
          </p:cNvPr>
          <p:cNvSpPr txBox="1"/>
          <p:nvPr userDrawn="1"/>
        </p:nvSpPr>
        <p:spPr>
          <a:xfrm>
            <a:off x="4293798" y="105969"/>
            <a:ext cx="3667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9</a:t>
            </a:r>
            <a:r>
              <a:rPr lang="es-MX" sz="12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o</a:t>
            </a:r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. Workshop de Proyectos </a:t>
            </a:r>
          </a:p>
          <a:p>
            <a:pPr algn="ctr"/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de Investigación Junior</a:t>
            </a:r>
            <a:endParaRPr lang="es-MX" sz="1200" b="1" kern="1200" dirty="0">
              <a:solidFill>
                <a:schemeClr val="bg1"/>
              </a:solidFill>
              <a:latin typeface="Copperplate Gothic Light" panose="020E0507020206020404" pitchFamily="34" charset="0"/>
              <a:ea typeface="+mn-ea"/>
              <a:cs typeface="+mn-cs"/>
            </a:endParaRPr>
          </a:p>
        </p:txBody>
      </p:sp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AC32776B-1E28-B035-11FF-1A8E5532CFB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733" y="0"/>
            <a:ext cx="746266" cy="599804"/>
          </a:xfrm>
          <a:prstGeom prst="rect">
            <a:avLst/>
          </a:prstGeom>
        </p:spPr>
      </p:pic>
      <p:pic>
        <p:nvPicPr>
          <p:cNvPr id="15" name="Imagen 1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5C82619-6023-161A-C2E7-A4B70F751CF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94" y="5605680"/>
            <a:ext cx="3904632" cy="123738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8DF2CA5-4CF4-34F5-4F18-EECC5D9AF44C}"/>
              </a:ext>
            </a:extLst>
          </p:cNvPr>
          <p:cNvSpPr txBox="1"/>
          <p:nvPr userDrawn="1"/>
        </p:nvSpPr>
        <p:spPr>
          <a:xfrm>
            <a:off x="223535" y="2491765"/>
            <a:ext cx="926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FCC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39D905C-8033-B24A-AD9C-2801BFD3635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5" y="1699613"/>
            <a:ext cx="962680" cy="2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magen que contiene luz, tabla, cocina&#10;&#10;Descripción generada automáticamente">
            <a:extLst>
              <a:ext uri="{FF2B5EF4-FFF2-40B4-BE49-F238E27FC236}">
                <a16:creationId xmlns:a16="http://schemas.microsoft.com/office/drawing/2014/main" id="{DCCDCB41-90DF-4D91-AE2E-CC6859B983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9000"/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0" y="1"/>
            <a:ext cx="12191999" cy="685799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482707" y="1489442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751023"/>
            <a:ext cx="5532328" cy="1830584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39953" y="2024257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76750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2F3E8B1C-86EF-43CF-8304-249481088644}" type="datetimeFigureOut">
              <a:rPr lang="en-US" smtClean="0"/>
              <a:pPr/>
              <a:t>4/22/2024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76511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8">
            <a:extLst>
              <a:ext uri="{FF2B5EF4-FFF2-40B4-BE49-F238E27FC236}">
                <a16:creationId xmlns:a16="http://schemas.microsoft.com/office/drawing/2014/main" id="{A5E58131-0AC2-4D5C-951E-DA9D302C2B4A}"/>
              </a:ext>
            </a:extLst>
          </p:cNvPr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138F064-0C43-4D82-8434-F5ABD26F0934}"/>
              </a:ext>
            </a:extLst>
          </p:cNvPr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4" descr="Universidad Autónoma de Chihuahua - Wikipedia, la enciclopedia libre">
            <a:extLst>
              <a:ext uri="{FF2B5EF4-FFF2-40B4-BE49-F238E27FC236}">
                <a16:creationId xmlns:a16="http://schemas.microsoft.com/office/drawing/2014/main" id="{48FC1823-070D-4261-9F8B-862A31C944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8" y="3435919"/>
            <a:ext cx="962680" cy="96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Texto&#10;&#10;Descripción generada automáticamente">
            <a:extLst>
              <a:ext uri="{FF2B5EF4-FFF2-40B4-BE49-F238E27FC236}">
                <a16:creationId xmlns:a16="http://schemas.microsoft.com/office/drawing/2014/main" id="{C132CC50-8A5A-472E-B34C-A7314A398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r="66797"/>
          <a:stretch/>
        </p:blipFill>
        <p:spPr>
          <a:xfrm>
            <a:off x="372935" y="4779912"/>
            <a:ext cx="602090" cy="993448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5CC8ED4C-20C0-757E-267A-D657859E7A5F}"/>
              </a:ext>
            </a:extLst>
          </p:cNvPr>
          <p:cNvSpPr/>
          <p:nvPr userDrawn="1"/>
        </p:nvSpPr>
        <p:spPr>
          <a:xfrm>
            <a:off x="4094276" y="0"/>
            <a:ext cx="3957555" cy="115290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9E9E716-21ED-202E-FBEF-0D40AC2E382B}"/>
              </a:ext>
            </a:extLst>
          </p:cNvPr>
          <p:cNvSpPr/>
          <p:nvPr userDrawn="1"/>
        </p:nvSpPr>
        <p:spPr>
          <a:xfrm>
            <a:off x="4176979" y="877824"/>
            <a:ext cx="3730753" cy="146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kern="1200">
                <a:solidFill>
                  <a:srgbClr val="7030A0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“Las Ingenierías como agentes de cambio seguro”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45BE4C5-4F76-ED35-514E-2C2D48152862}"/>
              </a:ext>
            </a:extLst>
          </p:cNvPr>
          <p:cNvSpPr txBox="1"/>
          <p:nvPr userDrawn="1"/>
        </p:nvSpPr>
        <p:spPr>
          <a:xfrm>
            <a:off x="4293798" y="105969"/>
            <a:ext cx="36675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9</a:t>
            </a:r>
            <a:r>
              <a:rPr lang="es-MX" sz="12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o</a:t>
            </a:r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. Workshop de Proyectos </a:t>
            </a:r>
          </a:p>
          <a:p>
            <a:pPr algn="ctr"/>
            <a:r>
              <a:rPr lang="es-MX" sz="1600" b="1" kern="1200" dirty="0">
                <a:solidFill>
                  <a:schemeClr val="bg1"/>
                </a:solidFill>
                <a:latin typeface="Copperplate Gothic Bold" panose="020E0705020206020404" pitchFamily="34" charset="0"/>
                <a:ea typeface="+mn-ea"/>
                <a:cs typeface="+mn-cs"/>
              </a:rPr>
              <a:t>de Investigación Junior</a:t>
            </a:r>
            <a:endParaRPr lang="es-MX" sz="1200" b="1" kern="1200" dirty="0">
              <a:solidFill>
                <a:schemeClr val="bg1"/>
              </a:solidFill>
              <a:latin typeface="Copperplate Gothic Light" panose="020E0507020206020404" pitchFamily="34" charset="0"/>
              <a:ea typeface="+mn-ea"/>
              <a:cs typeface="+mn-cs"/>
            </a:endParaRPr>
          </a:p>
        </p:txBody>
      </p: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04FF867-90A8-B3D8-DBE8-EA0D691B4F2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733" y="0"/>
            <a:ext cx="746266" cy="599804"/>
          </a:xfrm>
          <a:prstGeom prst="rect">
            <a:avLst/>
          </a:prstGeom>
        </p:spPr>
      </p:pic>
      <p:pic>
        <p:nvPicPr>
          <p:cNvPr id="11" name="Imagen 10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86660B5-D8F0-9FFB-A748-D19B03F363E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294" y="5605680"/>
            <a:ext cx="3904632" cy="123738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F149F26-ECF2-084C-830F-C4A09493F9D2}"/>
              </a:ext>
            </a:extLst>
          </p:cNvPr>
          <p:cNvSpPr txBox="1"/>
          <p:nvPr userDrawn="1"/>
        </p:nvSpPr>
        <p:spPr>
          <a:xfrm>
            <a:off x="223535" y="2491765"/>
            <a:ext cx="9268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60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FCC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9C04C2B-08E8-34B1-BCF6-2C156C6B38B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5" y="1699613"/>
            <a:ext cx="962680" cy="26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7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hyperlink" Target="https://commons.wikimedia.org/wiki/File:UADY_Odontolog%C3%ADa_logo.svg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Imagen que contiene luz, tabla, cocina&#10;&#10;Descripción generada automáticamente">
            <a:extLst>
              <a:ext uri="{FF2B5EF4-FFF2-40B4-BE49-F238E27FC236}">
                <a16:creationId xmlns:a16="http://schemas.microsoft.com/office/drawing/2014/main" id="{9FBEA2BA-8740-42DF-BDA6-160C05A3EE3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9000"/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0" y="1"/>
            <a:ext cx="12191999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616" y="5679159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1298" y="5579348"/>
            <a:ext cx="9690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>
            <a:extLst>
              <a:ext uri="{FF2B5EF4-FFF2-40B4-BE49-F238E27FC236}">
                <a16:creationId xmlns:a16="http://schemas.microsoft.com/office/drawing/2014/main" id="{3430F935-1271-4878-8C11-4DBC694CE91E}"/>
              </a:ext>
            </a:extLst>
          </p:cNvPr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DA97BFAE-2EF0-4056-AFE9-DAD99151742F}"/>
              </a:ext>
            </a:extLst>
          </p:cNvPr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90EE557-82C7-442B-8FD4-7A9BF50638E5}"/>
              </a:ext>
            </a:extLst>
          </p:cNvPr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E6F71D11-D41D-49AC-9200-3AE0BF1D1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82600" y="5676537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4/22/2024</a:t>
            </a:fld>
            <a:endParaRPr lang="en-US"/>
          </a:p>
        </p:txBody>
      </p:sp>
      <p:pic>
        <p:nvPicPr>
          <p:cNvPr id="20" name="Picture 4" descr="Universidad Autónoma de Chihuahua - Wikipedia, la enciclopedia libre">
            <a:extLst>
              <a:ext uri="{FF2B5EF4-FFF2-40B4-BE49-F238E27FC236}">
                <a16:creationId xmlns:a16="http://schemas.microsoft.com/office/drawing/2014/main" id="{CCD70350-6518-42FB-93AE-5234583E8F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9" y="5890666"/>
            <a:ext cx="817012" cy="81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 descr="Texto&#10;&#10;Descripción generada automáticamente">
            <a:extLst>
              <a:ext uri="{FF2B5EF4-FFF2-40B4-BE49-F238E27FC236}">
                <a16:creationId xmlns:a16="http://schemas.microsoft.com/office/drawing/2014/main" id="{CE4F174B-9FE5-4102-A699-FAF4B9236C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rcRect r="66797"/>
          <a:stretch/>
        </p:blipFill>
        <p:spPr>
          <a:xfrm>
            <a:off x="1451579" y="5969113"/>
            <a:ext cx="510649" cy="84257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1DCD2F0-4A02-0069-870B-41EF4457C4DF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0" y="81779"/>
            <a:ext cx="1429609" cy="39653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0804153-9725-F065-5CA8-E678F3752371}"/>
              </a:ext>
            </a:extLst>
          </p:cNvPr>
          <p:cNvSpPr txBox="1"/>
          <p:nvPr userDrawn="1"/>
        </p:nvSpPr>
        <p:spPr>
          <a:xfrm>
            <a:off x="10614795" y="-29582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FCC</a:t>
            </a:r>
          </a:p>
        </p:txBody>
      </p:sp>
    </p:spTree>
    <p:extLst>
      <p:ext uri="{BB962C8B-B14F-4D97-AF65-F5344CB8AC3E}">
        <p14:creationId xmlns:p14="http://schemas.microsoft.com/office/powerpoint/2010/main" val="320516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2E522-8B56-4BAC-BAE7-4111AEFD5C9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069138" y="5162733"/>
            <a:ext cx="8079203" cy="1519237"/>
          </a:xfrm>
        </p:spPr>
        <p:txBody>
          <a:bodyPr>
            <a:normAutofit fontScale="90000"/>
          </a:bodyPr>
          <a:lstStyle/>
          <a:p>
            <a:r>
              <a:rPr lang="es-MX" sz="5400" dirty="0"/>
              <a:t>TÍTULO DEL PROYECTO</a:t>
            </a:r>
            <a:br>
              <a:rPr lang="es-MX" sz="5400" dirty="0"/>
            </a:br>
            <a:endParaRPr lang="es-MX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9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F4916E-CACA-4D39-AC6A-89D86F77A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1" y="2212292"/>
            <a:ext cx="9603275" cy="3450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bg1"/>
                </a:solidFill>
              </a:rPr>
              <a:t>NOMBRE INTEGRANTE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bg1"/>
                </a:solidFill>
              </a:rPr>
              <a:t>NOMBRE INTEGRANTE 2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F678F4A-38AB-464A-BAA6-764275D8D7E0}"/>
              </a:ext>
            </a:extLst>
          </p:cNvPr>
          <p:cNvSpPr txBox="1">
            <a:spLocks/>
          </p:cNvSpPr>
          <p:nvPr/>
        </p:nvSpPr>
        <p:spPr>
          <a:xfrm>
            <a:off x="1294362" y="119509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INTEGRANTES DEL EQUIPO</a:t>
            </a:r>
            <a:br>
              <a:rPr lang="es-MX" dirty="0">
                <a:solidFill>
                  <a:schemeClr val="bg1"/>
                </a:solidFill>
              </a:rPr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921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70B40F-644F-43CD-BBCE-AC78C9AB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1" y="2212292"/>
            <a:ext cx="9603275" cy="3450613"/>
          </a:xfrm>
        </p:spPr>
        <p:txBody>
          <a:bodyPr>
            <a:normAutofit/>
          </a:bodyPr>
          <a:lstStyle/>
          <a:p>
            <a:r>
              <a:rPr lang="es-MX" dirty="0"/>
              <a:t>Listar el objetivo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5A8D98C-4494-B69B-2C45-2C06DAED50AB}"/>
              </a:ext>
            </a:extLst>
          </p:cNvPr>
          <p:cNvSpPr txBox="1">
            <a:spLocks/>
          </p:cNvSpPr>
          <p:nvPr/>
        </p:nvSpPr>
        <p:spPr>
          <a:xfrm>
            <a:off x="1294362" y="119509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solidFill>
                  <a:schemeClr val="bg1"/>
                </a:solidFill>
              </a:rPr>
              <a:t>OBJETIVO DE LA INVESTIGACIÓN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608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F4EE22A-5EFC-F609-79FE-DE4F33709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97421"/>
            <a:ext cx="9603275" cy="3450613"/>
          </a:xfrm>
        </p:spPr>
        <p:txBody>
          <a:bodyPr/>
          <a:lstStyle/>
          <a:p>
            <a:r>
              <a:rPr lang="es-MX" dirty="0"/>
              <a:t>Introducción</a:t>
            </a:r>
          </a:p>
          <a:p>
            <a:r>
              <a:rPr lang="es-MX" dirty="0"/>
              <a:t>Metodología</a:t>
            </a:r>
          </a:p>
          <a:p>
            <a:r>
              <a:rPr lang="es-MX" dirty="0"/>
              <a:t>Resultados</a:t>
            </a:r>
          </a:p>
          <a:p>
            <a:r>
              <a:rPr lang="es-MX" dirty="0"/>
              <a:t>Conclusiones</a:t>
            </a:r>
          </a:p>
          <a:p>
            <a:r>
              <a:rPr lang="es-MX" dirty="0"/>
              <a:t>Referencias</a:t>
            </a:r>
          </a:p>
          <a:p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F7923E-9117-7B38-224F-646A1A24DF7F}"/>
              </a:ext>
            </a:extLst>
          </p:cNvPr>
          <p:cNvSpPr txBox="1">
            <a:spLocks/>
          </p:cNvSpPr>
          <p:nvPr/>
        </p:nvSpPr>
        <p:spPr>
          <a:xfrm>
            <a:off x="1294362" y="119509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106526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A5402-E929-4562-BAFD-F486C6C8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195095"/>
            <a:ext cx="9603275" cy="1049235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2FFA6-66D2-4B19-B187-B76341CBD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1" y="2043913"/>
            <a:ext cx="10517683" cy="4519725"/>
          </a:xfrm>
        </p:spPr>
        <p:txBody>
          <a:bodyPr>
            <a:normAutofit/>
          </a:bodyPr>
          <a:lstStyle/>
          <a:p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CCC2D527-CAF7-77CE-7A87-628A0AABC9EC}"/>
              </a:ext>
            </a:extLst>
          </p:cNvPr>
          <p:cNvSpPr txBox="1">
            <a:spLocks/>
          </p:cNvSpPr>
          <p:nvPr/>
        </p:nvSpPr>
        <p:spPr>
          <a:xfrm>
            <a:off x="1294362" y="2097421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…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913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1AC3E79-1E81-0FD5-954C-FFD513EC1CD0}"/>
              </a:ext>
            </a:extLst>
          </p:cNvPr>
          <p:cNvSpPr txBox="1">
            <a:spLocks/>
          </p:cNvSpPr>
          <p:nvPr/>
        </p:nvSpPr>
        <p:spPr>
          <a:xfrm>
            <a:off x="1294362" y="119509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METODOLOGÍA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DD384C9-7EC8-2D79-77C0-495D813A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97421"/>
            <a:ext cx="9603275" cy="3450613"/>
          </a:xfrm>
        </p:spPr>
        <p:txBody>
          <a:bodyPr/>
          <a:lstStyle/>
          <a:p>
            <a:r>
              <a:rPr lang="es-MX" dirty="0"/>
              <a:t>…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397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249AF92-DE0A-C0C4-0B21-C4FD3711EF80}"/>
              </a:ext>
            </a:extLst>
          </p:cNvPr>
          <p:cNvSpPr txBox="1">
            <a:spLocks/>
          </p:cNvSpPr>
          <p:nvPr/>
        </p:nvSpPr>
        <p:spPr>
          <a:xfrm>
            <a:off x="1294362" y="119509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RESULTADOS</a:t>
            </a:r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F1214DBE-BDDC-E50E-7655-89074383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97421"/>
            <a:ext cx="9603275" cy="3450613"/>
          </a:xfrm>
        </p:spPr>
        <p:txBody>
          <a:bodyPr/>
          <a:lstStyle/>
          <a:p>
            <a:r>
              <a:rPr lang="es-MX" dirty="0"/>
              <a:t>…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075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E4958-4CCB-54F5-42B6-11BD601C83BB}"/>
              </a:ext>
            </a:extLst>
          </p:cNvPr>
          <p:cNvSpPr txBox="1">
            <a:spLocks/>
          </p:cNvSpPr>
          <p:nvPr/>
        </p:nvSpPr>
        <p:spPr>
          <a:xfrm>
            <a:off x="1294362" y="119509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CONCLUSIONES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48994B4-FF86-8A53-FB8B-C604987974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6">
            <a:extLst>
              <a:ext uri="{FF2B5EF4-FFF2-40B4-BE49-F238E27FC236}">
                <a16:creationId xmlns:a16="http://schemas.microsoft.com/office/drawing/2014/main" id="{ED7DD79F-2F99-C3ED-AC26-870F7F98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97421"/>
            <a:ext cx="9603275" cy="3450613"/>
          </a:xfrm>
        </p:spPr>
        <p:txBody>
          <a:bodyPr/>
          <a:lstStyle/>
          <a:p>
            <a:r>
              <a:rPr lang="es-MX" dirty="0"/>
              <a:t>…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12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996BFDD-6691-197C-D817-A595BC57EE5E}"/>
              </a:ext>
            </a:extLst>
          </p:cNvPr>
          <p:cNvSpPr txBox="1">
            <a:spLocks/>
          </p:cNvSpPr>
          <p:nvPr/>
        </p:nvSpPr>
        <p:spPr>
          <a:xfrm>
            <a:off x="1294362" y="1195095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REFERENCIAS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8272B47-72C1-77EA-9046-3AC8F169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97421"/>
            <a:ext cx="9603275" cy="3450613"/>
          </a:xfrm>
        </p:spPr>
        <p:txBody>
          <a:bodyPr/>
          <a:lstStyle/>
          <a:p>
            <a:r>
              <a:rPr lang="es-MX" dirty="0"/>
              <a:t>…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08261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Verde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7049C5A35EBD347A530516223FBB625" ma:contentTypeVersion="13" ma:contentTypeDescription="Crear nuevo documento." ma:contentTypeScope="" ma:versionID="c9810930cfb683b4fcad506d6ebf3d85">
  <xsd:schema xmlns:xsd="http://www.w3.org/2001/XMLSchema" xmlns:xs="http://www.w3.org/2001/XMLSchema" xmlns:p="http://schemas.microsoft.com/office/2006/metadata/properties" xmlns:ns2="88148b69-bb3b-4d3b-94be-3030780751a5" xmlns:ns3="cb2d179b-62c5-428d-9ae9-9a8197a41d95" targetNamespace="http://schemas.microsoft.com/office/2006/metadata/properties" ma:root="true" ma:fieldsID="777f583ebb4a0ed9306678337584e0db" ns2:_="" ns3:_="">
    <xsd:import namespace="88148b69-bb3b-4d3b-94be-3030780751a5"/>
    <xsd:import namespace="cb2d179b-62c5-428d-9ae9-9a8197a41d9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148b69-bb3b-4d3b-94be-3030780751a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177ecfaa-47e7-4f14-b507-320617269f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d179b-62c5-428d-9ae9-9a8197a41d9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0d29b27-ef38-4b16-843b-56178be9f6c5}" ma:internalName="TaxCatchAll" ma:showField="CatchAllData" ma:web="cb2d179b-62c5-428d-9ae9-9a8197a41d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8148b69-bb3b-4d3b-94be-3030780751a5">
      <Terms xmlns="http://schemas.microsoft.com/office/infopath/2007/PartnerControls"/>
    </lcf76f155ced4ddcb4097134ff3c332f>
    <ReferenceId xmlns="88148b69-bb3b-4d3b-94be-3030780751a5" xsi:nil="true"/>
    <TaxCatchAll xmlns="cb2d179b-62c5-428d-9ae9-9a8197a41d95" xsi:nil="true"/>
  </documentManagement>
</p:properties>
</file>

<file path=customXml/itemProps1.xml><?xml version="1.0" encoding="utf-8"?>
<ds:datastoreItem xmlns:ds="http://schemas.openxmlformats.org/officeDocument/2006/customXml" ds:itemID="{ACCFBAB5-7645-47A1-B05E-124093C14D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148b69-bb3b-4d3b-94be-3030780751a5"/>
    <ds:schemaRef ds:uri="cb2d179b-62c5-428d-9ae9-9a8197a41d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972602-7753-465A-AE32-4FD7D125D2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735D91-76C2-46C8-94F5-42076B03808F}">
  <ds:schemaRefs>
    <ds:schemaRef ds:uri="http://purl.org/dc/dcmitype/"/>
    <ds:schemaRef ds:uri="419a5ec9-12d7-4e8a-8f27-1536c0b52fc8"/>
    <ds:schemaRef ds:uri="http://purl.org/dc/elements/1.1/"/>
    <ds:schemaRef ds:uri="http://schemas.openxmlformats.org/package/2006/metadata/core-properties"/>
    <ds:schemaRef ds:uri="7a70de6e-fad1-4bd4-88d1-93649ed2ce56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88148b69-bb3b-4d3b-94be-3030780751a5"/>
    <ds:schemaRef ds:uri="cb2d179b-62c5-428d-9ae9-9a8197a41d9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2789</TotalTime>
  <Words>37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Copperplate Gothic Bold</vt:lpstr>
      <vt:lpstr>Copperplate Gothic Light</vt:lpstr>
      <vt:lpstr>Gill Sans MT</vt:lpstr>
      <vt:lpstr>Wingdings</vt:lpstr>
      <vt:lpstr>Galería</vt:lpstr>
      <vt:lpstr>TÍTULO DEL PROYECTO </vt:lpstr>
      <vt:lpstr>Presentación de PowerPoint</vt:lpstr>
      <vt:lpstr>Presentación de PowerPoint</vt:lpstr>
      <vt:lpstr>Presentación de PowerPoint</vt:lpstr>
      <vt:lpstr>INTRODUCCIÓN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 ESCOLAR AVANTY</dc:title>
  <dc:creator>YEINY ROMERO - HERNANDEZ</dc:creator>
  <cp:lastModifiedBy>JUDITH PEREZ - MARCIAL</cp:lastModifiedBy>
  <cp:revision>18</cp:revision>
  <dcterms:created xsi:type="dcterms:W3CDTF">2021-04-08T20:09:01Z</dcterms:created>
  <dcterms:modified xsi:type="dcterms:W3CDTF">2024-04-22T19:35:17Z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0x01010037049C5A35EBD347A530516223FBB625</vt:lpwstr>
  </property>
</Properties>
</file>