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70" d="100"/>
          <a:sy n="170" d="100"/>
        </p:scale>
        <p:origin x="1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30814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35907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77655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97318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CBF59-6690-4533-944E-509CE91F061F}"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383638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CBF59-6690-4533-944E-509CE91F061F}"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95672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CBF59-6690-4533-944E-509CE91F061F}" type="datetimeFigureOut">
              <a:rPr lang="en-IN" smtClean="0"/>
              <a:t>16-05-2024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403572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CBF59-6690-4533-944E-509CE91F061F}"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80421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CBF59-6690-4533-944E-509CE91F061F}" type="datetimeFigureOut">
              <a:rPr lang="en-IN" smtClean="0"/>
              <a:t>16-05-2024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96046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3CBF59-6690-4533-944E-509CE91F061F}"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46231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3CBF59-6690-4533-944E-509CE91F061F}"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901775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33CBF59-6690-4533-944E-509CE91F061F}" type="datetimeFigureOut">
              <a:rPr lang="en-IN" smtClean="0"/>
              <a:t>16-05-2024</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8234B4C-131F-4111-A501-E379B35E69D1}" type="slidenum">
              <a:rPr lang="en-IN" smtClean="0"/>
              <a:t>‹#›</a:t>
            </a:fld>
            <a:endParaRPr lang="en-IN"/>
          </a:p>
        </p:txBody>
      </p:sp>
    </p:spTree>
    <p:extLst>
      <p:ext uri="{BB962C8B-B14F-4D97-AF65-F5344CB8AC3E}">
        <p14:creationId xmlns:p14="http://schemas.microsoft.com/office/powerpoint/2010/main" val="2633588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svg"/><Relationship Id="rId3" Type="http://schemas.openxmlformats.org/officeDocument/2006/relationships/image" Target="../media/image2.svg"/><Relationship Id="rId7" Type="http://schemas.openxmlformats.org/officeDocument/2006/relationships/image" Target="../media/image4.svg"/><Relationship Id="rId12" Type="http://schemas.openxmlformats.org/officeDocument/2006/relationships/image" Target="../media/image7.png"/><Relationship Id="rId2" Type="http://schemas.openxmlformats.org/officeDocument/2006/relationships/image" Target="../media/image1.png"/><Relationship Id="rId16" Type="http://schemas.openxmlformats.org/officeDocument/2006/relationships/image" Target="../media/image10.sv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github.com/Edgar-Mendonca" TargetMode="External"/><Relationship Id="rId5" Type="http://schemas.openxmlformats.org/officeDocument/2006/relationships/hyperlink" Target="https://sites.google.com/view/edgarmendonca" TargetMode="External"/><Relationship Id="rId15" Type="http://schemas.openxmlformats.org/officeDocument/2006/relationships/image" Target="../media/image9.png"/><Relationship Id="rId10" Type="http://schemas.openxmlformats.org/officeDocument/2006/relationships/hyperlink" Target="mailto:edgarmendonca07@gmail.com" TargetMode="External"/><Relationship Id="rId4" Type="http://schemas.openxmlformats.org/officeDocument/2006/relationships/hyperlink" Target="https://edgar-mendonca.github.io/Edgar-Mendonca/" TargetMode="External"/><Relationship Id="rId9" Type="http://schemas.openxmlformats.org/officeDocument/2006/relationships/image" Target="../media/image6.svg"/><Relationship Id="rId14" Type="http://schemas.openxmlformats.org/officeDocument/2006/relationships/hyperlink" Target="https://www.linkedin.com/in/edgar-mendonca/"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youtu.be/0fWdUWLbv9A" TargetMode="External"/><Relationship Id="rId2" Type="http://schemas.openxmlformats.org/officeDocument/2006/relationships/hyperlink" Target="https://www.ijirae.com/volumes/Vol6/iss06/16.SI.JNAE1009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edgar-mendonca.github.io/Edgar-Mendonca/SHPB-Project.html" TargetMode="External"/><Relationship Id="rId4" Type="http://schemas.openxmlformats.org/officeDocument/2006/relationships/hyperlink" Target="https://bharatiyanagarika.com/"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hyperlink" Target="https://sites.google.com/view/edgarmendonca/projects/multi-channel-dynamic-strain-gauge-amplifier" TargetMode="External"/><Relationship Id="rId1" Type="http://schemas.openxmlformats.org/officeDocument/2006/relationships/slideLayout" Target="../slideLayouts/slideLayout2.xml"/><Relationship Id="rId6" Type="http://schemas.openxmlformats.org/officeDocument/2006/relationships/hyperlink" Target="https://github.com/Edgar-Mendonca/Control-code-for-Velocity-Measurement-system" TargetMode="External"/><Relationship Id="rId5" Type="http://schemas.openxmlformats.org/officeDocument/2006/relationships/hyperlink" Target="https://sites.google.com/view/edgarmendonca/projects/velocity-measurement-system" TargetMode="External"/><Relationship Id="rId10" Type="http://schemas.openxmlformats.org/officeDocument/2006/relationships/hyperlink" Target="https://github.com/Edgar-Mendonca/SHPB-Analysis" TargetMode="External"/><Relationship Id="rId4" Type="http://schemas.openxmlformats.org/officeDocument/2006/relationships/image" Target="../media/image12.svg"/><Relationship Id="rId9" Type="http://schemas.openxmlformats.org/officeDocument/2006/relationships/hyperlink" Target="https://github.com/Edgar-Mendonca/Split-Hopkinson-Pressure-Bar-Analysis-To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6355C5-63EE-6A33-8FC7-DE6080E4FE30}"/>
              </a:ext>
            </a:extLst>
          </p:cNvPr>
          <p:cNvSpPr txBox="1"/>
          <p:nvPr/>
        </p:nvSpPr>
        <p:spPr>
          <a:xfrm>
            <a:off x="166266" y="228527"/>
            <a:ext cx="3579826" cy="584775"/>
          </a:xfrm>
          <a:prstGeom prst="rect">
            <a:avLst/>
          </a:prstGeom>
          <a:noFill/>
        </p:spPr>
        <p:txBody>
          <a:bodyPr wrap="none" rtlCol="0">
            <a:spAutoFit/>
          </a:bodyPr>
          <a:lstStyle/>
          <a:p>
            <a:r>
              <a:rPr lang="en-GB" sz="3200" b="1" dirty="0"/>
              <a:t>EDGAR MENDONCA</a:t>
            </a:r>
            <a:endParaRPr lang="en-IN" sz="3200" b="1" dirty="0"/>
          </a:p>
        </p:txBody>
      </p:sp>
      <p:pic>
        <p:nvPicPr>
          <p:cNvPr id="14" name="Graphic 13">
            <a:extLst>
              <a:ext uri="{FF2B5EF4-FFF2-40B4-BE49-F238E27FC236}">
                <a16:creationId xmlns:a16="http://schemas.microsoft.com/office/drawing/2014/main" id="{B4602CE6-81ED-8562-4608-B3205B6B8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915" y="1135016"/>
            <a:ext cx="381373" cy="381373"/>
          </a:xfrm>
          <a:prstGeom prst="rect">
            <a:avLst/>
          </a:prstGeom>
        </p:spPr>
      </p:pic>
      <p:sp>
        <p:nvSpPr>
          <p:cNvPr id="16" name="TextBox 15">
            <a:extLst>
              <a:ext uri="{FF2B5EF4-FFF2-40B4-BE49-F238E27FC236}">
                <a16:creationId xmlns:a16="http://schemas.microsoft.com/office/drawing/2014/main" id="{ED8432A1-AA21-BA0D-6F84-BF4A7BCD6BEC}"/>
              </a:ext>
            </a:extLst>
          </p:cNvPr>
          <p:cNvSpPr txBox="1"/>
          <p:nvPr/>
        </p:nvSpPr>
        <p:spPr>
          <a:xfrm>
            <a:off x="522664" y="1106586"/>
            <a:ext cx="3237274" cy="430887"/>
          </a:xfrm>
          <a:prstGeom prst="rect">
            <a:avLst/>
          </a:prstGeom>
          <a:noFill/>
        </p:spPr>
        <p:txBody>
          <a:bodyPr wrap="square">
            <a:spAutoFit/>
          </a:bodyPr>
          <a:lstStyle/>
          <a:p>
            <a:r>
              <a:rPr lang="en-IN" sz="1100" dirty="0">
                <a:hlinkClick r:id="rId4">
                  <a:extLst>
                    <a:ext uri="{A12FA001-AC4F-418D-AE19-62706E023703}">
                      <ahyp:hlinkClr xmlns:ahyp="http://schemas.microsoft.com/office/drawing/2018/hyperlinkcolor" val="tx"/>
                    </a:ext>
                  </a:extLst>
                </a:hlinkClick>
              </a:rPr>
              <a:t>edgar-mendonca.github.io/Edgar-Mendonca/</a:t>
            </a:r>
            <a:endParaRPr lang="en-IN" sz="1100" dirty="0">
              <a:hlinkClick r:id="rId5">
                <a:extLst>
                  <a:ext uri="{A12FA001-AC4F-418D-AE19-62706E023703}">
                    <ahyp:hlinkClr xmlns:ahyp="http://schemas.microsoft.com/office/drawing/2018/hyperlinkcolor" val="tx"/>
                  </a:ext>
                </a:extLst>
              </a:hlinkClick>
            </a:endParaRPr>
          </a:p>
          <a:p>
            <a:r>
              <a:rPr lang="en-IN" sz="1100" dirty="0">
                <a:hlinkClick r:id="rId5">
                  <a:extLst>
                    <a:ext uri="{A12FA001-AC4F-418D-AE19-62706E023703}">
                      <ahyp:hlinkClr xmlns:ahyp="http://schemas.microsoft.com/office/drawing/2018/hyperlinkcolor" val="tx"/>
                    </a:ext>
                  </a:extLst>
                </a:hlinkClick>
              </a:rPr>
              <a:t>sites.google.com/view/edgarmendonca</a:t>
            </a:r>
            <a:r>
              <a:rPr lang="en-IN" sz="1100" dirty="0"/>
              <a:t> </a:t>
            </a:r>
          </a:p>
        </p:txBody>
      </p:sp>
      <p:sp>
        <p:nvSpPr>
          <p:cNvPr id="19" name="TextBox 18">
            <a:extLst>
              <a:ext uri="{FF2B5EF4-FFF2-40B4-BE49-F238E27FC236}">
                <a16:creationId xmlns:a16="http://schemas.microsoft.com/office/drawing/2014/main" id="{D4711353-6BBF-C49A-F2BD-A04B0BE198D3}"/>
              </a:ext>
            </a:extLst>
          </p:cNvPr>
          <p:cNvSpPr txBox="1"/>
          <p:nvPr/>
        </p:nvSpPr>
        <p:spPr>
          <a:xfrm>
            <a:off x="162502" y="815337"/>
            <a:ext cx="3563145" cy="265457"/>
          </a:xfrm>
          <a:prstGeom prst="rect">
            <a:avLst/>
          </a:prstGeom>
          <a:noFill/>
        </p:spPr>
        <p:txBody>
          <a:bodyPr wrap="square">
            <a:spAutoFit/>
          </a:bodyPr>
          <a:lstStyle/>
          <a:p>
            <a:pPr algn="ctr">
              <a:lnSpc>
                <a:spcPct val="107000"/>
              </a:lnSpc>
              <a:spcAft>
                <a:spcPts val="825"/>
              </a:spcAft>
            </a:pPr>
            <a:r>
              <a:rPr lang="en-IN" sz="1100" b="1" kern="0" dirty="0">
                <a:effectLst/>
                <a:ea typeface="Times New Roman" panose="02020603050405020304" pitchFamily="18" charset="0"/>
                <a:cs typeface="Calibri" panose="020F0502020204030204" pitchFamily="34" charset="0"/>
              </a:rPr>
              <a:t>Engineering &amp; Sciences | R&amp;D | Consultation &amp; Analysis </a:t>
            </a:r>
            <a:endParaRPr lang="en-IN" sz="1100" b="1" kern="100" dirty="0">
              <a:effectLst/>
              <a:ea typeface="Calibri" panose="020F0502020204030204" pitchFamily="34" charset="0"/>
              <a:cs typeface="Times New Roman" panose="02020603050405020304" pitchFamily="18" charset="0"/>
            </a:endParaRPr>
          </a:p>
        </p:txBody>
      </p:sp>
      <p:grpSp>
        <p:nvGrpSpPr>
          <p:cNvPr id="13" name="Group 12">
            <a:extLst>
              <a:ext uri="{FF2B5EF4-FFF2-40B4-BE49-F238E27FC236}">
                <a16:creationId xmlns:a16="http://schemas.microsoft.com/office/drawing/2014/main" id="{145C1B10-4C9B-5E6E-3392-65431E32DE48}"/>
              </a:ext>
            </a:extLst>
          </p:cNvPr>
          <p:cNvGrpSpPr/>
          <p:nvPr/>
        </p:nvGrpSpPr>
        <p:grpSpPr>
          <a:xfrm>
            <a:off x="3925634" y="1941036"/>
            <a:ext cx="2808835" cy="2092710"/>
            <a:chOff x="4083002" y="1527560"/>
            <a:chExt cx="2808835" cy="2092710"/>
          </a:xfrm>
        </p:grpSpPr>
        <p:sp>
          <p:nvSpPr>
            <p:cNvPr id="20" name="TextBox 19">
              <a:extLst>
                <a:ext uri="{FF2B5EF4-FFF2-40B4-BE49-F238E27FC236}">
                  <a16:creationId xmlns:a16="http://schemas.microsoft.com/office/drawing/2014/main" id="{A8CED210-31E2-3444-5860-A21A3B566104}"/>
                </a:ext>
              </a:extLst>
            </p:cNvPr>
            <p:cNvSpPr txBox="1"/>
            <p:nvPr/>
          </p:nvSpPr>
          <p:spPr>
            <a:xfrm>
              <a:off x="4175868" y="1527560"/>
              <a:ext cx="1731564"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EDUCATION</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22" name="Straight Connector 21">
              <a:extLst>
                <a:ext uri="{FF2B5EF4-FFF2-40B4-BE49-F238E27FC236}">
                  <a16:creationId xmlns:a16="http://schemas.microsoft.com/office/drawing/2014/main" id="{E2A98490-4A1F-3D16-C6DD-CD8D7C4BBDEB}"/>
                </a:ext>
              </a:extLst>
            </p:cNvPr>
            <p:cNvCxnSpPr>
              <a:cxnSpLocks/>
            </p:cNvCxnSpPr>
            <p:nvPr/>
          </p:nvCxnSpPr>
          <p:spPr>
            <a:xfrm>
              <a:off x="4199449" y="1956946"/>
              <a:ext cx="2345227" cy="0"/>
            </a:xfrm>
            <a:prstGeom prst="line">
              <a:avLst/>
            </a:prstGeom>
            <a:ln w="28575"/>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9B81C04D-638C-D1EA-1AD8-3BD976B3AF30}"/>
                </a:ext>
              </a:extLst>
            </p:cNvPr>
            <p:cNvSpPr txBox="1"/>
            <p:nvPr/>
          </p:nvSpPr>
          <p:spPr>
            <a:xfrm>
              <a:off x="4083002" y="2046299"/>
              <a:ext cx="2635080" cy="276999"/>
            </a:xfrm>
            <a:prstGeom prst="rect">
              <a:avLst/>
            </a:prstGeom>
            <a:noFill/>
          </p:spPr>
          <p:txBody>
            <a:bodyPr wrap="square">
              <a:spAutoFit/>
            </a:bodyPr>
            <a:lstStyle/>
            <a:p>
              <a:r>
                <a:rPr lang="en-IN" sz="1200" b="1" i="0" dirty="0">
                  <a:solidFill>
                    <a:schemeClr val="accent1">
                      <a:lumMod val="50000"/>
                    </a:schemeClr>
                  </a:solidFill>
                  <a:effectLst/>
                </a:rPr>
                <a:t>Visvesvaraya Technological University</a:t>
              </a:r>
              <a:endParaRPr lang="en-IN" sz="1200" b="1" dirty="0">
                <a:solidFill>
                  <a:schemeClr val="accent1">
                    <a:lumMod val="50000"/>
                  </a:schemeClr>
                </a:solidFill>
              </a:endParaRPr>
            </a:p>
          </p:txBody>
        </p:sp>
        <p:grpSp>
          <p:nvGrpSpPr>
            <p:cNvPr id="33" name="Group 32">
              <a:extLst>
                <a:ext uri="{FF2B5EF4-FFF2-40B4-BE49-F238E27FC236}">
                  <a16:creationId xmlns:a16="http://schemas.microsoft.com/office/drawing/2014/main" id="{F7E80BC2-F243-9ED5-E14C-B155DE18C696}"/>
                </a:ext>
              </a:extLst>
            </p:cNvPr>
            <p:cNvGrpSpPr/>
            <p:nvPr/>
          </p:nvGrpSpPr>
          <p:grpSpPr>
            <a:xfrm>
              <a:off x="4238733" y="2521340"/>
              <a:ext cx="968399" cy="261610"/>
              <a:chOff x="4309393" y="3239676"/>
              <a:chExt cx="968399" cy="261610"/>
            </a:xfrm>
          </p:grpSpPr>
          <p:pic>
            <p:nvPicPr>
              <p:cNvPr id="27" name="Graphic 26">
                <a:extLst>
                  <a:ext uri="{FF2B5EF4-FFF2-40B4-BE49-F238E27FC236}">
                    <a16:creationId xmlns:a16="http://schemas.microsoft.com/office/drawing/2014/main" id="{3C984DDE-E677-82F0-6644-1951B50DF1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9393" y="3261290"/>
                <a:ext cx="228600" cy="228600"/>
              </a:xfrm>
              <a:prstGeom prst="rect">
                <a:avLst/>
              </a:prstGeom>
            </p:spPr>
          </p:pic>
          <p:sp>
            <p:nvSpPr>
              <p:cNvPr id="28" name="TextBox 27">
                <a:extLst>
                  <a:ext uri="{FF2B5EF4-FFF2-40B4-BE49-F238E27FC236}">
                    <a16:creationId xmlns:a16="http://schemas.microsoft.com/office/drawing/2014/main" id="{1C7DC27D-8007-CF1A-8E35-5517129C2617}"/>
                  </a:ext>
                </a:extLst>
              </p:cNvPr>
              <p:cNvSpPr txBox="1"/>
              <p:nvPr/>
            </p:nvSpPr>
            <p:spPr>
              <a:xfrm>
                <a:off x="4472763" y="3239676"/>
                <a:ext cx="805029" cy="261610"/>
              </a:xfrm>
              <a:prstGeom prst="rect">
                <a:avLst/>
              </a:prstGeom>
              <a:noFill/>
            </p:spPr>
            <p:txBody>
              <a:bodyPr wrap="none" rtlCol="0">
                <a:spAutoFit/>
              </a:bodyPr>
              <a:lstStyle/>
              <a:p>
                <a:r>
                  <a:rPr lang="en-GB" sz="1100" dirty="0"/>
                  <a:t>2014-2018</a:t>
                </a:r>
                <a:endParaRPr lang="en-IN" sz="1100" dirty="0"/>
              </a:p>
            </p:txBody>
          </p:sp>
        </p:grpSp>
        <p:sp>
          <p:nvSpPr>
            <p:cNvPr id="32" name="TextBox 31">
              <a:extLst>
                <a:ext uri="{FF2B5EF4-FFF2-40B4-BE49-F238E27FC236}">
                  <a16:creationId xmlns:a16="http://schemas.microsoft.com/office/drawing/2014/main" id="{46766D3D-77FD-A81D-F3CC-07E111F8BA11}"/>
                </a:ext>
              </a:extLst>
            </p:cNvPr>
            <p:cNvSpPr txBox="1"/>
            <p:nvPr/>
          </p:nvSpPr>
          <p:spPr>
            <a:xfrm>
              <a:off x="4176424" y="2245367"/>
              <a:ext cx="2037766" cy="276999"/>
            </a:xfrm>
            <a:prstGeom prst="rect">
              <a:avLst/>
            </a:prstGeom>
            <a:noFill/>
          </p:spPr>
          <p:txBody>
            <a:bodyPr wrap="square">
              <a:spAutoFit/>
            </a:bodyPr>
            <a:lstStyle/>
            <a:p>
              <a:r>
                <a:rPr lang="en-US" sz="1200" kern="0" dirty="0">
                  <a:effectLst/>
                  <a:ea typeface="Times New Roman" panose="02020603050405020304" pitchFamily="18" charset="0"/>
                </a:rPr>
                <a:t>BE in </a:t>
              </a:r>
              <a:r>
                <a:rPr lang="en-US" sz="1100" kern="0" dirty="0">
                  <a:effectLst/>
                  <a:ea typeface="Times New Roman" panose="02020603050405020304" pitchFamily="18" charset="0"/>
                </a:rPr>
                <a:t>Mechanical</a:t>
              </a:r>
              <a:r>
                <a:rPr lang="en-US" sz="1200" kern="0" dirty="0">
                  <a:effectLst/>
                  <a:ea typeface="Times New Roman" panose="02020603050405020304" pitchFamily="18" charset="0"/>
                </a:rPr>
                <a:t> Engineering </a:t>
              </a:r>
              <a:endParaRPr lang="en-IN" sz="1200" dirty="0"/>
            </a:p>
          </p:txBody>
        </p:sp>
        <p:sp>
          <p:nvSpPr>
            <p:cNvPr id="34" name="TextBox 33">
              <a:extLst>
                <a:ext uri="{FF2B5EF4-FFF2-40B4-BE49-F238E27FC236}">
                  <a16:creationId xmlns:a16="http://schemas.microsoft.com/office/drawing/2014/main" id="{81B01770-8E01-3BCE-9432-E74AEDF2352F}"/>
                </a:ext>
              </a:extLst>
            </p:cNvPr>
            <p:cNvSpPr txBox="1"/>
            <p:nvPr/>
          </p:nvSpPr>
          <p:spPr>
            <a:xfrm>
              <a:off x="4083002" y="2881763"/>
              <a:ext cx="2427350" cy="276999"/>
            </a:xfrm>
            <a:prstGeom prst="rect">
              <a:avLst/>
            </a:prstGeom>
            <a:noFill/>
          </p:spPr>
          <p:txBody>
            <a:bodyPr wrap="square">
              <a:spAutoFit/>
            </a:bodyPr>
            <a:lstStyle/>
            <a:p>
              <a:r>
                <a:rPr lang="en-GB" sz="1200" b="1" kern="0" dirty="0">
                  <a:solidFill>
                    <a:schemeClr val="accent1">
                      <a:lumMod val="50000"/>
                    </a:schemeClr>
                  </a:solidFill>
                  <a:effectLst/>
                  <a:ea typeface="Times New Roman" panose="02020603050405020304" pitchFamily="18" charset="0"/>
                </a:rPr>
                <a:t>The University of Manchester</a:t>
              </a:r>
              <a:endParaRPr lang="en-IN" sz="1050" b="1" dirty="0">
                <a:solidFill>
                  <a:schemeClr val="accent1">
                    <a:lumMod val="50000"/>
                  </a:schemeClr>
                </a:solidFill>
              </a:endParaRPr>
            </a:p>
          </p:txBody>
        </p:sp>
        <p:sp>
          <p:nvSpPr>
            <p:cNvPr id="36" name="TextBox 35">
              <a:extLst>
                <a:ext uri="{FF2B5EF4-FFF2-40B4-BE49-F238E27FC236}">
                  <a16:creationId xmlns:a16="http://schemas.microsoft.com/office/drawing/2014/main" id="{711C14C5-DF8B-FAF8-E8E7-19F9F9A80AA9}"/>
                </a:ext>
              </a:extLst>
            </p:cNvPr>
            <p:cNvSpPr txBox="1"/>
            <p:nvPr/>
          </p:nvSpPr>
          <p:spPr>
            <a:xfrm>
              <a:off x="4199449" y="3099860"/>
              <a:ext cx="2692388" cy="265457"/>
            </a:xfrm>
            <a:prstGeom prst="rect">
              <a:avLst/>
            </a:prstGeom>
            <a:noFill/>
          </p:spPr>
          <p:txBody>
            <a:bodyPr wrap="square">
              <a:spAutoFit/>
            </a:bodyPr>
            <a:lstStyle/>
            <a:p>
              <a:pPr>
                <a:lnSpc>
                  <a:spcPct val="107000"/>
                </a:lnSpc>
                <a:spcAft>
                  <a:spcPts val="825"/>
                </a:spcAft>
              </a:pPr>
              <a:r>
                <a:rPr lang="en-US" sz="1100" kern="0" dirty="0">
                  <a:effectLst/>
                  <a:ea typeface="Times New Roman" panose="02020603050405020304" pitchFamily="18" charset="0"/>
                  <a:cs typeface="Calibri" panose="020F0502020204030204" pitchFamily="34" charset="0"/>
                </a:rPr>
                <a:t>MSc in Advanced Engineering Materials</a:t>
              </a:r>
              <a:endParaRPr lang="en-IN" sz="1400" kern="100" dirty="0">
                <a:effectLst/>
                <a:ea typeface="Calibri" panose="020F0502020204030204" pitchFamily="34" charset="0"/>
                <a:cs typeface="Times New Roman" panose="02020603050405020304" pitchFamily="18" charset="0"/>
              </a:endParaRPr>
            </a:p>
          </p:txBody>
        </p:sp>
        <p:grpSp>
          <p:nvGrpSpPr>
            <p:cNvPr id="37" name="Group 36">
              <a:extLst>
                <a:ext uri="{FF2B5EF4-FFF2-40B4-BE49-F238E27FC236}">
                  <a16:creationId xmlns:a16="http://schemas.microsoft.com/office/drawing/2014/main" id="{DD8C4174-EFC0-3F6C-1D6B-5E1A32DCFE59}"/>
                </a:ext>
              </a:extLst>
            </p:cNvPr>
            <p:cNvGrpSpPr/>
            <p:nvPr/>
          </p:nvGrpSpPr>
          <p:grpSpPr>
            <a:xfrm>
              <a:off x="4232636" y="3358660"/>
              <a:ext cx="968240" cy="261610"/>
              <a:chOff x="4309552" y="3249762"/>
              <a:chExt cx="968240" cy="261610"/>
            </a:xfrm>
          </p:grpSpPr>
          <p:pic>
            <p:nvPicPr>
              <p:cNvPr id="38" name="Graphic 37">
                <a:extLst>
                  <a:ext uri="{FF2B5EF4-FFF2-40B4-BE49-F238E27FC236}">
                    <a16:creationId xmlns:a16="http://schemas.microsoft.com/office/drawing/2014/main" id="{0C42EFCC-5EE2-6C38-90E0-A8723E4748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9552" y="3261145"/>
                <a:ext cx="228600" cy="228600"/>
              </a:xfrm>
              <a:prstGeom prst="rect">
                <a:avLst/>
              </a:prstGeom>
            </p:spPr>
          </p:pic>
          <p:sp>
            <p:nvSpPr>
              <p:cNvPr id="39" name="TextBox 38">
                <a:extLst>
                  <a:ext uri="{FF2B5EF4-FFF2-40B4-BE49-F238E27FC236}">
                    <a16:creationId xmlns:a16="http://schemas.microsoft.com/office/drawing/2014/main" id="{C7B3DA80-475A-6F2C-E2C2-F037381B570F}"/>
                  </a:ext>
                </a:extLst>
              </p:cNvPr>
              <p:cNvSpPr txBox="1"/>
              <p:nvPr/>
            </p:nvSpPr>
            <p:spPr>
              <a:xfrm>
                <a:off x="4472763" y="3249762"/>
                <a:ext cx="805029" cy="261610"/>
              </a:xfrm>
              <a:prstGeom prst="rect">
                <a:avLst/>
              </a:prstGeom>
              <a:noFill/>
            </p:spPr>
            <p:txBody>
              <a:bodyPr wrap="none" rtlCol="0">
                <a:spAutoFit/>
              </a:bodyPr>
              <a:lstStyle/>
              <a:p>
                <a:r>
                  <a:rPr lang="en-GB" sz="1100" dirty="0"/>
                  <a:t>2020-2021</a:t>
                </a:r>
                <a:endParaRPr lang="en-IN" sz="1100" dirty="0"/>
              </a:p>
            </p:txBody>
          </p:sp>
        </p:grpSp>
      </p:grpSp>
      <p:sp>
        <p:nvSpPr>
          <p:cNvPr id="41" name="TextBox 40">
            <a:extLst>
              <a:ext uri="{FF2B5EF4-FFF2-40B4-BE49-F238E27FC236}">
                <a16:creationId xmlns:a16="http://schemas.microsoft.com/office/drawing/2014/main" id="{E885CA78-51AD-DD3D-8C06-F5825E765A3D}"/>
              </a:ext>
            </a:extLst>
          </p:cNvPr>
          <p:cNvSpPr txBox="1"/>
          <p:nvPr/>
        </p:nvSpPr>
        <p:spPr>
          <a:xfrm>
            <a:off x="248028" y="6514522"/>
            <a:ext cx="6262324" cy="1615827"/>
          </a:xfrm>
          <a:prstGeom prst="rect">
            <a:avLst/>
          </a:prstGeom>
          <a:noFill/>
        </p:spPr>
        <p:txBody>
          <a:bodyPr wrap="square">
            <a:spAutoFit/>
          </a:bodyPr>
          <a:lstStyle/>
          <a:p>
            <a:pPr algn="just"/>
            <a:r>
              <a:rPr lang="en-US" sz="1100" dirty="0"/>
              <a:t>As a results-driven professional, I bring a unique blend of scientific research, engineering, and analytics expertise, backed by a Bachelor's degree in Mechanical Engineering and a Master's degree in Advanced Engineering Materials. Proficient in Python and MATLAB, I excel in data interpretation, statistical analysis, and Full Stack development, with mastery in HTML, CSS, JavaScript, and Bootstrap. Demonstrating leadership as a team leader, I manage diverse teams and deliver large-scale projects, contributing valuable research data for technological advancements. Committed to excellence, I optimize processes, streamline operations, and ensure client compliance through strategic consultation. Ready to deliver impactful solutions, drive risk management, and support critical decision-making in the dynamic realm of technology and society.</a:t>
            </a:r>
            <a:endParaRPr lang="en-IN" sz="1100" dirty="0"/>
          </a:p>
        </p:txBody>
      </p:sp>
      <p:sp>
        <p:nvSpPr>
          <p:cNvPr id="42" name="TextBox 41">
            <a:extLst>
              <a:ext uri="{FF2B5EF4-FFF2-40B4-BE49-F238E27FC236}">
                <a16:creationId xmlns:a16="http://schemas.microsoft.com/office/drawing/2014/main" id="{FA918BA4-D71D-288D-180D-A470F9E5B28A}"/>
              </a:ext>
            </a:extLst>
          </p:cNvPr>
          <p:cNvSpPr txBox="1"/>
          <p:nvPr/>
        </p:nvSpPr>
        <p:spPr>
          <a:xfrm>
            <a:off x="183684" y="5967316"/>
            <a:ext cx="1588897" cy="461665"/>
          </a:xfrm>
          <a:prstGeom prst="rect">
            <a:avLst/>
          </a:prstGeom>
          <a:noFill/>
        </p:spPr>
        <p:txBody>
          <a:bodyPr wrap="none" rtlCol="0">
            <a:spAutoFit/>
          </a:bodyPr>
          <a:lstStyle/>
          <a:p>
            <a:r>
              <a:rPr lang="en-IN" sz="2400" b="1" kern="0" dirty="0">
                <a:solidFill>
                  <a:schemeClr val="accent1">
                    <a:lumMod val="50000"/>
                  </a:schemeClr>
                </a:solidFill>
                <a:effectLst/>
                <a:ea typeface="Times New Roman" panose="02020603050405020304" pitchFamily="18" charset="0"/>
                <a:cs typeface="Calibri" panose="020F0502020204030204" pitchFamily="34" charset="0"/>
              </a:rPr>
              <a:t>SUMMARY</a:t>
            </a:r>
            <a:endParaRPr lang="en-IN" sz="1800" kern="100" dirty="0">
              <a:solidFill>
                <a:schemeClr val="accent1">
                  <a:lumMod val="50000"/>
                </a:schemeClr>
              </a:solidFill>
              <a:effectLst/>
              <a:ea typeface="Calibri" panose="020F0502020204030204" pitchFamily="34"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749852E1-FF6C-608D-024A-AF9B0021D878}"/>
              </a:ext>
            </a:extLst>
          </p:cNvPr>
          <p:cNvCxnSpPr>
            <a:cxnSpLocks/>
          </p:cNvCxnSpPr>
          <p:nvPr/>
        </p:nvCxnSpPr>
        <p:spPr>
          <a:xfrm>
            <a:off x="268192" y="6411896"/>
            <a:ext cx="6082120" cy="0"/>
          </a:xfrm>
          <a:prstGeom prst="line">
            <a:avLst/>
          </a:prstGeom>
          <a:ln w="38100"/>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F9784261-D5B9-5E77-8B78-A43570659A13}"/>
              </a:ext>
            </a:extLst>
          </p:cNvPr>
          <p:cNvSpPr txBox="1"/>
          <p:nvPr/>
        </p:nvSpPr>
        <p:spPr>
          <a:xfrm>
            <a:off x="171908" y="1545073"/>
            <a:ext cx="2635080"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WORK EXPERIENCE</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47" name="Straight Connector 46">
            <a:extLst>
              <a:ext uri="{FF2B5EF4-FFF2-40B4-BE49-F238E27FC236}">
                <a16:creationId xmlns:a16="http://schemas.microsoft.com/office/drawing/2014/main" id="{899A402D-B11B-1F67-9EAC-5C5A3F9D2615}"/>
              </a:ext>
            </a:extLst>
          </p:cNvPr>
          <p:cNvCxnSpPr>
            <a:cxnSpLocks/>
          </p:cNvCxnSpPr>
          <p:nvPr/>
        </p:nvCxnSpPr>
        <p:spPr>
          <a:xfrm>
            <a:off x="268192" y="1956946"/>
            <a:ext cx="3307933" cy="0"/>
          </a:xfrm>
          <a:prstGeom prst="line">
            <a:avLst/>
          </a:prstGeom>
          <a:ln w="28575"/>
        </p:spPr>
        <p:style>
          <a:lnRef idx="3">
            <a:schemeClr val="dk1"/>
          </a:lnRef>
          <a:fillRef idx="0">
            <a:schemeClr val="dk1"/>
          </a:fillRef>
          <a:effectRef idx="2">
            <a:schemeClr val="dk1"/>
          </a:effectRef>
          <a:fontRef idx="minor">
            <a:schemeClr val="tx1"/>
          </a:fontRef>
        </p:style>
      </p:cxnSp>
      <p:grpSp>
        <p:nvGrpSpPr>
          <p:cNvPr id="70" name="Group 69">
            <a:extLst>
              <a:ext uri="{FF2B5EF4-FFF2-40B4-BE49-F238E27FC236}">
                <a16:creationId xmlns:a16="http://schemas.microsoft.com/office/drawing/2014/main" id="{A53073BA-1D03-DEE1-2A2E-56B7E423AAD8}"/>
              </a:ext>
            </a:extLst>
          </p:cNvPr>
          <p:cNvGrpSpPr/>
          <p:nvPr/>
        </p:nvGrpSpPr>
        <p:grpSpPr>
          <a:xfrm>
            <a:off x="183684" y="2019278"/>
            <a:ext cx="3701680" cy="1778216"/>
            <a:chOff x="116284" y="2337417"/>
            <a:chExt cx="3701680" cy="1778216"/>
          </a:xfrm>
        </p:grpSpPr>
        <p:sp>
          <p:nvSpPr>
            <p:cNvPr id="59" name="TextBox 58">
              <a:extLst>
                <a:ext uri="{FF2B5EF4-FFF2-40B4-BE49-F238E27FC236}">
                  <a16:creationId xmlns:a16="http://schemas.microsoft.com/office/drawing/2014/main" id="{17D4D8DE-47DD-C070-5A59-56204BCF7359}"/>
                </a:ext>
              </a:extLst>
            </p:cNvPr>
            <p:cNvSpPr txBox="1"/>
            <p:nvPr/>
          </p:nvSpPr>
          <p:spPr>
            <a:xfrm>
              <a:off x="116285" y="2337417"/>
              <a:ext cx="3452840" cy="281231"/>
            </a:xfrm>
            <a:prstGeom prst="rect">
              <a:avLst/>
            </a:prstGeom>
            <a:noFill/>
          </p:spPr>
          <p:txBody>
            <a:bodyPr wrap="square">
              <a:spAutoFit/>
            </a:bodyPr>
            <a:lstStyle/>
            <a:p>
              <a:pPr>
                <a:lnSpc>
                  <a:spcPct val="107000"/>
                </a:lnSpc>
                <a:spcAft>
                  <a:spcPts val="825"/>
                </a:spcAft>
              </a:pPr>
              <a:r>
                <a:rPr lang="en-US" sz="1200" b="1" i="0" dirty="0">
                  <a:solidFill>
                    <a:srgbClr val="212529"/>
                  </a:solidFill>
                  <a:effectLst/>
                  <a:cs typeface="Poppins" panose="00000500000000000000" pitchFamily="2" charset="0"/>
                </a:rPr>
                <a:t>Freelance Consultant: Engineering, R&amp;D, Developer</a:t>
              </a:r>
              <a:endParaRPr lang="en-IN" sz="1200" b="1" kern="100" dirty="0">
                <a:solidFill>
                  <a:schemeClr val="accent1">
                    <a:lumMod val="50000"/>
                  </a:schemeClr>
                </a:solidFill>
                <a:effectLst/>
                <a:ea typeface="Calibri" panose="020F0502020204030204" pitchFamily="34" charset="0"/>
                <a:cs typeface="Poppins" panose="00000500000000000000" pitchFamily="2" charset="0"/>
              </a:endParaRPr>
            </a:p>
          </p:txBody>
        </p:sp>
        <p:grpSp>
          <p:nvGrpSpPr>
            <p:cNvPr id="65" name="Group 64">
              <a:extLst>
                <a:ext uri="{FF2B5EF4-FFF2-40B4-BE49-F238E27FC236}">
                  <a16:creationId xmlns:a16="http://schemas.microsoft.com/office/drawing/2014/main" id="{D8F6DAE8-2262-E6D5-28AD-115E2396CA68}"/>
                </a:ext>
              </a:extLst>
            </p:cNvPr>
            <p:cNvGrpSpPr/>
            <p:nvPr/>
          </p:nvGrpSpPr>
          <p:grpSpPr>
            <a:xfrm>
              <a:off x="284665" y="2582213"/>
              <a:ext cx="1460483" cy="261610"/>
              <a:chOff x="242083" y="2592740"/>
              <a:chExt cx="1460483" cy="261610"/>
            </a:xfrm>
          </p:grpSpPr>
          <p:pic>
            <p:nvPicPr>
              <p:cNvPr id="66" name="Graphic 65">
                <a:extLst>
                  <a:ext uri="{FF2B5EF4-FFF2-40B4-BE49-F238E27FC236}">
                    <a16:creationId xmlns:a16="http://schemas.microsoft.com/office/drawing/2014/main" id="{22C08A79-C735-ED92-3C25-FE723A7787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2083" y="2614448"/>
                <a:ext cx="228600" cy="228600"/>
              </a:xfrm>
              <a:prstGeom prst="rect">
                <a:avLst/>
              </a:prstGeom>
            </p:spPr>
          </p:pic>
          <p:sp>
            <p:nvSpPr>
              <p:cNvPr id="67" name="TextBox 66">
                <a:extLst>
                  <a:ext uri="{FF2B5EF4-FFF2-40B4-BE49-F238E27FC236}">
                    <a16:creationId xmlns:a16="http://schemas.microsoft.com/office/drawing/2014/main" id="{2C4F8834-9ED2-5290-21C6-DD2439C70F59}"/>
                  </a:ext>
                </a:extLst>
              </p:cNvPr>
              <p:cNvSpPr txBox="1"/>
              <p:nvPr/>
            </p:nvSpPr>
            <p:spPr>
              <a:xfrm>
                <a:off x="431064" y="2592740"/>
                <a:ext cx="1271502" cy="261610"/>
              </a:xfrm>
              <a:prstGeom prst="rect">
                <a:avLst/>
              </a:prstGeom>
              <a:noFill/>
            </p:spPr>
            <p:txBody>
              <a:bodyPr wrap="none" rtlCol="0">
                <a:spAutoFit/>
              </a:bodyPr>
              <a:lstStyle/>
              <a:p>
                <a:r>
                  <a:rPr lang="en-GB" sz="1100" dirty="0"/>
                  <a:t>2019 Aug - Present</a:t>
                </a:r>
                <a:endParaRPr lang="en-IN" sz="1100" dirty="0"/>
              </a:p>
            </p:txBody>
          </p:sp>
        </p:grpSp>
        <p:sp>
          <p:nvSpPr>
            <p:cNvPr id="69" name="TextBox 68">
              <a:extLst>
                <a:ext uri="{FF2B5EF4-FFF2-40B4-BE49-F238E27FC236}">
                  <a16:creationId xmlns:a16="http://schemas.microsoft.com/office/drawing/2014/main" id="{C3E9F9CD-62EC-4F70-34CA-E1EA059A3951}"/>
                </a:ext>
              </a:extLst>
            </p:cNvPr>
            <p:cNvSpPr txBox="1"/>
            <p:nvPr/>
          </p:nvSpPr>
          <p:spPr>
            <a:xfrm>
              <a:off x="116284" y="2838360"/>
              <a:ext cx="3701680" cy="1277273"/>
            </a:xfrm>
            <a:prstGeom prst="rect">
              <a:avLst/>
            </a:prstGeom>
            <a:noFill/>
          </p:spPr>
          <p:txBody>
            <a:bodyPr wrap="square">
              <a:spAutoFit/>
            </a:bodyPr>
            <a:lstStyle/>
            <a:p>
              <a:pPr algn="just"/>
              <a:r>
                <a:rPr lang="en-US" sz="1100" b="0" i="0" dirty="0">
                  <a:solidFill>
                    <a:srgbClr val="212529"/>
                  </a:solidFill>
                  <a:effectLst/>
                </a:rPr>
                <a:t>Collaborated with cross-functional teams to design, develop, and refine research experiments. Conducted in-depth research, collected and analyzed data, and executed statistical evaluations. Produced detailed reports, theses, scientific articles, datasheets, and presentation scripts, showcasing proficiency in content creation and documentation.</a:t>
              </a:r>
            </a:p>
          </p:txBody>
        </p:sp>
      </p:grpSp>
      <p:grpSp>
        <p:nvGrpSpPr>
          <p:cNvPr id="75" name="Group 74">
            <a:extLst>
              <a:ext uri="{FF2B5EF4-FFF2-40B4-BE49-F238E27FC236}">
                <a16:creationId xmlns:a16="http://schemas.microsoft.com/office/drawing/2014/main" id="{BCB62BB4-0322-E91A-8AD5-302AD52D5A8F}"/>
              </a:ext>
            </a:extLst>
          </p:cNvPr>
          <p:cNvGrpSpPr/>
          <p:nvPr/>
        </p:nvGrpSpPr>
        <p:grpSpPr>
          <a:xfrm>
            <a:off x="149904" y="3803333"/>
            <a:ext cx="3563146" cy="1893666"/>
            <a:chOff x="149903" y="3803333"/>
            <a:chExt cx="3593337" cy="1893666"/>
          </a:xfrm>
        </p:grpSpPr>
        <p:grpSp>
          <p:nvGrpSpPr>
            <p:cNvPr id="62" name="Group 61">
              <a:extLst>
                <a:ext uri="{FF2B5EF4-FFF2-40B4-BE49-F238E27FC236}">
                  <a16:creationId xmlns:a16="http://schemas.microsoft.com/office/drawing/2014/main" id="{DA017E11-41CB-048F-5856-D486C7370EF4}"/>
                </a:ext>
              </a:extLst>
            </p:cNvPr>
            <p:cNvGrpSpPr/>
            <p:nvPr/>
          </p:nvGrpSpPr>
          <p:grpSpPr>
            <a:xfrm>
              <a:off x="325419" y="4022861"/>
              <a:ext cx="1596739" cy="261610"/>
              <a:chOff x="242083" y="2592740"/>
              <a:chExt cx="1596739" cy="261610"/>
            </a:xfrm>
          </p:grpSpPr>
          <p:pic>
            <p:nvPicPr>
              <p:cNvPr id="60" name="Graphic 59">
                <a:extLst>
                  <a:ext uri="{FF2B5EF4-FFF2-40B4-BE49-F238E27FC236}">
                    <a16:creationId xmlns:a16="http://schemas.microsoft.com/office/drawing/2014/main" id="{6A2D5418-FE7F-B1BF-5032-4BA2639C7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2083" y="2614448"/>
                <a:ext cx="228600" cy="228600"/>
              </a:xfrm>
              <a:prstGeom prst="rect">
                <a:avLst/>
              </a:prstGeom>
            </p:spPr>
          </p:pic>
          <p:sp>
            <p:nvSpPr>
              <p:cNvPr id="61" name="TextBox 60">
                <a:extLst>
                  <a:ext uri="{FF2B5EF4-FFF2-40B4-BE49-F238E27FC236}">
                    <a16:creationId xmlns:a16="http://schemas.microsoft.com/office/drawing/2014/main" id="{F20CA1BF-2EAC-E71C-3604-4CED66090533}"/>
                  </a:ext>
                </a:extLst>
              </p:cNvPr>
              <p:cNvSpPr txBox="1"/>
              <p:nvPr/>
            </p:nvSpPr>
            <p:spPr>
              <a:xfrm>
                <a:off x="431064" y="2592740"/>
                <a:ext cx="1407758" cy="261610"/>
              </a:xfrm>
              <a:prstGeom prst="rect">
                <a:avLst/>
              </a:prstGeom>
              <a:noFill/>
            </p:spPr>
            <p:txBody>
              <a:bodyPr wrap="none" rtlCol="0">
                <a:spAutoFit/>
              </a:bodyPr>
              <a:lstStyle/>
              <a:p>
                <a:r>
                  <a:rPr lang="en-GB" sz="1100" dirty="0"/>
                  <a:t>2018 Aug - 2020 Aug </a:t>
                </a:r>
                <a:endParaRPr lang="en-IN" sz="1100" dirty="0"/>
              </a:p>
            </p:txBody>
          </p:sp>
        </p:grpSp>
        <p:sp>
          <p:nvSpPr>
            <p:cNvPr id="64" name="TextBox 63">
              <a:extLst>
                <a:ext uri="{FF2B5EF4-FFF2-40B4-BE49-F238E27FC236}">
                  <a16:creationId xmlns:a16="http://schemas.microsoft.com/office/drawing/2014/main" id="{EBA7CB4C-784E-3515-C934-5C679423E90C}"/>
                </a:ext>
              </a:extLst>
            </p:cNvPr>
            <p:cNvSpPr txBox="1"/>
            <p:nvPr/>
          </p:nvSpPr>
          <p:spPr>
            <a:xfrm>
              <a:off x="149903" y="3803333"/>
              <a:ext cx="2902896" cy="276999"/>
            </a:xfrm>
            <a:prstGeom prst="rect">
              <a:avLst/>
            </a:prstGeom>
            <a:noFill/>
          </p:spPr>
          <p:txBody>
            <a:bodyPr wrap="square">
              <a:spAutoFit/>
            </a:bodyPr>
            <a:lstStyle/>
            <a:p>
              <a:r>
                <a:rPr lang="en-US" sz="1200" b="1" dirty="0"/>
                <a:t>Research Assistant, Vemana I.T., Bengaluru</a:t>
              </a:r>
              <a:endParaRPr lang="en-IN" sz="1200" b="1" dirty="0"/>
            </a:p>
          </p:txBody>
        </p:sp>
        <p:sp>
          <p:nvSpPr>
            <p:cNvPr id="74" name="TextBox 73">
              <a:extLst>
                <a:ext uri="{FF2B5EF4-FFF2-40B4-BE49-F238E27FC236}">
                  <a16:creationId xmlns:a16="http://schemas.microsoft.com/office/drawing/2014/main" id="{0925A206-C544-8532-3EE4-834F919B1C40}"/>
                </a:ext>
              </a:extLst>
            </p:cNvPr>
            <p:cNvSpPr txBox="1"/>
            <p:nvPr/>
          </p:nvSpPr>
          <p:spPr>
            <a:xfrm>
              <a:off x="171908" y="4250449"/>
              <a:ext cx="3571332" cy="1446550"/>
            </a:xfrm>
            <a:prstGeom prst="rect">
              <a:avLst/>
            </a:prstGeom>
            <a:noFill/>
          </p:spPr>
          <p:txBody>
            <a:bodyPr wrap="square">
              <a:spAutoFit/>
            </a:bodyPr>
            <a:lstStyle/>
            <a:p>
              <a:pPr algn="just"/>
              <a:r>
                <a:rPr lang="en-US" sz="1100" dirty="0"/>
                <a:t>Demonstrates adept collaboration for intricate problem-solving, combining autonomy and teamwork. Consistently injects passion into projects, ensuring successful outcomes. Aligns work seamlessly with organizational values to achieve strategic goals. Exhibits strong organizational skills, efficiently prioritizing tasks. Boasts a distinguished record of success driven by enduring commitment and professional passion.</a:t>
              </a:r>
              <a:endParaRPr lang="en-IN" sz="1100" dirty="0"/>
            </a:p>
          </p:txBody>
        </p:sp>
      </p:grpSp>
      <p:grpSp>
        <p:nvGrpSpPr>
          <p:cNvPr id="94" name="Group 93">
            <a:extLst>
              <a:ext uri="{FF2B5EF4-FFF2-40B4-BE49-F238E27FC236}">
                <a16:creationId xmlns:a16="http://schemas.microsoft.com/office/drawing/2014/main" id="{74E8F755-BD0D-01C6-00C1-51633EE1BC81}"/>
              </a:ext>
            </a:extLst>
          </p:cNvPr>
          <p:cNvGrpSpPr/>
          <p:nvPr/>
        </p:nvGrpSpPr>
        <p:grpSpPr>
          <a:xfrm>
            <a:off x="3999951" y="4231577"/>
            <a:ext cx="2570427" cy="1477269"/>
            <a:chOff x="3999951" y="4231577"/>
            <a:chExt cx="2570427" cy="1477269"/>
          </a:xfrm>
        </p:grpSpPr>
        <p:sp>
          <p:nvSpPr>
            <p:cNvPr id="77" name="TextBox 76">
              <a:extLst>
                <a:ext uri="{FF2B5EF4-FFF2-40B4-BE49-F238E27FC236}">
                  <a16:creationId xmlns:a16="http://schemas.microsoft.com/office/drawing/2014/main" id="{E3381765-8126-0840-0D43-DFE075711FE4}"/>
                </a:ext>
              </a:extLst>
            </p:cNvPr>
            <p:cNvSpPr txBox="1"/>
            <p:nvPr/>
          </p:nvSpPr>
          <p:spPr>
            <a:xfrm>
              <a:off x="4107920" y="4231577"/>
              <a:ext cx="986167"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SKILLS</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78" name="Straight Connector 77">
              <a:extLst>
                <a:ext uri="{FF2B5EF4-FFF2-40B4-BE49-F238E27FC236}">
                  <a16:creationId xmlns:a16="http://schemas.microsoft.com/office/drawing/2014/main" id="{B8781E44-206A-366C-F2DF-22A80569E1C5}"/>
                </a:ext>
              </a:extLst>
            </p:cNvPr>
            <p:cNvCxnSpPr>
              <a:cxnSpLocks/>
            </p:cNvCxnSpPr>
            <p:nvPr/>
          </p:nvCxnSpPr>
          <p:spPr>
            <a:xfrm>
              <a:off x="4045032" y="4652195"/>
              <a:ext cx="2345228" cy="0"/>
            </a:xfrm>
            <a:prstGeom prst="line">
              <a:avLst/>
            </a:prstGeom>
            <a:ln w="28575"/>
          </p:spPr>
          <p:style>
            <a:lnRef idx="3">
              <a:schemeClr val="dk1"/>
            </a:lnRef>
            <a:fillRef idx="0">
              <a:schemeClr val="dk1"/>
            </a:fillRef>
            <a:effectRef idx="2">
              <a:schemeClr val="dk1"/>
            </a:effectRef>
            <a:fontRef idx="minor">
              <a:schemeClr val="tx1"/>
            </a:fontRef>
          </p:style>
        </p:cxnSp>
        <p:sp>
          <p:nvSpPr>
            <p:cNvPr id="81" name="TextBox 80">
              <a:extLst>
                <a:ext uri="{FF2B5EF4-FFF2-40B4-BE49-F238E27FC236}">
                  <a16:creationId xmlns:a16="http://schemas.microsoft.com/office/drawing/2014/main" id="{15FA31E8-21D9-C8B6-21BA-D609CF124C7D}"/>
                </a:ext>
              </a:extLst>
            </p:cNvPr>
            <p:cNvSpPr txBox="1"/>
            <p:nvPr/>
          </p:nvSpPr>
          <p:spPr>
            <a:xfrm>
              <a:off x="3999951" y="4698316"/>
              <a:ext cx="628698" cy="861774"/>
            </a:xfrm>
            <a:prstGeom prst="rect">
              <a:avLst/>
            </a:prstGeom>
            <a:noFill/>
          </p:spPr>
          <p:txBody>
            <a:bodyPr wrap="none" rtlCol="0">
              <a:spAutoFit/>
            </a:bodyPr>
            <a:lstStyle/>
            <a:p>
              <a:r>
                <a:rPr lang="en-GB" sz="1000" dirty="0"/>
                <a:t>CAE  </a:t>
              </a:r>
            </a:p>
            <a:p>
              <a:r>
                <a:rPr lang="en-GB" sz="1000" dirty="0"/>
                <a:t>FEA</a:t>
              </a:r>
              <a:endParaRPr lang="en-IN" sz="1000" dirty="0"/>
            </a:p>
            <a:p>
              <a:r>
                <a:rPr lang="en-IN" sz="1000" dirty="0"/>
                <a:t>DoE</a:t>
              </a:r>
            </a:p>
            <a:p>
              <a:r>
                <a:rPr lang="en-IN" sz="1000" dirty="0"/>
                <a:t>MATLAB</a:t>
              </a:r>
            </a:p>
            <a:p>
              <a:r>
                <a:rPr lang="en-IN" sz="1000" dirty="0" err="1"/>
                <a:t>Emb</a:t>
              </a:r>
              <a:r>
                <a:rPr lang="en-IN" sz="1000" dirty="0"/>
                <a:t>. C</a:t>
              </a:r>
              <a:endParaRPr lang="en-GB" sz="1000" dirty="0"/>
            </a:p>
          </p:txBody>
        </p:sp>
        <p:sp>
          <p:nvSpPr>
            <p:cNvPr id="83" name="TextBox 82">
              <a:extLst>
                <a:ext uri="{FF2B5EF4-FFF2-40B4-BE49-F238E27FC236}">
                  <a16:creationId xmlns:a16="http://schemas.microsoft.com/office/drawing/2014/main" id="{29508302-203F-0EAD-57D9-3AEF9A9D79B3}"/>
                </a:ext>
              </a:extLst>
            </p:cNvPr>
            <p:cNvSpPr txBox="1"/>
            <p:nvPr/>
          </p:nvSpPr>
          <p:spPr>
            <a:xfrm>
              <a:off x="4583690" y="4693183"/>
              <a:ext cx="837089" cy="1015663"/>
            </a:xfrm>
            <a:prstGeom prst="rect">
              <a:avLst/>
            </a:prstGeom>
            <a:noFill/>
          </p:spPr>
          <p:txBody>
            <a:bodyPr wrap="none" rtlCol="0">
              <a:spAutoFit/>
            </a:bodyPr>
            <a:lstStyle/>
            <a:p>
              <a:r>
                <a:rPr lang="en-GB" sz="1000" dirty="0"/>
                <a:t>HTML</a:t>
              </a:r>
            </a:p>
            <a:p>
              <a:r>
                <a:rPr lang="en-GB" sz="1000" dirty="0"/>
                <a:t>CSS</a:t>
              </a:r>
              <a:br>
                <a:rPr lang="en-GB" sz="1000" dirty="0"/>
              </a:br>
              <a:r>
                <a:rPr lang="en-GB" sz="1000" dirty="0"/>
                <a:t>JavaScript</a:t>
              </a:r>
              <a:br>
                <a:rPr lang="en-GB" sz="1000" dirty="0"/>
              </a:br>
              <a:r>
                <a:rPr lang="en-GB" sz="1000" dirty="0"/>
                <a:t>Bootstrap</a:t>
              </a:r>
            </a:p>
            <a:p>
              <a:r>
                <a:rPr lang="en-GB" sz="1000" dirty="0"/>
                <a:t>Tailwind CSS</a:t>
              </a:r>
            </a:p>
            <a:p>
              <a:r>
                <a:rPr lang="en-GB" sz="1000" dirty="0"/>
                <a:t>Python</a:t>
              </a:r>
              <a:endParaRPr lang="en-IN" sz="1000" dirty="0"/>
            </a:p>
          </p:txBody>
        </p:sp>
        <p:sp>
          <p:nvSpPr>
            <p:cNvPr id="84" name="TextBox 83">
              <a:extLst>
                <a:ext uri="{FF2B5EF4-FFF2-40B4-BE49-F238E27FC236}">
                  <a16:creationId xmlns:a16="http://schemas.microsoft.com/office/drawing/2014/main" id="{A1F0D39A-9285-B46B-7876-9805AF9E5F77}"/>
                </a:ext>
              </a:extLst>
            </p:cNvPr>
            <p:cNvSpPr txBox="1"/>
            <p:nvPr/>
          </p:nvSpPr>
          <p:spPr>
            <a:xfrm>
              <a:off x="5346966" y="4693183"/>
              <a:ext cx="1223412" cy="553998"/>
            </a:xfrm>
            <a:prstGeom prst="rect">
              <a:avLst/>
            </a:prstGeom>
            <a:noFill/>
          </p:spPr>
          <p:txBody>
            <a:bodyPr wrap="none" rtlCol="0">
              <a:spAutoFit/>
            </a:bodyPr>
            <a:lstStyle/>
            <a:p>
              <a:r>
                <a:rPr lang="en-GB" sz="1000" dirty="0"/>
                <a:t>Scientific Writing</a:t>
              </a:r>
            </a:p>
            <a:p>
              <a:r>
                <a:rPr lang="en-GB" sz="1000" dirty="0"/>
                <a:t>Design Consultation</a:t>
              </a:r>
            </a:p>
            <a:p>
              <a:r>
                <a:rPr lang="en-GB" sz="1000" dirty="0"/>
                <a:t>Statistical Analysis</a:t>
              </a:r>
              <a:endParaRPr lang="en-IN" sz="1000" dirty="0"/>
            </a:p>
          </p:txBody>
        </p:sp>
      </p:grpSp>
      <p:sp>
        <p:nvSpPr>
          <p:cNvPr id="90" name="TextBox 89">
            <a:extLst>
              <a:ext uri="{FF2B5EF4-FFF2-40B4-BE49-F238E27FC236}">
                <a16:creationId xmlns:a16="http://schemas.microsoft.com/office/drawing/2014/main" id="{F4C67B81-0AC4-21D1-1671-C62022DC1C24}"/>
              </a:ext>
            </a:extLst>
          </p:cNvPr>
          <p:cNvSpPr txBox="1"/>
          <p:nvPr/>
        </p:nvSpPr>
        <p:spPr>
          <a:xfrm>
            <a:off x="189147" y="8253154"/>
            <a:ext cx="1845377" cy="461665"/>
          </a:xfrm>
          <a:prstGeom prst="rect">
            <a:avLst/>
          </a:prstGeom>
          <a:noFill/>
        </p:spPr>
        <p:txBody>
          <a:bodyPr wrap="none" rtlCol="0">
            <a:spAutoFit/>
          </a:bodyPr>
          <a:lstStyle/>
          <a:p>
            <a:r>
              <a:rPr lang="en-GB" sz="2400" b="1" kern="0" dirty="0">
                <a:solidFill>
                  <a:schemeClr val="accent1">
                    <a:lumMod val="50000"/>
                  </a:schemeClr>
                </a:solidFill>
                <a:ea typeface="Calibri" panose="020F0502020204030204" pitchFamily="34" charset="0"/>
                <a:cs typeface="Calibri" panose="020F0502020204030204" pitchFamily="34" charset="0"/>
              </a:rPr>
              <a:t>L</a:t>
            </a:r>
            <a:r>
              <a:rPr lang="en-IN" sz="2400" b="1" kern="0" dirty="0">
                <a:solidFill>
                  <a:schemeClr val="accent1">
                    <a:lumMod val="50000"/>
                  </a:schemeClr>
                </a:solidFill>
                <a:ea typeface="Calibri" panose="020F0502020204030204" pitchFamily="34" charset="0"/>
                <a:cs typeface="Calibri" panose="020F0502020204030204" pitchFamily="34" charset="0"/>
              </a:rPr>
              <a:t>ANGUAGES </a:t>
            </a:r>
            <a:endParaRPr lang="en-IN" sz="1800" kern="100" dirty="0">
              <a:solidFill>
                <a:schemeClr val="accent1">
                  <a:lumMod val="50000"/>
                </a:schemeClr>
              </a:solidFill>
              <a:effectLst/>
              <a:ea typeface="Calibri" panose="020F0502020204030204" pitchFamily="34" charset="0"/>
              <a:cs typeface="Times New Roman" panose="02020603050405020304" pitchFamily="18" charset="0"/>
            </a:endParaRPr>
          </a:p>
        </p:txBody>
      </p:sp>
      <p:cxnSp>
        <p:nvCxnSpPr>
          <p:cNvPr id="91" name="Straight Connector 90">
            <a:extLst>
              <a:ext uri="{FF2B5EF4-FFF2-40B4-BE49-F238E27FC236}">
                <a16:creationId xmlns:a16="http://schemas.microsoft.com/office/drawing/2014/main" id="{0EF75D36-2FAF-6D83-B120-5AAD51D1550D}"/>
              </a:ext>
            </a:extLst>
          </p:cNvPr>
          <p:cNvCxnSpPr>
            <a:cxnSpLocks/>
          </p:cNvCxnSpPr>
          <p:nvPr/>
        </p:nvCxnSpPr>
        <p:spPr>
          <a:xfrm>
            <a:off x="268192" y="8714819"/>
            <a:ext cx="6082120" cy="0"/>
          </a:xfrm>
          <a:prstGeom prst="line">
            <a:avLst/>
          </a:prstGeom>
          <a:ln w="38100"/>
        </p:spPr>
        <p:style>
          <a:lnRef idx="3">
            <a:schemeClr val="dk1"/>
          </a:lnRef>
          <a:fillRef idx="0">
            <a:schemeClr val="dk1"/>
          </a:fillRef>
          <a:effectRef idx="2">
            <a:schemeClr val="dk1"/>
          </a:effectRef>
          <a:fontRef idx="minor">
            <a:schemeClr val="tx1"/>
          </a:fontRef>
        </p:style>
      </p:cxnSp>
      <p:sp>
        <p:nvSpPr>
          <p:cNvPr id="93" name="TextBox 92">
            <a:extLst>
              <a:ext uri="{FF2B5EF4-FFF2-40B4-BE49-F238E27FC236}">
                <a16:creationId xmlns:a16="http://schemas.microsoft.com/office/drawing/2014/main" id="{ABE5E47F-BC5D-E2F6-9B71-540C38C9ECF5}"/>
              </a:ext>
            </a:extLst>
          </p:cNvPr>
          <p:cNvSpPr txBox="1"/>
          <p:nvPr/>
        </p:nvSpPr>
        <p:spPr>
          <a:xfrm>
            <a:off x="268192" y="8772100"/>
            <a:ext cx="5876299" cy="276999"/>
          </a:xfrm>
          <a:prstGeom prst="rect">
            <a:avLst/>
          </a:prstGeom>
          <a:noFill/>
        </p:spPr>
        <p:txBody>
          <a:bodyPr wrap="square">
            <a:spAutoFit/>
          </a:bodyPr>
          <a:lstStyle/>
          <a:p>
            <a:r>
              <a:rPr lang="en-IN" sz="1200" b="0" i="0" u="none" strike="noStrike" baseline="0" dirty="0"/>
              <a:t>English, Kannada, Hindi, Konkani. </a:t>
            </a:r>
            <a:r>
              <a:rPr lang="en-US" sz="1200" b="0" i="0" dirty="0">
                <a:effectLst/>
                <a:latin typeface="Söhne"/>
              </a:rPr>
              <a:t>Enthusiastic Japanese </a:t>
            </a:r>
            <a:r>
              <a:rPr lang="en-US" sz="1200" b="0" i="0">
                <a:effectLst/>
                <a:latin typeface="Söhne"/>
              </a:rPr>
              <a:t>and </a:t>
            </a:r>
            <a:r>
              <a:rPr lang="en-US" sz="1200">
                <a:latin typeface="Söhne"/>
              </a:rPr>
              <a:t>German</a:t>
            </a:r>
            <a:r>
              <a:rPr lang="en-US" sz="1200" b="0" i="0">
                <a:effectLst/>
                <a:latin typeface="Söhne"/>
              </a:rPr>
              <a:t> </a:t>
            </a:r>
            <a:r>
              <a:rPr lang="en-US" sz="1200" b="0" i="0" dirty="0">
                <a:effectLst/>
                <a:latin typeface="Söhne"/>
              </a:rPr>
              <a:t>learner.</a:t>
            </a:r>
            <a:endParaRPr lang="en-IN" sz="1200" dirty="0"/>
          </a:p>
        </p:txBody>
      </p:sp>
      <p:grpSp>
        <p:nvGrpSpPr>
          <p:cNvPr id="2" name="Group 1">
            <a:extLst>
              <a:ext uri="{FF2B5EF4-FFF2-40B4-BE49-F238E27FC236}">
                <a16:creationId xmlns:a16="http://schemas.microsoft.com/office/drawing/2014/main" id="{B1858FD6-B8EF-B76C-2717-84F60AC0522C}"/>
              </a:ext>
            </a:extLst>
          </p:cNvPr>
          <p:cNvGrpSpPr/>
          <p:nvPr/>
        </p:nvGrpSpPr>
        <p:grpSpPr>
          <a:xfrm>
            <a:off x="4066021" y="427744"/>
            <a:ext cx="2269315" cy="940482"/>
            <a:chOff x="4066021" y="427744"/>
            <a:chExt cx="2269315" cy="940482"/>
          </a:xfrm>
        </p:grpSpPr>
        <p:grpSp>
          <p:nvGrpSpPr>
            <p:cNvPr id="73" name="Group 72">
              <a:extLst>
                <a:ext uri="{FF2B5EF4-FFF2-40B4-BE49-F238E27FC236}">
                  <a16:creationId xmlns:a16="http://schemas.microsoft.com/office/drawing/2014/main" id="{D2B773F6-D952-2879-9087-D10F604E9ED4}"/>
                </a:ext>
              </a:extLst>
            </p:cNvPr>
            <p:cNvGrpSpPr/>
            <p:nvPr/>
          </p:nvGrpSpPr>
          <p:grpSpPr>
            <a:xfrm>
              <a:off x="4066021" y="427744"/>
              <a:ext cx="2128479" cy="253916"/>
              <a:chOff x="1285641" y="4458224"/>
              <a:chExt cx="2128479" cy="253916"/>
            </a:xfrm>
          </p:grpSpPr>
          <p:pic>
            <p:nvPicPr>
              <p:cNvPr id="87" name="Graphic 86">
                <a:extLst>
                  <a:ext uri="{FF2B5EF4-FFF2-40B4-BE49-F238E27FC236}">
                    <a16:creationId xmlns:a16="http://schemas.microsoft.com/office/drawing/2014/main" id="{64F1B3D7-ABB5-F303-09FB-BF872CBC357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85641" y="4466189"/>
                <a:ext cx="228600" cy="237987"/>
              </a:xfrm>
              <a:prstGeom prst="rect">
                <a:avLst/>
              </a:prstGeom>
            </p:spPr>
          </p:pic>
          <p:sp>
            <p:nvSpPr>
              <p:cNvPr id="88" name="TextBox 87">
                <a:extLst>
                  <a:ext uri="{FF2B5EF4-FFF2-40B4-BE49-F238E27FC236}">
                    <a16:creationId xmlns:a16="http://schemas.microsoft.com/office/drawing/2014/main" id="{1218B9A4-43C9-61CF-2B50-62CE81DAFD76}"/>
                  </a:ext>
                </a:extLst>
              </p:cNvPr>
              <p:cNvSpPr txBox="1"/>
              <p:nvPr/>
            </p:nvSpPr>
            <p:spPr>
              <a:xfrm>
                <a:off x="1514241" y="4458224"/>
                <a:ext cx="1899879" cy="253916"/>
              </a:xfrm>
              <a:prstGeom prst="rect">
                <a:avLst/>
              </a:prstGeom>
              <a:noFill/>
            </p:spPr>
            <p:txBody>
              <a:bodyPr wrap="none" rtlCol="0">
                <a:spAutoFit/>
              </a:bodyPr>
              <a:lstStyle/>
              <a:p>
                <a:pPr algn="ctr"/>
                <a:r>
                  <a:rPr lang="en-IN" sz="1050" dirty="0">
                    <a:solidFill>
                      <a:schemeClr val="tx1"/>
                    </a:solidFill>
                    <a:effectLst/>
                    <a:hlinkClick r:id="rId10">
                      <a:extLst>
                        <a:ext uri="{A12FA001-AC4F-418D-AE19-62706E023703}">
                          <ahyp:hlinkClr xmlns:ahyp="http://schemas.microsoft.com/office/drawing/2018/hyperlinkcolor" val="tx"/>
                        </a:ext>
                      </a:extLst>
                    </a:hlinkClick>
                  </a:rPr>
                  <a:t>edgarmendonca96@gmail.com</a:t>
                </a:r>
                <a:endParaRPr lang="en-IN" sz="1050" dirty="0">
                  <a:solidFill>
                    <a:schemeClr val="tx1"/>
                  </a:solidFill>
                  <a:effectLst/>
                </a:endParaRPr>
              </a:p>
            </p:txBody>
          </p:sp>
        </p:grpSp>
        <p:grpSp>
          <p:nvGrpSpPr>
            <p:cNvPr id="76" name="Group 75">
              <a:extLst>
                <a:ext uri="{FF2B5EF4-FFF2-40B4-BE49-F238E27FC236}">
                  <a16:creationId xmlns:a16="http://schemas.microsoft.com/office/drawing/2014/main" id="{85E83874-3C40-9A1E-B742-746634F042B2}"/>
                </a:ext>
              </a:extLst>
            </p:cNvPr>
            <p:cNvGrpSpPr/>
            <p:nvPr/>
          </p:nvGrpSpPr>
          <p:grpSpPr>
            <a:xfrm>
              <a:off x="4066021" y="1106616"/>
              <a:ext cx="2269315" cy="261610"/>
              <a:chOff x="1298992" y="5367964"/>
              <a:chExt cx="2269315" cy="261610"/>
            </a:xfrm>
          </p:grpSpPr>
          <p:sp>
            <p:nvSpPr>
              <p:cNvPr id="85" name="TextBox 84">
                <a:extLst>
                  <a:ext uri="{FF2B5EF4-FFF2-40B4-BE49-F238E27FC236}">
                    <a16:creationId xmlns:a16="http://schemas.microsoft.com/office/drawing/2014/main" id="{51A76501-2A32-8438-7283-F70B0ECB9F57}"/>
                  </a:ext>
                </a:extLst>
              </p:cNvPr>
              <p:cNvSpPr txBox="1"/>
              <p:nvPr/>
            </p:nvSpPr>
            <p:spPr>
              <a:xfrm>
                <a:off x="1527592" y="5367964"/>
                <a:ext cx="2040715" cy="261610"/>
              </a:xfrm>
              <a:prstGeom prst="rect">
                <a:avLst/>
              </a:prstGeom>
              <a:noFill/>
            </p:spPr>
            <p:txBody>
              <a:bodyPr wrap="square">
                <a:spAutoFit/>
              </a:bodyPr>
              <a:lstStyle/>
              <a:p>
                <a:pPr fontAlgn="t"/>
                <a:r>
                  <a:rPr lang="en-IN" sz="1050" dirty="0">
                    <a:effectLst/>
                    <a:hlinkClick r:id="rId11">
                      <a:extLst>
                        <a:ext uri="{A12FA001-AC4F-418D-AE19-62706E023703}">
                          <ahyp:hlinkClr xmlns:ahyp="http://schemas.microsoft.com/office/drawing/2018/hyperlinkcolor" val="tx"/>
                        </a:ext>
                      </a:extLst>
                    </a:hlinkClick>
                  </a:rPr>
                  <a:t>github.com/Edgar-Mendonca</a:t>
                </a:r>
                <a:endParaRPr lang="en-IN" sz="1050" dirty="0">
                  <a:effectLst/>
                </a:endParaRPr>
              </a:p>
            </p:txBody>
          </p:sp>
          <p:pic>
            <p:nvPicPr>
              <p:cNvPr id="86" name="Graphic 85">
                <a:extLst>
                  <a:ext uri="{FF2B5EF4-FFF2-40B4-BE49-F238E27FC236}">
                    <a16:creationId xmlns:a16="http://schemas.microsoft.com/office/drawing/2014/main" id="{BA6119E1-A8D3-7437-6937-EEB07D32011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98992" y="5384469"/>
                <a:ext cx="228600" cy="228600"/>
              </a:xfrm>
              <a:prstGeom prst="rect">
                <a:avLst/>
              </a:prstGeom>
            </p:spPr>
          </p:pic>
        </p:grpSp>
        <p:grpSp>
          <p:nvGrpSpPr>
            <p:cNvPr id="79" name="Group 78">
              <a:extLst>
                <a:ext uri="{FF2B5EF4-FFF2-40B4-BE49-F238E27FC236}">
                  <a16:creationId xmlns:a16="http://schemas.microsoft.com/office/drawing/2014/main" id="{B6E99427-4EC5-D9B2-EA0C-AA920B8D7732}"/>
                </a:ext>
              </a:extLst>
            </p:cNvPr>
            <p:cNvGrpSpPr/>
            <p:nvPr/>
          </p:nvGrpSpPr>
          <p:grpSpPr>
            <a:xfrm>
              <a:off x="4066021" y="767180"/>
              <a:ext cx="2225059" cy="253916"/>
              <a:chOff x="1298992" y="5057703"/>
              <a:chExt cx="2225059" cy="253916"/>
            </a:xfrm>
          </p:grpSpPr>
          <p:sp>
            <p:nvSpPr>
              <p:cNvPr id="80" name="TextBox 79">
                <a:extLst>
                  <a:ext uri="{FF2B5EF4-FFF2-40B4-BE49-F238E27FC236}">
                    <a16:creationId xmlns:a16="http://schemas.microsoft.com/office/drawing/2014/main" id="{160246FB-4CA9-5872-E6DD-E7770F8DFF96}"/>
                  </a:ext>
                </a:extLst>
              </p:cNvPr>
              <p:cNvSpPr txBox="1"/>
              <p:nvPr/>
            </p:nvSpPr>
            <p:spPr>
              <a:xfrm>
                <a:off x="1514241" y="5057703"/>
                <a:ext cx="2009810" cy="253916"/>
              </a:xfrm>
              <a:prstGeom prst="rect">
                <a:avLst/>
              </a:prstGeom>
              <a:noFill/>
            </p:spPr>
            <p:txBody>
              <a:bodyPr wrap="square">
                <a:spAutoFit/>
              </a:bodyPr>
              <a:lstStyle/>
              <a:p>
                <a:r>
                  <a:rPr lang="en-IN" sz="1050" dirty="0">
                    <a:hlinkClick r:id="rId14">
                      <a:extLst>
                        <a:ext uri="{A12FA001-AC4F-418D-AE19-62706E023703}">
                          <ahyp:hlinkClr xmlns:ahyp="http://schemas.microsoft.com/office/drawing/2018/hyperlinkcolor" val="tx"/>
                        </a:ext>
                      </a:extLst>
                    </a:hlinkClick>
                  </a:rPr>
                  <a:t>linkedin.com/in/edgar-mendonca</a:t>
                </a:r>
                <a:endParaRPr lang="en-IN" sz="1050" dirty="0"/>
              </a:p>
            </p:txBody>
          </p:sp>
          <p:pic>
            <p:nvPicPr>
              <p:cNvPr id="82" name="Graphic 81">
                <a:extLst>
                  <a:ext uri="{FF2B5EF4-FFF2-40B4-BE49-F238E27FC236}">
                    <a16:creationId xmlns:a16="http://schemas.microsoft.com/office/drawing/2014/main" id="{775BC56F-4C79-A5A3-79FA-1FAF53CEC4B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98992" y="5070361"/>
                <a:ext cx="228600" cy="228600"/>
              </a:xfrm>
              <a:prstGeom prst="rect">
                <a:avLst/>
              </a:prstGeom>
            </p:spPr>
          </p:pic>
        </p:grpSp>
      </p:grpSp>
    </p:spTree>
    <p:extLst>
      <p:ext uri="{BB962C8B-B14F-4D97-AF65-F5344CB8AC3E}">
        <p14:creationId xmlns:p14="http://schemas.microsoft.com/office/powerpoint/2010/main" val="127524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56AA00-2295-C70E-1554-0D602A29ED2D}"/>
              </a:ext>
            </a:extLst>
          </p:cNvPr>
          <p:cNvSpPr txBox="1"/>
          <p:nvPr/>
        </p:nvSpPr>
        <p:spPr>
          <a:xfrm>
            <a:off x="267683" y="281605"/>
            <a:ext cx="2073003"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PUBLICATIONS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E5A3ECF-DC22-9961-8FB0-82F3F59D31D2}"/>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B2A36D0D-EC05-4635-FFA6-43F6BE3C49A5}"/>
              </a:ext>
            </a:extLst>
          </p:cNvPr>
          <p:cNvSpPr txBox="1"/>
          <p:nvPr/>
        </p:nvSpPr>
        <p:spPr>
          <a:xfrm>
            <a:off x="267682" y="789436"/>
            <a:ext cx="1025983" cy="338554"/>
          </a:xfrm>
          <a:prstGeom prst="rect">
            <a:avLst/>
          </a:prstGeom>
          <a:noFill/>
        </p:spPr>
        <p:txBody>
          <a:bodyPr wrap="square">
            <a:spAutoFit/>
          </a:bodyPr>
          <a:lstStyle/>
          <a:p>
            <a:pPr algn="ctr"/>
            <a:r>
              <a:rPr lang="en-IN" sz="1600" b="1" i="0" u="none" strike="noStrike" baseline="0" dirty="0">
                <a:solidFill>
                  <a:schemeClr val="accent1">
                    <a:lumMod val="75000"/>
                  </a:schemeClr>
                </a:solidFill>
                <a:latin typeface="Arial" panose="020B0604020202020204" pitchFamily="34" charset="0"/>
              </a:rPr>
              <a:t>THESES</a:t>
            </a:r>
            <a:endParaRPr lang="en-IN" b="1" dirty="0">
              <a:solidFill>
                <a:schemeClr val="accent1">
                  <a:lumMod val="75000"/>
                </a:schemeClr>
              </a:solidFill>
            </a:endParaRPr>
          </a:p>
        </p:txBody>
      </p:sp>
      <p:sp>
        <p:nvSpPr>
          <p:cNvPr id="9" name="TextBox 8">
            <a:extLst>
              <a:ext uri="{FF2B5EF4-FFF2-40B4-BE49-F238E27FC236}">
                <a16:creationId xmlns:a16="http://schemas.microsoft.com/office/drawing/2014/main" id="{3C5C2F5D-BE9D-21E0-7066-43A9D6C5DE08}"/>
              </a:ext>
            </a:extLst>
          </p:cNvPr>
          <p:cNvSpPr txBox="1"/>
          <p:nvPr/>
        </p:nvSpPr>
        <p:spPr>
          <a:xfrm>
            <a:off x="267683" y="1118844"/>
            <a:ext cx="6082120" cy="600164"/>
          </a:xfrm>
          <a:prstGeom prst="rect">
            <a:avLst/>
          </a:prstGeom>
          <a:noFill/>
        </p:spPr>
        <p:txBody>
          <a:bodyPr wrap="square">
            <a:spAutoFit/>
          </a:bodyPr>
          <a:lstStyle/>
          <a:p>
            <a:pPr marL="171450" indent="-171450" algn="just">
              <a:buFont typeface="Arial" panose="020B0604020202020204" pitchFamily="34" charset="0"/>
              <a:buChar char="•"/>
            </a:pPr>
            <a:r>
              <a:rPr lang="en-IN" sz="1100" dirty="0"/>
              <a:t>E. V. Mendonca, R. Dharnish, K. Prashanth, and M. Shreyas, “Studies On Deformation Behaviour and Impact Energy Absorption Of Metal Tubes Under Axial Compression,” submitted to Visvesvaraya Technological University, from Vemana Institute of Technology, Bengaluru, 2018</a:t>
            </a:r>
          </a:p>
        </p:txBody>
      </p:sp>
      <p:sp>
        <p:nvSpPr>
          <p:cNvPr id="11" name="TextBox 10">
            <a:extLst>
              <a:ext uri="{FF2B5EF4-FFF2-40B4-BE49-F238E27FC236}">
                <a16:creationId xmlns:a16="http://schemas.microsoft.com/office/drawing/2014/main" id="{F3B99573-F955-1109-1B4C-03C51EC193E2}"/>
              </a:ext>
            </a:extLst>
          </p:cNvPr>
          <p:cNvSpPr txBox="1"/>
          <p:nvPr/>
        </p:nvSpPr>
        <p:spPr>
          <a:xfrm>
            <a:off x="267683" y="1719008"/>
            <a:ext cx="6052591" cy="430887"/>
          </a:xfrm>
          <a:prstGeom prst="rect">
            <a:avLst/>
          </a:prstGeom>
          <a:noFill/>
        </p:spPr>
        <p:txBody>
          <a:bodyPr wrap="square">
            <a:spAutoFit/>
          </a:bodyPr>
          <a:lstStyle/>
          <a:p>
            <a:pPr marL="171450" indent="-171450" algn="just">
              <a:buFont typeface="Arial" panose="020B0604020202020204" pitchFamily="34" charset="0"/>
              <a:buChar char="•"/>
            </a:pPr>
            <a:r>
              <a:rPr lang="en-US" sz="1100" b="0" i="0" u="none" strike="noStrike" baseline="0" dirty="0">
                <a:solidFill>
                  <a:srgbClr val="000000"/>
                </a:solidFill>
              </a:rPr>
              <a:t>E. V. Mendonca, “Effect of prior deformation on slip activity in Nickel alloys,” submitted to The University of Manchester, 2021.</a:t>
            </a:r>
          </a:p>
        </p:txBody>
      </p:sp>
      <p:cxnSp>
        <p:nvCxnSpPr>
          <p:cNvPr id="12" name="Straight Connector 11">
            <a:extLst>
              <a:ext uri="{FF2B5EF4-FFF2-40B4-BE49-F238E27FC236}">
                <a16:creationId xmlns:a16="http://schemas.microsoft.com/office/drawing/2014/main" id="{9B104A7E-197B-B8C0-10B1-0C4ED01D0565}"/>
              </a:ext>
            </a:extLst>
          </p:cNvPr>
          <p:cNvCxnSpPr>
            <a:cxnSpLocks/>
          </p:cNvCxnSpPr>
          <p:nvPr/>
        </p:nvCxnSpPr>
        <p:spPr>
          <a:xfrm>
            <a:off x="418465" y="1059789"/>
            <a:ext cx="743585"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CC2921B-BD9F-A33F-7D50-462BA780854F}"/>
              </a:ext>
            </a:extLst>
          </p:cNvPr>
          <p:cNvCxnSpPr>
            <a:cxnSpLocks/>
          </p:cNvCxnSpPr>
          <p:nvPr/>
        </p:nvCxnSpPr>
        <p:spPr>
          <a:xfrm>
            <a:off x="355387" y="2560416"/>
            <a:ext cx="995893" cy="0"/>
          </a:xfrm>
          <a:prstGeom prst="line">
            <a:avLst/>
          </a:prstGeom>
          <a:ln w="19050"/>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FC90D59-3C0B-DBB2-71DD-E044377B3B0B}"/>
              </a:ext>
            </a:extLst>
          </p:cNvPr>
          <p:cNvSpPr txBox="1"/>
          <p:nvPr/>
        </p:nvSpPr>
        <p:spPr>
          <a:xfrm>
            <a:off x="263495" y="2281505"/>
            <a:ext cx="1210598" cy="338554"/>
          </a:xfrm>
          <a:prstGeom prst="rect">
            <a:avLst/>
          </a:prstGeom>
          <a:noFill/>
        </p:spPr>
        <p:txBody>
          <a:bodyPr wrap="square">
            <a:spAutoFit/>
          </a:bodyPr>
          <a:lstStyle/>
          <a:p>
            <a:pPr algn="ctr"/>
            <a:r>
              <a:rPr lang="en-GB" sz="1600" b="1" dirty="0">
                <a:solidFill>
                  <a:schemeClr val="accent1">
                    <a:lumMod val="75000"/>
                  </a:schemeClr>
                </a:solidFill>
                <a:latin typeface="Arial" panose="020B0604020202020204" pitchFamily="34" charset="0"/>
              </a:rPr>
              <a:t>A</a:t>
            </a:r>
            <a:r>
              <a:rPr lang="en-IN" sz="1600" b="1" dirty="0">
                <a:solidFill>
                  <a:schemeClr val="accent1">
                    <a:lumMod val="75000"/>
                  </a:schemeClr>
                </a:solidFill>
                <a:latin typeface="Arial" panose="020B0604020202020204" pitchFamily="34" charset="0"/>
              </a:rPr>
              <a:t>RTICLES</a:t>
            </a:r>
            <a:endParaRPr lang="en-IN" b="1" dirty="0">
              <a:solidFill>
                <a:schemeClr val="accent1">
                  <a:lumMod val="75000"/>
                </a:schemeClr>
              </a:solidFill>
            </a:endParaRPr>
          </a:p>
        </p:txBody>
      </p:sp>
      <p:sp>
        <p:nvSpPr>
          <p:cNvPr id="25" name="TextBox 24">
            <a:extLst>
              <a:ext uri="{FF2B5EF4-FFF2-40B4-BE49-F238E27FC236}">
                <a16:creationId xmlns:a16="http://schemas.microsoft.com/office/drawing/2014/main" id="{76BCC4DD-035C-6BFF-DB05-C6220825FB73}"/>
              </a:ext>
            </a:extLst>
          </p:cNvPr>
          <p:cNvSpPr txBox="1"/>
          <p:nvPr/>
        </p:nvSpPr>
        <p:spPr>
          <a:xfrm>
            <a:off x="267683" y="2678936"/>
            <a:ext cx="5991994" cy="738664"/>
          </a:xfrm>
          <a:prstGeom prst="rect">
            <a:avLst/>
          </a:prstGeom>
          <a:noFill/>
        </p:spPr>
        <p:txBody>
          <a:bodyPr wrap="square">
            <a:spAutoFit/>
          </a:bodyPr>
          <a:lstStyle/>
          <a:p>
            <a:pPr marL="171450" indent="-171450" algn="just">
              <a:buFont typeface="Arial" panose="020B0604020202020204" pitchFamily="34" charset="0"/>
              <a:buChar char="•"/>
            </a:pPr>
            <a:r>
              <a:rPr lang="en-IN" sz="1050" b="0" i="0" u="none" strike="noStrike" baseline="0" dirty="0">
                <a:solidFill>
                  <a:srgbClr val="000000"/>
                </a:solidFill>
              </a:rPr>
              <a:t>E. V. Mendonca, M. Pasha, R. Dharnish, K. Prashanth, and M. Shreyas, “Strain-Hardening Effects during Plastic Buckling of Axially Compressed Aluminium Tubes,” in </a:t>
            </a:r>
            <a:r>
              <a:rPr lang="en-IN" sz="1050" b="0" i="1" u="none" strike="noStrike" baseline="0" dirty="0">
                <a:solidFill>
                  <a:srgbClr val="000000"/>
                </a:solidFill>
              </a:rPr>
              <a:t>International Journal of Engineering Research in Mechanical and Civil Engineering (IJERMCE)</a:t>
            </a:r>
            <a:r>
              <a:rPr lang="en-IN" sz="1050" b="0" i="0" u="none" strike="noStrike" baseline="0" dirty="0">
                <a:solidFill>
                  <a:srgbClr val="000000"/>
                </a:solidFill>
              </a:rPr>
              <a:t>, 2018, pp. 46–51, [Online]. Available: </a:t>
            </a:r>
            <a:r>
              <a:rPr lang="en-IN" sz="1050" b="0" i="0" u="none" strike="noStrike" baseline="0" dirty="0">
                <a:solidFill>
                  <a:srgbClr val="0462C1"/>
                </a:solidFill>
              </a:rPr>
              <a:t>https://www.technoarete.org/common_abstract/pdf/IJERMCE/v5/i6/Ext_98327.pdf</a:t>
            </a:r>
            <a:r>
              <a:rPr lang="en-IN" sz="1050" b="0" i="0" u="none" strike="noStrike" baseline="0" dirty="0">
                <a:solidFill>
                  <a:srgbClr val="000000"/>
                </a:solidFill>
              </a:rPr>
              <a:t>.</a:t>
            </a:r>
          </a:p>
        </p:txBody>
      </p:sp>
      <p:sp>
        <p:nvSpPr>
          <p:cNvPr id="27" name="TextBox 26">
            <a:extLst>
              <a:ext uri="{FF2B5EF4-FFF2-40B4-BE49-F238E27FC236}">
                <a16:creationId xmlns:a16="http://schemas.microsoft.com/office/drawing/2014/main" id="{0546BE64-DEF5-ED6C-7108-12BC3BFB2F69}"/>
              </a:ext>
            </a:extLst>
          </p:cNvPr>
          <p:cNvSpPr txBox="1"/>
          <p:nvPr/>
        </p:nvSpPr>
        <p:spPr>
          <a:xfrm>
            <a:off x="267683" y="3428777"/>
            <a:ext cx="5991994" cy="577081"/>
          </a:xfrm>
          <a:prstGeom prst="rect">
            <a:avLst/>
          </a:prstGeom>
          <a:noFill/>
        </p:spPr>
        <p:txBody>
          <a:bodyPr wrap="square">
            <a:spAutoFit/>
          </a:bodyPr>
          <a:lstStyle/>
          <a:p>
            <a:pPr marL="171450" indent="-171450" algn="just">
              <a:buFont typeface="Arial" panose="020B0604020202020204" pitchFamily="34" charset="0"/>
              <a:buChar char="•"/>
            </a:pPr>
            <a:r>
              <a:rPr lang="en-US" sz="1050" dirty="0"/>
              <a:t>E. V. Mendonca, P. B. Shahapur, and T. Y. Reddy, “Elementary Experimental Studies on Stress Wave Propagation in Bars,” in 4th National Conference on “Recent Trends in Mechanical Engineering,” 2019, pp. 127–132, [Online]. Available: </a:t>
            </a:r>
            <a:r>
              <a:rPr lang="en-US" sz="1050" dirty="0">
                <a:hlinkClick r:id="rId2"/>
              </a:rPr>
              <a:t>https://www.ijirae.com/volumes/Vol6/iss06/16.SI.JNAE10095.pdf</a:t>
            </a:r>
            <a:r>
              <a:rPr lang="en-US" sz="1050" dirty="0"/>
              <a:t>.</a:t>
            </a:r>
          </a:p>
        </p:txBody>
      </p:sp>
      <p:sp>
        <p:nvSpPr>
          <p:cNvPr id="29" name="TextBox 28">
            <a:extLst>
              <a:ext uri="{FF2B5EF4-FFF2-40B4-BE49-F238E27FC236}">
                <a16:creationId xmlns:a16="http://schemas.microsoft.com/office/drawing/2014/main" id="{CFDB4BB7-976C-73E3-DF6A-943A8CED6B1A}"/>
              </a:ext>
            </a:extLst>
          </p:cNvPr>
          <p:cNvSpPr txBox="1"/>
          <p:nvPr/>
        </p:nvSpPr>
        <p:spPr>
          <a:xfrm>
            <a:off x="267682" y="4005858"/>
            <a:ext cx="6052591" cy="577081"/>
          </a:xfrm>
          <a:prstGeom prst="rect">
            <a:avLst/>
          </a:prstGeom>
          <a:noFill/>
        </p:spPr>
        <p:txBody>
          <a:bodyPr wrap="square">
            <a:spAutoFit/>
          </a:bodyPr>
          <a:lstStyle/>
          <a:p>
            <a:pPr marL="171450" indent="-171450" algn="just">
              <a:buFont typeface="Arial" panose="020B0604020202020204" pitchFamily="34" charset="0"/>
              <a:buChar char="•"/>
            </a:pPr>
            <a:r>
              <a:rPr lang="en-IN" sz="1050" b="0" i="0" u="none" strike="noStrike" baseline="0" dirty="0">
                <a:solidFill>
                  <a:srgbClr val="000000"/>
                </a:solidFill>
              </a:rPr>
              <a:t>M. Pasha, B. G. V. Reddy, E. V. Mendonca, and S. Mustaqhim, “Effects Of Strain-Hardening During Plastic Buckling for Axially Compressed Aluminium Tubes,” Int. J. Mech. Eng. -Kalahari Journals, vol. 7, pp. 1438–1449, 2022, DOI : </a:t>
            </a:r>
            <a:r>
              <a:rPr lang="en-IN" sz="1050" b="0" i="0" u="none" strike="noStrike" baseline="0" dirty="0">
                <a:solidFill>
                  <a:srgbClr val="0462C1"/>
                </a:solidFill>
              </a:rPr>
              <a:t>https://doi.org/10.56452/176</a:t>
            </a:r>
          </a:p>
        </p:txBody>
      </p:sp>
      <p:sp>
        <p:nvSpPr>
          <p:cNvPr id="30" name="TextBox 29">
            <a:extLst>
              <a:ext uri="{FF2B5EF4-FFF2-40B4-BE49-F238E27FC236}">
                <a16:creationId xmlns:a16="http://schemas.microsoft.com/office/drawing/2014/main" id="{BF0CF054-E20D-ECA5-7DCD-B23ED6AC8056}"/>
              </a:ext>
            </a:extLst>
          </p:cNvPr>
          <p:cNvSpPr txBox="1"/>
          <p:nvPr/>
        </p:nvSpPr>
        <p:spPr>
          <a:xfrm>
            <a:off x="263495" y="4735703"/>
            <a:ext cx="1484918" cy="338554"/>
          </a:xfrm>
          <a:prstGeom prst="rect">
            <a:avLst/>
          </a:prstGeom>
          <a:noFill/>
        </p:spPr>
        <p:txBody>
          <a:bodyPr wrap="square">
            <a:spAutoFit/>
          </a:bodyPr>
          <a:lstStyle/>
          <a:p>
            <a:pPr algn="ctr"/>
            <a:r>
              <a:rPr lang="en-GB" sz="1600" b="1" dirty="0">
                <a:solidFill>
                  <a:schemeClr val="accent1">
                    <a:lumMod val="75000"/>
                  </a:schemeClr>
                </a:solidFill>
                <a:latin typeface="Arial" panose="020B0604020202020204" pitchFamily="34" charset="0"/>
              </a:rPr>
              <a:t>SOFTWARES</a:t>
            </a:r>
            <a:endParaRPr lang="en-IN" b="1" dirty="0">
              <a:solidFill>
                <a:schemeClr val="accent1">
                  <a:lumMod val="75000"/>
                </a:schemeClr>
              </a:solidFill>
            </a:endParaRPr>
          </a:p>
        </p:txBody>
      </p:sp>
      <p:cxnSp>
        <p:nvCxnSpPr>
          <p:cNvPr id="31" name="Straight Connector 30">
            <a:extLst>
              <a:ext uri="{FF2B5EF4-FFF2-40B4-BE49-F238E27FC236}">
                <a16:creationId xmlns:a16="http://schemas.microsoft.com/office/drawing/2014/main" id="{78061E15-A115-7796-B755-79797580786E}"/>
              </a:ext>
            </a:extLst>
          </p:cNvPr>
          <p:cNvCxnSpPr>
            <a:cxnSpLocks/>
          </p:cNvCxnSpPr>
          <p:nvPr/>
        </p:nvCxnSpPr>
        <p:spPr>
          <a:xfrm>
            <a:off x="384175" y="5008799"/>
            <a:ext cx="1247775" cy="0"/>
          </a:xfrm>
          <a:prstGeom prst="line">
            <a:avLst/>
          </a:prstGeom>
          <a:ln w="19050"/>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E67156F0-F101-E3F1-70EA-BA24D510B8DD}"/>
              </a:ext>
            </a:extLst>
          </p:cNvPr>
          <p:cNvSpPr txBox="1"/>
          <p:nvPr/>
        </p:nvSpPr>
        <p:spPr>
          <a:xfrm>
            <a:off x="355387" y="5446323"/>
            <a:ext cx="5797396"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“Split Hopkinson Pressure Bar Analysis Tool” </a:t>
            </a:r>
            <a:r>
              <a:rPr lang="en-US" sz="1050" b="0" i="1" u="none" strike="noStrike" baseline="0" dirty="0">
                <a:solidFill>
                  <a:srgbClr val="000000"/>
                </a:solidFill>
              </a:rPr>
              <a:t>GitHub</a:t>
            </a:r>
            <a:r>
              <a:rPr lang="en-US" sz="1050" b="0" i="0" u="none" strike="noStrike" baseline="0" dirty="0">
                <a:solidFill>
                  <a:srgbClr val="000000"/>
                </a:solidFill>
              </a:rPr>
              <a:t>, 2022. </a:t>
            </a:r>
            <a:r>
              <a:rPr lang="en-US" sz="1050" b="0" i="0" u="none" strike="noStrike" baseline="0" dirty="0">
                <a:solidFill>
                  <a:srgbClr val="0462C1"/>
                </a:solidFill>
              </a:rPr>
              <a:t>https://github.com/Edgar-Mendonca/Split-Hopkinson-Pressure-Bar-Analysis-Tool</a:t>
            </a:r>
            <a:r>
              <a:rPr lang="en-US" sz="1050" b="0" i="0" u="none" strike="noStrike" baseline="0" dirty="0">
                <a:solidFill>
                  <a:srgbClr val="000000"/>
                </a:solidFill>
              </a:rPr>
              <a:t>.</a:t>
            </a:r>
          </a:p>
        </p:txBody>
      </p:sp>
      <p:sp>
        <p:nvSpPr>
          <p:cNvPr id="36" name="TextBox 35">
            <a:extLst>
              <a:ext uri="{FF2B5EF4-FFF2-40B4-BE49-F238E27FC236}">
                <a16:creationId xmlns:a16="http://schemas.microsoft.com/office/drawing/2014/main" id="{E743CB71-1A8F-44E5-2ACF-EEBF03BB6101}"/>
              </a:ext>
            </a:extLst>
          </p:cNvPr>
          <p:cNvSpPr txBox="1"/>
          <p:nvPr/>
        </p:nvSpPr>
        <p:spPr>
          <a:xfrm>
            <a:off x="352965" y="5913753"/>
            <a:ext cx="5797397"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“Stress from Impact of an Elastic Sphere against a Solid Rod,” </a:t>
            </a:r>
            <a:r>
              <a:rPr lang="en-US" sz="1050" b="0" i="1" u="none" strike="noStrike" baseline="0" dirty="0">
                <a:solidFill>
                  <a:srgbClr val="000000"/>
                </a:solidFill>
              </a:rPr>
              <a:t>GitHub</a:t>
            </a:r>
            <a:r>
              <a:rPr lang="en-US" sz="1050" b="0" i="0" u="none" strike="noStrike" baseline="0" dirty="0">
                <a:solidFill>
                  <a:srgbClr val="000000"/>
                </a:solidFill>
              </a:rPr>
              <a:t>, 2021. </a:t>
            </a:r>
            <a:r>
              <a:rPr lang="en-US" sz="1050" b="0" i="0" u="none" strike="noStrike" baseline="0" dirty="0">
                <a:solidFill>
                  <a:srgbClr val="0462C1"/>
                </a:solidFill>
              </a:rPr>
              <a:t>https://github.com/Edgar-Mendonca/Stress-from-Impact-of-an-Elastic-Sphere-against-a-Solid-Rod</a:t>
            </a:r>
            <a:r>
              <a:rPr lang="en-US" sz="1050" b="0" i="0" u="none" strike="noStrike" baseline="0" dirty="0">
                <a:solidFill>
                  <a:srgbClr val="000000"/>
                </a:solidFill>
              </a:rPr>
              <a:t>.</a:t>
            </a:r>
          </a:p>
        </p:txBody>
      </p:sp>
      <p:sp>
        <p:nvSpPr>
          <p:cNvPr id="3" name="TextBox 2">
            <a:extLst>
              <a:ext uri="{FF2B5EF4-FFF2-40B4-BE49-F238E27FC236}">
                <a16:creationId xmlns:a16="http://schemas.microsoft.com/office/drawing/2014/main" id="{B3E8D088-6B0A-0160-395F-C763C8FDD73F}"/>
              </a:ext>
            </a:extLst>
          </p:cNvPr>
          <p:cNvSpPr txBox="1"/>
          <p:nvPr/>
        </p:nvSpPr>
        <p:spPr>
          <a:xfrm>
            <a:off x="355386" y="6381183"/>
            <a:ext cx="5901869"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“Load deflection characteristics of lateral compression of tubes,” 2021. </a:t>
            </a:r>
            <a:r>
              <a:rPr lang="en-US" sz="1050" b="0" i="0" u="none" strike="noStrike" baseline="0" dirty="0">
                <a:solidFill>
                  <a:srgbClr val="0462C1"/>
                </a:solidFill>
              </a:rPr>
              <a:t>https://github.com/Edgar-Mendonca/Load-deflection-characteristics-of-lateral-compression-of-tubes</a:t>
            </a:r>
            <a:r>
              <a:rPr lang="en-US" sz="1050" b="0" i="0" u="none" strike="noStrike" baseline="0" dirty="0">
                <a:solidFill>
                  <a:srgbClr val="000000"/>
                </a:solidFill>
              </a:rPr>
              <a:t>.</a:t>
            </a:r>
          </a:p>
        </p:txBody>
      </p:sp>
      <p:sp>
        <p:nvSpPr>
          <p:cNvPr id="8" name="TextBox 7">
            <a:extLst>
              <a:ext uri="{FF2B5EF4-FFF2-40B4-BE49-F238E27FC236}">
                <a16:creationId xmlns:a16="http://schemas.microsoft.com/office/drawing/2014/main" id="{B7D1AE21-5798-5275-EF0D-0DAD9F70B8E4}"/>
              </a:ext>
            </a:extLst>
          </p:cNvPr>
          <p:cNvSpPr txBox="1"/>
          <p:nvPr/>
        </p:nvSpPr>
        <p:spPr>
          <a:xfrm>
            <a:off x="385714" y="6850286"/>
            <a:ext cx="5901869" cy="577081"/>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“Mohr’s circle -Graphical representation for 2D and 3D stress tensors,” GitHub, 2021. </a:t>
            </a:r>
            <a:r>
              <a:rPr lang="en-US" sz="1050" b="0" i="0" u="none" strike="noStrike" baseline="0" dirty="0">
                <a:solidFill>
                  <a:srgbClr val="0462C1"/>
                </a:solidFill>
              </a:rPr>
              <a:t>https://github.com/Edgar-Mendonca/Mohr-s-circle---Graphical-representation-for-2D-and-3D-stress-tensors</a:t>
            </a:r>
            <a:r>
              <a:rPr lang="en-US" sz="1050" b="0" i="0" u="none" strike="noStrike" baseline="0" dirty="0">
                <a:solidFill>
                  <a:srgbClr val="000000"/>
                </a:solidFill>
              </a:rPr>
              <a:t>.</a:t>
            </a:r>
          </a:p>
        </p:txBody>
      </p:sp>
      <p:grpSp>
        <p:nvGrpSpPr>
          <p:cNvPr id="2" name="Group 1">
            <a:extLst>
              <a:ext uri="{FF2B5EF4-FFF2-40B4-BE49-F238E27FC236}">
                <a16:creationId xmlns:a16="http://schemas.microsoft.com/office/drawing/2014/main" id="{3072C7E4-C9CA-B68D-E9B7-7F9024375B6B}"/>
              </a:ext>
            </a:extLst>
          </p:cNvPr>
          <p:cNvGrpSpPr/>
          <p:nvPr/>
        </p:nvGrpSpPr>
        <p:grpSpPr>
          <a:xfrm>
            <a:off x="355387" y="7624495"/>
            <a:ext cx="5964886" cy="1697653"/>
            <a:chOff x="355387" y="7203726"/>
            <a:chExt cx="5964886" cy="1697653"/>
          </a:xfrm>
        </p:grpSpPr>
        <p:sp>
          <p:nvSpPr>
            <p:cNvPr id="14" name="TextBox 13">
              <a:extLst>
                <a:ext uri="{FF2B5EF4-FFF2-40B4-BE49-F238E27FC236}">
                  <a16:creationId xmlns:a16="http://schemas.microsoft.com/office/drawing/2014/main" id="{8E444752-E9B6-FB8C-AD56-BA4AD9916C2A}"/>
                </a:ext>
              </a:extLst>
            </p:cNvPr>
            <p:cNvSpPr txBox="1"/>
            <p:nvPr/>
          </p:nvSpPr>
          <p:spPr>
            <a:xfrm>
              <a:off x="355387" y="7203726"/>
              <a:ext cx="2039130" cy="338554"/>
            </a:xfrm>
            <a:prstGeom prst="rect">
              <a:avLst/>
            </a:prstGeom>
            <a:noFill/>
          </p:spPr>
          <p:txBody>
            <a:bodyPr wrap="square">
              <a:spAutoFit/>
            </a:bodyPr>
            <a:lstStyle/>
            <a:p>
              <a:r>
                <a:rPr lang="en-GB" sz="1600" b="1" dirty="0">
                  <a:solidFill>
                    <a:schemeClr val="accent1">
                      <a:lumMod val="75000"/>
                    </a:schemeClr>
                  </a:solidFill>
                  <a:latin typeface="Arial" panose="020B0604020202020204" pitchFamily="34" charset="0"/>
                </a:rPr>
                <a:t>VIDEO TUTORIALS</a:t>
              </a:r>
              <a:endParaRPr lang="en-IN" b="1" dirty="0">
                <a:solidFill>
                  <a:schemeClr val="accent1">
                    <a:lumMod val="75000"/>
                  </a:schemeClr>
                </a:solidFill>
              </a:endParaRPr>
            </a:p>
          </p:txBody>
        </p:sp>
        <p:cxnSp>
          <p:nvCxnSpPr>
            <p:cNvPr id="16" name="Straight Connector 15">
              <a:extLst>
                <a:ext uri="{FF2B5EF4-FFF2-40B4-BE49-F238E27FC236}">
                  <a16:creationId xmlns:a16="http://schemas.microsoft.com/office/drawing/2014/main" id="{C44CC78B-18E6-9D03-6E8E-2E14A05AD788}"/>
                </a:ext>
              </a:extLst>
            </p:cNvPr>
            <p:cNvCxnSpPr>
              <a:cxnSpLocks/>
            </p:cNvCxnSpPr>
            <p:nvPr/>
          </p:nvCxnSpPr>
          <p:spPr>
            <a:xfrm>
              <a:off x="482607" y="7521960"/>
              <a:ext cx="1778107" cy="0"/>
            </a:xfrm>
            <a:prstGeom prst="line">
              <a:avLst/>
            </a:prstGeom>
            <a:ln w="19050"/>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4BF4DAD4-0523-A461-0D3D-0DD6B41A6555}"/>
                </a:ext>
              </a:extLst>
            </p:cNvPr>
            <p:cNvSpPr txBox="1"/>
            <p:nvPr/>
          </p:nvSpPr>
          <p:spPr>
            <a:xfrm>
              <a:off x="388135" y="7579815"/>
              <a:ext cx="5871541" cy="415498"/>
            </a:xfrm>
            <a:prstGeom prst="rect">
              <a:avLst/>
            </a:prstGeom>
            <a:noFill/>
          </p:spPr>
          <p:txBody>
            <a:bodyPr wrap="square">
              <a:spAutoFit/>
            </a:bodyPr>
            <a:lstStyle/>
            <a:p>
              <a:pPr marL="171450" indent="-171450">
                <a:buFont typeface="Arial" panose="020B0604020202020204" pitchFamily="34" charset="0"/>
                <a:buChar char="•"/>
              </a:pPr>
              <a:r>
                <a:rPr lang="en-US" sz="1050" dirty="0"/>
                <a:t>E. Mendonca, “Split Hopkinson Pressure Bar(SHPB) - Analysis tool and graphical interface,” </a:t>
              </a:r>
              <a:r>
                <a:rPr lang="en-US" sz="1050" i="1" dirty="0"/>
                <a:t>YouTube</a:t>
              </a:r>
              <a:r>
                <a:rPr lang="en-US" sz="1050" dirty="0"/>
                <a:t>, 2022. </a:t>
              </a:r>
              <a:r>
                <a:rPr lang="en-US" sz="1050" dirty="0">
                  <a:hlinkClick r:id="rId3"/>
                </a:rPr>
                <a:t>https://youtu.be/0fWdUWLbv9A</a:t>
              </a:r>
              <a:r>
                <a:rPr lang="en-US" sz="1050" dirty="0"/>
                <a:t>.</a:t>
              </a:r>
              <a:endParaRPr lang="en-IN" sz="1050" dirty="0"/>
            </a:p>
          </p:txBody>
        </p:sp>
        <p:sp>
          <p:nvSpPr>
            <p:cNvPr id="23" name="TextBox 22">
              <a:extLst>
                <a:ext uri="{FF2B5EF4-FFF2-40B4-BE49-F238E27FC236}">
                  <a16:creationId xmlns:a16="http://schemas.microsoft.com/office/drawing/2014/main" id="{F43F090B-FA27-CA4D-6174-2E7F1C199E11}"/>
                </a:ext>
              </a:extLst>
            </p:cNvPr>
            <p:cNvSpPr txBox="1"/>
            <p:nvPr/>
          </p:nvSpPr>
          <p:spPr>
            <a:xfrm>
              <a:off x="384175" y="8032848"/>
              <a:ext cx="5936098" cy="415498"/>
            </a:xfrm>
            <a:prstGeom prst="rect">
              <a:avLst/>
            </a:prstGeom>
            <a:noFill/>
          </p:spPr>
          <p:txBody>
            <a:bodyPr wrap="square">
              <a:spAutoFit/>
            </a:bodyPr>
            <a:lstStyle/>
            <a:p>
              <a:pPr marL="171450" indent="-171450">
                <a:buFont typeface="Arial" panose="020B0604020202020204" pitchFamily="34" charset="0"/>
                <a:buChar char="•"/>
              </a:pPr>
              <a:r>
                <a:rPr lang="en-US" sz="1050" b="0" i="0" u="none" strike="noStrike" baseline="0" dirty="0">
                  <a:solidFill>
                    <a:srgbClr val="000000"/>
                  </a:solidFill>
                </a:rPr>
                <a:t>E. Mendonca, “Solution for Impact of a solid sphere on a rod -Hertzian contact theory,” </a:t>
              </a:r>
              <a:r>
                <a:rPr lang="en-US" sz="1050" b="0" i="1" u="none" strike="noStrike" baseline="0" dirty="0">
                  <a:solidFill>
                    <a:srgbClr val="000000"/>
                  </a:solidFill>
                </a:rPr>
                <a:t>YouTube</a:t>
              </a:r>
              <a:r>
                <a:rPr lang="en-US" sz="1050" b="0" i="0" u="none" strike="noStrike" baseline="0" dirty="0">
                  <a:solidFill>
                    <a:srgbClr val="000000"/>
                  </a:solidFill>
                </a:rPr>
                <a:t>, 2022. </a:t>
              </a:r>
              <a:r>
                <a:rPr lang="en-US" sz="1050" b="0" i="0" u="none" strike="noStrike" baseline="0" dirty="0">
                  <a:solidFill>
                    <a:srgbClr val="0462C1"/>
                  </a:solidFill>
                </a:rPr>
                <a:t>https://youtu.be/wvcG5PlnDu0</a:t>
              </a:r>
              <a:r>
                <a:rPr lang="en-US" sz="1050" b="0" i="0" u="none" strike="noStrike" baseline="0" dirty="0">
                  <a:solidFill>
                    <a:srgbClr val="000000"/>
                  </a:solidFill>
                </a:rPr>
                <a:t>.</a:t>
              </a:r>
            </a:p>
          </p:txBody>
        </p:sp>
        <p:sp>
          <p:nvSpPr>
            <p:cNvPr id="26" name="TextBox 25">
              <a:extLst>
                <a:ext uri="{FF2B5EF4-FFF2-40B4-BE49-F238E27FC236}">
                  <a16:creationId xmlns:a16="http://schemas.microsoft.com/office/drawing/2014/main" id="{D98EC07B-F46F-5114-BF12-8F16CF5441DA}"/>
                </a:ext>
              </a:extLst>
            </p:cNvPr>
            <p:cNvSpPr txBox="1"/>
            <p:nvPr/>
          </p:nvSpPr>
          <p:spPr>
            <a:xfrm>
              <a:off x="383798" y="8485881"/>
              <a:ext cx="5871541" cy="415498"/>
            </a:xfrm>
            <a:prstGeom prst="rect">
              <a:avLst/>
            </a:prstGeom>
            <a:noFill/>
          </p:spPr>
          <p:txBody>
            <a:bodyPr wrap="square">
              <a:spAutoFit/>
            </a:bodyPr>
            <a:lstStyle/>
            <a:p>
              <a:pPr marL="171450" indent="-171450">
                <a:buFont typeface="Arial" panose="020B0604020202020204" pitchFamily="34" charset="0"/>
                <a:buChar char="•"/>
              </a:pPr>
              <a:r>
                <a:rPr lang="en-US" sz="1050" b="0" i="0" u="none" strike="noStrike" baseline="0" dirty="0">
                  <a:solidFill>
                    <a:srgbClr val="000000"/>
                  </a:solidFill>
                </a:rPr>
                <a:t>E. Mendonca, Playlist of “FEA Analysis – ABAQUS” tutorials. </a:t>
              </a:r>
              <a:r>
                <a:rPr lang="en-US" sz="1050" b="0" i="0" u="none" strike="noStrike" baseline="0" dirty="0">
                  <a:solidFill>
                    <a:srgbClr val="0462C1"/>
                  </a:solidFill>
                </a:rPr>
                <a:t>https://youtube.com/playlist?list=PLod4499QuFwwVLCPQVaAj2OvXKnhlDsVl</a:t>
              </a:r>
            </a:p>
          </p:txBody>
        </p:sp>
      </p:grpSp>
      <p:sp>
        <p:nvSpPr>
          <p:cNvPr id="6" name="TextBox 5">
            <a:extLst>
              <a:ext uri="{FF2B5EF4-FFF2-40B4-BE49-F238E27FC236}">
                <a16:creationId xmlns:a16="http://schemas.microsoft.com/office/drawing/2014/main" id="{951ABE89-9BD3-15BB-93FA-FB03138C67FE}"/>
              </a:ext>
            </a:extLst>
          </p:cNvPr>
          <p:cNvSpPr txBox="1"/>
          <p:nvPr/>
        </p:nvSpPr>
        <p:spPr>
          <a:xfrm>
            <a:off x="383798" y="5046335"/>
            <a:ext cx="5797396"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a:t>
            </a:r>
            <a:r>
              <a:rPr lang="en-US" sz="1050" dirty="0">
                <a:solidFill>
                  <a:srgbClr val="000000"/>
                </a:solidFill>
              </a:rPr>
              <a:t> </a:t>
            </a:r>
            <a:r>
              <a:rPr lang="en-US" sz="1050" b="0" i="0" u="none" strike="noStrike" baseline="0" dirty="0">
                <a:solidFill>
                  <a:srgbClr val="000000"/>
                </a:solidFill>
              </a:rPr>
              <a:t>Mendonca, “Python based SHPB Experimental data analysis” </a:t>
            </a:r>
            <a:r>
              <a:rPr lang="en-US" sz="1050" b="0" i="1" u="none" strike="noStrike" baseline="0" dirty="0">
                <a:solidFill>
                  <a:srgbClr val="000000"/>
                </a:solidFill>
              </a:rPr>
              <a:t>GitHub</a:t>
            </a:r>
            <a:r>
              <a:rPr lang="en-US" sz="1050" b="0" i="0" u="none" strike="noStrike" baseline="0" dirty="0">
                <a:solidFill>
                  <a:srgbClr val="000000"/>
                </a:solidFill>
              </a:rPr>
              <a:t>, 2024. </a:t>
            </a:r>
            <a:r>
              <a:rPr lang="en-US" sz="1050" b="0" i="0" u="none" strike="noStrike" baseline="0" dirty="0">
                <a:solidFill>
                  <a:srgbClr val="0462C1"/>
                </a:solidFill>
              </a:rPr>
              <a:t>https://github.com/Edgar-Mendonca/SHPB-Analysis</a:t>
            </a:r>
            <a:r>
              <a:rPr lang="en-US" sz="1050" b="0" i="0" u="none" strike="noStrike" baseline="0" dirty="0">
                <a:solidFill>
                  <a:srgbClr val="000000"/>
                </a:solidFill>
              </a:rPr>
              <a:t>.</a:t>
            </a:r>
          </a:p>
        </p:txBody>
      </p:sp>
    </p:spTree>
    <p:extLst>
      <p:ext uri="{BB962C8B-B14F-4D97-AF65-F5344CB8AC3E}">
        <p14:creationId xmlns:p14="http://schemas.microsoft.com/office/powerpoint/2010/main" val="413508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35BBF3-3D1E-7D70-6810-5901BDBBE5D3}"/>
              </a:ext>
            </a:extLst>
          </p:cNvPr>
          <p:cNvSpPr txBox="1"/>
          <p:nvPr/>
        </p:nvSpPr>
        <p:spPr>
          <a:xfrm>
            <a:off x="267683" y="281605"/>
            <a:ext cx="1444626"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PROJECTS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E29F1123-BAB4-8D01-C588-5174566B6DB2}"/>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18" name="Group 17">
            <a:extLst>
              <a:ext uri="{FF2B5EF4-FFF2-40B4-BE49-F238E27FC236}">
                <a16:creationId xmlns:a16="http://schemas.microsoft.com/office/drawing/2014/main" id="{05BD0745-18F6-1085-3D56-43BA39FA798D}"/>
              </a:ext>
            </a:extLst>
          </p:cNvPr>
          <p:cNvGrpSpPr/>
          <p:nvPr/>
        </p:nvGrpSpPr>
        <p:grpSpPr>
          <a:xfrm>
            <a:off x="257995" y="918869"/>
            <a:ext cx="6127797" cy="2448833"/>
            <a:chOff x="267681" y="946004"/>
            <a:chExt cx="6127797" cy="2448833"/>
          </a:xfrm>
        </p:grpSpPr>
        <p:sp>
          <p:nvSpPr>
            <p:cNvPr id="6" name="TextBox 5">
              <a:extLst>
                <a:ext uri="{FF2B5EF4-FFF2-40B4-BE49-F238E27FC236}">
                  <a16:creationId xmlns:a16="http://schemas.microsoft.com/office/drawing/2014/main" id="{A9AEA2D3-8F08-6438-C3BD-6139B94353DD}"/>
                </a:ext>
              </a:extLst>
            </p:cNvPr>
            <p:cNvSpPr txBox="1"/>
            <p:nvPr/>
          </p:nvSpPr>
          <p:spPr>
            <a:xfrm>
              <a:off x="267681" y="946004"/>
              <a:ext cx="5647445" cy="307777"/>
            </a:xfrm>
            <a:prstGeom prst="rect">
              <a:avLst/>
            </a:prstGeom>
            <a:noFill/>
          </p:spPr>
          <p:txBody>
            <a:bodyPr wrap="square">
              <a:spAutoFit/>
            </a:bodyPr>
            <a:lstStyle/>
            <a:p>
              <a:pPr algn="just"/>
              <a:r>
                <a:rPr lang="en-US" sz="1400" b="1" i="0" dirty="0">
                  <a:effectLst/>
                </a:rPr>
                <a:t>Bharatiya Nagarika Website - Full Stack Development and Maintenance</a:t>
              </a:r>
              <a:endParaRPr lang="en-IN" sz="1400" dirty="0"/>
            </a:p>
          </p:txBody>
        </p:sp>
        <p:grpSp>
          <p:nvGrpSpPr>
            <p:cNvPr id="9" name="Group 8">
              <a:extLst>
                <a:ext uri="{FF2B5EF4-FFF2-40B4-BE49-F238E27FC236}">
                  <a16:creationId xmlns:a16="http://schemas.microsoft.com/office/drawing/2014/main" id="{61EF828A-FE74-CD84-2775-B3BF4D7235BF}"/>
                </a:ext>
              </a:extLst>
            </p:cNvPr>
            <p:cNvGrpSpPr/>
            <p:nvPr/>
          </p:nvGrpSpPr>
          <p:grpSpPr>
            <a:xfrm>
              <a:off x="569413" y="1217669"/>
              <a:ext cx="1444443" cy="261610"/>
              <a:chOff x="1210648" y="2415699"/>
              <a:chExt cx="1529522" cy="261610"/>
            </a:xfrm>
          </p:grpSpPr>
          <p:pic>
            <p:nvPicPr>
              <p:cNvPr id="10" name="Graphic 9">
                <a:extLst>
                  <a:ext uri="{FF2B5EF4-FFF2-40B4-BE49-F238E27FC236}">
                    <a16:creationId xmlns:a16="http://schemas.microsoft.com/office/drawing/2014/main" id="{E932F840-C2D0-7637-6A25-580788DAEC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0648" y="2451812"/>
                <a:ext cx="189384" cy="189384"/>
              </a:xfrm>
              <a:prstGeom prst="rect">
                <a:avLst/>
              </a:prstGeom>
            </p:spPr>
          </p:pic>
          <p:sp>
            <p:nvSpPr>
              <p:cNvPr id="13" name="TextBox 12">
                <a:extLst>
                  <a:ext uri="{FF2B5EF4-FFF2-40B4-BE49-F238E27FC236}">
                    <a16:creationId xmlns:a16="http://schemas.microsoft.com/office/drawing/2014/main" id="{CE198298-E4FE-4D72-1A11-62AF4BAFCAB2}"/>
                  </a:ext>
                </a:extLst>
              </p:cNvPr>
              <p:cNvSpPr txBox="1"/>
              <p:nvPr/>
            </p:nvSpPr>
            <p:spPr>
              <a:xfrm>
                <a:off x="1368351" y="2415699"/>
                <a:ext cx="1371819" cy="261610"/>
              </a:xfrm>
              <a:prstGeom prst="rect">
                <a:avLst/>
              </a:prstGeom>
              <a:noFill/>
            </p:spPr>
            <p:txBody>
              <a:bodyPr wrap="square">
                <a:spAutoFit/>
              </a:bodyPr>
              <a:lstStyle/>
              <a:p>
                <a:r>
                  <a:rPr lang="en-IN" sz="1050" b="0" i="0" dirty="0">
                    <a:effectLst/>
                  </a:rPr>
                  <a:t>Dec 2023 - Present</a:t>
                </a:r>
                <a:endParaRPr lang="en-IN" sz="1050" b="1" dirty="0"/>
              </a:p>
            </p:txBody>
          </p:sp>
        </p:grpSp>
        <p:sp>
          <p:nvSpPr>
            <p:cNvPr id="14" name="TextBox 13">
              <a:extLst>
                <a:ext uri="{FF2B5EF4-FFF2-40B4-BE49-F238E27FC236}">
                  <a16:creationId xmlns:a16="http://schemas.microsoft.com/office/drawing/2014/main" id="{ACCC9D9C-8003-EB14-7657-013E0BBBAB5A}"/>
                </a:ext>
              </a:extLst>
            </p:cNvPr>
            <p:cNvSpPr txBox="1"/>
            <p:nvPr/>
          </p:nvSpPr>
          <p:spPr>
            <a:xfrm>
              <a:off x="267682" y="1686677"/>
              <a:ext cx="6127796" cy="1708160"/>
            </a:xfrm>
            <a:prstGeom prst="rect">
              <a:avLst/>
            </a:prstGeom>
            <a:noFill/>
          </p:spPr>
          <p:txBody>
            <a:bodyPr wrap="square" rtlCol="0">
              <a:spAutoFit/>
            </a:bodyPr>
            <a:lstStyle/>
            <a:p>
              <a:pPr marL="171450" indent="-171450" algn="just">
                <a:buFont typeface="Arial" panose="020B0604020202020204" pitchFamily="34" charset="0"/>
                <a:buChar char="•"/>
              </a:pPr>
              <a:r>
                <a:rPr lang="en-US" sz="1050" b="0" i="0" dirty="0">
                  <a:effectLst/>
                  <a:latin typeface="Söhne"/>
                </a:rPr>
                <a:t>Led full-stack development using HTML, CSS, JavaScript, Bootstrap, and PHP.</a:t>
              </a:r>
            </a:p>
            <a:p>
              <a:pPr marL="171450" indent="-171450" algn="just">
                <a:buFont typeface="Arial" panose="020B0604020202020204" pitchFamily="34" charset="0"/>
                <a:buChar char="•"/>
              </a:pPr>
              <a:r>
                <a:rPr lang="en-US" sz="1050" b="0" i="0" dirty="0">
                  <a:effectLst/>
                  <a:latin typeface="Söhne"/>
                </a:rPr>
                <a:t>Ensured robust backend functionalities for seamless user interactions and efficient form processing.</a:t>
              </a:r>
            </a:p>
            <a:p>
              <a:pPr marL="171450" indent="-171450" algn="just">
                <a:buFont typeface="Arial" panose="020B0604020202020204" pitchFamily="34" charset="0"/>
                <a:buChar char="•"/>
              </a:pPr>
              <a:r>
                <a:rPr lang="en-US" sz="1050" b="0" i="0" dirty="0">
                  <a:effectLst/>
                  <a:latin typeface="Söhne"/>
                </a:rPr>
                <a:t>Contributed to visual aesthetics through custom content creation.</a:t>
              </a:r>
            </a:p>
            <a:p>
              <a:pPr marL="171450" indent="-171450" algn="just">
                <a:buFont typeface="Arial" panose="020B0604020202020204" pitchFamily="34" charset="0"/>
                <a:buChar char="•"/>
              </a:pPr>
              <a:r>
                <a:rPr lang="en-US" sz="1050" b="0" i="0" dirty="0">
                  <a:effectLst/>
                  <a:latin typeface="Söhne"/>
                </a:rPr>
                <a:t>Crafted comprehensive legal documentation for privacy, cookies, and terms of service.</a:t>
              </a:r>
            </a:p>
            <a:p>
              <a:pPr marL="171450" indent="-171450" algn="just">
                <a:buFont typeface="Arial" panose="020B0604020202020204" pitchFamily="34" charset="0"/>
                <a:buChar char="•"/>
              </a:pPr>
              <a:r>
                <a:rPr lang="en-US" sz="1050" b="0" i="0" dirty="0">
                  <a:effectLst/>
                  <a:latin typeface="Söhne"/>
                </a:rPr>
                <a:t>Conducted SEO optimization and analytics implementation with tools like Google Analytics.</a:t>
              </a:r>
            </a:p>
            <a:p>
              <a:pPr marL="171450" indent="-171450" algn="just">
                <a:buFont typeface="Arial" panose="020B0604020202020204" pitchFamily="34" charset="0"/>
                <a:buChar char="•"/>
              </a:pPr>
              <a:r>
                <a:rPr lang="en-US" sz="1050" b="0" i="0" dirty="0">
                  <a:effectLst/>
                  <a:latin typeface="Söhne"/>
                </a:rPr>
                <a:t>Managed web indexing using Google Search Console for enhanced visibility and search engine performance.</a:t>
              </a:r>
            </a:p>
            <a:p>
              <a:pPr marL="171450" indent="-171450" algn="just">
                <a:buFont typeface="Arial" panose="020B0604020202020204" pitchFamily="34" charset="0"/>
                <a:buChar char="•"/>
              </a:pPr>
              <a:r>
                <a:rPr lang="en-US" sz="1050" b="0" i="0" dirty="0">
                  <a:effectLst/>
                  <a:latin typeface="Söhne"/>
                </a:rPr>
                <a:t>Maintained and improved website security, compliance with web standards, and online impact.</a:t>
              </a:r>
            </a:p>
            <a:p>
              <a:pPr marL="171450" indent="-171450" algn="just">
                <a:buFont typeface="Arial" panose="020B0604020202020204" pitchFamily="34" charset="0"/>
                <a:buChar char="•"/>
              </a:pPr>
              <a:r>
                <a:rPr lang="en-US" sz="1050" b="0" i="0" dirty="0">
                  <a:effectLst/>
                  <a:latin typeface="Söhne"/>
                </a:rPr>
                <a:t>Collaborated with stakeholders, delivering solutions that exceeded expectations and achieved a compelling online presence.</a:t>
              </a:r>
            </a:p>
          </p:txBody>
        </p:sp>
        <p:sp>
          <p:nvSpPr>
            <p:cNvPr id="15" name="TextBox 14">
              <a:extLst>
                <a:ext uri="{FF2B5EF4-FFF2-40B4-BE49-F238E27FC236}">
                  <a16:creationId xmlns:a16="http://schemas.microsoft.com/office/drawing/2014/main" id="{22FEE671-99C2-81B4-25E2-2B2911F59DF2}"/>
                </a:ext>
              </a:extLst>
            </p:cNvPr>
            <p:cNvSpPr txBox="1"/>
            <p:nvPr/>
          </p:nvSpPr>
          <p:spPr>
            <a:xfrm>
              <a:off x="462522" y="1456020"/>
              <a:ext cx="3765774" cy="246221"/>
            </a:xfrm>
            <a:prstGeom prst="rect">
              <a:avLst/>
            </a:prstGeom>
            <a:noFill/>
          </p:spPr>
          <p:txBody>
            <a:bodyPr wrap="none" rtlCol="0">
              <a:spAutoFit/>
            </a:bodyPr>
            <a:lstStyle/>
            <a:p>
              <a:r>
                <a:rPr lang="en-IN" sz="1000" b="0" i="1" dirty="0">
                  <a:effectLst/>
                  <a:latin typeface="-apple-system"/>
                </a:rPr>
                <a:t>Associated with </a:t>
              </a:r>
              <a:r>
                <a:rPr lang="en-IN" sz="1000" b="0" i="1" dirty="0">
                  <a:effectLst/>
                </a:rPr>
                <a:t>Bharatiya</a:t>
              </a:r>
              <a:r>
                <a:rPr lang="en-IN" sz="1000" b="0" i="1" dirty="0">
                  <a:effectLst/>
                  <a:latin typeface="-apple-system"/>
                </a:rPr>
                <a:t> Nagarika </a:t>
              </a:r>
              <a:r>
                <a:rPr lang="en-IN" sz="1000" b="0" i="0" dirty="0">
                  <a:effectLst/>
                  <a:latin typeface="-apple-system"/>
                </a:rPr>
                <a:t>(</a:t>
              </a:r>
              <a:r>
                <a:rPr lang="en-IN" sz="1000" b="0" i="0" dirty="0">
                  <a:effectLst/>
                  <a:latin typeface="-apple-system"/>
                  <a:hlinkClick r:id="rId4">
                    <a:extLst>
                      <a:ext uri="{A12FA001-AC4F-418D-AE19-62706E023703}">
                        <ahyp:hlinkClr xmlns:ahyp="http://schemas.microsoft.com/office/drawing/2018/hyperlinkcolor" val="tx"/>
                      </a:ext>
                    </a:extLst>
                  </a:hlinkClick>
                </a:rPr>
                <a:t>https://bharatiyanagarika.com/</a:t>
              </a:r>
              <a:r>
                <a:rPr lang="en-IN" sz="1000" b="0" i="0" dirty="0">
                  <a:effectLst/>
                  <a:latin typeface="-apple-system"/>
                </a:rPr>
                <a:t>)</a:t>
              </a:r>
              <a:endParaRPr lang="en-IN" sz="1000" dirty="0"/>
            </a:p>
          </p:txBody>
        </p:sp>
      </p:grpSp>
      <p:sp>
        <p:nvSpPr>
          <p:cNvPr id="7" name="TextBox 6">
            <a:extLst>
              <a:ext uri="{FF2B5EF4-FFF2-40B4-BE49-F238E27FC236}">
                <a16:creationId xmlns:a16="http://schemas.microsoft.com/office/drawing/2014/main" id="{386C1D03-F9AC-9493-CE39-928C11593398}"/>
              </a:ext>
            </a:extLst>
          </p:cNvPr>
          <p:cNvSpPr txBox="1"/>
          <p:nvPr/>
        </p:nvSpPr>
        <p:spPr>
          <a:xfrm>
            <a:off x="267681" y="6191305"/>
            <a:ext cx="5485351" cy="307777"/>
          </a:xfrm>
          <a:prstGeom prst="rect">
            <a:avLst/>
          </a:prstGeom>
          <a:noFill/>
        </p:spPr>
        <p:txBody>
          <a:bodyPr wrap="square">
            <a:spAutoFit/>
          </a:bodyPr>
          <a:lstStyle/>
          <a:p>
            <a:r>
              <a:rPr lang="en-US" sz="1400" b="1" dirty="0"/>
              <a:t>Split Hopkinson Pressure Bar - Documentation</a:t>
            </a:r>
          </a:p>
        </p:txBody>
      </p:sp>
      <p:grpSp>
        <p:nvGrpSpPr>
          <p:cNvPr id="12" name="Group 11">
            <a:extLst>
              <a:ext uri="{FF2B5EF4-FFF2-40B4-BE49-F238E27FC236}">
                <a16:creationId xmlns:a16="http://schemas.microsoft.com/office/drawing/2014/main" id="{4DF4D1BD-BB56-A194-F9EE-C1561EB5F8C6}"/>
              </a:ext>
            </a:extLst>
          </p:cNvPr>
          <p:cNvGrpSpPr/>
          <p:nvPr/>
        </p:nvGrpSpPr>
        <p:grpSpPr>
          <a:xfrm>
            <a:off x="569413" y="6479376"/>
            <a:ext cx="4145800" cy="253916"/>
            <a:chOff x="1210648" y="2423942"/>
            <a:chExt cx="4145800" cy="253916"/>
          </a:xfrm>
        </p:grpSpPr>
        <p:pic>
          <p:nvPicPr>
            <p:cNvPr id="8" name="Graphic 7">
              <a:extLst>
                <a:ext uri="{FF2B5EF4-FFF2-40B4-BE49-F238E27FC236}">
                  <a16:creationId xmlns:a16="http://schemas.microsoft.com/office/drawing/2014/main" id="{ECB8704E-FECB-B312-45A9-FB5E24494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0648" y="2451812"/>
              <a:ext cx="189384" cy="189384"/>
            </a:xfrm>
            <a:prstGeom prst="rect">
              <a:avLst/>
            </a:prstGeom>
          </p:spPr>
        </p:pic>
        <p:sp>
          <p:nvSpPr>
            <p:cNvPr id="11" name="TextBox 10">
              <a:extLst>
                <a:ext uri="{FF2B5EF4-FFF2-40B4-BE49-F238E27FC236}">
                  <a16:creationId xmlns:a16="http://schemas.microsoft.com/office/drawing/2014/main" id="{656DC593-3489-3F68-436A-CEA82A41B654}"/>
                </a:ext>
              </a:extLst>
            </p:cNvPr>
            <p:cNvSpPr txBox="1"/>
            <p:nvPr/>
          </p:nvSpPr>
          <p:spPr>
            <a:xfrm>
              <a:off x="1349893" y="2423942"/>
              <a:ext cx="4006555" cy="253916"/>
            </a:xfrm>
            <a:prstGeom prst="rect">
              <a:avLst/>
            </a:prstGeom>
            <a:noFill/>
          </p:spPr>
          <p:txBody>
            <a:bodyPr wrap="square">
              <a:spAutoFit/>
            </a:bodyPr>
            <a:lstStyle/>
            <a:p>
              <a:r>
                <a:rPr lang="en-IN" sz="1050" b="0" i="0" dirty="0">
                  <a:effectLst/>
                </a:rPr>
                <a:t>Nov 2018 - Apr 202</a:t>
              </a:r>
              <a:r>
                <a:rPr lang="en-IN" sz="1050" dirty="0"/>
                <a:t>1, Documented &amp; Modified: Nov 2023 – April 2024</a:t>
              </a:r>
              <a:endParaRPr lang="en-IN" sz="1050" b="1" dirty="0"/>
            </a:p>
          </p:txBody>
        </p:sp>
      </p:grpSp>
      <p:sp>
        <p:nvSpPr>
          <p:cNvPr id="16" name="TextBox 15">
            <a:extLst>
              <a:ext uri="{FF2B5EF4-FFF2-40B4-BE49-F238E27FC236}">
                <a16:creationId xmlns:a16="http://schemas.microsoft.com/office/drawing/2014/main" id="{804C3D38-78EC-58D6-9785-1E64DD0376BF}"/>
              </a:ext>
            </a:extLst>
          </p:cNvPr>
          <p:cNvSpPr txBox="1"/>
          <p:nvPr/>
        </p:nvSpPr>
        <p:spPr>
          <a:xfrm>
            <a:off x="267682" y="7172917"/>
            <a:ext cx="6127796" cy="2031325"/>
          </a:xfrm>
          <a:prstGeom prst="rect">
            <a:avLst/>
          </a:prstGeom>
          <a:noFill/>
        </p:spPr>
        <p:txBody>
          <a:bodyPr wrap="square" rtlCol="0">
            <a:spAutoFit/>
          </a:bodyPr>
          <a:lstStyle/>
          <a:p>
            <a:pPr marL="171450" indent="-171450" algn="just">
              <a:buFont typeface="Arial" panose="020B0604020202020204" pitchFamily="34" charset="0"/>
              <a:buChar char="•"/>
            </a:pPr>
            <a:r>
              <a:rPr lang="en-US" sz="1050" b="0" i="0" dirty="0">
                <a:effectLst/>
                <a:latin typeface="Söhne"/>
              </a:rPr>
              <a:t>Led CAD design evaluations for the SHPB experimental setup, ensuring precision and functionality.</a:t>
            </a:r>
          </a:p>
          <a:p>
            <a:pPr marL="171450" indent="-171450" algn="just">
              <a:buFont typeface="Arial" panose="020B0604020202020204" pitchFamily="34" charset="0"/>
              <a:buChar char="•"/>
            </a:pPr>
            <a:r>
              <a:rPr lang="en-US" sz="1050" b="0" i="0" dirty="0">
                <a:effectLst/>
                <a:latin typeface="Söhne"/>
              </a:rPr>
              <a:t>Oversaw manufacturing, ensuring all components met experiment and design standards.</a:t>
            </a:r>
          </a:p>
          <a:p>
            <a:pPr marL="171450" indent="-171450" algn="just">
              <a:buFont typeface="Arial" panose="020B0604020202020204" pitchFamily="34" charset="0"/>
              <a:buChar char="•"/>
            </a:pPr>
            <a:r>
              <a:rPr lang="en-US" sz="1050" b="0" i="0" dirty="0">
                <a:effectLst/>
                <a:latin typeface="Söhne"/>
              </a:rPr>
              <a:t>Designed a sophisticated control system, including a striker launch system, meeting stringent experimental requirements.</a:t>
            </a:r>
          </a:p>
          <a:p>
            <a:pPr marL="171450" indent="-171450" algn="just">
              <a:buFont typeface="Arial" panose="020B0604020202020204" pitchFamily="34" charset="0"/>
              <a:buChar char="•"/>
            </a:pPr>
            <a:r>
              <a:rPr lang="en-US" sz="1050" b="0" i="0" dirty="0">
                <a:effectLst/>
                <a:latin typeface="Söhne"/>
              </a:rPr>
              <a:t>Orchestrated development of the electronics subsystem, implementing precise velocity measurement, gauge amplifiers, robust data acquisition, and a coordinated Power Supply Unit (PSU).</a:t>
            </a:r>
          </a:p>
          <a:p>
            <a:pPr marL="171450" indent="-171450" algn="just">
              <a:buFont typeface="Arial" panose="020B0604020202020204" pitchFamily="34" charset="0"/>
              <a:buChar char="•"/>
            </a:pPr>
            <a:r>
              <a:rPr lang="en-US" sz="1050" b="0" i="0" dirty="0">
                <a:effectLst/>
                <a:latin typeface="Söhne"/>
              </a:rPr>
              <a:t>Developed MATLAB software for post-processing, extracting valid stress-strain results, wave speed, and other dynamic material properties.</a:t>
            </a:r>
          </a:p>
          <a:p>
            <a:pPr marL="171450" indent="-171450" algn="just">
              <a:buFont typeface="Arial" panose="020B0604020202020204" pitchFamily="34" charset="0"/>
              <a:buChar char="•"/>
            </a:pPr>
            <a:r>
              <a:rPr lang="en-US" sz="1050" b="0" i="0" dirty="0">
                <a:effectLst/>
                <a:latin typeface="Söhne"/>
              </a:rPr>
              <a:t>Executed rigorous testing, ensuring the SHPB system's functionality and reliability under diverse experimental conditions.</a:t>
            </a:r>
          </a:p>
          <a:p>
            <a:pPr marL="171450" indent="-171450" algn="just">
              <a:buFont typeface="Arial" panose="020B0604020202020204" pitchFamily="34" charset="0"/>
              <a:buChar char="•"/>
            </a:pPr>
            <a:r>
              <a:rPr lang="en-US" sz="1050" b="0" i="0" dirty="0">
                <a:effectLst/>
                <a:latin typeface="Söhne"/>
              </a:rPr>
              <a:t>Contributed to material testing and impact dynamics in diverse applications, showcasing the system's versatility and effectiveness.</a:t>
            </a:r>
          </a:p>
        </p:txBody>
      </p:sp>
      <p:sp>
        <p:nvSpPr>
          <p:cNvPr id="17" name="TextBox 16">
            <a:extLst>
              <a:ext uri="{FF2B5EF4-FFF2-40B4-BE49-F238E27FC236}">
                <a16:creationId xmlns:a16="http://schemas.microsoft.com/office/drawing/2014/main" id="{56818C34-759D-BBD0-BC0F-2841255EDE35}"/>
              </a:ext>
            </a:extLst>
          </p:cNvPr>
          <p:cNvSpPr txBox="1"/>
          <p:nvPr/>
        </p:nvSpPr>
        <p:spPr>
          <a:xfrm>
            <a:off x="411782" y="6704794"/>
            <a:ext cx="5381826" cy="246221"/>
          </a:xfrm>
          <a:prstGeom prst="rect">
            <a:avLst/>
          </a:prstGeom>
          <a:noFill/>
        </p:spPr>
        <p:txBody>
          <a:bodyPr wrap="square">
            <a:spAutoFit/>
          </a:bodyPr>
          <a:lstStyle/>
          <a:p>
            <a:r>
              <a:rPr lang="en-IN" sz="1000" b="0" i="1" dirty="0">
                <a:effectLst/>
                <a:latin typeface="-apple-system"/>
              </a:rPr>
              <a:t>Associated with </a:t>
            </a:r>
            <a:r>
              <a:rPr lang="en-IN" sz="1000" b="0" i="1" dirty="0">
                <a:effectLst/>
              </a:rPr>
              <a:t>Vemana Institute of Technology, IISc and </a:t>
            </a:r>
            <a:r>
              <a:rPr lang="es-ES" sz="1000" b="0" i="1" dirty="0">
                <a:effectLst/>
              </a:rPr>
              <a:t>Titania Ensayos y Proyectos Industriales</a:t>
            </a:r>
          </a:p>
        </p:txBody>
      </p:sp>
      <p:grpSp>
        <p:nvGrpSpPr>
          <p:cNvPr id="23" name="Group 22">
            <a:extLst>
              <a:ext uri="{FF2B5EF4-FFF2-40B4-BE49-F238E27FC236}">
                <a16:creationId xmlns:a16="http://schemas.microsoft.com/office/drawing/2014/main" id="{9C349EDD-2F77-9FAB-E25E-46ED66C1138F}"/>
              </a:ext>
            </a:extLst>
          </p:cNvPr>
          <p:cNvGrpSpPr/>
          <p:nvPr/>
        </p:nvGrpSpPr>
        <p:grpSpPr>
          <a:xfrm>
            <a:off x="649152" y="6901941"/>
            <a:ext cx="2262697" cy="253916"/>
            <a:chOff x="6517849" y="3595973"/>
            <a:chExt cx="2262697" cy="253916"/>
          </a:xfrm>
        </p:grpSpPr>
        <p:sp>
          <p:nvSpPr>
            <p:cNvPr id="19" name="TextBox 18">
              <a:extLst>
                <a:ext uri="{FF2B5EF4-FFF2-40B4-BE49-F238E27FC236}">
                  <a16:creationId xmlns:a16="http://schemas.microsoft.com/office/drawing/2014/main" id="{57372D85-9B4D-E000-98C8-12B825436675}"/>
                </a:ext>
              </a:extLst>
            </p:cNvPr>
            <p:cNvSpPr txBox="1"/>
            <p:nvPr/>
          </p:nvSpPr>
          <p:spPr>
            <a:xfrm>
              <a:off x="6540943" y="3595973"/>
              <a:ext cx="2239603" cy="253916"/>
            </a:xfrm>
            <a:prstGeom prst="rect">
              <a:avLst/>
            </a:prstGeom>
            <a:noFill/>
          </p:spPr>
          <p:txBody>
            <a:bodyPr wrap="square" rtlCol="0">
              <a:spAutoFit/>
            </a:bodyPr>
            <a:lstStyle/>
            <a:p>
              <a:pPr algn="ctr"/>
              <a:r>
                <a:rPr lang="en-IN" sz="1050" i="1" dirty="0">
                  <a:hlinkClick r:id="rId5"/>
                </a:rPr>
                <a:t>Project Guide, Documentation link</a:t>
              </a:r>
              <a:endParaRPr lang="en-IN" sz="1050" i="1" dirty="0"/>
            </a:p>
          </p:txBody>
        </p:sp>
        <p:pic>
          <p:nvPicPr>
            <p:cNvPr id="21" name="Graphic 20">
              <a:extLst>
                <a:ext uri="{FF2B5EF4-FFF2-40B4-BE49-F238E27FC236}">
                  <a16:creationId xmlns:a16="http://schemas.microsoft.com/office/drawing/2014/main" id="{45E75795-85D3-D3C5-F9CF-EF0A446C91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17849" y="3630127"/>
              <a:ext cx="185608" cy="185608"/>
            </a:xfrm>
            <a:prstGeom prst="rect">
              <a:avLst/>
            </a:prstGeom>
          </p:spPr>
        </p:pic>
      </p:grpSp>
      <p:grpSp>
        <p:nvGrpSpPr>
          <p:cNvPr id="29" name="Group 28">
            <a:extLst>
              <a:ext uri="{FF2B5EF4-FFF2-40B4-BE49-F238E27FC236}">
                <a16:creationId xmlns:a16="http://schemas.microsoft.com/office/drawing/2014/main" id="{759DB52B-A954-0AAD-2999-410A5E52A746}"/>
              </a:ext>
            </a:extLst>
          </p:cNvPr>
          <p:cNvGrpSpPr/>
          <p:nvPr/>
        </p:nvGrpSpPr>
        <p:grpSpPr>
          <a:xfrm>
            <a:off x="267681" y="3602235"/>
            <a:ext cx="6127798" cy="2308339"/>
            <a:chOff x="267681" y="3602235"/>
            <a:chExt cx="6127798" cy="2308339"/>
          </a:xfrm>
        </p:grpSpPr>
        <p:sp>
          <p:nvSpPr>
            <p:cNvPr id="3" name="TextBox 2">
              <a:extLst>
                <a:ext uri="{FF2B5EF4-FFF2-40B4-BE49-F238E27FC236}">
                  <a16:creationId xmlns:a16="http://schemas.microsoft.com/office/drawing/2014/main" id="{B70A0667-62A9-CB9F-7A16-2D3539BEAAD8}"/>
                </a:ext>
              </a:extLst>
            </p:cNvPr>
            <p:cNvSpPr txBox="1"/>
            <p:nvPr/>
          </p:nvSpPr>
          <p:spPr>
            <a:xfrm>
              <a:off x="267682" y="3602235"/>
              <a:ext cx="6127797" cy="523220"/>
            </a:xfrm>
            <a:prstGeom prst="rect">
              <a:avLst/>
            </a:prstGeom>
            <a:noFill/>
          </p:spPr>
          <p:txBody>
            <a:bodyPr wrap="square">
              <a:spAutoFit/>
            </a:bodyPr>
            <a:lstStyle/>
            <a:p>
              <a:pPr algn="just"/>
              <a:r>
                <a:rPr lang="en-US" sz="1400" b="1" dirty="0"/>
                <a:t>Advanced Study on Aluminum Tube Deformation: Experimental Design, FEA Analysis, and Comparative Evaluation</a:t>
              </a:r>
              <a:endParaRPr lang="en-IN" sz="1400" b="1" dirty="0"/>
            </a:p>
          </p:txBody>
        </p:sp>
        <p:grpSp>
          <p:nvGrpSpPr>
            <p:cNvPr id="28" name="Group 27">
              <a:extLst>
                <a:ext uri="{FF2B5EF4-FFF2-40B4-BE49-F238E27FC236}">
                  <a16:creationId xmlns:a16="http://schemas.microsoft.com/office/drawing/2014/main" id="{F389D98F-93B6-8D38-3B5C-A913046C9308}"/>
                </a:ext>
              </a:extLst>
            </p:cNvPr>
            <p:cNvGrpSpPr/>
            <p:nvPr/>
          </p:nvGrpSpPr>
          <p:grpSpPr>
            <a:xfrm>
              <a:off x="569413" y="4129562"/>
              <a:ext cx="1538996" cy="253916"/>
              <a:chOff x="569413" y="4097975"/>
              <a:chExt cx="1538996" cy="253916"/>
            </a:xfrm>
          </p:grpSpPr>
          <p:pic>
            <p:nvPicPr>
              <p:cNvPr id="20" name="Graphic 19">
                <a:extLst>
                  <a:ext uri="{FF2B5EF4-FFF2-40B4-BE49-F238E27FC236}">
                    <a16:creationId xmlns:a16="http://schemas.microsoft.com/office/drawing/2014/main" id="{079191B9-913C-17D7-1777-26EA3353DD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413" y="4130241"/>
                <a:ext cx="189384" cy="189384"/>
              </a:xfrm>
              <a:prstGeom prst="rect">
                <a:avLst/>
              </a:prstGeom>
            </p:spPr>
          </p:pic>
          <p:sp>
            <p:nvSpPr>
              <p:cNvPr id="22" name="TextBox 21">
                <a:extLst>
                  <a:ext uri="{FF2B5EF4-FFF2-40B4-BE49-F238E27FC236}">
                    <a16:creationId xmlns:a16="http://schemas.microsoft.com/office/drawing/2014/main" id="{E044B0B3-0BDE-EDD7-4267-1E395AF604ED}"/>
                  </a:ext>
                </a:extLst>
              </p:cNvPr>
              <p:cNvSpPr txBox="1"/>
              <p:nvPr/>
            </p:nvSpPr>
            <p:spPr>
              <a:xfrm>
                <a:off x="683060" y="4097975"/>
                <a:ext cx="1425349" cy="253916"/>
              </a:xfrm>
              <a:prstGeom prst="rect">
                <a:avLst/>
              </a:prstGeom>
              <a:noFill/>
            </p:spPr>
            <p:txBody>
              <a:bodyPr wrap="square">
                <a:spAutoFit/>
              </a:bodyPr>
              <a:lstStyle/>
              <a:p>
                <a:r>
                  <a:rPr lang="en-IN" sz="1050" b="0" i="0" dirty="0">
                    <a:effectLst/>
                  </a:rPr>
                  <a:t>Mar 2022 </a:t>
                </a:r>
                <a:r>
                  <a:rPr lang="en-IN" sz="1050" dirty="0"/>
                  <a:t>-</a:t>
                </a:r>
                <a:r>
                  <a:rPr lang="en-IN" sz="1050" b="0" i="0" dirty="0">
                    <a:effectLst/>
                  </a:rPr>
                  <a:t> May 2023</a:t>
                </a:r>
                <a:endParaRPr lang="en-IN" sz="1050" b="1" dirty="0"/>
              </a:p>
            </p:txBody>
          </p:sp>
        </p:grpSp>
        <p:sp>
          <p:nvSpPr>
            <p:cNvPr id="27" name="TextBox 26">
              <a:extLst>
                <a:ext uri="{FF2B5EF4-FFF2-40B4-BE49-F238E27FC236}">
                  <a16:creationId xmlns:a16="http://schemas.microsoft.com/office/drawing/2014/main" id="{43D738A9-A883-9150-41BD-5C5DEB844933}"/>
                </a:ext>
              </a:extLst>
            </p:cNvPr>
            <p:cNvSpPr txBox="1"/>
            <p:nvPr/>
          </p:nvSpPr>
          <p:spPr>
            <a:xfrm>
              <a:off x="267681" y="4363997"/>
              <a:ext cx="6127797" cy="1546577"/>
            </a:xfrm>
            <a:prstGeom prst="rect">
              <a:avLst/>
            </a:prstGeom>
            <a:noFill/>
          </p:spPr>
          <p:txBody>
            <a:bodyPr wrap="square">
              <a:spAutoFit/>
            </a:bodyPr>
            <a:lstStyle/>
            <a:p>
              <a:pPr marL="171450" indent="-171450" algn="just">
                <a:buFont typeface="Arial" panose="020B0604020202020204" pitchFamily="34" charset="0"/>
                <a:buChar char="•"/>
              </a:pPr>
              <a:r>
                <a:rPr lang="en-US" sz="1050" b="0" i="0" dirty="0">
                  <a:effectLst/>
                </a:rPr>
                <a:t>Spearheaded research on aluminum tube deformation and impact energy absorption.</a:t>
              </a:r>
            </a:p>
            <a:p>
              <a:pPr marL="171450" indent="-171450" algn="just">
                <a:buFont typeface="Arial" panose="020B0604020202020204" pitchFamily="34" charset="0"/>
                <a:buChar char="•"/>
              </a:pPr>
              <a:r>
                <a:rPr lang="en-US" sz="1050" b="0" i="0" dirty="0">
                  <a:effectLst/>
                </a:rPr>
                <a:t>Developed and implemented experimental guidelines for both theoretical and practical aspects.</a:t>
              </a:r>
            </a:p>
            <a:p>
              <a:pPr marL="171450" indent="-171450" algn="just">
                <a:buFont typeface="Arial" panose="020B0604020202020204" pitchFamily="34" charset="0"/>
                <a:buChar char="•"/>
              </a:pPr>
              <a:r>
                <a:rPr lang="en-US" sz="1050" b="0" i="0" dirty="0">
                  <a:effectLst/>
                </a:rPr>
                <a:t>Conducted an extensive literature review to inform the theoretical framework.</a:t>
              </a:r>
            </a:p>
            <a:p>
              <a:pPr marL="171450" indent="-171450" algn="just">
                <a:buFont typeface="Arial" panose="020B0604020202020204" pitchFamily="34" charset="0"/>
                <a:buChar char="•"/>
              </a:pPr>
              <a:r>
                <a:rPr lang="en-US" sz="1050" b="0" i="0" dirty="0">
                  <a:effectLst/>
                </a:rPr>
                <a:t>Led the formulation of Finite Element Analysis (FEA) guidelines and executed FEA using Abaqus CAE.</a:t>
              </a:r>
            </a:p>
            <a:p>
              <a:pPr marL="171450" indent="-171450" algn="just">
                <a:buFont typeface="Arial" panose="020B0604020202020204" pitchFamily="34" charset="0"/>
                <a:buChar char="•"/>
              </a:pPr>
              <a:r>
                <a:rPr lang="en-US" sz="1050" b="0" i="0" dirty="0">
                  <a:effectLst/>
                </a:rPr>
                <a:t>Established experimental characterization techniques for acquiring essential data.</a:t>
              </a:r>
            </a:p>
            <a:p>
              <a:pPr marL="171450" indent="-171450" algn="just">
                <a:buFont typeface="Arial" panose="020B0604020202020204" pitchFamily="34" charset="0"/>
                <a:buChar char="•"/>
              </a:pPr>
              <a:r>
                <a:rPr lang="en-US" sz="1050" b="0" i="0" dirty="0">
                  <a:effectLst/>
                </a:rPr>
                <a:t>Standardized experimental procedures and conducted tests for data gathering.</a:t>
              </a:r>
            </a:p>
            <a:p>
              <a:pPr marL="171450" indent="-171450" algn="just">
                <a:buFont typeface="Arial" panose="020B0604020202020204" pitchFamily="34" charset="0"/>
                <a:buChar char="•"/>
              </a:pPr>
              <a:r>
                <a:rPr lang="en-US" sz="1050" b="0" i="0" dirty="0">
                  <a:effectLst/>
                </a:rPr>
                <a:t>Applied FEA based on experimental results for analytical comparisons.</a:t>
              </a:r>
            </a:p>
            <a:p>
              <a:pPr marL="171450" indent="-171450" algn="just">
                <a:buFont typeface="Arial" panose="020B0604020202020204" pitchFamily="34" charset="0"/>
                <a:buChar char="•"/>
              </a:pPr>
              <a:r>
                <a:rPr lang="en-US" sz="1050" b="0" i="0" dirty="0">
                  <a:effectLst/>
                </a:rPr>
                <a:t>Successfully completed comprehensive comparisons between experimental, theoretical, and analytical results, revealing insightful findings.</a:t>
              </a:r>
            </a:p>
          </p:txBody>
        </p:sp>
      </p:grpSp>
    </p:spTree>
    <p:extLst>
      <p:ext uri="{BB962C8B-B14F-4D97-AF65-F5344CB8AC3E}">
        <p14:creationId xmlns:p14="http://schemas.microsoft.com/office/powerpoint/2010/main" val="56773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055DDF-E9B8-9702-FAD9-0E79CA28FB77}"/>
              </a:ext>
            </a:extLst>
          </p:cNvPr>
          <p:cNvSpPr txBox="1"/>
          <p:nvPr/>
        </p:nvSpPr>
        <p:spPr>
          <a:xfrm>
            <a:off x="267683" y="281605"/>
            <a:ext cx="4075155"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OTHER ASSOCIATED PROJECTS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405105A-EC49-FC7B-271D-2107C5A9DD6C}"/>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20FB3645-5655-D653-9687-73F8CF1B7AFA}"/>
              </a:ext>
            </a:extLst>
          </p:cNvPr>
          <p:cNvGrpSpPr/>
          <p:nvPr/>
        </p:nvGrpSpPr>
        <p:grpSpPr>
          <a:xfrm>
            <a:off x="267682" y="881769"/>
            <a:ext cx="5991994" cy="1967594"/>
            <a:chOff x="267682" y="881769"/>
            <a:chExt cx="5991994" cy="1967594"/>
          </a:xfrm>
        </p:grpSpPr>
        <p:sp>
          <p:nvSpPr>
            <p:cNvPr id="3" name="TextBox 2">
              <a:extLst>
                <a:ext uri="{FF2B5EF4-FFF2-40B4-BE49-F238E27FC236}">
                  <a16:creationId xmlns:a16="http://schemas.microsoft.com/office/drawing/2014/main" id="{3F5F8896-8A34-D3AC-ADFF-7C85A4DF70AE}"/>
                </a:ext>
              </a:extLst>
            </p:cNvPr>
            <p:cNvSpPr txBox="1"/>
            <p:nvPr/>
          </p:nvSpPr>
          <p:spPr>
            <a:xfrm>
              <a:off x="267682" y="881769"/>
              <a:ext cx="4336645" cy="307777"/>
            </a:xfrm>
            <a:prstGeom prst="rect">
              <a:avLst/>
            </a:prstGeom>
            <a:noFill/>
          </p:spPr>
          <p:txBody>
            <a:bodyPr wrap="square">
              <a:spAutoFit/>
            </a:bodyPr>
            <a:lstStyle/>
            <a:p>
              <a:r>
                <a:rPr lang="en-IN" sz="1400" b="1" dirty="0"/>
                <a:t>Multi-Channel Dynamic Strain Gauge Amplifier for SHPB</a:t>
              </a:r>
            </a:p>
          </p:txBody>
        </p:sp>
        <p:grpSp>
          <p:nvGrpSpPr>
            <p:cNvPr id="12" name="Group 11">
              <a:extLst>
                <a:ext uri="{FF2B5EF4-FFF2-40B4-BE49-F238E27FC236}">
                  <a16:creationId xmlns:a16="http://schemas.microsoft.com/office/drawing/2014/main" id="{7A77AF26-4A5F-8AA0-2C3B-74833F21B7B1}"/>
                </a:ext>
              </a:extLst>
            </p:cNvPr>
            <p:cNvGrpSpPr/>
            <p:nvPr/>
          </p:nvGrpSpPr>
          <p:grpSpPr>
            <a:xfrm>
              <a:off x="462320" y="1183672"/>
              <a:ext cx="938113" cy="253916"/>
              <a:chOff x="2150949" y="1197240"/>
              <a:chExt cx="938113" cy="253916"/>
            </a:xfrm>
          </p:grpSpPr>
          <p:sp>
            <p:nvSpPr>
              <p:cNvPr id="8" name="TextBox 7">
                <a:extLst>
                  <a:ext uri="{FF2B5EF4-FFF2-40B4-BE49-F238E27FC236}">
                    <a16:creationId xmlns:a16="http://schemas.microsoft.com/office/drawing/2014/main" id="{4D75975A-510F-3E96-B354-40704BCE0577}"/>
                  </a:ext>
                </a:extLst>
              </p:cNvPr>
              <p:cNvSpPr txBox="1"/>
              <p:nvPr/>
            </p:nvSpPr>
            <p:spPr>
              <a:xfrm>
                <a:off x="2243753" y="1197240"/>
                <a:ext cx="845309" cy="253916"/>
              </a:xfrm>
              <a:prstGeom prst="rect">
                <a:avLst/>
              </a:prstGeom>
              <a:noFill/>
            </p:spPr>
            <p:txBody>
              <a:bodyPr wrap="square" rtlCol="0">
                <a:spAutoFit/>
              </a:bodyPr>
              <a:lstStyle/>
              <a:p>
                <a:pPr algn="ctr"/>
                <a:r>
                  <a:rPr lang="en-IN" sz="1050" i="1" dirty="0">
                    <a:hlinkClick r:id="rId2"/>
                  </a:rPr>
                  <a:t>Project link</a:t>
                </a:r>
                <a:endParaRPr lang="en-IN" sz="1050" i="1" dirty="0"/>
              </a:p>
            </p:txBody>
          </p:sp>
          <p:pic>
            <p:nvPicPr>
              <p:cNvPr id="9" name="Graphic 8">
                <a:extLst>
                  <a:ext uri="{FF2B5EF4-FFF2-40B4-BE49-F238E27FC236}">
                    <a16:creationId xmlns:a16="http://schemas.microsoft.com/office/drawing/2014/main" id="{4A28EA29-7110-039F-A667-1BC94F3D3F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0949" y="1231394"/>
                <a:ext cx="185608" cy="185608"/>
              </a:xfrm>
              <a:prstGeom prst="rect">
                <a:avLst/>
              </a:prstGeom>
            </p:spPr>
          </p:pic>
        </p:grpSp>
        <p:sp>
          <p:nvSpPr>
            <p:cNvPr id="22" name="TextBox 21">
              <a:extLst>
                <a:ext uri="{FF2B5EF4-FFF2-40B4-BE49-F238E27FC236}">
                  <a16:creationId xmlns:a16="http://schemas.microsoft.com/office/drawing/2014/main" id="{CB0357FB-9167-9189-DA11-265AF7AFE075}"/>
                </a:ext>
              </a:extLst>
            </p:cNvPr>
            <p:cNvSpPr txBox="1"/>
            <p:nvPr/>
          </p:nvSpPr>
          <p:spPr>
            <a:xfrm>
              <a:off x="267682" y="1464368"/>
              <a:ext cx="5991994" cy="1384995"/>
            </a:xfrm>
            <a:prstGeom prst="rect">
              <a:avLst/>
            </a:prstGeom>
            <a:noFill/>
          </p:spPr>
          <p:txBody>
            <a:bodyPr wrap="square">
              <a:spAutoFit/>
            </a:bodyPr>
            <a:lstStyle/>
            <a:p>
              <a:pPr marL="171450" indent="-171450" algn="just">
                <a:buFont typeface="Arial" panose="020B0604020202020204" pitchFamily="34" charset="0"/>
                <a:buChar char="•"/>
              </a:pPr>
              <a:r>
                <a:rPr lang="en-IN" sz="1050" dirty="0"/>
                <a:t>Designed high-performance circuit for Multi-Channel Dynamic Strain Gauge Amplifier.</a:t>
              </a:r>
            </a:p>
            <a:p>
              <a:pPr marL="171450" indent="-171450" algn="just">
                <a:buFont typeface="Arial" panose="020B0604020202020204" pitchFamily="34" charset="0"/>
                <a:buChar char="•"/>
              </a:pPr>
              <a:r>
                <a:rPr lang="en-IN" sz="1050" dirty="0"/>
                <a:t>Executed full PCB development, from schematic design to layout.</a:t>
              </a:r>
            </a:p>
            <a:p>
              <a:pPr marL="171450" indent="-171450" algn="just">
                <a:buFont typeface="Arial" panose="020B0604020202020204" pitchFamily="34" charset="0"/>
                <a:buChar char="•"/>
              </a:pPr>
              <a:r>
                <a:rPr lang="en-IN" sz="1050" dirty="0"/>
                <a:t>Integrated amplifier with voltage input for gauge interfaces, and BNC output.</a:t>
              </a:r>
            </a:p>
            <a:p>
              <a:pPr marL="171450" indent="-171450" algn="just">
                <a:buFont typeface="Arial" panose="020B0604020202020204" pitchFamily="34" charset="0"/>
                <a:buChar char="•"/>
              </a:pPr>
              <a:r>
                <a:rPr lang="en-IN" sz="1050" dirty="0"/>
                <a:t>Optimized gain control for accurate signal amplification.</a:t>
              </a:r>
            </a:p>
            <a:p>
              <a:pPr marL="171450" indent="-171450" algn="just">
                <a:buFont typeface="Arial" panose="020B0604020202020204" pitchFamily="34" charset="0"/>
                <a:buChar char="•"/>
              </a:pPr>
              <a:r>
                <a:rPr lang="en-IN" sz="1050" dirty="0"/>
                <a:t>Developed a robust enclosure for protection in dynamic testing environments and EM interface.</a:t>
              </a:r>
            </a:p>
            <a:p>
              <a:pPr marL="171450" indent="-171450" algn="just">
                <a:buFont typeface="Arial" panose="020B0604020202020204" pitchFamily="34" charset="0"/>
                <a:buChar char="•"/>
              </a:pPr>
              <a:r>
                <a:rPr lang="en-IN" sz="1050" dirty="0"/>
                <a:t>Ensured seamless connectivity with Digital Storage Oscilloscope (DSO) to record the output signals.</a:t>
              </a:r>
            </a:p>
            <a:p>
              <a:pPr marL="171450" indent="-171450" algn="just">
                <a:buFont typeface="Arial" panose="020B0604020202020204" pitchFamily="34" charset="0"/>
                <a:buChar char="•"/>
              </a:pPr>
              <a:r>
                <a:rPr lang="en-IN" sz="1050" dirty="0"/>
                <a:t>Conducted comprehensive testing to validate performance under varied strain/dynamic testing conditions.</a:t>
              </a:r>
            </a:p>
          </p:txBody>
        </p:sp>
      </p:grpSp>
      <p:grpSp>
        <p:nvGrpSpPr>
          <p:cNvPr id="39" name="Group 38">
            <a:extLst>
              <a:ext uri="{FF2B5EF4-FFF2-40B4-BE49-F238E27FC236}">
                <a16:creationId xmlns:a16="http://schemas.microsoft.com/office/drawing/2014/main" id="{2EB917F3-7584-1F5C-3687-E307BB00FF8E}"/>
              </a:ext>
            </a:extLst>
          </p:cNvPr>
          <p:cNvGrpSpPr/>
          <p:nvPr/>
        </p:nvGrpSpPr>
        <p:grpSpPr>
          <a:xfrm>
            <a:off x="267682" y="3012344"/>
            <a:ext cx="5991994" cy="2311091"/>
            <a:chOff x="267682" y="3012344"/>
            <a:chExt cx="5991994" cy="2311091"/>
          </a:xfrm>
        </p:grpSpPr>
        <p:sp>
          <p:nvSpPr>
            <p:cNvPr id="10" name="TextBox 9">
              <a:extLst>
                <a:ext uri="{FF2B5EF4-FFF2-40B4-BE49-F238E27FC236}">
                  <a16:creationId xmlns:a16="http://schemas.microsoft.com/office/drawing/2014/main" id="{9C85B348-85D9-3035-77F1-2F031B1EE0A6}"/>
                </a:ext>
              </a:extLst>
            </p:cNvPr>
            <p:cNvSpPr txBox="1"/>
            <p:nvPr/>
          </p:nvSpPr>
          <p:spPr>
            <a:xfrm>
              <a:off x="267682" y="3012344"/>
              <a:ext cx="3108209" cy="307777"/>
            </a:xfrm>
            <a:prstGeom prst="rect">
              <a:avLst/>
            </a:prstGeom>
            <a:noFill/>
          </p:spPr>
          <p:txBody>
            <a:bodyPr wrap="square">
              <a:spAutoFit/>
            </a:bodyPr>
            <a:lstStyle/>
            <a:p>
              <a:r>
                <a:rPr lang="en-US" sz="1400" b="1" dirty="0"/>
                <a:t>Velocity Measurement System for SHPB</a:t>
              </a:r>
              <a:endParaRPr lang="en-IN" sz="1400" b="1" dirty="0"/>
            </a:p>
          </p:txBody>
        </p:sp>
        <p:sp>
          <p:nvSpPr>
            <p:cNvPr id="7" name="TextBox 6">
              <a:extLst>
                <a:ext uri="{FF2B5EF4-FFF2-40B4-BE49-F238E27FC236}">
                  <a16:creationId xmlns:a16="http://schemas.microsoft.com/office/drawing/2014/main" id="{6B3D0BDB-EA87-9C03-80FC-890A5C9631F7}"/>
                </a:ext>
              </a:extLst>
            </p:cNvPr>
            <p:cNvSpPr txBox="1"/>
            <p:nvPr/>
          </p:nvSpPr>
          <p:spPr>
            <a:xfrm>
              <a:off x="267682" y="3615275"/>
              <a:ext cx="5991994" cy="1708160"/>
            </a:xfrm>
            <a:prstGeom prst="rect">
              <a:avLst/>
            </a:prstGeom>
            <a:noFill/>
          </p:spPr>
          <p:txBody>
            <a:bodyPr wrap="square">
              <a:spAutoFit/>
            </a:bodyPr>
            <a:lstStyle/>
            <a:p>
              <a:pPr marL="171450" indent="-171450" algn="just">
                <a:buFont typeface="Arial" panose="020B0604020202020204" pitchFamily="34" charset="0"/>
                <a:buChar char="•"/>
              </a:pPr>
              <a:r>
                <a:rPr lang="en-US" sz="1050" dirty="0"/>
                <a:t>Designed and developed a Velocity Measurement System for SHPB (Split Hopkinson Pressure Bar) to accurately measure striker velocity in a gas gun setup.</a:t>
              </a:r>
            </a:p>
            <a:p>
              <a:pPr marL="171450" indent="-171450" algn="just">
                <a:buFont typeface="Arial" panose="020B0604020202020204" pitchFamily="34" charset="0"/>
                <a:buChar char="•"/>
              </a:pPr>
              <a:r>
                <a:rPr lang="en-US" sz="1050" dirty="0"/>
                <a:t>Engineered the circuit, selecting appropriate infrared barriers for precise time delay measurement between two sensors.</a:t>
              </a:r>
            </a:p>
            <a:p>
              <a:pPr marL="171450" indent="-171450" algn="just">
                <a:buFont typeface="Arial" panose="020B0604020202020204" pitchFamily="34" charset="0"/>
                <a:buChar char="•"/>
              </a:pPr>
              <a:r>
                <a:rPr lang="en-US" sz="1050" dirty="0"/>
                <a:t>Implemented a 16x2 LCD display to showcase real-time data, including time difference (in microseconds) and corresponding velocity (in meters per second).</a:t>
              </a:r>
            </a:p>
            <a:p>
              <a:pPr marL="171450" indent="-171450" algn="just">
                <a:buFont typeface="Arial" panose="020B0604020202020204" pitchFamily="34" charset="0"/>
                <a:buChar char="•"/>
              </a:pPr>
              <a:r>
                <a:rPr lang="en-US" sz="1050" dirty="0"/>
                <a:t>Executed the entire hardware development process, including PCB design, to ensure seamless integration with the SHPB gas gun system.</a:t>
              </a:r>
            </a:p>
            <a:p>
              <a:pPr marL="171450" indent="-171450" algn="just">
                <a:buFont typeface="Arial" panose="020B0604020202020204" pitchFamily="34" charset="0"/>
                <a:buChar char="•"/>
              </a:pPr>
              <a:r>
                <a:rPr lang="en-US" sz="1050" dirty="0"/>
                <a:t>Integrated the system with an Arduino Uno for signal processing, capturing data from the sensors, and providing accurate velocity readings.</a:t>
              </a:r>
            </a:p>
          </p:txBody>
        </p:sp>
        <p:grpSp>
          <p:nvGrpSpPr>
            <p:cNvPr id="38" name="Group 37">
              <a:extLst>
                <a:ext uri="{FF2B5EF4-FFF2-40B4-BE49-F238E27FC236}">
                  <a16:creationId xmlns:a16="http://schemas.microsoft.com/office/drawing/2014/main" id="{6D8809AB-2EBB-4059-5141-E1C0DFD8287C}"/>
                </a:ext>
              </a:extLst>
            </p:cNvPr>
            <p:cNvGrpSpPr/>
            <p:nvPr/>
          </p:nvGrpSpPr>
          <p:grpSpPr>
            <a:xfrm>
              <a:off x="462320" y="3284676"/>
              <a:ext cx="2230020" cy="260806"/>
              <a:chOff x="462320" y="3284676"/>
              <a:chExt cx="2230020" cy="260806"/>
            </a:xfrm>
          </p:grpSpPr>
          <p:grpSp>
            <p:nvGrpSpPr>
              <p:cNvPr id="14" name="Group 13">
                <a:extLst>
                  <a:ext uri="{FF2B5EF4-FFF2-40B4-BE49-F238E27FC236}">
                    <a16:creationId xmlns:a16="http://schemas.microsoft.com/office/drawing/2014/main" id="{3019C636-AF05-08AB-A492-9A1DB2830883}"/>
                  </a:ext>
                </a:extLst>
              </p:cNvPr>
              <p:cNvGrpSpPr/>
              <p:nvPr/>
            </p:nvGrpSpPr>
            <p:grpSpPr>
              <a:xfrm>
                <a:off x="462320" y="3284676"/>
                <a:ext cx="970742" cy="253916"/>
                <a:chOff x="2150949" y="1204447"/>
                <a:chExt cx="970742" cy="253916"/>
              </a:xfrm>
            </p:grpSpPr>
            <p:sp>
              <p:nvSpPr>
                <p:cNvPr id="15" name="TextBox 14">
                  <a:extLst>
                    <a:ext uri="{FF2B5EF4-FFF2-40B4-BE49-F238E27FC236}">
                      <a16:creationId xmlns:a16="http://schemas.microsoft.com/office/drawing/2014/main" id="{5F04F700-CA83-5467-479F-DDF13C758C85}"/>
                    </a:ext>
                  </a:extLst>
                </p:cNvPr>
                <p:cNvSpPr txBox="1"/>
                <p:nvPr/>
              </p:nvSpPr>
              <p:spPr>
                <a:xfrm>
                  <a:off x="2276382" y="1204447"/>
                  <a:ext cx="845309" cy="253916"/>
                </a:xfrm>
                <a:prstGeom prst="rect">
                  <a:avLst/>
                </a:prstGeom>
                <a:noFill/>
              </p:spPr>
              <p:txBody>
                <a:bodyPr wrap="square" rtlCol="0">
                  <a:spAutoFit/>
                </a:bodyPr>
                <a:lstStyle/>
                <a:p>
                  <a:pPr algn="ctr"/>
                  <a:r>
                    <a:rPr lang="en-IN" sz="1050" i="1" dirty="0">
                      <a:hlinkClick r:id="rId5"/>
                    </a:rPr>
                    <a:t>Project link</a:t>
                  </a:r>
                  <a:endParaRPr lang="en-IN" sz="1050" i="1" dirty="0"/>
                </a:p>
              </p:txBody>
            </p:sp>
            <p:pic>
              <p:nvPicPr>
                <p:cNvPr id="16" name="Graphic 15">
                  <a:extLst>
                    <a:ext uri="{FF2B5EF4-FFF2-40B4-BE49-F238E27FC236}">
                      <a16:creationId xmlns:a16="http://schemas.microsoft.com/office/drawing/2014/main" id="{D41D591F-A0E0-C0D5-3F03-ABDA5A2835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0949" y="1251894"/>
                  <a:ext cx="185608" cy="185608"/>
                </a:xfrm>
                <a:prstGeom prst="rect">
                  <a:avLst/>
                </a:prstGeom>
              </p:spPr>
            </p:pic>
          </p:grpSp>
          <p:grpSp>
            <p:nvGrpSpPr>
              <p:cNvPr id="37" name="Group 36">
                <a:extLst>
                  <a:ext uri="{FF2B5EF4-FFF2-40B4-BE49-F238E27FC236}">
                    <a16:creationId xmlns:a16="http://schemas.microsoft.com/office/drawing/2014/main" id="{2389D8A1-60BC-8CCB-A785-32AC2FBA992E}"/>
                  </a:ext>
                </a:extLst>
              </p:cNvPr>
              <p:cNvGrpSpPr/>
              <p:nvPr/>
            </p:nvGrpSpPr>
            <p:grpSpPr>
              <a:xfrm>
                <a:off x="1717968" y="3291566"/>
                <a:ext cx="974372" cy="253916"/>
                <a:chOff x="1717968" y="3291566"/>
                <a:chExt cx="974372" cy="253916"/>
              </a:xfrm>
            </p:grpSpPr>
            <p:sp>
              <p:nvSpPr>
                <p:cNvPr id="18" name="TextBox 17">
                  <a:extLst>
                    <a:ext uri="{FF2B5EF4-FFF2-40B4-BE49-F238E27FC236}">
                      <a16:creationId xmlns:a16="http://schemas.microsoft.com/office/drawing/2014/main" id="{B7B224DF-5678-7F70-F43E-9717425A6A83}"/>
                    </a:ext>
                  </a:extLst>
                </p:cNvPr>
                <p:cNvSpPr txBox="1"/>
                <p:nvPr/>
              </p:nvSpPr>
              <p:spPr>
                <a:xfrm>
                  <a:off x="1905134" y="3291566"/>
                  <a:ext cx="787206" cy="253916"/>
                </a:xfrm>
                <a:prstGeom prst="rect">
                  <a:avLst/>
                </a:prstGeom>
                <a:noFill/>
              </p:spPr>
              <p:txBody>
                <a:bodyPr wrap="square" rtlCol="0">
                  <a:spAutoFit/>
                </a:bodyPr>
                <a:lstStyle/>
                <a:p>
                  <a:r>
                    <a:rPr lang="en-GB" sz="1050" i="1" dirty="0">
                      <a:hlinkClick r:id="rId6"/>
                    </a:rPr>
                    <a:t>GitHub link</a:t>
                  </a:r>
                  <a:endParaRPr lang="en-IN" sz="1050" i="1" dirty="0"/>
                </a:p>
              </p:txBody>
            </p:sp>
            <p:pic>
              <p:nvPicPr>
                <p:cNvPr id="24" name="Graphic 23">
                  <a:extLst>
                    <a:ext uri="{FF2B5EF4-FFF2-40B4-BE49-F238E27FC236}">
                      <a16:creationId xmlns:a16="http://schemas.microsoft.com/office/drawing/2014/main" id="{FFFEAF53-735B-874C-F72E-92637EBB6D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17968" y="3302297"/>
                  <a:ext cx="230024" cy="230024"/>
                </a:xfrm>
                <a:prstGeom prst="rect">
                  <a:avLst/>
                </a:prstGeom>
              </p:spPr>
            </p:pic>
          </p:grpSp>
        </p:grpSp>
      </p:grpSp>
      <p:grpSp>
        <p:nvGrpSpPr>
          <p:cNvPr id="36" name="Group 35">
            <a:extLst>
              <a:ext uri="{FF2B5EF4-FFF2-40B4-BE49-F238E27FC236}">
                <a16:creationId xmlns:a16="http://schemas.microsoft.com/office/drawing/2014/main" id="{5019DDB9-6B34-03D6-6FA5-24CE33F90C6E}"/>
              </a:ext>
            </a:extLst>
          </p:cNvPr>
          <p:cNvGrpSpPr/>
          <p:nvPr/>
        </p:nvGrpSpPr>
        <p:grpSpPr>
          <a:xfrm>
            <a:off x="267682" y="5857713"/>
            <a:ext cx="5991994" cy="2323714"/>
            <a:chOff x="266961" y="5568543"/>
            <a:chExt cx="5991994" cy="2323714"/>
          </a:xfrm>
        </p:grpSpPr>
        <p:sp>
          <p:nvSpPr>
            <p:cNvPr id="13" name="TextBox 12">
              <a:extLst>
                <a:ext uri="{FF2B5EF4-FFF2-40B4-BE49-F238E27FC236}">
                  <a16:creationId xmlns:a16="http://schemas.microsoft.com/office/drawing/2014/main" id="{C92C5DFB-F445-EF75-4DE9-EE1866B5F9AF}"/>
                </a:ext>
              </a:extLst>
            </p:cNvPr>
            <p:cNvSpPr txBox="1"/>
            <p:nvPr/>
          </p:nvSpPr>
          <p:spPr>
            <a:xfrm>
              <a:off x="266961" y="5568543"/>
              <a:ext cx="4875758" cy="307777"/>
            </a:xfrm>
            <a:prstGeom prst="rect">
              <a:avLst/>
            </a:prstGeom>
            <a:noFill/>
          </p:spPr>
          <p:txBody>
            <a:bodyPr wrap="none" rtlCol="0">
              <a:spAutoFit/>
            </a:bodyPr>
            <a:lstStyle/>
            <a:p>
              <a:pPr algn="ctr"/>
              <a:r>
                <a:rPr lang="en-GB" sz="1400" b="1" dirty="0"/>
                <a:t>Graphical Interface and Analysis Tool for SHPB Experiment data</a:t>
              </a:r>
              <a:endParaRPr lang="en-IN" sz="1400" b="1" dirty="0"/>
            </a:p>
          </p:txBody>
        </p:sp>
        <p:sp>
          <p:nvSpPr>
            <p:cNvPr id="25" name="TextBox 24">
              <a:extLst>
                <a:ext uri="{FF2B5EF4-FFF2-40B4-BE49-F238E27FC236}">
                  <a16:creationId xmlns:a16="http://schemas.microsoft.com/office/drawing/2014/main" id="{4CB6089E-28FC-BCB4-B378-8206CA103332}"/>
                </a:ext>
              </a:extLst>
            </p:cNvPr>
            <p:cNvSpPr txBox="1"/>
            <p:nvPr/>
          </p:nvSpPr>
          <p:spPr>
            <a:xfrm>
              <a:off x="316571" y="6184097"/>
              <a:ext cx="5942384" cy="1708160"/>
            </a:xfrm>
            <a:prstGeom prst="rect">
              <a:avLst/>
            </a:prstGeom>
            <a:noFill/>
          </p:spPr>
          <p:txBody>
            <a:bodyPr wrap="square">
              <a:spAutoFit/>
            </a:bodyPr>
            <a:lstStyle/>
            <a:p>
              <a:pPr marL="171450" indent="-171450" algn="just">
                <a:buFont typeface="Arial" panose="020B0604020202020204" pitchFamily="34" charset="0"/>
                <a:buChar char="•"/>
              </a:pPr>
              <a:r>
                <a:rPr lang="en-US" sz="1050" dirty="0"/>
                <a:t>Developed a Graphical Interface and Analysis Tool using MATLAB and MATLAB's App Designer for the Split Hopkinson Pressure Bar (SHPB) experiments.</a:t>
              </a:r>
            </a:p>
            <a:p>
              <a:pPr marL="171450" indent="-171450" algn="just">
                <a:buFont typeface="Arial" panose="020B0604020202020204" pitchFamily="34" charset="0"/>
                <a:buChar char="•"/>
              </a:pPr>
              <a:r>
                <a:rPr lang="en-US" sz="1050" dirty="0"/>
                <a:t>Implemented the complete coding and architectural design of the application to facilitate data interpretation from high-velocity impact tests.</a:t>
              </a:r>
            </a:p>
            <a:p>
              <a:pPr marL="171450" indent="-171450" algn="just">
                <a:buFont typeface="Arial" panose="020B0604020202020204" pitchFamily="34" charset="0"/>
                <a:buChar char="•"/>
              </a:pPr>
              <a:r>
                <a:rPr lang="en-US" sz="1050" dirty="0"/>
                <a:t>Utilized MATLAB's App Designer for creating an intuitive and user-friendly interface for efficient analysis.</a:t>
              </a:r>
            </a:p>
            <a:p>
              <a:pPr marL="171450" indent="-171450" algn="just">
                <a:buFont typeface="Arial" panose="020B0604020202020204" pitchFamily="34" charset="0"/>
                <a:buChar char="•"/>
              </a:pPr>
              <a:r>
                <a:rPr lang="en-US" sz="1050" dirty="0"/>
                <a:t>Integrated features for processing and analyzing signals obtained during experiments conducted on the SHPB setup.</a:t>
              </a:r>
            </a:p>
            <a:p>
              <a:pPr marL="171450" indent="-171450" algn="just">
                <a:buFont typeface="Arial" panose="020B0604020202020204" pitchFamily="34" charset="0"/>
                <a:buChar char="•"/>
              </a:pPr>
              <a:r>
                <a:rPr lang="en-US" sz="1050" dirty="0"/>
                <a:t>The new SHPB analysis tool is written in Python and its associated libraries like matplotlib, NumPy, pandas and SciPy. This tool is simple versatile and faster the previous version.</a:t>
              </a:r>
              <a:endParaRPr lang="en-IN" sz="1050" dirty="0"/>
            </a:p>
          </p:txBody>
        </p:sp>
        <p:grpSp>
          <p:nvGrpSpPr>
            <p:cNvPr id="32" name="Group 31">
              <a:extLst>
                <a:ext uri="{FF2B5EF4-FFF2-40B4-BE49-F238E27FC236}">
                  <a16:creationId xmlns:a16="http://schemas.microsoft.com/office/drawing/2014/main" id="{EAB7CFC3-E49F-D8EB-A9A1-62CB20A9094B}"/>
                </a:ext>
              </a:extLst>
            </p:cNvPr>
            <p:cNvGrpSpPr/>
            <p:nvPr/>
          </p:nvGrpSpPr>
          <p:grpSpPr>
            <a:xfrm>
              <a:off x="417904" y="5860388"/>
              <a:ext cx="1299343" cy="253916"/>
              <a:chOff x="417904" y="5860388"/>
              <a:chExt cx="1299343" cy="253916"/>
            </a:xfrm>
          </p:grpSpPr>
          <p:sp>
            <p:nvSpPr>
              <p:cNvPr id="21" name="TextBox 20">
                <a:extLst>
                  <a:ext uri="{FF2B5EF4-FFF2-40B4-BE49-F238E27FC236}">
                    <a16:creationId xmlns:a16="http://schemas.microsoft.com/office/drawing/2014/main" id="{CDE990D8-80A0-C442-4E7A-A35302951817}"/>
                  </a:ext>
                </a:extLst>
              </p:cNvPr>
              <p:cNvSpPr txBox="1"/>
              <p:nvPr/>
            </p:nvSpPr>
            <p:spPr>
              <a:xfrm>
                <a:off x="595459" y="5860388"/>
                <a:ext cx="1121788" cy="253916"/>
              </a:xfrm>
              <a:prstGeom prst="rect">
                <a:avLst/>
              </a:prstGeom>
              <a:noFill/>
            </p:spPr>
            <p:txBody>
              <a:bodyPr wrap="square" rtlCol="0">
                <a:spAutoFit/>
              </a:bodyPr>
              <a:lstStyle/>
              <a:p>
                <a:r>
                  <a:rPr lang="en-GB" sz="1050" i="1" dirty="0">
                    <a:hlinkClick r:id="rId9"/>
                  </a:rPr>
                  <a:t>GitHub link</a:t>
                </a:r>
                <a:r>
                  <a:rPr lang="en-GB" sz="1050" i="1" dirty="0"/>
                  <a:t> (Old)</a:t>
                </a:r>
                <a:endParaRPr lang="en-IN" sz="1050" i="1" dirty="0"/>
              </a:p>
            </p:txBody>
          </p:sp>
          <p:pic>
            <p:nvPicPr>
              <p:cNvPr id="28" name="Graphic 27">
                <a:extLst>
                  <a:ext uri="{FF2B5EF4-FFF2-40B4-BE49-F238E27FC236}">
                    <a16:creationId xmlns:a16="http://schemas.microsoft.com/office/drawing/2014/main" id="{C404B24C-30A7-3426-DCCA-3CA4736E15D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7904" y="5876320"/>
                <a:ext cx="230024" cy="230024"/>
              </a:xfrm>
              <a:prstGeom prst="rect">
                <a:avLst/>
              </a:prstGeom>
            </p:spPr>
          </p:pic>
        </p:grpSp>
        <p:grpSp>
          <p:nvGrpSpPr>
            <p:cNvPr id="33" name="Group 32">
              <a:extLst>
                <a:ext uri="{FF2B5EF4-FFF2-40B4-BE49-F238E27FC236}">
                  <a16:creationId xmlns:a16="http://schemas.microsoft.com/office/drawing/2014/main" id="{FF898FFC-DF41-A8A1-B083-009EC36944BC}"/>
                </a:ext>
              </a:extLst>
            </p:cNvPr>
            <p:cNvGrpSpPr/>
            <p:nvPr/>
          </p:nvGrpSpPr>
          <p:grpSpPr>
            <a:xfrm>
              <a:off x="1759940" y="5860388"/>
              <a:ext cx="1444367" cy="253916"/>
              <a:chOff x="417904" y="5860388"/>
              <a:chExt cx="1444367" cy="253916"/>
            </a:xfrm>
          </p:grpSpPr>
          <p:sp>
            <p:nvSpPr>
              <p:cNvPr id="34" name="TextBox 33">
                <a:extLst>
                  <a:ext uri="{FF2B5EF4-FFF2-40B4-BE49-F238E27FC236}">
                    <a16:creationId xmlns:a16="http://schemas.microsoft.com/office/drawing/2014/main" id="{385B5814-40CD-B024-C850-F99E1F6AB5FD}"/>
                  </a:ext>
                </a:extLst>
              </p:cNvPr>
              <p:cNvSpPr txBox="1"/>
              <p:nvPr/>
            </p:nvSpPr>
            <p:spPr>
              <a:xfrm>
                <a:off x="595458" y="5860388"/>
                <a:ext cx="1266813" cy="253916"/>
              </a:xfrm>
              <a:prstGeom prst="rect">
                <a:avLst/>
              </a:prstGeom>
              <a:noFill/>
            </p:spPr>
            <p:txBody>
              <a:bodyPr wrap="square" rtlCol="0">
                <a:spAutoFit/>
              </a:bodyPr>
              <a:lstStyle/>
              <a:p>
                <a:r>
                  <a:rPr lang="en-GB" sz="1050" i="1" dirty="0">
                    <a:hlinkClick r:id="rId10"/>
                  </a:rPr>
                  <a:t>GitHub link</a:t>
                </a:r>
                <a:r>
                  <a:rPr lang="en-GB" sz="1050" i="1" dirty="0"/>
                  <a:t> (New)</a:t>
                </a:r>
                <a:endParaRPr lang="en-IN" sz="1050" i="1" dirty="0"/>
              </a:p>
            </p:txBody>
          </p:sp>
          <p:pic>
            <p:nvPicPr>
              <p:cNvPr id="35" name="Graphic 34">
                <a:extLst>
                  <a:ext uri="{FF2B5EF4-FFF2-40B4-BE49-F238E27FC236}">
                    <a16:creationId xmlns:a16="http://schemas.microsoft.com/office/drawing/2014/main" id="{B77F01E7-919D-67A9-8F36-3F83F7725D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7904" y="5876320"/>
                <a:ext cx="230024" cy="230024"/>
              </a:xfrm>
              <a:prstGeom prst="rect">
                <a:avLst/>
              </a:prstGeom>
            </p:spPr>
          </p:pic>
        </p:grpSp>
      </p:grpSp>
    </p:spTree>
    <p:extLst>
      <p:ext uri="{BB962C8B-B14F-4D97-AF65-F5344CB8AC3E}">
        <p14:creationId xmlns:p14="http://schemas.microsoft.com/office/powerpoint/2010/main" val="5303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3A626-39ED-EF13-57FA-71A3C11AA4E5}"/>
              </a:ext>
            </a:extLst>
          </p:cNvPr>
          <p:cNvSpPr txBox="1"/>
          <p:nvPr/>
        </p:nvSpPr>
        <p:spPr>
          <a:xfrm>
            <a:off x="267683" y="281605"/>
            <a:ext cx="2803075" cy="461665"/>
          </a:xfrm>
          <a:prstGeom prst="rect">
            <a:avLst/>
          </a:prstGeom>
          <a:noFill/>
        </p:spPr>
        <p:txBody>
          <a:bodyPr wrap="none" rtlCol="0">
            <a:spAutoFit/>
          </a:bodyPr>
          <a:lstStyle/>
          <a:p>
            <a:r>
              <a:rPr lang="en-IN" sz="2400" b="1" i="0" dirty="0">
                <a:solidFill>
                  <a:schemeClr val="accent1">
                    <a:lumMod val="50000"/>
                  </a:schemeClr>
                </a:solidFill>
                <a:effectLst/>
                <a:latin typeface="Söhne"/>
              </a:rPr>
              <a:t>ACCOMPLISHMENTS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D5CC838-87DF-C2AB-2404-2B4A284A1C03}"/>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762BF01-5B69-BFEE-98A9-75927188BBEA}"/>
              </a:ext>
            </a:extLst>
          </p:cNvPr>
          <p:cNvSpPr txBox="1"/>
          <p:nvPr/>
        </p:nvSpPr>
        <p:spPr>
          <a:xfrm>
            <a:off x="267683" y="992652"/>
            <a:ext cx="5991994" cy="2631490"/>
          </a:xfrm>
          <a:prstGeom prst="rect">
            <a:avLst/>
          </a:prstGeom>
          <a:noFill/>
        </p:spPr>
        <p:txBody>
          <a:bodyPr wrap="square">
            <a:spAutoFit/>
          </a:bodyPr>
          <a:lstStyle/>
          <a:p>
            <a:pPr marL="171450" indent="-171450" algn="just">
              <a:buFont typeface="Arial" panose="020B0604020202020204" pitchFamily="34" charset="0"/>
              <a:buChar char="•"/>
            </a:pPr>
            <a:r>
              <a:rPr lang="en-US" sz="1100" dirty="0"/>
              <a:t>Spearheaded research activities, showcasing exceptional independent leadership and contributing significantly to advancements in scientific research, engineering, and analytics.</a:t>
            </a:r>
          </a:p>
          <a:p>
            <a:pPr marL="171450" indent="-171450" algn="just">
              <a:buFont typeface="Arial" panose="020B0604020202020204" pitchFamily="34" charset="0"/>
              <a:buChar char="•"/>
            </a:pPr>
            <a:r>
              <a:rPr lang="en-US" sz="1100" dirty="0"/>
              <a:t>Led comprehensive data analysis projects for clients, delivering actionable insights and data-driven recommendations that played a pivotal role in decision-making processes.</a:t>
            </a:r>
          </a:p>
          <a:p>
            <a:pPr marL="171450" indent="-171450" algn="just">
              <a:buFont typeface="Arial" panose="020B0604020202020204" pitchFamily="34" charset="0"/>
              <a:buChar char="•"/>
            </a:pPr>
            <a:r>
              <a:rPr lang="en-US" sz="1100" dirty="0"/>
              <a:t>Pioneered the fabrication of a groundbreaking experimental apparatus, the Split Hopkinson Pressure Bar (SHPB). Conducted extensive material research, prioritized safety parameters, and innovated bespoke electronic devices and data analysis software with an interactive dashboard for seamless information extraction and processing.</a:t>
            </a:r>
          </a:p>
          <a:p>
            <a:pPr marL="171450" indent="-171450" algn="just">
              <a:buFont typeface="Arial" panose="020B0604020202020204" pitchFamily="34" charset="0"/>
              <a:buChar char="•"/>
            </a:pPr>
            <a:r>
              <a:rPr lang="en-US" sz="1100" dirty="0"/>
              <a:t> Executed the development of “Bharatiya Nagarika” website  for a client, showcasing Full Stack expertise in HTML, CSS, JavaScript, Bootstrap, and PHP. Delivered a dynamic and client-focused online solution for an enhanced web presence.</a:t>
            </a:r>
          </a:p>
          <a:p>
            <a:pPr marL="171450" indent="-171450" algn="just">
              <a:buFont typeface="Arial" panose="020B0604020202020204" pitchFamily="34" charset="0"/>
              <a:buChar char="•"/>
            </a:pPr>
            <a:r>
              <a:rPr lang="en-US" sz="1100" dirty="0"/>
              <a:t>Demonstrated proactive leadership by conceptualizing and producing tailored MATLAB, JavaScript, and Python scripts, effectively optimizing data processing workflows. Innovatively integrated interactive HTML and CSS elements to create seamless and engaging user experiences, resulting in heightened efficiency and metric.</a:t>
            </a:r>
            <a:endParaRPr lang="en-IN" sz="1100" dirty="0"/>
          </a:p>
        </p:txBody>
      </p:sp>
    </p:spTree>
    <p:extLst>
      <p:ext uri="{BB962C8B-B14F-4D97-AF65-F5344CB8AC3E}">
        <p14:creationId xmlns:p14="http://schemas.microsoft.com/office/powerpoint/2010/main" val="4197479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6618</TotalTime>
  <Words>1863</Words>
  <Application>Microsoft Office PowerPoint</Application>
  <PresentationFormat>A4 Paper (210x297 mm)</PresentationFormat>
  <Paragraphs>121</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-apple-system</vt:lpstr>
      <vt:lpstr>Arial</vt:lpstr>
      <vt:lpstr>Calibri</vt:lpstr>
      <vt:lpstr>Calibri Light</vt:lpstr>
      <vt:lpstr>Poppins</vt:lpstr>
      <vt:lpstr>Söhne</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EDGAR MENDONCA</dc:creator>
  <cp:lastModifiedBy>EDGAR MENDONCA</cp:lastModifiedBy>
  <cp:revision>43</cp:revision>
  <dcterms:created xsi:type="dcterms:W3CDTF">2024-01-25T05:31:16Z</dcterms:created>
  <dcterms:modified xsi:type="dcterms:W3CDTF">2024-05-16T15:14:56Z</dcterms:modified>
</cp:coreProperties>
</file>