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83"/>
  </p:notesMasterIdLst>
  <p:handoutMasterIdLst>
    <p:handoutMasterId r:id="rId84"/>
  </p:handoutMasterIdLst>
  <p:sldIdLst>
    <p:sldId id="256" r:id="rId2"/>
    <p:sldId id="689" r:id="rId3"/>
    <p:sldId id="257" r:id="rId4"/>
    <p:sldId id="771" r:id="rId5"/>
    <p:sldId id="690" r:id="rId6"/>
    <p:sldId id="691" r:id="rId7"/>
    <p:sldId id="693" r:id="rId8"/>
    <p:sldId id="694" r:id="rId9"/>
    <p:sldId id="695" r:id="rId10"/>
    <p:sldId id="696" r:id="rId11"/>
    <p:sldId id="697" r:id="rId12"/>
    <p:sldId id="698" r:id="rId13"/>
    <p:sldId id="692" r:id="rId14"/>
    <p:sldId id="261" r:id="rId15"/>
    <p:sldId id="267" r:id="rId16"/>
    <p:sldId id="725" r:id="rId17"/>
    <p:sldId id="728" r:id="rId18"/>
    <p:sldId id="727" r:id="rId19"/>
    <p:sldId id="729" r:id="rId20"/>
    <p:sldId id="731" r:id="rId21"/>
    <p:sldId id="732" r:id="rId22"/>
    <p:sldId id="733" r:id="rId23"/>
    <p:sldId id="734" r:id="rId24"/>
    <p:sldId id="735" r:id="rId25"/>
    <p:sldId id="736" r:id="rId26"/>
    <p:sldId id="739" r:id="rId27"/>
    <p:sldId id="738" r:id="rId28"/>
    <p:sldId id="737" r:id="rId29"/>
    <p:sldId id="740" r:id="rId30"/>
    <p:sldId id="741" r:id="rId31"/>
    <p:sldId id="742" r:id="rId32"/>
    <p:sldId id="743" r:id="rId33"/>
    <p:sldId id="744" r:id="rId34"/>
    <p:sldId id="745" r:id="rId35"/>
    <p:sldId id="746" r:id="rId36"/>
    <p:sldId id="749" r:id="rId37"/>
    <p:sldId id="750" r:id="rId38"/>
    <p:sldId id="751" r:id="rId39"/>
    <p:sldId id="752" r:id="rId40"/>
    <p:sldId id="753" r:id="rId41"/>
    <p:sldId id="754" r:id="rId42"/>
    <p:sldId id="755" r:id="rId43"/>
    <p:sldId id="756" r:id="rId44"/>
    <p:sldId id="757" r:id="rId45"/>
    <p:sldId id="759" r:id="rId46"/>
    <p:sldId id="758" r:id="rId47"/>
    <p:sldId id="760" r:id="rId48"/>
    <p:sldId id="762" r:id="rId49"/>
    <p:sldId id="763" r:id="rId50"/>
    <p:sldId id="764" r:id="rId51"/>
    <p:sldId id="765" r:id="rId52"/>
    <p:sldId id="761" r:id="rId53"/>
    <p:sldId id="767" r:id="rId54"/>
    <p:sldId id="768" r:id="rId55"/>
    <p:sldId id="766" r:id="rId56"/>
    <p:sldId id="769" r:id="rId57"/>
    <p:sldId id="770" r:id="rId58"/>
    <p:sldId id="772" r:id="rId59"/>
    <p:sldId id="260" r:id="rId60"/>
    <p:sldId id="773" r:id="rId61"/>
    <p:sldId id="774" r:id="rId62"/>
    <p:sldId id="776" r:id="rId63"/>
    <p:sldId id="777" r:id="rId64"/>
    <p:sldId id="778" r:id="rId65"/>
    <p:sldId id="779" r:id="rId66"/>
    <p:sldId id="780" r:id="rId67"/>
    <p:sldId id="781" r:id="rId68"/>
    <p:sldId id="782" r:id="rId69"/>
    <p:sldId id="783" r:id="rId70"/>
    <p:sldId id="784" r:id="rId71"/>
    <p:sldId id="262" r:id="rId72"/>
    <p:sldId id="263" r:id="rId73"/>
    <p:sldId id="785" r:id="rId74"/>
    <p:sldId id="786" r:id="rId75"/>
    <p:sldId id="792" r:id="rId76"/>
    <p:sldId id="788" r:id="rId77"/>
    <p:sldId id="787" r:id="rId78"/>
    <p:sldId id="789" r:id="rId79"/>
    <p:sldId id="306" r:id="rId80"/>
    <p:sldId id="791" r:id="rId81"/>
    <p:sldId id="258" r:id="rId8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1643">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guide id="12" orient="horz" pos="1576">
          <p15:clr>
            <a:srgbClr val="A4A3A4"/>
          </p15:clr>
        </p15:guide>
        <p15:guide id="13" orient="horz" pos="2059">
          <p15:clr>
            <a:srgbClr val="A4A3A4"/>
          </p15:clr>
        </p15:guide>
        <p15:guide id="14" orient="horz" pos="1164" userDrawn="1">
          <p15:clr>
            <a:srgbClr val="A4A3A4"/>
          </p15:clr>
        </p15:guide>
        <p15:guide id="15" pos="2182">
          <p15:clr>
            <a:srgbClr val="A4A3A4"/>
          </p15:clr>
        </p15:guide>
        <p15:guide id="16" pos="35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71563" autoAdjust="0"/>
  </p:normalViewPr>
  <p:slideViewPr>
    <p:cSldViewPr snapToGrid="0">
      <p:cViewPr varScale="1">
        <p:scale>
          <a:sx n="93" d="100"/>
          <a:sy n="93" d="100"/>
        </p:scale>
        <p:origin x="538" y="101"/>
      </p:cViewPr>
      <p:guideLst>
        <p:guide orient="horz" pos="1581"/>
        <p:guide orient="horz" pos="3004"/>
        <p:guide orient="horz" pos="422"/>
        <p:guide orient="horz" pos="824"/>
        <p:guide orient="horz" pos="2916"/>
        <p:guide orient="horz" pos="1643"/>
        <p:guide pos="5470"/>
        <p:guide pos="287"/>
        <p:guide pos="2909"/>
        <p:guide pos="2811"/>
        <p:guide pos="2852"/>
        <p:guide orient="horz" pos="1576"/>
        <p:guide orient="horz" pos="2059"/>
        <p:guide orient="horz" pos="1164"/>
        <p:guide pos="2182"/>
        <p:guide pos="35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10/28/2019</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10/28/2019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2594398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1719810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2839572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2323093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912699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4120464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2665044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2294380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602055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1669689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4173554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1031799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2092861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3157451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24</a:t>
            </a:fld>
            <a:endParaRPr lang="en-US" dirty="0"/>
          </a:p>
        </p:txBody>
      </p:sp>
    </p:spTree>
    <p:extLst>
      <p:ext uri="{BB962C8B-B14F-4D97-AF65-F5344CB8AC3E}">
        <p14:creationId xmlns:p14="http://schemas.microsoft.com/office/powerpoint/2010/main" val="1238116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4099761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1083877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3904561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28</a:t>
            </a:fld>
            <a:endParaRPr lang="en-US" dirty="0"/>
          </a:p>
        </p:txBody>
      </p:sp>
    </p:spTree>
    <p:extLst>
      <p:ext uri="{BB962C8B-B14F-4D97-AF65-F5344CB8AC3E}">
        <p14:creationId xmlns:p14="http://schemas.microsoft.com/office/powerpoint/2010/main" val="269236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dirty="0"/>
          </a:p>
        </p:txBody>
      </p:sp>
    </p:spTree>
    <p:extLst>
      <p:ext uri="{BB962C8B-B14F-4D97-AF65-F5344CB8AC3E}">
        <p14:creationId xmlns:p14="http://schemas.microsoft.com/office/powerpoint/2010/main" val="21728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dirty="0"/>
          </a:p>
        </p:txBody>
      </p:sp>
    </p:spTree>
    <p:extLst>
      <p:ext uri="{BB962C8B-B14F-4D97-AF65-F5344CB8AC3E}">
        <p14:creationId xmlns:p14="http://schemas.microsoft.com/office/powerpoint/2010/main" val="3214010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31</a:t>
            </a:fld>
            <a:endParaRPr lang="en-US" dirty="0"/>
          </a:p>
        </p:txBody>
      </p:sp>
    </p:spTree>
    <p:extLst>
      <p:ext uri="{BB962C8B-B14F-4D97-AF65-F5344CB8AC3E}">
        <p14:creationId xmlns:p14="http://schemas.microsoft.com/office/powerpoint/2010/main" val="63581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 – 2:10	Introduction</a:t>
            </a:r>
          </a:p>
          <a:p>
            <a:r>
              <a:rPr lang="en-US" dirty="0"/>
              <a:t>2:10 – 2:20	Web Development Evolution</a:t>
            </a:r>
          </a:p>
          <a:p>
            <a:r>
              <a:rPr lang="en-US" dirty="0"/>
              <a:t>2:20 – 2:30	Basic Concepts</a:t>
            </a:r>
          </a:p>
          <a:p>
            <a:r>
              <a:rPr lang="en-US" dirty="0"/>
              <a:t>2:30 – 2:50	HTML and HTML5</a:t>
            </a:r>
          </a:p>
          <a:p>
            <a:r>
              <a:rPr lang="en-US" dirty="0"/>
              <a:t>2:50 – 3:10	CSS, SCSS and Bootstrap</a:t>
            </a:r>
          </a:p>
          <a:p>
            <a:r>
              <a:rPr lang="en-US" dirty="0"/>
              <a:t>3:10 – 3:30	JavaScript and Typescript</a:t>
            </a:r>
          </a:p>
          <a:p>
            <a:r>
              <a:rPr lang="en-US" dirty="0"/>
              <a:t>3:30 – 3:40	SPAs and PWAs</a:t>
            </a:r>
          </a:p>
          <a:p>
            <a:r>
              <a:rPr lang="en-US" dirty="0"/>
              <a:t>3:40 – 3:50	</a:t>
            </a:r>
            <a:r>
              <a:rPr lang="en-US" sz="1200" dirty="0"/>
              <a:t>Current Technology Stack, mention MVC</a:t>
            </a:r>
            <a:endParaRPr lang="en-US" dirty="0"/>
          </a:p>
          <a:p>
            <a:r>
              <a:rPr lang="en-US" dirty="0"/>
              <a:t>3:50 – 4:00	</a:t>
            </a:r>
            <a:r>
              <a:rPr lang="en-US" dirty="0" err="1"/>
              <a:t>PreWork</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81508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32</a:t>
            </a:fld>
            <a:endParaRPr lang="en-US" dirty="0"/>
          </a:p>
        </p:txBody>
      </p:sp>
    </p:spTree>
    <p:extLst>
      <p:ext uri="{BB962C8B-B14F-4D97-AF65-F5344CB8AC3E}">
        <p14:creationId xmlns:p14="http://schemas.microsoft.com/office/powerpoint/2010/main" val="2405333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33</a:t>
            </a:fld>
            <a:endParaRPr lang="en-US" dirty="0"/>
          </a:p>
        </p:txBody>
      </p:sp>
    </p:spTree>
    <p:extLst>
      <p:ext uri="{BB962C8B-B14F-4D97-AF65-F5344CB8AC3E}">
        <p14:creationId xmlns:p14="http://schemas.microsoft.com/office/powerpoint/2010/main" val="2014457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34</a:t>
            </a:fld>
            <a:endParaRPr lang="en-US" dirty="0"/>
          </a:p>
        </p:txBody>
      </p:sp>
    </p:spTree>
    <p:extLst>
      <p:ext uri="{BB962C8B-B14F-4D97-AF65-F5344CB8AC3E}">
        <p14:creationId xmlns:p14="http://schemas.microsoft.com/office/powerpoint/2010/main" val="2976125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35</a:t>
            </a:fld>
            <a:endParaRPr lang="en-US" dirty="0"/>
          </a:p>
        </p:txBody>
      </p:sp>
    </p:spTree>
    <p:extLst>
      <p:ext uri="{BB962C8B-B14F-4D97-AF65-F5344CB8AC3E}">
        <p14:creationId xmlns:p14="http://schemas.microsoft.com/office/powerpoint/2010/main" val="2803844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36</a:t>
            </a:fld>
            <a:endParaRPr lang="en-US" dirty="0"/>
          </a:p>
        </p:txBody>
      </p:sp>
    </p:spTree>
    <p:extLst>
      <p:ext uri="{BB962C8B-B14F-4D97-AF65-F5344CB8AC3E}">
        <p14:creationId xmlns:p14="http://schemas.microsoft.com/office/powerpoint/2010/main" val="41553567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37</a:t>
            </a:fld>
            <a:endParaRPr lang="en-US" dirty="0"/>
          </a:p>
        </p:txBody>
      </p:sp>
    </p:spTree>
    <p:extLst>
      <p:ext uri="{BB962C8B-B14F-4D97-AF65-F5344CB8AC3E}">
        <p14:creationId xmlns:p14="http://schemas.microsoft.com/office/powerpoint/2010/main" val="1590287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38</a:t>
            </a:fld>
            <a:endParaRPr lang="en-US" dirty="0"/>
          </a:p>
        </p:txBody>
      </p:sp>
    </p:spTree>
    <p:extLst>
      <p:ext uri="{BB962C8B-B14F-4D97-AF65-F5344CB8AC3E}">
        <p14:creationId xmlns:p14="http://schemas.microsoft.com/office/powerpoint/2010/main" val="17643302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39</a:t>
            </a:fld>
            <a:endParaRPr lang="en-US" dirty="0"/>
          </a:p>
        </p:txBody>
      </p:sp>
    </p:spTree>
    <p:extLst>
      <p:ext uri="{BB962C8B-B14F-4D97-AF65-F5344CB8AC3E}">
        <p14:creationId xmlns:p14="http://schemas.microsoft.com/office/powerpoint/2010/main" val="1749861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40</a:t>
            </a:fld>
            <a:endParaRPr lang="en-US" dirty="0"/>
          </a:p>
        </p:txBody>
      </p:sp>
    </p:spTree>
    <p:extLst>
      <p:ext uri="{BB962C8B-B14F-4D97-AF65-F5344CB8AC3E}">
        <p14:creationId xmlns:p14="http://schemas.microsoft.com/office/powerpoint/2010/main" val="3864175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The selector points to the HTML element you want to style.</a:t>
            </a:r>
          </a:p>
          <a:p>
            <a:r>
              <a:rPr lang="en-US" sz="1200" b="0" i="0" kern="1200" dirty="0">
                <a:solidFill>
                  <a:schemeClr val="tx1"/>
                </a:solidFill>
                <a:effectLst/>
                <a:latin typeface="Intel Clear"/>
                <a:ea typeface="+mn-ea"/>
                <a:cs typeface="+mn-cs"/>
              </a:rPr>
              <a:t>The declaration block contains one or more declarations separated by semicolons.</a:t>
            </a:r>
          </a:p>
          <a:p>
            <a:r>
              <a:rPr lang="en-US" sz="1200" b="0" i="0" kern="1200" dirty="0">
                <a:solidFill>
                  <a:schemeClr val="tx1"/>
                </a:solidFill>
                <a:effectLst/>
                <a:latin typeface="Intel Clear"/>
                <a:ea typeface="+mn-ea"/>
                <a:cs typeface="+mn-cs"/>
              </a:rPr>
              <a:t>Each declaration includes a CSS property name and a value, separated by a colon.</a:t>
            </a:r>
          </a:p>
          <a:p>
            <a:r>
              <a:rPr lang="en-US" sz="1200" b="0" i="0" kern="1200" dirty="0">
                <a:solidFill>
                  <a:schemeClr val="tx1"/>
                </a:solidFill>
                <a:effectLst/>
                <a:latin typeface="Intel Clear"/>
                <a:ea typeface="+mn-ea"/>
                <a:cs typeface="+mn-cs"/>
              </a:rPr>
              <a:t>A CSS declaration always ends with a semicolon, and declaration blocks are surrounded by curly braces. </a:t>
            </a: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41</a:t>
            </a:fld>
            <a:endParaRPr lang="en-US" dirty="0"/>
          </a:p>
        </p:txBody>
      </p:sp>
    </p:spTree>
    <p:extLst>
      <p:ext uri="{BB962C8B-B14F-4D97-AF65-F5344CB8AC3E}">
        <p14:creationId xmlns:p14="http://schemas.microsoft.com/office/powerpoint/2010/main" val="340928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Reach = make the application available to anyone anywhere</a:t>
            </a:r>
          </a:p>
          <a:p>
            <a:r>
              <a:rPr lang="en-US" dirty="0"/>
              <a:t>Richest = how rich the client side interactivity and how intuitive the User Interface is to use</a:t>
            </a:r>
          </a:p>
          <a:p>
            <a:endParaRPr lang="en-US" dirty="0"/>
          </a:p>
          <a:p>
            <a:r>
              <a:rPr lang="en-US" dirty="0"/>
              <a:t>In the beginning, applications were not very rich and were only used locally. </a:t>
            </a:r>
          </a:p>
          <a:p>
            <a:r>
              <a:rPr lang="en-US" dirty="0" err="1"/>
              <a:t>Ej</a:t>
            </a:r>
            <a:r>
              <a:rPr lang="en-US" dirty="0"/>
              <a:t>: command line tooling, black and white screens</a:t>
            </a:r>
          </a:p>
          <a:p>
            <a:endParaRPr lang="en-US" dirty="0"/>
          </a:p>
          <a:p>
            <a:r>
              <a:rPr lang="en-US" dirty="0"/>
              <a:t>Around 1992, we began to explore the next phase of applications evolution: Graphical user interfaces; much more rich but still quite local </a:t>
            </a:r>
          </a:p>
          <a:p>
            <a:endParaRPr lang="en-US" dirty="0"/>
          </a:p>
          <a:p>
            <a:r>
              <a:rPr lang="en-US" dirty="0"/>
              <a:t>Then, sometime around 1998 the web really began taking off. </a:t>
            </a:r>
          </a:p>
          <a:p>
            <a:r>
              <a:rPr lang="en-US" dirty="0"/>
              <a:t>It was a great step forward for Reach (because we could build web pages to be available to anyone anywhere) unfortunately the Web 1.0 was very limited to mostly just text and maybe some basic images.</a:t>
            </a:r>
          </a:p>
          <a:p>
            <a:endParaRPr lang="en-US" dirty="0"/>
          </a:p>
          <a:p>
            <a:r>
              <a:rPr lang="en-US" dirty="0"/>
              <a:t>Over the years things on the web got better and better and richness increased. </a:t>
            </a:r>
          </a:p>
          <a:p>
            <a:r>
              <a:rPr lang="en-US" dirty="0"/>
              <a:t>In mid 2000s (2004, 2005, 2006) when Silverlight and Flash allowed us to play video, and audio, and have animations, interact with web cams and microphones.</a:t>
            </a:r>
          </a:p>
          <a:p>
            <a:endParaRPr lang="en-US" dirty="0"/>
          </a:p>
          <a:p>
            <a:r>
              <a:rPr lang="en-US" dirty="0"/>
              <a:t>But in 2007 everything changed when Steve Jobs presented the iPhone. </a:t>
            </a:r>
          </a:p>
          <a:p>
            <a:r>
              <a:rPr lang="en-US" dirty="0"/>
              <a:t>Although Steve Jobs encouraged people to continue building web applications, he was not a big fan of Flash or Silverlight and he never allowed them to run in the iPhones. </a:t>
            </a:r>
          </a:p>
          <a:p>
            <a:r>
              <a:rPr lang="en-US" dirty="0"/>
              <a:t>In 2008 Apple introduced their native application SDK which began the era of the App. </a:t>
            </a:r>
          </a:p>
          <a:p>
            <a:r>
              <a:rPr lang="en-US" dirty="0"/>
              <a:t>Apps took a step back on Reach but they are more </a:t>
            </a:r>
            <a:r>
              <a:rPr lang="en-US" dirty="0" err="1"/>
              <a:t>reachier</a:t>
            </a:r>
            <a:r>
              <a:rPr lang="en-US" dirty="0"/>
              <a:t> experiences: they use touch and gestures, and then eventually added voice control. These are very natural interfaces for humans to interact with. </a:t>
            </a:r>
          </a:p>
          <a:p>
            <a:r>
              <a:rPr lang="en-US" dirty="0"/>
              <a:t>Unfortunately, unlike the Web, Apple’s native SDK was proprietary, and its huge success made other Phones manufacturers to follow the same approach with their own SDKs.  It was a major step forward on Richness but a big step backwards on Reach. Since then the companies have been forced to have separate teams to create their Apple and Android apps and whatever other teams they need to support other platforms available.</a:t>
            </a:r>
          </a:p>
          <a:p>
            <a:endParaRPr lang="en-US" dirty="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10219165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element, class, and id example</a:t>
            </a:r>
          </a:p>
        </p:txBody>
      </p:sp>
      <p:sp>
        <p:nvSpPr>
          <p:cNvPr id="4" name="Slide Number Placeholder 3"/>
          <p:cNvSpPr>
            <a:spLocks noGrp="1"/>
          </p:cNvSpPr>
          <p:nvPr>
            <p:ph type="sldNum" sz="quarter" idx="5"/>
          </p:nvPr>
        </p:nvSpPr>
        <p:spPr/>
        <p:txBody>
          <a:bodyPr/>
          <a:lstStyle/>
          <a:p>
            <a:fld id="{D61C8689-8455-3546-ADF9-3B7273760F66}" type="slidenum">
              <a:rPr lang="en-US" smtClean="0"/>
              <a:pPr/>
              <a:t>42</a:t>
            </a:fld>
            <a:endParaRPr lang="en-US" dirty="0"/>
          </a:p>
        </p:txBody>
      </p:sp>
    </p:spTree>
    <p:extLst>
      <p:ext uri="{BB962C8B-B14F-4D97-AF65-F5344CB8AC3E}">
        <p14:creationId xmlns:p14="http://schemas.microsoft.com/office/powerpoint/2010/main" val="13188179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Precedencia</a:t>
            </a:r>
            <a:endParaRPr lang="en-US" dirty="0"/>
          </a:p>
          <a:p>
            <a:r>
              <a:rPr lang="en-US" dirty="0" err="1"/>
              <a:t>Enseñar</a:t>
            </a:r>
            <a:r>
              <a:rPr lang="en-US" dirty="0"/>
              <a:t> el </a:t>
            </a:r>
            <a:r>
              <a:rPr lang="en-US" dirty="0" err="1"/>
              <a:t>ejemplo</a:t>
            </a:r>
            <a:r>
              <a:rPr lang="en-US" dirty="0"/>
              <a:t> -&gt; Dev tools</a:t>
            </a:r>
          </a:p>
          <a:p>
            <a:r>
              <a:rPr lang="en-US" dirty="0" err="1"/>
              <a:t>Método</a:t>
            </a:r>
            <a:r>
              <a:rPr lang="en-US" dirty="0"/>
              <a:t> </a:t>
            </a:r>
            <a:r>
              <a:rPr lang="en-US" dirty="0" err="1"/>
              <a:t>recomendado</a:t>
            </a:r>
            <a:r>
              <a:rPr lang="en-US" dirty="0"/>
              <a:t> &gt; </a:t>
            </a:r>
            <a:r>
              <a:rPr lang="en-US" dirty="0" err="1"/>
              <a:t>ventajas</a:t>
            </a:r>
            <a:endParaRPr lang="en-US" dirty="0"/>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43</a:t>
            </a:fld>
            <a:endParaRPr lang="en-US" dirty="0"/>
          </a:p>
        </p:txBody>
      </p:sp>
    </p:spTree>
    <p:extLst>
      <p:ext uri="{BB962C8B-B14F-4D97-AF65-F5344CB8AC3E}">
        <p14:creationId xmlns:p14="http://schemas.microsoft.com/office/powerpoint/2010/main" val="41183662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44</a:t>
            </a:fld>
            <a:endParaRPr lang="en-US" dirty="0"/>
          </a:p>
        </p:txBody>
      </p:sp>
    </p:spTree>
    <p:extLst>
      <p:ext uri="{BB962C8B-B14F-4D97-AF65-F5344CB8AC3E}">
        <p14:creationId xmlns:p14="http://schemas.microsoft.com/office/powerpoint/2010/main" val="1235267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46</a:t>
            </a:fld>
            <a:endParaRPr lang="en-US" dirty="0"/>
          </a:p>
        </p:txBody>
      </p:sp>
    </p:spTree>
    <p:extLst>
      <p:ext uri="{BB962C8B-B14F-4D97-AF65-F5344CB8AC3E}">
        <p14:creationId xmlns:p14="http://schemas.microsoft.com/office/powerpoint/2010/main" val="2750061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48</a:t>
            </a:fld>
            <a:endParaRPr lang="en-US" dirty="0"/>
          </a:p>
        </p:txBody>
      </p:sp>
    </p:spTree>
    <p:extLst>
      <p:ext uri="{BB962C8B-B14F-4D97-AF65-F5344CB8AC3E}">
        <p14:creationId xmlns:p14="http://schemas.microsoft.com/office/powerpoint/2010/main" val="29903871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49</a:t>
            </a:fld>
            <a:endParaRPr lang="en-US" dirty="0"/>
          </a:p>
        </p:txBody>
      </p:sp>
    </p:spTree>
    <p:extLst>
      <p:ext uri="{BB962C8B-B14F-4D97-AF65-F5344CB8AC3E}">
        <p14:creationId xmlns:p14="http://schemas.microsoft.com/office/powerpoint/2010/main" val="27400349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50</a:t>
            </a:fld>
            <a:endParaRPr lang="en-US" dirty="0"/>
          </a:p>
        </p:txBody>
      </p:sp>
    </p:spTree>
    <p:extLst>
      <p:ext uri="{BB962C8B-B14F-4D97-AF65-F5344CB8AC3E}">
        <p14:creationId xmlns:p14="http://schemas.microsoft.com/office/powerpoint/2010/main" val="23521092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51</a:t>
            </a:fld>
            <a:endParaRPr lang="en-US" dirty="0"/>
          </a:p>
        </p:txBody>
      </p:sp>
    </p:spTree>
    <p:extLst>
      <p:ext uri="{BB962C8B-B14F-4D97-AF65-F5344CB8AC3E}">
        <p14:creationId xmlns:p14="http://schemas.microsoft.com/office/powerpoint/2010/main" val="42281530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52</a:t>
            </a:fld>
            <a:endParaRPr lang="en-US" dirty="0"/>
          </a:p>
        </p:txBody>
      </p:sp>
    </p:spTree>
    <p:extLst>
      <p:ext uri="{BB962C8B-B14F-4D97-AF65-F5344CB8AC3E}">
        <p14:creationId xmlns:p14="http://schemas.microsoft.com/office/powerpoint/2010/main" val="2131966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53</a:t>
            </a:fld>
            <a:endParaRPr lang="en-US" dirty="0"/>
          </a:p>
        </p:txBody>
      </p:sp>
    </p:spTree>
    <p:extLst>
      <p:ext uri="{BB962C8B-B14F-4D97-AF65-F5344CB8AC3E}">
        <p14:creationId xmlns:p14="http://schemas.microsoft.com/office/powerpoint/2010/main" val="571587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err="1"/>
              <a:t>Mostrar</a:t>
            </a:r>
            <a:r>
              <a:rPr lang="en-US" dirty="0"/>
              <a:t> </a:t>
            </a:r>
            <a:r>
              <a:rPr lang="en-US" dirty="0" err="1"/>
              <a:t>Devloper</a:t>
            </a:r>
            <a:r>
              <a:rPr lang="en-US" dirty="0"/>
              <a:t> Tools de Chrome</a:t>
            </a:r>
          </a:p>
        </p:txBody>
      </p:sp>
      <p:sp>
        <p:nvSpPr>
          <p:cNvPr id="4" name="Slide Number Placeholder 3"/>
          <p:cNvSpPr>
            <a:spLocks noGrp="1"/>
          </p:cNvSpPr>
          <p:nvPr>
            <p:ph type="sldNum" sz="quarter" idx="5"/>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22946106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54</a:t>
            </a:fld>
            <a:endParaRPr lang="en-US" dirty="0"/>
          </a:p>
        </p:txBody>
      </p:sp>
    </p:spTree>
    <p:extLst>
      <p:ext uri="{BB962C8B-B14F-4D97-AF65-F5344CB8AC3E}">
        <p14:creationId xmlns:p14="http://schemas.microsoft.com/office/powerpoint/2010/main" val="2557818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56</a:t>
            </a:fld>
            <a:endParaRPr lang="en-US" dirty="0"/>
          </a:p>
        </p:txBody>
      </p:sp>
    </p:spTree>
    <p:extLst>
      <p:ext uri="{BB962C8B-B14F-4D97-AF65-F5344CB8AC3E}">
        <p14:creationId xmlns:p14="http://schemas.microsoft.com/office/powerpoint/2010/main" val="262669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57</a:t>
            </a:fld>
            <a:endParaRPr lang="en-US" dirty="0"/>
          </a:p>
        </p:txBody>
      </p:sp>
    </p:spTree>
    <p:extLst>
      <p:ext uri="{BB962C8B-B14F-4D97-AF65-F5344CB8AC3E}">
        <p14:creationId xmlns:p14="http://schemas.microsoft.com/office/powerpoint/2010/main" val="33307099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There was a need to not only have richest apps, but also that they have a great reach. </a:t>
            </a:r>
          </a:p>
          <a:p>
            <a:r>
              <a:rPr lang="en-US" dirty="0"/>
              <a:t>That’s how current </a:t>
            </a:r>
            <a:r>
              <a:rPr lang="en-US" b="1" dirty="0"/>
              <a:t>Web Applications </a:t>
            </a:r>
            <a:r>
              <a:rPr lang="en-US" dirty="0"/>
              <a:t>started</a:t>
            </a:r>
          </a:p>
          <a:p>
            <a:r>
              <a:rPr lang="en-US" dirty="0"/>
              <a:t>They begin live as a 100% web app which give us the reach we were looking for, but they also have the ability to be enhanced into rich applications.</a:t>
            </a:r>
          </a:p>
          <a:p>
            <a:r>
              <a:rPr lang="en-US" dirty="0"/>
              <a:t>They are not really a new concept, because most of the technologies have been around for quite a while. </a:t>
            </a:r>
          </a:p>
          <a:p>
            <a:r>
              <a:rPr lang="en-US" dirty="0"/>
              <a:t>What makes them special is that we put them together to serve this purpose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59</a:t>
            </a:fld>
            <a:endParaRPr lang="en-US" dirty="0"/>
          </a:p>
        </p:txBody>
      </p:sp>
    </p:spTree>
    <p:extLst>
      <p:ext uri="{BB962C8B-B14F-4D97-AF65-F5344CB8AC3E}">
        <p14:creationId xmlns:p14="http://schemas.microsoft.com/office/powerpoint/2010/main" val="4614108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60</a:t>
            </a:fld>
            <a:endParaRPr lang="en-US" dirty="0"/>
          </a:p>
        </p:txBody>
      </p:sp>
    </p:spTree>
    <p:extLst>
      <p:ext uri="{BB962C8B-B14F-4D97-AF65-F5344CB8AC3E}">
        <p14:creationId xmlns:p14="http://schemas.microsoft.com/office/powerpoint/2010/main" val="3283727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61</a:t>
            </a:fld>
            <a:endParaRPr lang="en-US" dirty="0"/>
          </a:p>
        </p:txBody>
      </p:sp>
    </p:spTree>
    <p:extLst>
      <p:ext uri="{BB962C8B-B14F-4D97-AF65-F5344CB8AC3E}">
        <p14:creationId xmlns:p14="http://schemas.microsoft.com/office/powerpoint/2010/main" val="35551993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62</a:t>
            </a:fld>
            <a:endParaRPr lang="en-US" dirty="0"/>
          </a:p>
        </p:txBody>
      </p:sp>
    </p:spTree>
    <p:extLst>
      <p:ext uri="{BB962C8B-B14F-4D97-AF65-F5344CB8AC3E}">
        <p14:creationId xmlns:p14="http://schemas.microsoft.com/office/powerpoint/2010/main" val="3828045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Hablar</a:t>
            </a:r>
            <a:r>
              <a:rPr lang="en-US" dirty="0"/>
              <a:t> son Micro-</a:t>
            </a:r>
            <a:r>
              <a:rPr lang="en-US" dirty="0" err="1"/>
              <a:t>Servicios</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63</a:t>
            </a:fld>
            <a:endParaRPr lang="en-US" dirty="0"/>
          </a:p>
        </p:txBody>
      </p:sp>
    </p:spTree>
    <p:extLst>
      <p:ext uri="{BB962C8B-B14F-4D97-AF65-F5344CB8AC3E}">
        <p14:creationId xmlns:p14="http://schemas.microsoft.com/office/powerpoint/2010/main" val="16525444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1" kern="1200" dirty="0">
                <a:solidFill>
                  <a:schemeClr val="tx1"/>
                </a:solidFill>
                <a:effectLst/>
                <a:latin typeface="Intel Clear"/>
                <a:ea typeface="+mn-ea"/>
                <a:cs typeface="+mn-cs"/>
              </a:rPr>
              <a:t>Simpler To Deploy </a:t>
            </a:r>
            <a:r>
              <a:rPr lang="en-US" sz="1200" b="0" kern="1200" dirty="0">
                <a:solidFill>
                  <a:schemeClr val="tx1"/>
                </a:solidFill>
                <a:effectLst/>
                <a:latin typeface="Intel Clear"/>
                <a:ea typeface="+mn-ea"/>
                <a:cs typeface="+mn-cs"/>
              </a:rPr>
              <a:t>- </a:t>
            </a:r>
            <a:r>
              <a:rPr lang="en-US" dirty="0">
                <a:effectLst/>
              </a:rPr>
              <a:t>Deploy in literal pieces without affecting other services.</a:t>
            </a:r>
          </a:p>
          <a:p>
            <a:pPr fontAlgn="t"/>
            <a:r>
              <a:rPr lang="en-US" sz="1200" b="1" kern="1200" dirty="0">
                <a:solidFill>
                  <a:schemeClr val="tx1"/>
                </a:solidFill>
                <a:effectLst/>
                <a:latin typeface="Intel Clear"/>
                <a:ea typeface="+mn-ea"/>
                <a:cs typeface="+mn-cs"/>
              </a:rPr>
              <a:t>Simpler To Understand </a:t>
            </a:r>
            <a:r>
              <a:rPr lang="en-US" sz="1200" b="0" kern="1200" dirty="0">
                <a:solidFill>
                  <a:schemeClr val="tx1"/>
                </a:solidFill>
                <a:effectLst/>
                <a:latin typeface="Intel Clear"/>
                <a:ea typeface="+mn-ea"/>
                <a:cs typeface="+mn-cs"/>
              </a:rPr>
              <a:t>- </a:t>
            </a:r>
            <a:r>
              <a:rPr lang="en-US" dirty="0">
                <a:effectLst/>
              </a:rPr>
              <a:t>Follow code easier since the function is isolated and less dependent.</a:t>
            </a:r>
          </a:p>
          <a:p>
            <a:pPr fontAlgn="t"/>
            <a:r>
              <a:rPr lang="en-US" sz="1200" b="1" kern="1200" dirty="0">
                <a:solidFill>
                  <a:schemeClr val="tx1"/>
                </a:solidFill>
                <a:effectLst/>
                <a:latin typeface="Intel Clear"/>
                <a:ea typeface="+mn-ea"/>
                <a:cs typeface="+mn-cs"/>
              </a:rPr>
              <a:t>Reusability Across Business </a:t>
            </a:r>
            <a:r>
              <a:rPr lang="en-US" sz="1200" b="0" kern="1200" dirty="0">
                <a:solidFill>
                  <a:schemeClr val="tx1"/>
                </a:solidFill>
                <a:effectLst/>
                <a:latin typeface="Intel Clear"/>
                <a:ea typeface="+mn-ea"/>
                <a:cs typeface="+mn-cs"/>
              </a:rPr>
              <a:t>- </a:t>
            </a:r>
            <a:r>
              <a:rPr lang="en-US" dirty="0">
                <a:effectLst/>
              </a:rPr>
              <a:t>Share small services like payment or login systems across the business.</a:t>
            </a:r>
          </a:p>
          <a:p>
            <a:pPr fontAlgn="t"/>
            <a:r>
              <a:rPr lang="en-US" sz="1200" b="1" kern="1200" dirty="0">
                <a:solidFill>
                  <a:schemeClr val="tx1"/>
                </a:solidFill>
                <a:effectLst/>
                <a:latin typeface="Intel Clear"/>
                <a:ea typeface="+mn-ea"/>
                <a:cs typeface="+mn-cs"/>
              </a:rPr>
              <a:t>Faster Defect Isolation </a:t>
            </a:r>
            <a:r>
              <a:rPr lang="en-US" sz="1200" b="0" kern="1200" dirty="0">
                <a:solidFill>
                  <a:schemeClr val="tx1"/>
                </a:solidFill>
                <a:effectLst/>
                <a:latin typeface="Intel Clear"/>
                <a:ea typeface="+mn-ea"/>
                <a:cs typeface="+mn-cs"/>
              </a:rPr>
              <a:t>- </a:t>
            </a:r>
            <a:r>
              <a:rPr lang="en-US" dirty="0">
                <a:effectLst/>
              </a:rPr>
              <a:t>When a test fails or service goes down, isolate it quickly with microservices.</a:t>
            </a:r>
          </a:p>
          <a:p>
            <a:pPr fontAlgn="t"/>
            <a:r>
              <a:rPr lang="en-US" sz="1200" b="1" kern="1200" dirty="0">
                <a:solidFill>
                  <a:schemeClr val="tx1"/>
                </a:solidFill>
                <a:effectLst/>
                <a:latin typeface="Intel Clear"/>
                <a:ea typeface="+mn-ea"/>
                <a:cs typeface="+mn-cs"/>
              </a:rPr>
              <a:t>Minimized Risk Of Change</a:t>
            </a:r>
            <a:r>
              <a:rPr lang="en-US" sz="1200" b="0" kern="1200" dirty="0">
                <a:solidFill>
                  <a:schemeClr val="tx1"/>
                </a:solidFill>
                <a:effectLst/>
                <a:latin typeface="Intel Clear"/>
                <a:ea typeface="+mn-ea"/>
                <a:cs typeface="+mn-cs"/>
              </a:rPr>
              <a:t> - </a:t>
            </a:r>
            <a:r>
              <a:rPr lang="en-US" dirty="0">
                <a:effectLst/>
              </a:rPr>
              <a:t>Avoid locking in technologies or languages - change on the fly without risk.</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64</a:t>
            </a:fld>
            <a:endParaRPr lang="en-US" dirty="0"/>
          </a:p>
        </p:txBody>
      </p:sp>
    </p:spTree>
    <p:extLst>
      <p:ext uri="{BB962C8B-B14F-4D97-AF65-F5344CB8AC3E}">
        <p14:creationId xmlns:p14="http://schemas.microsoft.com/office/powerpoint/2010/main" val="32734462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65</a:t>
            </a:fld>
            <a:endParaRPr lang="en-US" dirty="0"/>
          </a:p>
        </p:txBody>
      </p:sp>
    </p:spTree>
    <p:extLst>
      <p:ext uri="{BB962C8B-B14F-4D97-AF65-F5344CB8AC3E}">
        <p14:creationId xmlns:p14="http://schemas.microsoft.com/office/powerpoint/2010/main" val="244736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a:t>
            </a:r>
            <a:r>
              <a:rPr lang="en-US" dirty="0" err="1"/>
              <a:t>Usuario</a:t>
            </a:r>
            <a:r>
              <a:rPr lang="en-US" dirty="0"/>
              <a:t> </a:t>
            </a:r>
            <a:r>
              <a:rPr lang="en-US" dirty="0" err="1"/>
              <a:t>utiliza</a:t>
            </a:r>
            <a:r>
              <a:rPr lang="en-US" dirty="0"/>
              <a:t> un </a:t>
            </a:r>
            <a:r>
              <a:rPr lang="en-US" dirty="0" err="1"/>
              <a:t>cliente</a:t>
            </a:r>
            <a:r>
              <a:rPr lang="en-US" dirty="0"/>
              <a:t>, </a:t>
            </a:r>
            <a:r>
              <a:rPr lang="en-US" dirty="0" err="1"/>
              <a:t>normalmente</a:t>
            </a:r>
            <a:r>
              <a:rPr lang="en-US" dirty="0"/>
              <a:t> el browser </a:t>
            </a:r>
            <a:r>
              <a:rPr lang="en-US" dirty="0" err="1"/>
              <a:t>en</a:t>
            </a:r>
            <a:r>
              <a:rPr lang="en-US" dirty="0"/>
              <a:t> </a:t>
            </a:r>
            <a:r>
              <a:rPr lang="en-US" dirty="0" err="1"/>
              <a:t>su</a:t>
            </a:r>
            <a:r>
              <a:rPr lang="en-US" dirty="0"/>
              <a:t> laptop, cellular o tablet</a:t>
            </a:r>
          </a:p>
          <a:p>
            <a:r>
              <a:rPr lang="en-US" dirty="0"/>
              <a:t>2 – El </a:t>
            </a:r>
            <a:r>
              <a:rPr lang="en-US" dirty="0" err="1"/>
              <a:t>cliente</a:t>
            </a:r>
            <a:r>
              <a:rPr lang="en-US" dirty="0"/>
              <a:t> </a:t>
            </a:r>
            <a:r>
              <a:rPr lang="en-US" dirty="0" err="1"/>
              <a:t>solicita</a:t>
            </a:r>
            <a:r>
              <a:rPr lang="en-US" dirty="0"/>
              <a:t> un URL (Uniform Resource Locator) es </a:t>
            </a:r>
            <a:r>
              <a:rPr lang="en-US" dirty="0" err="1"/>
              <a:t>como</a:t>
            </a:r>
            <a:r>
              <a:rPr lang="en-US" dirty="0"/>
              <a:t> el </a:t>
            </a:r>
            <a:r>
              <a:rPr lang="en-US" dirty="0" err="1"/>
              <a:t>identificador</a:t>
            </a:r>
            <a:r>
              <a:rPr lang="en-US" dirty="0"/>
              <a:t> </a:t>
            </a:r>
            <a:r>
              <a:rPr lang="en-US" dirty="0" err="1"/>
              <a:t>unico</a:t>
            </a:r>
            <a:r>
              <a:rPr lang="en-US" dirty="0"/>
              <a:t> del </a:t>
            </a:r>
            <a:r>
              <a:rPr lang="en-US" dirty="0" err="1"/>
              <a:t>recurso</a:t>
            </a:r>
            <a:r>
              <a:rPr lang="en-US" dirty="0"/>
              <a:t> </a:t>
            </a:r>
            <a:r>
              <a:rPr lang="en-US" dirty="0" err="1"/>
              <a:t>en</a:t>
            </a:r>
            <a:r>
              <a:rPr lang="en-US" dirty="0"/>
              <a:t> Internet</a:t>
            </a:r>
          </a:p>
          <a:p>
            <a:r>
              <a:rPr lang="en-US" dirty="0"/>
              <a:t>3 – El </a:t>
            </a:r>
            <a:r>
              <a:rPr lang="en-US" dirty="0" err="1"/>
              <a:t>cliente</a:t>
            </a:r>
            <a:r>
              <a:rPr lang="en-US" dirty="0"/>
              <a:t> </a:t>
            </a:r>
            <a:r>
              <a:rPr lang="en-US" dirty="0" err="1"/>
              <a:t>manda</a:t>
            </a:r>
            <a:r>
              <a:rPr lang="en-US" dirty="0"/>
              <a:t> un http request al </a:t>
            </a:r>
            <a:r>
              <a:rPr lang="en-US" dirty="0" err="1"/>
              <a:t>Servidor</a:t>
            </a:r>
            <a:r>
              <a:rPr lang="en-US" dirty="0"/>
              <a:t> (</a:t>
            </a:r>
            <a:r>
              <a:rPr lang="en-US" dirty="0" err="1"/>
              <a:t>Verbos</a:t>
            </a:r>
            <a:r>
              <a:rPr lang="en-US" dirty="0"/>
              <a:t> HTTP </a:t>
            </a:r>
            <a:r>
              <a:rPr lang="en-US" dirty="0" err="1"/>
              <a:t>más</a:t>
            </a:r>
            <a:r>
              <a:rPr lang="en-US" dirty="0"/>
              <a:t> communes son el GET y el POST)</a:t>
            </a:r>
          </a:p>
          <a:p>
            <a:r>
              <a:rPr lang="en-US" dirty="0"/>
              <a:t>4 – El </a:t>
            </a:r>
            <a:r>
              <a:rPr lang="en-US" dirty="0" err="1"/>
              <a:t>servidor</a:t>
            </a:r>
            <a:r>
              <a:rPr lang="en-US" dirty="0"/>
              <a:t> </a:t>
            </a:r>
            <a:r>
              <a:rPr lang="en-US" dirty="0" err="1"/>
              <a:t>procesa</a:t>
            </a:r>
            <a:r>
              <a:rPr lang="en-US" dirty="0"/>
              <a:t> la </a:t>
            </a:r>
            <a:r>
              <a:rPr lang="en-US" dirty="0" err="1"/>
              <a:t>solicitud</a:t>
            </a:r>
            <a:r>
              <a:rPr lang="en-US" dirty="0"/>
              <a:t>, </a:t>
            </a:r>
            <a:r>
              <a:rPr lang="en-US" dirty="0" err="1"/>
              <a:t>posiblemente</a:t>
            </a:r>
            <a:r>
              <a:rPr lang="en-US" dirty="0"/>
              <a:t> </a:t>
            </a:r>
            <a:r>
              <a:rPr lang="en-US" dirty="0" err="1"/>
              <a:t>sacando</a:t>
            </a:r>
            <a:r>
              <a:rPr lang="en-US" dirty="0"/>
              <a:t> </a:t>
            </a:r>
            <a:r>
              <a:rPr lang="en-US" dirty="0" err="1"/>
              <a:t>datos</a:t>
            </a:r>
            <a:r>
              <a:rPr lang="en-US" dirty="0"/>
              <a:t> de la BD</a:t>
            </a:r>
          </a:p>
          <a:p>
            <a:r>
              <a:rPr lang="en-US" dirty="0"/>
              <a:t>5 – El </a:t>
            </a:r>
            <a:r>
              <a:rPr lang="en-US" dirty="0" err="1"/>
              <a:t>servidor</a:t>
            </a:r>
            <a:r>
              <a:rPr lang="en-US" dirty="0"/>
              <a:t> </a:t>
            </a:r>
            <a:r>
              <a:rPr lang="en-US" dirty="0" err="1"/>
              <a:t>envía</a:t>
            </a:r>
            <a:r>
              <a:rPr lang="en-US" dirty="0"/>
              <a:t> de Vuelta un http response con la </a:t>
            </a:r>
            <a:r>
              <a:rPr lang="en-US" dirty="0" err="1"/>
              <a:t>información</a:t>
            </a:r>
            <a:r>
              <a:rPr lang="en-US" dirty="0"/>
              <a:t> </a:t>
            </a:r>
            <a:r>
              <a:rPr lang="en-US" dirty="0" err="1"/>
              <a:t>solicitada</a:t>
            </a:r>
            <a:endParaRPr lang="en-US" dirty="0"/>
          </a:p>
          <a:p>
            <a:r>
              <a:rPr lang="en-US" dirty="0"/>
              <a:t>6 – La </a:t>
            </a:r>
            <a:r>
              <a:rPr lang="en-US" dirty="0" err="1"/>
              <a:t>respuesta</a:t>
            </a:r>
            <a:r>
              <a:rPr lang="en-US" dirty="0"/>
              <a:t> es </a:t>
            </a:r>
            <a:r>
              <a:rPr lang="en-US" dirty="0" err="1"/>
              <a:t>desplegada</a:t>
            </a:r>
            <a:r>
              <a:rPr lang="en-US" dirty="0"/>
              <a:t> </a:t>
            </a:r>
            <a:r>
              <a:rPr lang="en-US" dirty="0" err="1"/>
              <a:t>en</a:t>
            </a:r>
            <a:r>
              <a:rPr lang="en-US" dirty="0"/>
              <a:t> el </a:t>
            </a:r>
            <a:r>
              <a:rPr lang="en-US" dirty="0" err="1"/>
              <a:t>cliente</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41771358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66</a:t>
            </a:fld>
            <a:endParaRPr lang="en-US" dirty="0"/>
          </a:p>
        </p:txBody>
      </p:sp>
    </p:spTree>
    <p:extLst>
      <p:ext uri="{BB962C8B-B14F-4D97-AF65-F5344CB8AC3E}">
        <p14:creationId xmlns:p14="http://schemas.microsoft.com/office/powerpoint/2010/main" val="27081929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67</a:t>
            </a:fld>
            <a:endParaRPr lang="en-US" dirty="0"/>
          </a:p>
        </p:txBody>
      </p:sp>
    </p:spTree>
    <p:extLst>
      <p:ext uri="{BB962C8B-B14F-4D97-AF65-F5344CB8AC3E}">
        <p14:creationId xmlns:p14="http://schemas.microsoft.com/office/powerpoint/2010/main" val="33948150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68</a:t>
            </a:fld>
            <a:endParaRPr lang="en-US" dirty="0"/>
          </a:p>
        </p:txBody>
      </p:sp>
    </p:spTree>
    <p:extLst>
      <p:ext uri="{BB962C8B-B14F-4D97-AF65-F5344CB8AC3E}">
        <p14:creationId xmlns:p14="http://schemas.microsoft.com/office/powerpoint/2010/main" val="17048866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74</a:t>
            </a:fld>
            <a:endParaRPr lang="en-US" dirty="0"/>
          </a:p>
        </p:txBody>
      </p:sp>
    </p:spTree>
    <p:extLst>
      <p:ext uri="{BB962C8B-B14F-4D97-AF65-F5344CB8AC3E}">
        <p14:creationId xmlns:p14="http://schemas.microsoft.com/office/powerpoint/2010/main" val="23419430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75</a:t>
            </a:fld>
            <a:endParaRPr lang="en-US" dirty="0"/>
          </a:p>
        </p:txBody>
      </p:sp>
    </p:spTree>
    <p:extLst>
      <p:ext uri="{BB962C8B-B14F-4D97-AF65-F5344CB8AC3E}">
        <p14:creationId xmlns:p14="http://schemas.microsoft.com/office/powerpoint/2010/main" val="12788946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76</a:t>
            </a:fld>
            <a:endParaRPr lang="en-US" dirty="0"/>
          </a:p>
        </p:txBody>
      </p:sp>
    </p:spTree>
    <p:extLst>
      <p:ext uri="{BB962C8B-B14F-4D97-AF65-F5344CB8AC3E}">
        <p14:creationId xmlns:p14="http://schemas.microsoft.com/office/powerpoint/2010/main" val="4057815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80</a:t>
            </a:fld>
            <a:endParaRPr lang="en-US" dirty="0"/>
          </a:p>
        </p:txBody>
      </p:sp>
    </p:spTree>
    <p:extLst>
      <p:ext uri="{BB962C8B-B14F-4D97-AF65-F5344CB8AC3E}">
        <p14:creationId xmlns:p14="http://schemas.microsoft.com/office/powerpoint/2010/main" val="381185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2842246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31832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HTML tags are element names surrounded by angle brackets</a:t>
            </a:r>
          </a:p>
          <a:p>
            <a:r>
              <a:rPr lang="en-US" sz="1200" b="0" i="0" kern="1200" dirty="0">
                <a:solidFill>
                  <a:schemeClr val="tx1"/>
                </a:solidFill>
                <a:effectLst/>
                <a:latin typeface="Intel Clear"/>
                <a:ea typeface="+mn-ea"/>
                <a:cs typeface="+mn-cs"/>
              </a:rPr>
              <a:t>HTML tags normally come </a:t>
            </a:r>
            <a:r>
              <a:rPr lang="en-US" sz="1200" b="1" i="0" kern="1200" dirty="0">
                <a:solidFill>
                  <a:schemeClr val="tx1"/>
                </a:solidFill>
                <a:effectLst/>
                <a:latin typeface="Intel Clear"/>
                <a:ea typeface="+mn-ea"/>
                <a:cs typeface="+mn-cs"/>
              </a:rPr>
              <a:t>in pairs</a:t>
            </a:r>
            <a:r>
              <a:rPr lang="en-US" sz="1200" b="0" i="0" kern="1200" dirty="0">
                <a:solidFill>
                  <a:schemeClr val="tx1"/>
                </a:solidFill>
                <a:effectLst/>
                <a:latin typeface="Intel Clear"/>
                <a:ea typeface="+mn-ea"/>
                <a:cs typeface="+mn-cs"/>
              </a:rPr>
              <a:t> like &lt;p&gt; and &lt;/p&gt;</a:t>
            </a:r>
          </a:p>
          <a:p>
            <a:r>
              <a:rPr lang="en-US" sz="1200" b="0" i="0" kern="1200" dirty="0">
                <a:solidFill>
                  <a:schemeClr val="tx1"/>
                </a:solidFill>
                <a:effectLst/>
                <a:latin typeface="Intel Clear"/>
                <a:ea typeface="+mn-ea"/>
                <a:cs typeface="+mn-cs"/>
              </a:rPr>
              <a:t>The first tag in a pair is the </a:t>
            </a:r>
            <a:r>
              <a:rPr lang="en-US" sz="1200" b="1" i="0" kern="1200" dirty="0">
                <a:solidFill>
                  <a:schemeClr val="tx1"/>
                </a:solidFill>
                <a:effectLst/>
                <a:latin typeface="Intel Clear"/>
                <a:ea typeface="+mn-ea"/>
                <a:cs typeface="+mn-cs"/>
              </a:rPr>
              <a:t>start tag,</a:t>
            </a:r>
            <a:r>
              <a:rPr lang="en-US" sz="1200" b="0" i="0" kern="1200" dirty="0">
                <a:solidFill>
                  <a:schemeClr val="tx1"/>
                </a:solidFill>
                <a:effectLst/>
                <a:latin typeface="Intel Clear"/>
                <a:ea typeface="+mn-ea"/>
                <a:cs typeface="+mn-cs"/>
              </a:rPr>
              <a:t> the second tag is the </a:t>
            </a:r>
            <a:r>
              <a:rPr lang="en-US" sz="1200" b="1" i="0" kern="1200" dirty="0">
                <a:solidFill>
                  <a:schemeClr val="tx1"/>
                </a:solidFill>
                <a:effectLst/>
                <a:latin typeface="Intel Clear"/>
                <a:ea typeface="+mn-ea"/>
                <a:cs typeface="+mn-cs"/>
              </a:rPr>
              <a:t>end tag</a:t>
            </a:r>
            <a:endParaRPr lang="en-US" sz="1200" b="0" i="0" kern="1200" dirty="0">
              <a:solidFill>
                <a:schemeClr val="tx1"/>
              </a:solidFill>
              <a:effectLst/>
              <a:latin typeface="Intel Clear"/>
              <a:ea typeface="+mn-ea"/>
              <a:cs typeface="+mn-cs"/>
            </a:endParaRPr>
          </a:p>
          <a:p>
            <a:r>
              <a:rPr lang="en-US" sz="1200" b="0" i="0" kern="1200" dirty="0">
                <a:solidFill>
                  <a:schemeClr val="tx1"/>
                </a:solidFill>
                <a:effectLst/>
                <a:latin typeface="Intel Clear"/>
                <a:ea typeface="+mn-ea"/>
                <a:cs typeface="+mn-cs"/>
              </a:rPr>
              <a:t>The end tag is written like the start tag, but with a </a:t>
            </a:r>
            <a:r>
              <a:rPr lang="en-US" sz="1200" b="1" i="0" kern="1200" dirty="0">
                <a:solidFill>
                  <a:schemeClr val="tx1"/>
                </a:solidFill>
                <a:effectLst/>
                <a:latin typeface="Intel Clear"/>
                <a:ea typeface="+mn-ea"/>
                <a:cs typeface="+mn-cs"/>
              </a:rPr>
              <a:t>forward slash</a:t>
            </a:r>
            <a:r>
              <a:rPr lang="en-US" sz="1200" b="0" i="0" kern="1200" dirty="0">
                <a:solidFill>
                  <a:schemeClr val="tx1"/>
                </a:solidFill>
                <a:effectLst/>
                <a:latin typeface="Intel Clear"/>
                <a:ea typeface="+mn-ea"/>
                <a:cs typeface="+mn-cs"/>
              </a:rPr>
              <a:t> inserted before the tag name</a:t>
            </a:r>
          </a:p>
          <a:p>
            <a:endParaRPr lang="en-US" dirty="0"/>
          </a:p>
          <a:p>
            <a:r>
              <a:rPr lang="en-US" sz="1200" b="0" i="0" kern="1200" dirty="0">
                <a:solidFill>
                  <a:schemeClr val="tx1"/>
                </a:solidFill>
                <a:effectLst/>
                <a:latin typeface="Intel Clear"/>
                <a:ea typeface="+mn-ea"/>
                <a:cs typeface="+mn-cs"/>
              </a:rPr>
              <a:t>All HTML elements can have </a:t>
            </a:r>
            <a:r>
              <a:rPr lang="en-US" sz="1200" b="1" i="0" kern="1200" dirty="0">
                <a:solidFill>
                  <a:schemeClr val="tx1"/>
                </a:solidFill>
                <a:effectLst/>
                <a:latin typeface="Intel Clear"/>
                <a:ea typeface="+mn-ea"/>
                <a:cs typeface="+mn-cs"/>
              </a:rPr>
              <a:t>attributes</a:t>
            </a:r>
            <a:endParaRPr lang="en-US" sz="1200" b="0" i="0" kern="1200" dirty="0">
              <a:solidFill>
                <a:schemeClr val="tx1"/>
              </a:solidFill>
              <a:effectLst/>
              <a:latin typeface="Intel Clear"/>
              <a:ea typeface="+mn-ea"/>
              <a:cs typeface="+mn-cs"/>
            </a:endParaRPr>
          </a:p>
          <a:p>
            <a:r>
              <a:rPr lang="en-US" sz="1200" b="0" i="0" kern="1200" dirty="0">
                <a:solidFill>
                  <a:schemeClr val="tx1"/>
                </a:solidFill>
                <a:effectLst/>
                <a:latin typeface="Intel Clear"/>
                <a:ea typeface="+mn-ea"/>
                <a:cs typeface="+mn-cs"/>
              </a:rPr>
              <a:t>Attributes provide </a:t>
            </a:r>
            <a:r>
              <a:rPr lang="en-US" sz="1200" b="1" i="0" kern="1200" dirty="0">
                <a:solidFill>
                  <a:schemeClr val="tx1"/>
                </a:solidFill>
                <a:effectLst/>
                <a:latin typeface="Intel Clear"/>
                <a:ea typeface="+mn-ea"/>
                <a:cs typeface="+mn-cs"/>
              </a:rPr>
              <a:t>additional information</a:t>
            </a:r>
            <a:r>
              <a:rPr lang="en-US" sz="1200" b="0" i="0" kern="1200" dirty="0">
                <a:solidFill>
                  <a:schemeClr val="tx1"/>
                </a:solidFill>
                <a:effectLst/>
                <a:latin typeface="Intel Clear"/>
                <a:ea typeface="+mn-ea"/>
                <a:cs typeface="+mn-cs"/>
              </a:rPr>
              <a:t> about an element</a:t>
            </a:r>
          </a:p>
          <a:p>
            <a:r>
              <a:rPr lang="en-US" sz="1200" b="0" i="0" kern="1200" dirty="0">
                <a:solidFill>
                  <a:schemeClr val="tx1"/>
                </a:solidFill>
                <a:effectLst/>
                <a:latin typeface="Intel Clear"/>
                <a:ea typeface="+mn-ea"/>
                <a:cs typeface="+mn-cs"/>
              </a:rPr>
              <a:t>Attributes are always specified in </a:t>
            </a:r>
            <a:r>
              <a:rPr lang="en-US" sz="1200" b="1" i="0" kern="1200" dirty="0">
                <a:solidFill>
                  <a:schemeClr val="tx1"/>
                </a:solidFill>
                <a:effectLst/>
                <a:latin typeface="Intel Clear"/>
                <a:ea typeface="+mn-ea"/>
                <a:cs typeface="+mn-cs"/>
              </a:rPr>
              <a:t>the start tag</a:t>
            </a:r>
            <a:endParaRPr lang="en-US" sz="1200" b="0" i="0" kern="1200" dirty="0">
              <a:solidFill>
                <a:schemeClr val="tx1"/>
              </a:solidFill>
              <a:effectLst/>
              <a:latin typeface="Intel Clear"/>
              <a:ea typeface="+mn-ea"/>
              <a:cs typeface="+mn-cs"/>
            </a:endParaRPr>
          </a:p>
          <a:p>
            <a:r>
              <a:rPr lang="en-US" sz="1200" b="0" i="0" kern="1200" dirty="0">
                <a:solidFill>
                  <a:schemeClr val="tx1"/>
                </a:solidFill>
                <a:effectLst/>
                <a:latin typeface="Intel Clear"/>
                <a:ea typeface="+mn-ea"/>
                <a:cs typeface="+mn-cs"/>
              </a:rPr>
              <a:t>Attributes usually come in name/value pairs like: </a:t>
            </a:r>
            <a:r>
              <a:rPr lang="en-US" sz="1200" b="1" i="0" kern="1200" dirty="0">
                <a:solidFill>
                  <a:schemeClr val="tx1"/>
                </a:solidFill>
                <a:effectLst/>
                <a:latin typeface="Intel Clear"/>
                <a:ea typeface="+mn-ea"/>
                <a:cs typeface="+mn-cs"/>
              </a:rPr>
              <a:t>name="value"</a:t>
            </a:r>
            <a:endParaRPr lang="en-US" sz="1200" b="0" i="0" kern="1200" dirty="0">
              <a:solidFill>
                <a:schemeClr val="tx1"/>
              </a:solidFill>
              <a:effectLst/>
              <a:latin typeface="Intel Clear"/>
              <a:ea typeface="+mn-ea"/>
              <a:cs typeface="+mn-cs"/>
            </a:endParaRP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860254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userDrawn="1"/>
        </p:nvSpPr>
        <p:spPr>
          <a:xfrm>
            <a:off x="451797" y="4595527"/>
            <a:ext cx="2819979" cy="184666"/>
          </a:xfrm>
          <a:prstGeom prst="rect">
            <a:avLst/>
          </a:prstGeom>
          <a:noFill/>
        </p:spPr>
        <p:txBody>
          <a:bodyPr vert="horz" wrap="square" lIns="0" tIns="0" rIns="0" bIns="0" rtlCol="0">
            <a:spAutoFit/>
          </a:bodyPr>
          <a:lstStyle/>
          <a:p>
            <a:pPr algn="l"/>
            <a:r>
              <a:rPr lang="en-US" sz="1200" dirty="0">
                <a:solidFill>
                  <a:schemeClr val="bg1"/>
                </a:solidFill>
              </a:rPr>
              <a:t>Information</a:t>
            </a:r>
            <a:r>
              <a:rPr lang="en-US" sz="1200" baseline="0" dirty="0">
                <a:solidFill>
                  <a:schemeClr val="bg1"/>
                </a:solidFill>
              </a:rPr>
              <a:t> Technology</a:t>
            </a:r>
            <a:endParaRPr lang="en-US" sz="1200" dirty="0">
              <a:solidFill>
                <a:schemeClr val="bg1"/>
              </a:solidFill>
            </a:endParaRPr>
          </a:p>
        </p:txBody>
      </p:sp>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460693" y="389228"/>
            <a:ext cx="2121766" cy="887284"/>
          </a:xfrm>
          <a:prstGeom prst="rect">
            <a:avLst/>
          </a:prstGeom>
        </p:spPr>
      </p:pic>
      <p:sp>
        <p:nvSpPr>
          <p:cNvPr id="6" name="TextBox 5"/>
          <p:cNvSpPr txBox="1"/>
          <p:nvPr userDrawn="1"/>
        </p:nvSpPr>
        <p:spPr>
          <a:xfrm>
            <a:off x="451797" y="4595527"/>
            <a:ext cx="2819979" cy="184666"/>
          </a:xfrm>
          <a:prstGeom prst="rect">
            <a:avLst/>
          </a:prstGeom>
          <a:noFill/>
        </p:spPr>
        <p:txBody>
          <a:bodyPr vert="horz" wrap="square" lIns="0" tIns="0" rIns="0" bIns="0" rtlCol="0">
            <a:spAutoFit/>
          </a:bodyPr>
          <a:lstStyle/>
          <a:p>
            <a:pPr algn="l"/>
            <a:r>
              <a:rPr lang="en-US" sz="1200" dirty="0">
                <a:solidFill>
                  <a:schemeClr val="bg1"/>
                </a:solidFill>
              </a:rPr>
              <a:t>Information</a:t>
            </a:r>
            <a:r>
              <a:rPr lang="en-US" sz="1200" baseline="0" dirty="0">
                <a:solidFill>
                  <a:schemeClr val="bg1"/>
                </a:solidFill>
              </a:rPr>
              <a:t> Technology</a:t>
            </a:r>
            <a:endParaRPr lang="en-US" sz="1200" dirty="0">
              <a:solidFill>
                <a:schemeClr val="bg1"/>
              </a:solidFill>
            </a:endParaRPr>
          </a:p>
        </p:txBody>
      </p:sp>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
        <p:nvSpPr>
          <p:cNvPr id="4" name="TextBox 3"/>
          <p:cNvSpPr txBox="1"/>
          <p:nvPr userDrawn="1"/>
        </p:nvSpPr>
        <p:spPr>
          <a:xfrm>
            <a:off x="3485286" y="4892059"/>
            <a:ext cx="2168666" cy="138499"/>
          </a:xfrm>
          <a:prstGeom prst="rect">
            <a:avLst/>
          </a:prstGeom>
          <a:noFill/>
        </p:spPr>
        <p:txBody>
          <a:bodyPr vert="horz" wrap="square" lIns="0" tIns="0" rIns="0" bIns="0" rtlCol="0">
            <a:spAutoFit/>
          </a:bodyPr>
          <a:lstStyle/>
          <a:p>
            <a:pPr algn="ctr"/>
            <a:r>
              <a:rPr lang="en-US" sz="900" dirty="0">
                <a:solidFill>
                  <a:schemeClr val="bg1"/>
                </a:solidFill>
              </a:rPr>
              <a:t>Information</a:t>
            </a:r>
            <a:r>
              <a:rPr lang="en-US" sz="900" baseline="0" dirty="0">
                <a:solidFill>
                  <a:schemeClr val="bg1"/>
                </a:solidFill>
              </a:rPr>
              <a:t> Technology</a:t>
            </a:r>
            <a:endParaRPr lang="en-US" sz="900" dirty="0">
              <a:solidFill>
                <a:schemeClr val="bg1"/>
              </a:solidFill>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jsfiddle.net/broux00/n2EYw/"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hyperlink" Target="https://jsfiddle.net/esedic/xt78yqu9/"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hyperlink" Target="http://jsfiddle.net/dsuket/jTh3v/"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hyperlink" Target="https://codepen.io/tag/geolocation/"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s://codepen.io/pushpanathank/pen/MKPwej?editors=1111"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www.w3schools.com/cssref/sel_class.asp" TargetMode="External"/><Relationship Id="rId7" Type="http://schemas.openxmlformats.org/officeDocument/2006/relationships/hyperlink" Target="https://www.w3schools.com/cssref/sel_element_comma.asp"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hyperlink" Target="https://www.w3schools.com/cssref/sel_element.asp" TargetMode="External"/><Relationship Id="rId5" Type="http://schemas.openxmlformats.org/officeDocument/2006/relationships/hyperlink" Target="https://www.w3schools.com/cssref/sel_all.asp" TargetMode="External"/><Relationship Id="rId4" Type="http://schemas.openxmlformats.org/officeDocument/2006/relationships/hyperlink" Target="https://www.w3schools.com/cssref/sel_id.asp"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5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3" Type="http://schemas.openxmlformats.org/officeDocument/2006/relationships/hyperlink" Target="https://en.wikipedia.org/wiki/Web_application"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9.png"/><Relationship Id="rId2" Type="http://schemas.openxmlformats.org/officeDocument/2006/relationships/notesSlide" Target="../notesSlides/notesSlide55.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4.xml"/><Relationship Id="rId6" Type="http://schemas.openxmlformats.org/officeDocument/2006/relationships/image" Target="../media/image60.png"/><Relationship Id="rId5" Type="http://schemas.openxmlformats.org/officeDocument/2006/relationships/image" Target="../media/image19.png"/><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2.xml"/><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development</a:t>
            </a:r>
          </a:p>
        </p:txBody>
      </p:sp>
      <p:sp>
        <p:nvSpPr>
          <p:cNvPr id="3" name="Subtitle 2"/>
          <p:cNvSpPr>
            <a:spLocks noGrp="1"/>
          </p:cNvSpPr>
          <p:nvPr>
            <p:ph type="subTitle" idx="1"/>
          </p:nvPr>
        </p:nvSpPr>
        <p:spPr>
          <a:xfrm>
            <a:off x="455612" y="3493008"/>
            <a:ext cx="7854669" cy="925360"/>
          </a:xfrm>
        </p:spPr>
        <p:txBody>
          <a:bodyPr/>
          <a:lstStyle/>
          <a:p>
            <a:pPr algn="r">
              <a:spcBef>
                <a:spcPts val="0"/>
              </a:spcBef>
            </a:pPr>
            <a:endParaRPr lang="en-US" dirty="0"/>
          </a:p>
        </p:txBody>
      </p:sp>
    </p:spTree>
    <p:extLst>
      <p:ext uri="{BB962C8B-B14F-4D97-AF65-F5344CB8AC3E}">
        <p14:creationId xmlns:p14="http://schemas.microsoft.com/office/powerpoint/2010/main" val="362667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HTML Tags and Attributes</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10</a:t>
            </a:fld>
            <a:endParaRPr lang="en-US" dirty="0"/>
          </a:p>
        </p:txBody>
      </p:sp>
      <p:pic>
        <p:nvPicPr>
          <p:cNvPr id="4098" name="Picture 2" descr="HTML Tags">
            <a:extLst>
              <a:ext uri="{FF2B5EF4-FFF2-40B4-BE49-F238E27FC236}">
                <a16:creationId xmlns:a16="http://schemas.microsoft.com/office/drawing/2014/main" id="{902DF293-486A-4DA3-A7A3-34894F05B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177528"/>
            <a:ext cx="85439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19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Commonly used HTML elements</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875272"/>
            <a:ext cx="8228012" cy="3696727"/>
          </a:xfrm>
        </p:spPr>
        <p:txBody>
          <a:bodyPr/>
          <a:lstStyle/>
          <a:p>
            <a:pPr marL="285750" indent="-285750">
              <a:buFont typeface="Arial" panose="020B0604020202020204" pitchFamily="34" charset="0"/>
              <a:buChar char="•"/>
            </a:pPr>
            <a:r>
              <a:rPr lang="en-US" sz="2000" dirty="0"/>
              <a:t>&lt;!-- Comments --&gt;</a:t>
            </a:r>
          </a:p>
          <a:p>
            <a:pPr marL="285750" indent="-285750">
              <a:buFont typeface="Arial" panose="020B0604020202020204" pitchFamily="34" charset="0"/>
              <a:buChar char="•"/>
            </a:pPr>
            <a:r>
              <a:rPr lang="en-US" sz="2000" dirty="0"/>
              <a:t> &lt;a </a:t>
            </a:r>
            <a:r>
              <a:rPr lang="en-US" sz="2000" dirty="0" err="1"/>
              <a:t>href</a:t>
            </a:r>
            <a:r>
              <a:rPr lang="en-US" sz="2000" dirty="0"/>
              <a:t>=“URL”&gt;Title&lt;/a&gt;</a:t>
            </a:r>
          </a:p>
          <a:p>
            <a:pPr marL="285750" indent="-285750">
              <a:buFont typeface="Arial" panose="020B0604020202020204" pitchFamily="34" charset="0"/>
              <a:buChar char="•"/>
            </a:pPr>
            <a:r>
              <a:rPr lang="en-US" sz="2000" dirty="0"/>
              <a:t>&lt;button&gt;</a:t>
            </a:r>
          </a:p>
          <a:p>
            <a:pPr marL="285750" indent="-285750">
              <a:buFont typeface="Arial" panose="020B0604020202020204" pitchFamily="34" charset="0"/>
              <a:buChar char="•"/>
            </a:pPr>
            <a:r>
              <a:rPr lang="en-US" sz="2000" dirty="0"/>
              <a:t>&lt;form&gt;</a:t>
            </a:r>
          </a:p>
          <a:p>
            <a:pPr marL="285750" indent="-285750">
              <a:buFont typeface="Arial" panose="020B0604020202020204" pitchFamily="34" charset="0"/>
              <a:buChar char="•"/>
            </a:pPr>
            <a:r>
              <a:rPr lang="en-US" sz="2000" dirty="0"/>
              <a:t>&lt;h1&gt; to &lt;h6&gt;</a:t>
            </a:r>
          </a:p>
          <a:p>
            <a:pPr marL="285750" indent="-285750">
              <a:buFont typeface="Arial" panose="020B0604020202020204" pitchFamily="34" charset="0"/>
              <a:buChar char="•"/>
            </a:pPr>
            <a:r>
              <a:rPr lang="en-US" sz="2000" dirty="0"/>
              <a:t>&lt;</a:t>
            </a:r>
            <a:r>
              <a:rPr lang="en-US" sz="2000" dirty="0" err="1"/>
              <a:t>img</a:t>
            </a:r>
            <a:r>
              <a:rPr lang="en-US" sz="2000" dirty="0"/>
              <a:t> </a:t>
            </a:r>
            <a:r>
              <a:rPr lang="en-US" sz="2000" dirty="0" err="1"/>
              <a:t>src</a:t>
            </a:r>
            <a:r>
              <a:rPr lang="en-US" sz="2000" dirty="0"/>
              <a:t>=“…” alt=“”&gt;</a:t>
            </a:r>
          </a:p>
          <a:p>
            <a:pPr marL="285750" indent="-285750">
              <a:buFont typeface="Arial" panose="020B0604020202020204" pitchFamily="34" charset="0"/>
              <a:buChar char="•"/>
            </a:pPr>
            <a:r>
              <a:rPr lang="en-US" sz="2000" dirty="0"/>
              <a:t>&lt;ul&gt; &lt;</a:t>
            </a:r>
            <a:r>
              <a:rPr lang="en-US" sz="2000" dirty="0" err="1"/>
              <a:t>ol</a:t>
            </a:r>
            <a:r>
              <a:rPr lang="en-US" sz="2000" dirty="0"/>
              <a:t>&gt; &lt;li&gt;</a:t>
            </a:r>
          </a:p>
          <a:p>
            <a:pPr marL="285750" indent="-285750">
              <a:buFont typeface="Arial" panose="020B0604020202020204" pitchFamily="34" charset="0"/>
              <a:buChar char="•"/>
            </a:pPr>
            <a:r>
              <a:rPr lang="en-US" sz="2000" dirty="0"/>
              <a:t>&lt;p&gt; </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11</a:t>
            </a:fld>
            <a:endParaRPr lang="en-US" dirty="0"/>
          </a:p>
        </p:txBody>
      </p:sp>
    </p:spTree>
    <p:extLst>
      <p:ext uri="{BB962C8B-B14F-4D97-AF65-F5344CB8AC3E}">
        <p14:creationId xmlns:p14="http://schemas.microsoft.com/office/powerpoint/2010/main" val="245508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Commonly used HTML elements</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875272"/>
            <a:ext cx="8228012" cy="3696727"/>
          </a:xfrm>
        </p:spPr>
        <p:txBody>
          <a:bodyPr/>
          <a:lstStyle/>
          <a:p>
            <a:pPr marL="285750" indent="-285750">
              <a:buFont typeface="Arial" panose="020B0604020202020204" pitchFamily="34" charset="0"/>
              <a:buChar char="•"/>
            </a:pPr>
            <a:r>
              <a:rPr lang="en-US" sz="2000" dirty="0"/>
              <a:t>&lt;div&gt;</a:t>
            </a:r>
          </a:p>
          <a:p>
            <a:pPr marL="285750" indent="-285750">
              <a:buFont typeface="Arial" panose="020B0604020202020204" pitchFamily="34" charset="0"/>
              <a:buChar char="•"/>
            </a:pPr>
            <a:r>
              <a:rPr lang="en-US" sz="2000" dirty="0"/>
              <a:t>&lt;span&gt;</a:t>
            </a:r>
          </a:p>
          <a:p>
            <a:pPr marL="285750" indent="-285750">
              <a:buFont typeface="Arial" panose="020B0604020202020204" pitchFamily="34" charset="0"/>
              <a:buChar char="•"/>
            </a:pPr>
            <a:r>
              <a:rPr lang="en-US" sz="2000" dirty="0"/>
              <a:t>&lt;input&gt;</a:t>
            </a:r>
          </a:p>
          <a:p>
            <a:pPr marL="857250" lvl="2" indent="-285750">
              <a:buFont typeface="Arial" panose="020B0604020202020204" pitchFamily="34" charset="0"/>
              <a:buChar char="•"/>
            </a:pPr>
            <a:r>
              <a:rPr lang="en-US" sz="2000" dirty="0"/>
              <a:t>text</a:t>
            </a:r>
          </a:p>
          <a:p>
            <a:pPr marL="857250" lvl="2" indent="-285750">
              <a:buFont typeface="Arial" panose="020B0604020202020204" pitchFamily="34" charset="0"/>
              <a:buChar char="•"/>
            </a:pPr>
            <a:r>
              <a:rPr lang="en-US" sz="2000" dirty="0"/>
              <a:t>radio</a:t>
            </a:r>
          </a:p>
          <a:p>
            <a:pPr marL="857250" lvl="2" indent="-285750">
              <a:buFont typeface="Arial" panose="020B0604020202020204" pitchFamily="34" charset="0"/>
              <a:buChar char="•"/>
            </a:pPr>
            <a:r>
              <a:rPr lang="en-US" sz="2000" dirty="0"/>
              <a:t>checkbox</a:t>
            </a:r>
          </a:p>
          <a:p>
            <a:pPr marL="285750" indent="-285750">
              <a:buFont typeface="Arial" panose="020B0604020202020204" pitchFamily="34" charset="0"/>
              <a:buChar char="•"/>
            </a:pPr>
            <a:r>
              <a:rPr lang="en-US" sz="2000" dirty="0"/>
              <a:t>&lt;select&gt; &lt;option&gt;</a:t>
            </a:r>
          </a:p>
          <a:p>
            <a:pPr marL="285750" indent="-285750">
              <a:buFont typeface="Arial" panose="020B0604020202020204" pitchFamily="34" charset="0"/>
              <a:buChar char="•"/>
            </a:pPr>
            <a:r>
              <a:rPr lang="en-US" sz="2000" dirty="0"/>
              <a:t>&lt;table&gt; &lt;</a:t>
            </a:r>
            <a:r>
              <a:rPr lang="en-US" sz="2000" dirty="0" err="1"/>
              <a:t>th</a:t>
            </a:r>
            <a:r>
              <a:rPr lang="en-US" sz="2000" dirty="0"/>
              <a:t>&gt; &lt;tr&gt; &lt;td&gt; </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12</a:t>
            </a:fld>
            <a:endParaRPr lang="en-US" dirty="0"/>
          </a:p>
        </p:txBody>
      </p:sp>
    </p:spTree>
    <p:extLst>
      <p:ext uri="{BB962C8B-B14F-4D97-AF65-F5344CB8AC3E}">
        <p14:creationId xmlns:p14="http://schemas.microsoft.com/office/powerpoint/2010/main" val="287586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473ED0-A361-49C1-84BE-86600DA3A9B6}"/>
              </a:ext>
            </a:extLst>
          </p:cNvPr>
          <p:cNvSpPr>
            <a:spLocks noGrp="1"/>
          </p:cNvSpPr>
          <p:nvPr>
            <p:ph type="sldNum" sz="quarter" idx="12"/>
          </p:nvPr>
        </p:nvSpPr>
        <p:spPr/>
        <p:txBody>
          <a:bodyPr/>
          <a:lstStyle/>
          <a:p>
            <a:fld id="{EE2556C5-CE8C-6547-B838-EA80C61A4AF7}" type="slidenum">
              <a:rPr lang="en-US" smtClean="0"/>
              <a:pPr/>
              <a:t>13</a:t>
            </a:fld>
            <a:endParaRPr lang="en-US" dirty="0"/>
          </a:p>
        </p:txBody>
      </p:sp>
      <p:pic>
        <p:nvPicPr>
          <p:cNvPr id="2050" name="Picture 2" descr="Image result for html">
            <a:extLst>
              <a:ext uri="{FF2B5EF4-FFF2-40B4-BE49-F238E27FC236}">
                <a16:creationId xmlns:a16="http://schemas.microsoft.com/office/drawing/2014/main" id="{4806E6EC-D1C4-4FED-B30A-9BACED365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632" y="221673"/>
            <a:ext cx="4308186" cy="430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5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A12C06-24AC-4A10-B2A2-9E1C2F85B428}"/>
              </a:ext>
            </a:extLst>
          </p:cNvPr>
          <p:cNvSpPr>
            <a:spLocks noGrp="1"/>
          </p:cNvSpPr>
          <p:nvPr>
            <p:ph type="sldNum" sz="quarter" idx="12"/>
          </p:nvPr>
        </p:nvSpPr>
        <p:spPr/>
        <p:txBody>
          <a:bodyPr/>
          <a:lstStyle/>
          <a:p>
            <a:fld id="{EE2556C5-CE8C-6547-B838-EA80C61A4AF7}" type="slidenum">
              <a:rPr lang="en-US" smtClean="0"/>
              <a:pPr/>
              <a:t>14</a:t>
            </a:fld>
            <a:endParaRPr lang="en-US" dirty="0"/>
          </a:p>
        </p:txBody>
      </p:sp>
      <p:sp>
        <p:nvSpPr>
          <p:cNvPr id="3" name="Title 2">
            <a:extLst>
              <a:ext uri="{FF2B5EF4-FFF2-40B4-BE49-F238E27FC236}">
                <a16:creationId xmlns:a16="http://schemas.microsoft.com/office/drawing/2014/main" id="{B9B5F739-A356-409C-BA95-C462B2508BAC}"/>
              </a:ext>
            </a:extLst>
          </p:cNvPr>
          <p:cNvSpPr>
            <a:spLocks noGrp="1"/>
          </p:cNvSpPr>
          <p:nvPr>
            <p:ph type="title"/>
          </p:nvPr>
        </p:nvSpPr>
        <p:spPr/>
        <p:txBody>
          <a:bodyPr/>
          <a:lstStyle/>
          <a:p>
            <a:r>
              <a:rPr lang="en-US" dirty="0"/>
              <a:t>What’s HTML5</a:t>
            </a:r>
          </a:p>
        </p:txBody>
      </p:sp>
      <p:sp>
        <p:nvSpPr>
          <p:cNvPr id="4" name="Content Placeholder 3">
            <a:extLst>
              <a:ext uri="{FF2B5EF4-FFF2-40B4-BE49-F238E27FC236}">
                <a16:creationId xmlns:a16="http://schemas.microsoft.com/office/drawing/2014/main" id="{0FA062AE-8925-4C8A-8FEF-9CD5A124A868}"/>
              </a:ext>
            </a:extLst>
          </p:cNvPr>
          <p:cNvSpPr>
            <a:spLocks noGrp="1"/>
          </p:cNvSpPr>
          <p:nvPr>
            <p:ph sz="quarter" idx="13"/>
          </p:nvPr>
        </p:nvSpPr>
        <p:spPr/>
        <p:txBody>
          <a:bodyPr/>
          <a:lstStyle/>
          <a:p>
            <a:r>
              <a:rPr lang="en-US" sz="2000" dirty="0"/>
              <a:t>HTML5 is a markup language used for structuring and presenting content on the World Wide Web.</a:t>
            </a:r>
          </a:p>
          <a:p>
            <a:endParaRPr lang="en-US" dirty="0"/>
          </a:p>
        </p:txBody>
      </p:sp>
      <p:pic>
        <p:nvPicPr>
          <p:cNvPr id="7" name="Picture 6">
            <a:extLst>
              <a:ext uri="{FF2B5EF4-FFF2-40B4-BE49-F238E27FC236}">
                <a16:creationId xmlns:a16="http://schemas.microsoft.com/office/drawing/2014/main" id="{D7166862-4805-447B-A631-6905CA6A5119}"/>
              </a:ext>
            </a:extLst>
          </p:cNvPr>
          <p:cNvPicPr>
            <a:picLocks noChangeAspect="1"/>
          </p:cNvPicPr>
          <p:nvPr/>
        </p:nvPicPr>
        <p:blipFill>
          <a:blip r:embed="rId2"/>
          <a:stretch>
            <a:fillRect/>
          </a:stretch>
        </p:blipFill>
        <p:spPr>
          <a:xfrm>
            <a:off x="701768" y="1885950"/>
            <a:ext cx="7915275" cy="2743200"/>
          </a:xfrm>
          <a:prstGeom prst="rect">
            <a:avLst/>
          </a:prstGeom>
        </p:spPr>
      </p:pic>
    </p:spTree>
    <p:extLst>
      <p:ext uri="{BB962C8B-B14F-4D97-AF65-F5344CB8AC3E}">
        <p14:creationId xmlns:p14="http://schemas.microsoft.com/office/powerpoint/2010/main" val="70992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Semantic/Structural elements</a:t>
            </a:r>
          </a:p>
        </p:txBody>
      </p:sp>
      <p:sp>
        <p:nvSpPr>
          <p:cNvPr id="3" name="Content Placeholder 2"/>
          <p:cNvSpPr>
            <a:spLocks noGrp="1"/>
          </p:cNvSpPr>
          <p:nvPr>
            <p:ph sz="quarter" idx="13"/>
          </p:nvPr>
        </p:nvSpPr>
        <p:spPr>
          <a:xfrm>
            <a:off x="519910" y="806400"/>
            <a:ext cx="8314807" cy="3794400"/>
          </a:xfrm>
        </p:spPr>
        <p:txBody>
          <a:bodyPr/>
          <a:lstStyle/>
          <a:p>
            <a:endParaRPr lang="en-US" dirty="0"/>
          </a:p>
          <a:p>
            <a:pPr marL="214313" indent="-214313">
              <a:buFont typeface="Arial" panose="020B0604020202020204" pitchFamily="34" charset="0"/>
              <a:buChar char="•"/>
            </a:pPr>
            <a:r>
              <a:rPr lang="en-US" sz="1600" dirty="0"/>
              <a:t>A semantic element clearly describes its meaning to both the browser and the developer.</a:t>
            </a:r>
          </a:p>
          <a:p>
            <a:pPr marL="214313" indent="-214313">
              <a:buFont typeface="Arial" panose="020B0604020202020204" pitchFamily="34" charset="0"/>
              <a:buChar char="•"/>
            </a:pPr>
            <a:r>
              <a:rPr lang="en-US" sz="1600" dirty="0"/>
              <a:t>Examples of non-semantic elements: </a:t>
            </a:r>
          </a:p>
          <a:p>
            <a:pPr marL="785813" lvl="2" indent="-214313">
              <a:buFont typeface="Arial" panose="020B0604020202020204" pitchFamily="34" charset="0"/>
              <a:buChar char="•"/>
            </a:pPr>
            <a:r>
              <a:rPr lang="en-US" sz="1600" dirty="0"/>
              <a:t>&lt;div&gt; </a:t>
            </a:r>
          </a:p>
          <a:p>
            <a:pPr marL="785813" lvl="2" indent="-214313">
              <a:buFont typeface="Arial" panose="020B0604020202020204" pitchFamily="34" charset="0"/>
              <a:buChar char="•"/>
            </a:pPr>
            <a:r>
              <a:rPr lang="en-US" sz="1600" dirty="0"/>
              <a:t>&lt;span&gt;</a:t>
            </a:r>
          </a:p>
          <a:p>
            <a:pPr marL="214313" indent="-214313">
              <a:buFont typeface="Arial" panose="020B0604020202020204" pitchFamily="34" charset="0"/>
              <a:buChar char="•"/>
            </a:pPr>
            <a:r>
              <a:rPr lang="en-US" sz="1600" dirty="0"/>
              <a:t>Examples of semantic elements: </a:t>
            </a:r>
          </a:p>
          <a:p>
            <a:pPr marL="785813" lvl="2" indent="-214313">
              <a:buFont typeface="Arial" panose="020B0604020202020204" pitchFamily="34" charset="0"/>
              <a:buChar char="•"/>
            </a:pPr>
            <a:r>
              <a:rPr lang="en-US" sz="1600" dirty="0"/>
              <a:t>&lt;form&gt;</a:t>
            </a:r>
          </a:p>
          <a:p>
            <a:pPr marL="785813" lvl="2" indent="-214313">
              <a:buFont typeface="Arial" panose="020B0604020202020204" pitchFamily="34" charset="0"/>
              <a:buChar char="•"/>
            </a:pPr>
            <a:r>
              <a:rPr lang="en-US" sz="1600" dirty="0"/>
              <a:t>&lt;table&gt;</a:t>
            </a:r>
          </a:p>
          <a:p>
            <a:pPr marL="785813" lvl="2" indent="-214313">
              <a:buFont typeface="Arial" panose="020B0604020202020204" pitchFamily="34" charset="0"/>
              <a:buChar char="•"/>
            </a:pPr>
            <a:r>
              <a:rPr lang="en-US" sz="1600" dirty="0"/>
              <a:t>&lt;article&gt;</a:t>
            </a:r>
          </a:p>
        </p:txBody>
      </p:sp>
    </p:spTree>
    <p:extLst>
      <p:ext uri="{BB962C8B-B14F-4D97-AF65-F5344CB8AC3E}">
        <p14:creationId xmlns:p14="http://schemas.microsoft.com/office/powerpoint/2010/main" val="165407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Semantic/Structural elements</a:t>
            </a:r>
          </a:p>
        </p:txBody>
      </p:sp>
      <p:sp>
        <p:nvSpPr>
          <p:cNvPr id="3" name="Content Placeholder 2"/>
          <p:cNvSpPr>
            <a:spLocks noGrp="1"/>
          </p:cNvSpPr>
          <p:nvPr>
            <p:ph sz="quarter" idx="13"/>
          </p:nvPr>
        </p:nvSpPr>
        <p:spPr>
          <a:xfrm>
            <a:off x="519910" y="806400"/>
            <a:ext cx="8314807" cy="3794400"/>
          </a:xfrm>
        </p:spPr>
        <p:txBody>
          <a:bodyPr/>
          <a:lstStyle/>
          <a:p>
            <a:endParaRPr lang="en-US" dirty="0"/>
          </a:p>
          <a:p>
            <a:pPr marL="214313" indent="-214313">
              <a:buFont typeface="Arial" panose="020B0604020202020204" pitchFamily="34" charset="0"/>
              <a:buChar char="•"/>
            </a:pPr>
            <a:r>
              <a:rPr lang="en-US" sz="1600" dirty="0"/>
              <a:t>Many web sites contain HTML code like: &lt;div id="</a:t>
            </a:r>
            <a:r>
              <a:rPr lang="en-US" sz="1600" dirty="0" err="1"/>
              <a:t>nav</a:t>
            </a:r>
            <a:r>
              <a:rPr lang="en-US" sz="1600" dirty="0"/>
              <a:t>"&gt; &lt;div class="header"&gt; &lt;div id="footer"&gt; to indicate navigation, header, and footer.</a:t>
            </a:r>
          </a:p>
          <a:p>
            <a:pPr marL="214313" indent="-214313">
              <a:buFont typeface="Arial" panose="020B0604020202020204" pitchFamily="34" charset="0"/>
              <a:buChar char="•"/>
            </a:pPr>
            <a:r>
              <a:rPr lang="en-US" sz="1600" dirty="0"/>
              <a:t>HTML5 offers new semantic elements to define different parts of a web page: </a:t>
            </a:r>
          </a:p>
          <a:p>
            <a:pPr lvl="2" indent="0">
              <a:buNone/>
            </a:pPr>
            <a:endParaRPr lang="en-US" sz="1600" dirty="0"/>
          </a:p>
        </p:txBody>
      </p:sp>
      <p:pic>
        <p:nvPicPr>
          <p:cNvPr id="4" name="Picture 3">
            <a:extLst>
              <a:ext uri="{FF2B5EF4-FFF2-40B4-BE49-F238E27FC236}">
                <a16:creationId xmlns:a16="http://schemas.microsoft.com/office/drawing/2014/main" id="{73815B29-22B4-4BEF-9AEC-AF02E2E18E89}"/>
              </a:ext>
            </a:extLst>
          </p:cNvPr>
          <p:cNvPicPr>
            <a:picLocks noChangeAspect="1"/>
          </p:cNvPicPr>
          <p:nvPr/>
        </p:nvPicPr>
        <p:blipFill>
          <a:blip r:embed="rId3"/>
          <a:stretch>
            <a:fillRect/>
          </a:stretch>
        </p:blipFill>
        <p:spPr>
          <a:xfrm>
            <a:off x="1413621" y="2110179"/>
            <a:ext cx="2672867" cy="2452688"/>
          </a:xfrm>
          <a:prstGeom prst="rect">
            <a:avLst/>
          </a:prstGeom>
        </p:spPr>
      </p:pic>
      <p:pic>
        <p:nvPicPr>
          <p:cNvPr id="5" name="Picture 4">
            <a:extLst>
              <a:ext uri="{FF2B5EF4-FFF2-40B4-BE49-F238E27FC236}">
                <a16:creationId xmlns:a16="http://schemas.microsoft.com/office/drawing/2014/main" id="{49AB3E34-BF0A-462D-819E-E86A6D4EA544}"/>
              </a:ext>
            </a:extLst>
          </p:cNvPr>
          <p:cNvPicPr>
            <a:picLocks noChangeAspect="1"/>
          </p:cNvPicPr>
          <p:nvPr/>
        </p:nvPicPr>
        <p:blipFill>
          <a:blip r:embed="rId4"/>
          <a:stretch>
            <a:fillRect/>
          </a:stretch>
        </p:blipFill>
        <p:spPr>
          <a:xfrm>
            <a:off x="4536447" y="2110179"/>
            <a:ext cx="2214693" cy="2589621"/>
          </a:xfrm>
          <a:prstGeom prst="rect">
            <a:avLst/>
          </a:prstGeom>
        </p:spPr>
      </p:pic>
    </p:spTree>
    <p:extLst>
      <p:ext uri="{BB962C8B-B14F-4D97-AF65-F5344CB8AC3E}">
        <p14:creationId xmlns:p14="http://schemas.microsoft.com/office/powerpoint/2010/main" val="319620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Main</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Specifies the main content of a document</a:t>
            </a:r>
          </a:p>
          <a:p>
            <a:pPr marL="285750" indent="-285750">
              <a:buFont typeface="Arial" panose="020B0604020202020204" pitchFamily="34" charset="0"/>
              <a:buChar char="•"/>
            </a:pPr>
            <a:r>
              <a:rPr lang="en-US" dirty="0"/>
              <a:t>There must not be more than one &lt;main&gt; element in a document</a:t>
            </a:r>
          </a:p>
          <a:p>
            <a:pPr marL="285750" indent="-285750">
              <a:buFont typeface="Arial" panose="020B0604020202020204" pitchFamily="34" charset="0"/>
              <a:buChar char="•"/>
            </a:pPr>
            <a:r>
              <a:rPr lang="en-US" dirty="0"/>
              <a:t>Must NOT be a descendant of an &lt;article&gt;, &lt;aside&gt;, &lt;footer&gt;, &lt; header&gt;, or &lt;</a:t>
            </a:r>
            <a:r>
              <a:rPr lang="en-US" dirty="0" err="1"/>
              <a:t>nav</a:t>
            </a:r>
            <a:r>
              <a:rPr lang="en-US" dirty="0"/>
              <a:t>&gt; element</a:t>
            </a:r>
          </a:p>
          <a:p>
            <a:endParaRPr lang="en-US" dirty="0"/>
          </a:p>
        </p:txBody>
      </p:sp>
      <p:pic>
        <p:nvPicPr>
          <p:cNvPr id="8" name="Content Placeholder 3">
            <a:extLst>
              <a:ext uri="{FF2B5EF4-FFF2-40B4-BE49-F238E27FC236}">
                <a16:creationId xmlns:a16="http://schemas.microsoft.com/office/drawing/2014/main" id="{2A1C6A2D-C876-44C7-A298-61151268427A}"/>
              </a:ext>
            </a:extLst>
          </p:cNvPr>
          <p:cNvPicPr>
            <a:picLocks noChangeAspect="1"/>
          </p:cNvPicPr>
          <p:nvPr/>
        </p:nvPicPr>
        <p:blipFill>
          <a:blip r:embed="rId3"/>
          <a:stretch>
            <a:fillRect/>
          </a:stretch>
        </p:blipFill>
        <p:spPr>
          <a:xfrm>
            <a:off x="5329725" y="2363321"/>
            <a:ext cx="3353899" cy="2347094"/>
          </a:xfrm>
          <a:prstGeom prst="rect">
            <a:avLst/>
          </a:prstGeom>
        </p:spPr>
      </p:pic>
    </p:spTree>
    <p:extLst>
      <p:ext uri="{BB962C8B-B14F-4D97-AF65-F5344CB8AC3E}">
        <p14:creationId xmlns:p14="http://schemas.microsoft.com/office/powerpoint/2010/main" val="344957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Article</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&lt;article&gt; tag specifies independent, self-contained content</a:t>
            </a:r>
          </a:p>
          <a:p>
            <a:pPr marL="285750" indent="-285750">
              <a:buFont typeface="Arial" panose="020B0604020202020204" pitchFamily="34" charset="0"/>
              <a:buChar char="•"/>
            </a:pPr>
            <a:r>
              <a:rPr lang="en-US" dirty="0"/>
              <a:t>An article should make sense on its own and it should be possible to distribute it independently from the rest of the site.</a:t>
            </a:r>
          </a:p>
          <a:p>
            <a:pPr marL="285750" indent="-285750">
              <a:buFont typeface="Arial" panose="020B0604020202020204" pitchFamily="34" charset="0"/>
              <a:buChar char="•"/>
            </a:pPr>
            <a:r>
              <a:rPr lang="en-US" dirty="0"/>
              <a:t>Potential sources for the &lt;article&gt; element:</a:t>
            </a:r>
          </a:p>
          <a:p>
            <a:pPr marL="857250" lvl="2" indent="-285750">
              <a:buFont typeface="Arial" panose="020B0604020202020204" pitchFamily="34" charset="0"/>
              <a:buChar char="•"/>
            </a:pPr>
            <a:r>
              <a:rPr lang="en-US" dirty="0"/>
              <a:t>Forum post</a:t>
            </a:r>
          </a:p>
          <a:p>
            <a:pPr marL="857250" lvl="2" indent="-285750">
              <a:buFont typeface="Arial" panose="020B0604020202020204" pitchFamily="34" charset="0"/>
              <a:buChar char="•"/>
            </a:pPr>
            <a:r>
              <a:rPr lang="en-US" dirty="0"/>
              <a:t>Blog post</a:t>
            </a:r>
          </a:p>
          <a:p>
            <a:pPr marL="857250" lvl="2" indent="-285750">
              <a:buFont typeface="Arial" panose="020B0604020202020204" pitchFamily="34" charset="0"/>
              <a:buChar char="•"/>
            </a:pPr>
            <a:r>
              <a:rPr lang="en-US" dirty="0"/>
              <a:t>News story</a:t>
            </a:r>
          </a:p>
          <a:p>
            <a:pPr marL="857250" lvl="2" indent="-285750">
              <a:buFont typeface="Arial" panose="020B0604020202020204" pitchFamily="34" charset="0"/>
              <a:buChar char="•"/>
            </a:pPr>
            <a:r>
              <a:rPr lang="en-US" dirty="0"/>
              <a:t>Comment</a:t>
            </a:r>
          </a:p>
          <a:p>
            <a:endParaRPr lang="en-US" dirty="0"/>
          </a:p>
        </p:txBody>
      </p:sp>
      <p:pic>
        <p:nvPicPr>
          <p:cNvPr id="6" name="Picture 5">
            <a:extLst>
              <a:ext uri="{FF2B5EF4-FFF2-40B4-BE49-F238E27FC236}">
                <a16:creationId xmlns:a16="http://schemas.microsoft.com/office/drawing/2014/main" id="{FED51C26-8D13-4E8D-B57D-6707263F70C5}"/>
              </a:ext>
            </a:extLst>
          </p:cNvPr>
          <p:cNvPicPr>
            <a:picLocks noChangeAspect="1"/>
          </p:cNvPicPr>
          <p:nvPr/>
        </p:nvPicPr>
        <p:blipFill>
          <a:blip r:embed="rId3"/>
          <a:stretch>
            <a:fillRect/>
          </a:stretch>
        </p:blipFill>
        <p:spPr>
          <a:xfrm>
            <a:off x="5575354" y="2380128"/>
            <a:ext cx="3029849" cy="2249022"/>
          </a:xfrm>
          <a:prstGeom prst="rect">
            <a:avLst/>
          </a:prstGeom>
        </p:spPr>
      </p:pic>
    </p:spTree>
    <p:extLst>
      <p:ext uri="{BB962C8B-B14F-4D97-AF65-F5344CB8AC3E}">
        <p14:creationId xmlns:p14="http://schemas.microsoft.com/office/powerpoint/2010/main" val="241167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Section</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&lt;section&gt; element defines a section in a document, such as chapters.</a:t>
            </a:r>
          </a:p>
          <a:p>
            <a:pPr marL="285750" indent="-285750">
              <a:buFont typeface="Arial" panose="020B0604020202020204" pitchFamily="34" charset="0"/>
              <a:buChar char="•"/>
            </a:pPr>
            <a:r>
              <a:rPr lang="en-US" dirty="0"/>
              <a:t>According to W3C's HTML5 documentation: "A section is a thematic grouping of content, typically with a heading."</a:t>
            </a:r>
          </a:p>
          <a:p>
            <a:pPr marL="285750" indent="-285750">
              <a:buFont typeface="Arial" panose="020B0604020202020204" pitchFamily="34" charset="0"/>
              <a:buChar char="•"/>
            </a:pPr>
            <a:r>
              <a:rPr lang="en-US" dirty="0"/>
              <a:t>A home page could normally be split into sections for introduction, content, and contact information.</a:t>
            </a:r>
          </a:p>
          <a:p>
            <a:endParaRPr lang="en-US" dirty="0"/>
          </a:p>
        </p:txBody>
      </p:sp>
      <p:pic>
        <p:nvPicPr>
          <p:cNvPr id="4" name="Picture 3">
            <a:extLst>
              <a:ext uri="{FF2B5EF4-FFF2-40B4-BE49-F238E27FC236}">
                <a16:creationId xmlns:a16="http://schemas.microsoft.com/office/drawing/2014/main" id="{501A1C29-6895-4739-8D98-0C2EA474A0DD}"/>
              </a:ext>
            </a:extLst>
          </p:cNvPr>
          <p:cNvPicPr>
            <a:picLocks noChangeAspect="1"/>
          </p:cNvPicPr>
          <p:nvPr/>
        </p:nvPicPr>
        <p:blipFill>
          <a:blip r:embed="rId3"/>
          <a:stretch>
            <a:fillRect/>
          </a:stretch>
        </p:blipFill>
        <p:spPr>
          <a:xfrm>
            <a:off x="5686208" y="2634630"/>
            <a:ext cx="2997417" cy="2085287"/>
          </a:xfrm>
          <a:prstGeom prst="rect">
            <a:avLst/>
          </a:prstGeom>
        </p:spPr>
      </p:pic>
    </p:spTree>
    <p:extLst>
      <p:ext uri="{BB962C8B-B14F-4D97-AF65-F5344CB8AC3E}">
        <p14:creationId xmlns:p14="http://schemas.microsoft.com/office/powerpoint/2010/main" val="1522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a:t>
            </a:fld>
            <a:endParaRPr lang="en-US" dirty="0"/>
          </a:p>
        </p:txBody>
      </p:sp>
      <p:sp>
        <p:nvSpPr>
          <p:cNvPr id="10" name="TextBox 9">
            <a:extLst>
              <a:ext uri="{FF2B5EF4-FFF2-40B4-BE49-F238E27FC236}">
                <a16:creationId xmlns:a16="http://schemas.microsoft.com/office/drawing/2014/main" id="{53BFD31F-5C3D-4B78-9690-A9B4D09CEB6A}"/>
              </a:ext>
            </a:extLst>
          </p:cNvPr>
          <p:cNvSpPr txBox="1"/>
          <p:nvPr/>
        </p:nvSpPr>
        <p:spPr>
          <a:xfrm>
            <a:off x="67519" y="0"/>
            <a:ext cx="8534400" cy="715581"/>
          </a:xfrm>
          <a:prstGeom prst="rect">
            <a:avLst/>
          </a:prstGeom>
          <a:noFill/>
        </p:spPr>
        <p:txBody>
          <a:bodyPr wrap="square" rtlCol="0">
            <a:spAutoFit/>
          </a:bodyPr>
          <a:lstStyle/>
          <a:p>
            <a:pPr defTabSz="457189"/>
            <a:r>
              <a:rPr lang="en-US" sz="4050" dirty="0">
                <a:solidFill>
                  <a:prstClr val="black">
                    <a:lumMod val="65000"/>
                    <a:lumOff val="35000"/>
                  </a:prstClr>
                </a:solidFill>
                <a:effectLst>
                  <a:outerShdw blurRad="38100" dist="38100" dir="2700000" algn="tl">
                    <a:srgbClr val="000000">
                      <a:alpha val="43137"/>
                    </a:srgbClr>
                  </a:outerShdw>
                </a:effectLst>
                <a:latin typeface="Intel Clear Pro" panose="020B0804020202060201" pitchFamily="34" charset="0"/>
                <a:ea typeface="Intel Clear Pro" panose="020B0804020202060201" pitchFamily="34" charset="0"/>
                <a:cs typeface="Intel Clear Pro" panose="020B0804020202060201" pitchFamily="34" charset="0"/>
              </a:rPr>
              <a:t>Edgar </a:t>
            </a:r>
            <a:r>
              <a:rPr lang="en-US" sz="4050" dirty="0" err="1">
                <a:solidFill>
                  <a:srgbClr val="00AEEF">
                    <a:lumMod val="75000"/>
                  </a:srgbClr>
                </a:solidFill>
                <a:effectLst>
                  <a:outerShdw blurRad="38100" dist="38100" dir="2700000" algn="tl">
                    <a:srgbClr val="000000">
                      <a:alpha val="43137"/>
                    </a:srgbClr>
                  </a:outerShdw>
                </a:effectLst>
                <a:latin typeface="Intel Clear Pro" panose="020B0804020202060201" pitchFamily="34" charset="0"/>
                <a:ea typeface="Intel Clear Pro" panose="020B0804020202060201" pitchFamily="34" charset="0"/>
                <a:cs typeface="Intel Clear Pro" panose="020B0804020202060201" pitchFamily="34" charset="0"/>
              </a:rPr>
              <a:t>vargas</a:t>
            </a:r>
            <a:endParaRPr lang="en-US" sz="4050" dirty="0">
              <a:solidFill>
                <a:srgbClr val="00AEEF">
                  <a:lumMod val="75000"/>
                </a:srgbClr>
              </a:solidFill>
              <a:effectLst>
                <a:outerShdw blurRad="38100" dist="38100" dir="2700000" algn="tl">
                  <a:srgbClr val="000000">
                    <a:alpha val="43137"/>
                  </a:srgbClr>
                </a:outerShdw>
              </a:effectLst>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11" name="Content Placeholder 3">
            <a:extLst>
              <a:ext uri="{FF2B5EF4-FFF2-40B4-BE49-F238E27FC236}">
                <a16:creationId xmlns:a16="http://schemas.microsoft.com/office/drawing/2014/main" id="{9622276F-12E9-42AF-A473-4E9A27EAE350}"/>
              </a:ext>
            </a:extLst>
          </p:cNvPr>
          <p:cNvSpPr txBox="1">
            <a:spLocks/>
          </p:cNvSpPr>
          <p:nvPr/>
        </p:nvSpPr>
        <p:spPr>
          <a:xfrm>
            <a:off x="455613" y="937697"/>
            <a:ext cx="8228012" cy="3691453"/>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800" dirty="0"/>
              <a:t>Bachelor’s degree in Computer Science from ITCR</a:t>
            </a:r>
          </a:p>
          <a:p>
            <a:pPr lvl="1"/>
            <a:r>
              <a:rPr lang="en-US" sz="1800" dirty="0">
                <a:sym typeface="Wingdings" panose="05000000000000000000" pitchFamily="2" charset="2"/>
              </a:rPr>
              <a:t>Master degree </a:t>
            </a:r>
            <a:r>
              <a:rPr lang="en-US" sz="1800" dirty="0"/>
              <a:t>in Computer Science from UCR</a:t>
            </a:r>
          </a:p>
          <a:p>
            <a:pPr lvl="1"/>
            <a:r>
              <a:rPr lang="en-US" sz="1800" dirty="0">
                <a:sym typeface="Wingdings" panose="05000000000000000000" pitchFamily="2" charset="2"/>
              </a:rPr>
              <a:t>Full Stack developer with 15+ years of experience</a:t>
            </a:r>
          </a:p>
          <a:p>
            <a:pPr lvl="1"/>
            <a:r>
              <a:rPr lang="en-US" sz="1800" dirty="0">
                <a:sym typeface="Wingdings" panose="05000000000000000000" pitchFamily="2" charset="2"/>
              </a:rPr>
              <a:t>Worked on companies like LD, HP, </a:t>
            </a:r>
            <a:r>
              <a:rPr lang="en-US" sz="1800" dirty="0" err="1">
                <a:sym typeface="Wingdings" panose="05000000000000000000" pitchFamily="2" charset="2"/>
              </a:rPr>
              <a:t>Intertect</a:t>
            </a:r>
            <a:r>
              <a:rPr lang="en-US" sz="1800" dirty="0">
                <a:sym typeface="Wingdings" panose="05000000000000000000" pitchFamily="2" charset="2"/>
              </a:rPr>
              <a:t>, Intel</a:t>
            </a:r>
          </a:p>
          <a:p>
            <a:pPr lvl="1"/>
            <a:r>
              <a:rPr lang="en-US" sz="1800" dirty="0">
                <a:sym typeface="Wingdings" panose="05000000000000000000" pitchFamily="2" charset="2"/>
              </a:rPr>
              <a:t>Joined Intel in 2015</a:t>
            </a:r>
          </a:p>
          <a:p>
            <a:pPr lvl="2"/>
            <a:r>
              <a:rPr lang="en-US" sz="1800" dirty="0">
                <a:sym typeface="Wingdings" panose="05000000000000000000" pitchFamily="2" charset="2"/>
              </a:rPr>
              <a:t>Tech Lead in CCRE APT</a:t>
            </a:r>
          </a:p>
          <a:p>
            <a:pPr lvl="2"/>
            <a:r>
              <a:rPr lang="en-US" sz="1800" dirty="0">
                <a:sym typeface="Wingdings" panose="05000000000000000000" pitchFamily="2" charset="2"/>
              </a:rPr>
              <a:t>TLP member</a:t>
            </a:r>
          </a:p>
          <a:p>
            <a:pPr lvl="2"/>
            <a:r>
              <a:rPr lang="en-US" sz="1800" dirty="0">
                <a:sym typeface="Wingdings" panose="05000000000000000000" pitchFamily="2" charset="2"/>
              </a:rPr>
              <a:t>App Development CoP</a:t>
            </a:r>
          </a:p>
          <a:p>
            <a:pPr lvl="2"/>
            <a:r>
              <a:rPr lang="en-US" sz="1800" dirty="0">
                <a:sym typeface="Wingdings" panose="05000000000000000000" pitchFamily="2" charset="2"/>
              </a:rPr>
              <a:t>TDD trainer</a:t>
            </a:r>
          </a:p>
          <a:p>
            <a:pPr lvl="2"/>
            <a:endParaRPr lang="en-US" dirty="0">
              <a:sym typeface="Wingdings" panose="05000000000000000000" pitchFamily="2" charset="2"/>
            </a:endParaRPr>
          </a:p>
        </p:txBody>
      </p:sp>
    </p:spTree>
    <p:extLst>
      <p:ext uri="{BB962C8B-B14F-4D97-AF65-F5344CB8AC3E}">
        <p14:creationId xmlns:p14="http://schemas.microsoft.com/office/powerpoint/2010/main" val="175212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Header &amp; Footer</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a:xfrm>
            <a:off x="292879" y="1040589"/>
            <a:ext cx="8634141" cy="3425825"/>
          </a:xfrm>
        </p:spPr>
        <p:txBody>
          <a:bodyPr/>
          <a:lstStyle/>
          <a:p>
            <a:pPr marL="285750" indent="-285750">
              <a:buFont typeface="Arial" panose="020B0604020202020204" pitchFamily="34" charset="0"/>
              <a:buChar char="•"/>
            </a:pPr>
            <a:r>
              <a:rPr lang="en-US" dirty="0"/>
              <a:t>The &lt;header&gt; element specifies a header for a document or section.</a:t>
            </a:r>
          </a:p>
          <a:p>
            <a:pPr marL="285750" indent="-285750">
              <a:buFont typeface="Arial" panose="020B0604020202020204" pitchFamily="34" charset="0"/>
              <a:buChar char="•"/>
            </a:pPr>
            <a:r>
              <a:rPr lang="en-US" dirty="0"/>
              <a:t>The &lt;header&gt; element should be used as a container for introductory content</a:t>
            </a:r>
          </a:p>
          <a:p>
            <a:pPr marL="285750" indent="-285750">
              <a:buFont typeface="Arial" panose="020B0604020202020204" pitchFamily="34" charset="0"/>
              <a:buChar char="•"/>
            </a:pPr>
            <a:r>
              <a:rPr lang="en-US" dirty="0"/>
              <a:t>The &lt;footer&gt; element specifies a footer for a document or section.</a:t>
            </a:r>
          </a:p>
          <a:p>
            <a:pPr marL="285750" indent="-285750">
              <a:buFont typeface="Arial" panose="020B0604020202020204" pitchFamily="34" charset="0"/>
              <a:buChar char="•"/>
            </a:pPr>
            <a:r>
              <a:rPr lang="en-US" dirty="0"/>
              <a:t>A footer typically contains the author of the document, copyright information, links to terms of use, contact information, </a:t>
            </a:r>
            <a:r>
              <a:rPr lang="en-US" dirty="0" err="1"/>
              <a:t>etc</a:t>
            </a:r>
            <a:endParaRPr lang="en-US" dirty="0"/>
          </a:p>
          <a:p>
            <a:endParaRPr lang="en-US" dirty="0"/>
          </a:p>
        </p:txBody>
      </p:sp>
      <p:pic>
        <p:nvPicPr>
          <p:cNvPr id="3" name="Picture 2">
            <a:extLst>
              <a:ext uri="{FF2B5EF4-FFF2-40B4-BE49-F238E27FC236}">
                <a16:creationId xmlns:a16="http://schemas.microsoft.com/office/drawing/2014/main" id="{C2717A0C-3983-411C-BCD4-77067DA47A55}"/>
              </a:ext>
            </a:extLst>
          </p:cNvPr>
          <p:cNvPicPr>
            <a:picLocks noChangeAspect="1"/>
          </p:cNvPicPr>
          <p:nvPr/>
        </p:nvPicPr>
        <p:blipFill>
          <a:blip r:embed="rId3"/>
          <a:stretch>
            <a:fillRect/>
          </a:stretch>
        </p:blipFill>
        <p:spPr>
          <a:xfrm>
            <a:off x="5656881" y="2571750"/>
            <a:ext cx="2967925" cy="2132832"/>
          </a:xfrm>
          <a:prstGeom prst="rect">
            <a:avLst/>
          </a:prstGeom>
        </p:spPr>
      </p:pic>
    </p:spTree>
    <p:extLst>
      <p:ext uri="{BB962C8B-B14F-4D97-AF65-F5344CB8AC3E}">
        <p14:creationId xmlns:p14="http://schemas.microsoft.com/office/powerpoint/2010/main" val="94968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err="1"/>
              <a:t>Nav</a:t>
            </a:r>
            <a:endParaRPr lang="en-US" dirty="0"/>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a:t>
            </a:r>
            <a:r>
              <a:rPr lang="en-US" dirty="0" err="1"/>
              <a:t>nav</a:t>
            </a:r>
            <a:r>
              <a:rPr lang="en-US" dirty="0"/>
              <a:t>&gt; element defines a set of navigation links.</a:t>
            </a:r>
          </a:p>
          <a:p>
            <a:pPr marL="285750" indent="-285750">
              <a:buFont typeface="Arial" panose="020B0604020202020204" pitchFamily="34" charset="0"/>
              <a:buChar char="•"/>
            </a:pPr>
            <a:r>
              <a:rPr lang="en-US" dirty="0"/>
              <a:t>NOT all links of a document should be inside a &lt;</a:t>
            </a:r>
            <a:r>
              <a:rPr lang="en-US" dirty="0" err="1"/>
              <a:t>nav</a:t>
            </a:r>
            <a:r>
              <a:rPr lang="en-US" dirty="0"/>
              <a:t>&gt; element</a:t>
            </a:r>
          </a:p>
          <a:p>
            <a:pPr marL="285750" indent="-285750">
              <a:buFont typeface="Arial" panose="020B0604020202020204" pitchFamily="34" charset="0"/>
              <a:buChar char="•"/>
            </a:pPr>
            <a:r>
              <a:rPr lang="en-US" dirty="0"/>
              <a:t>The &lt;</a:t>
            </a:r>
            <a:r>
              <a:rPr lang="en-US" dirty="0" err="1"/>
              <a:t>nav</a:t>
            </a:r>
            <a:r>
              <a:rPr lang="en-US" dirty="0"/>
              <a:t>&gt; element is intended only for major block of navigation links.</a:t>
            </a:r>
          </a:p>
          <a:p>
            <a:endParaRPr lang="en-US" dirty="0"/>
          </a:p>
        </p:txBody>
      </p:sp>
      <p:pic>
        <p:nvPicPr>
          <p:cNvPr id="3" name="Picture 2">
            <a:extLst>
              <a:ext uri="{FF2B5EF4-FFF2-40B4-BE49-F238E27FC236}">
                <a16:creationId xmlns:a16="http://schemas.microsoft.com/office/drawing/2014/main" id="{A66266E4-B75E-4EF9-9FD9-A78E3C90A718}"/>
              </a:ext>
            </a:extLst>
          </p:cNvPr>
          <p:cNvPicPr>
            <a:picLocks noChangeAspect="1"/>
          </p:cNvPicPr>
          <p:nvPr/>
        </p:nvPicPr>
        <p:blipFill>
          <a:blip r:embed="rId3"/>
          <a:stretch>
            <a:fillRect/>
          </a:stretch>
        </p:blipFill>
        <p:spPr>
          <a:xfrm>
            <a:off x="5664631" y="2426893"/>
            <a:ext cx="3076413" cy="2202257"/>
          </a:xfrm>
          <a:prstGeom prst="rect">
            <a:avLst/>
          </a:prstGeom>
        </p:spPr>
      </p:pic>
    </p:spTree>
    <p:extLst>
      <p:ext uri="{BB962C8B-B14F-4D97-AF65-F5344CB8AC3E}">
        <p14:creationId xmlns:p14="http://schemas.microsoft.com/office/powerpoint/2010/main" val="51794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Aside</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&lt;aside&gt; element defines some content aside from the content it is placed in (like a sidebar)</a:t>
            </a:r>
          </a:p>
          <a:p>
            <a:pPr marL="285750" indent="-285750">
              <a:buFont typeface="Arial" panose="020B0604020202020204" pitchFamily="34" charset="0"/>
              <a:buChar char="•"/>
            </a:pPr>
            <a:r>
              <a:rPr lang="en-US" dirty="0"/>
              <a:t>The &lt;aside&gt; content should be related to the surrounding content</a:t>
            </a:r>
          </a:p>
          <a:p>
            <a:endParaRPr lang="en-US" dirty="0"/>
          </a:p>
        </p:txBody>
      </p:sp>
      <p:pic>
        <p:nvPicPr>
          <p:cNvPr id="4" name="Picture 3">
            <a:extLst>
              <a:ext uri="{FF2B5EF4-FFF2-40B4-BE49-F238E27FC236}">
                <a16:creationId xmlns:a16="http://schemas.microsoft.com/office/drawing/2014/main" id="{944ED1F8-4DD1-48C7-9C67-09E32DABDE2F}"/>
              </a:ext>
            </a:extLst>
          </p:cNvPr>
          <p:cNvPicPr>
            <a:picLocks noChangeAspect="1"/>
          </p:cNvPicPr>
          <p:nvPr/>
        </p:nvPicPr>
        <p:blipFill>
          <a:blip r:embed="rId3"/>
          <a:stretch>
            <a:fillRect/>
          </a:stretch>
        </p:blipFill>
        <p:spPr>
          <a:xfrm>
            <a:off x="5005271" y="2231757"/>
            <a:ext cx="3348316" cy="2397394"/>
          </a:xfrm>
          <a:prstGeom prst="rect">
            <a:avLst/>
          </a:prstGeom>
        </p:spPr>
      </p:pic>
    </p:spTree>
    <p:extLst>
      <p:ext uri="{BB962C8B-B14F-4D97-AF65-F5344CB8AC3E}">
        <p14:creationId xmlns:p14="http://schemas.microsoft.com/office/powerpoint/2010/main" val="230073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Form elements</a:t>
            </a:r>
          </a:p>
        </p:txBody>
      </p:sp>
      <p:sp>
        <p:nvSpPr>
          <p:cNvPr id="3" name="Content Placeholder 2"/>
          <p:cNvSpPr>
            <a:spLocks noGrp="1"/>
          </p:cNvSpPr>
          <p:nvPr>
            <p:ph sz="quarter" idx="13"/>
          </p:nvPr>
        </p:nvSpPr>
        <p:spPr>
          <a:xfrm>
            <a:off x="519910" y="806400"/>
            <a:ext cx="8438110" cy="3794400"/>
          </a:xfrm>
        </p:spPr>
        <p:txBody>
          <a:bodyPr/>
          <a:lstStyle/>
          <a:p>
            <a:pPr marL="214313" indent="-214313">
              <a:buFont typeface="Arial" panose="020B0604020202020204" pitchFamily="34" charset="0"/>
              <a:buChar char="•"/>
            </a:pPr>
            <a:r>
              <a:rPr lang="en-US" dirty="0"/>
              <a:t>HTML5 added several new input types:</a:t>
            </a:r>
          </a:p>
          <a:p>
            <a:pPr marL="1184276" lvl="3" indent="-214313">
              <a:buFont typeface="Arial" panose="020B0604020202020204" pitchFamily="34" charset="0"/>
              <a:buChar char="•"/>
            </a:pPr>
            <a:r>
              <a:rPr lang="en-US" sz="1400" dirty="0"/>
              <a:t>color</a:t>
            </a:r>
          </a:p>
          <a:p>
            <a:pPr marL="1184276" lvl="3" indent="-214313">
              <a:buFont typeface="Arial" panose="020B0604020202020204" pitchFamily="34" charset="0"/>
              <a:buChar char="•"/>
            </a:pPr>
            <a:r>
              <a:rPr lang="en-US" sz="1400" dirty="0"/>
              <a:t>date</a:t>
            </a:r>
          </a:p>
          <a:p>
            <a:pPr marL="1184276" lvl="3" indent="-214313">
              <a:buFont typeface="Arial" panose="020B0604020202020204" pitchFamily="34" charset="0"/>
              <a:buChar char="•"/>
            </a:pPr>
            <a:r>
              <a:rPr lang="en-US" sz="1400" dirty="0"/>
              <a:t>datetime-local</a:t>
            </a:r>
          </a:p>
          <a:p>
            <a:pPr marL="1184276" lvl="3" indent="-214313">
              <a:buFont typeface="Arial" panose="020B0604020202020204" pitchFamily="34" charset="0"/>
              <a:buChar char="•"/>
            </a:pPr>
            <a:r>
              <a:rPr lang="en-US" sz="1400" dirty="0"/>
              <a:t>email</a:t>
            </a:r>
          </a:p>
          <a:p>
            <a:pPr marL="1184276" lvl="3" indent="-214313">
              <a:buFont typeface="Arial" panose="020B0604020202020204" pitchFamily="34" charset="0"/>
              <a:buChar char="•"/>
            </a:pPr>
            <a:r>
              <a:rPr lang="en-US" sz="1400" dirty="0"/>
              <a:t>month</a:t>
            </a:r>
          </a:p>
          <a:p>
            <a:pPr marL="1184276" lvl="3" indent="-214313">
              <a:buFont typeface="Arial" panose="020B0604020202020204" pitchFamily="34" charset="0"/>
              <a:buChar char="•"/>
            </a:pPr>
            <a:r>
              <a:rPr lang="en-US" sz="1400" dirty="0"/>
              <a:t>number</a:t>
            </a:r>
          </a:p>
          <a:p>
            <a:pPr marL="1184276" lvl="3" indent="-214313">
              <a:buFont typeface="Arial" panose="020B0604020202020204" pitchFamily="34" charset="0"/>
              <a:buChar char="•"/>
            </a:pPr>
            <a:r>
              <a:rPr lang="en-US" sz="1400" dirty="0"/>
              <a:t>range</a:t>
            </a:r>
          </a:p>
          <a:p>
            <a:pPr marL="1184276" lvl="3" indent="-214313">
              <a:buFont typeface="Arial" panose="020B0604020202020204" pitchFamily="34" charset="0"/>
              <a:buChar char="•"/>
            </a:pPr>
            <a:r>
              <a:rPr lang="en-US" sz="1400" dirty="0"/>
              <a:t>search</a:t>
            </a:r>
          </a:p>
          <a:p>
            <a:pPr marL="1184276" lvl="3" indent="-214313">
              <a:buFont typeface="Arial" panose="020B0604020202020204" pitchFamily="34" charset="0"/>
              <a:buChar char="•"/>
            </a:pPr>
            <a:r>
              <a:rPr lang="en-US" sz="1400" dirty="0" err="1"/>
              <a:t>tel</a:t>
            </a:r>
            <a:endParaRPr lang="en-US" sz="1400" dirty="0"/>
          </a:p>
          <a:p>
            <a:pPr marL="1184276" lvl="3" indent="-214313">
              <a:buFont typeface="Arial" panose="020B0604020202020204" pitchFamily="34" charset="0"/>
              <a:buChar char="•"/>
            </a:pPr>
            <a:r>
              <a:rPr lang="en-US" sz="1400" dirty="0"/>
              <a:t>time</a:t>
            </a:r>
          </a:p>
          <a:p>
            <a:pPr marL="1184276" lvl="3" indent="-214313">
              <a:buFont typeface="Arial" panose="020B0604020202020204" pitchFamily="34" charset="0"/>
              <a:buChar char="•"/>
            </a:pPr>
            <a:r>
              <a:rPr lang="en-US" sz="1400" dirty="0" err="1"/>
              <a:t>url</a:t>
            </a:r>
            <a:endParaRPr lang="en-US" sz="1400" dirty="0"/>
          </a:p>
          <a:p>
            <a:pPr marL="1184276" lvl="3" indent="-214313">
              <a:buFont typeface="Arial" panose="020B0604020202020204" pitchFamily="34" charset="0"/>
              <a:buChar char="•"/>
            </a:pPr>
            <a:r>
              <a:rPr lang="en-US" sz="1400" dirty="0"/>
              <a:t>week</a:t>
            </a:r>
          </a:p>
          <a:p>
            <a:pPr marL="214313" indent="-214313">
              <a:buFont typeface="Arial" panose="020B0604020202020204" pitchFamily="34" charset="0"/>
              <a:buChar char="•"/>
            </a:pPr>
            <a:r>
              <a:rPr lang="en-US" sz="1600" dirty="0"/>
              <a:t>Input types that are not supported by older browsers, will behave as &lt;input type="text"&gt;</a:t>
            </a:r>
          </a:p>
        </p:txBody>
      </p:sp>
    </p:spTree>
    <p:extLst>
      <p:ext uri="{BB962C8B-B14F-4D97-AF65-F5344CB8AC3E}">
        <p14:creationId xmlns:p14="http://schemas.microsoft.com/office/powerpoint/2010/main" val="308158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 calcmode="lin" valueType="num">
                                      <p:cBhvr additive="base">
                                        <p:cTn id="1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Color</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&lt;input type="color"&gt; is used for input fields that should contain a color.</a:t>
            </a:r>
          </a:p>
          <a:p>
            <a:pPr marL="285750" indent="-285750">
              <a:buFont typeface="Arial" panose="020B0604020202020204" pitchFamily="34" charset="0"/>
              <a:buChar char="•"/>
            </a:pPr>
            <a:r>
              <a:rPr lang="en-US" dirty="0"/>
              <a:t>Depending on browser support, a color picker can show up in the input field</a:t>
            </a:r>
          </a:p>
        </p:txBody>
      </p:sp>
      <p:pic>
        <p:nvPicPr>
          <p:cNvPr id="4" name="Picture 3">
            <a:extLst>
              <a:ext uri="{FF2B5EF4-FFF2-40B4-BE49-F238E27FC236}">
                <a16:creationId xmlns:a16="http://schemas.microsoft.com/office/drawing/2014/main" id="{23F7FBD8-3C15-4A2D-AFED-A9B281FFF47D}"/>
              </a:ext>
            </a:extLst>
          </p:cNvPr>
          <p:cNvPicPr>
            <a:picLocks noChangeAspect="1"/>
          </p:cNvPicPr>
          <p:nvPr/>
        </p:nvPicPr>
        <p:blipFill>
          <a:blip r:embed="rId3"/>
          <a:stretch>
            <a:fillRect/>
          </a:stretch>
        </p:blipFill>
        <p:spPr>
          <a:xfrm>
            <a:off x="2654126" y="1976929"/>
            <a:ext cx="3830986" cy="2652221"/>
          </a:xfrm>
          <a:prstGeom prst="rect">
            <a:avLst/>
          </a:prstGeom>
        </p:spPr>
      </p:pic>
    </p:spTree>
    <p:extLst>
      <p:ext uri="{BB962C8B-B14F-4D97-AF65-F5344CB8AC3E}">
        <p14:creationId xmlns:p14="http://schemas.microsoft.com/office/powerpoint/2010/main" val="419896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Date</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&lt;input type="date"&gt; is used for input fields that should contain a date</a:t>
            </a:r>
          </a:p>
          <a:p>
            <a:pPr marL="285750" indent="-285750">
              <a:buFont typeface="Arial" panose="020B0604020202020204" pitchFamily="34" charset="0"/>
              <a:buChar char="•"/>
            </a:pPr>
            <a:r>
              <a:rPr lang="en-US" dirty="0"/>
              <a:t>Depending on browser support, a date picker can show up in the input field</a:t>
            </a:r>
          </a:p>
        </p:txBody>
      </p:sp>
      <p:pic>
        <p:nvPicPr>
          <p:cNvPr id="4" name="Picture 3">
            <a:extLst>
              <a:ext uri="{FF2B5EF4-FFF2-40B4-BE49-F238E27FC236}">
                <a16:creationId xmlns:a16="http://schemas.microsoft.com/office/drawing/2014/main" id="{187BF404-9965-43DB-A6FE-FB862D57B367}"/>
              </a:ext>
            </a:extLst>
          </p:cNvPr>
          <p:cNvPicPr>
            <a:picLocks noChangeAspect="1"/>
          </p:cNvPicPr>
          <p:nvPr/>
        </p:nvPicPr>
        <p:blipFill>
          <a:blip r:embed="rId3"/>
          <a:stretch>
            <a:fillRect/>
          </a:stretch>
        </p:blipFill>
        <p:spPr>
          <a:xfrm>
            <a:off x="2677227" y="2058994"/>
            <a:ext cx="3789545" cy="2647544"/>
          </a:xfrm>
          <a:prstGeom prst="rect">
            <a:avLst/>
          </a:prstGeom>
        </p:spPr>
      </p:pic>
    </p:spTree>
    <p:extLst>
      <p:ext uri="{BB962C8B-B14F-4D97-AF65-F5344CB8AC3E}">
        <p14:creationId xmlns:p14="http://schemas.microsoft.com/office/powerpoint/2010/main" val="299098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Month</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&lt;input type="month"&gt; allows the user to select a month and year</a:t>
            </a:r>
          </a:p>
          <a:p>
            <a:pPr marL="285750" indent="-285750">
              <a:buFont typeface="Arial" panose="020B0604020202020204" pitchFamily="34" charset="0"/>
              <a:buChar char="•"/>
            </a:pPr>
            <a:r>
              <a:rPr lang="en-US" dirty="0"/>
              <a:t>Depending on browser support, a date picker can show up in the input field</a:t>
            </a:r>
          </a:p>
        </p:txBody>
      </p:sp>
      <p:pic>
        <p:nvPicPr>
          <p:cNvPr id="3" name="Picture 2">
            <a:extLst>
              <a:ext uri="{FF2B5EF4-FFF2-40B4-BE49-F238E27FC236}">
                <a16:creationId xmlns:a16="http://schemas.microsoft.com/office/drawing/2014/main" id="{D9E14E0C-4FA7-4B6B-BC45-906D5BF96B82}"/>
              </a:ext>
            </a:extLst>
          </p:cNvPr>
          <p:cNvPicPr>
            <a:picLocks noChangeAspect="1"/>
          </p:cNvPicPr>
          <p:nvPr/>
        </p:nvPicPr>
        <p:blipFill>
          <a:blip r:embed="rId3"/>
          <a:stretch>
            <a:fillRect/>
          </a:stretch>
        </p:blipFill>
        <p:spPr>
          <a:xfrm>
            <a:off x="2686002" y="1936988"/>
            <a:ext cx="3771995" cy="2754155"/>
          </a:xfrm>
          <a:prstGeom prst="rect">
            <a:avLst/>
          </a:prstGeom>
        </p:spPr>
      </p:pic>
    </p:spTree>
    <p:extLst>
      <p:ext uri="{BB962C8B-B14F-4D97-AF65-F5344CB8AC3E}">
        <p14:creationId xmlns:p14="http://schemas.microsoft.com/office/powerpoint/2010/main" val="14256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Week</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&lt;input type="week"&gt; allows the user to select a week and year</a:t>
            </a:r>
          </a:p>
          <a:p>
            <a:pPr marL="285750" indent="-285750">
              <a:buFont typeface="Arial" panose="020B0604020202020204" pitchFamily="34" charset="0"/>
              <a:buChar char="•"/>
            </a:pPr>
            <a:r>
              <a:rPr lang="en-US" dirty="0"/>
              <a:t>Depending on browser support, a date picker can show up in the input field</a:t>
            </a:r>
          </a:p>
        </p:txBody>
      </p:sp>
      <p:pic>
        <p:nvPicPr>
          <p:cNvPr id="4" name="Picture 3">
            <a:extLst>
              <a:ext uri="{FF2B5EF4-FFF2-40B4-BE49-F238E27FC236}">
                <a16:creationId xmlns:a16="http://schemas.microsoft.com/office/drawing/2014/main" id="{55EA0B63-FA9B-4FC5-8D35-EC98EFEA245C}"/>
              </a:ext>
            </a:extLst>
          </p:cNvPr>
          <p:cNvPicPr>
            <a:picLocks noChangeAspect="1"/>
          </p:cNvPicPr>
          <p:nvPr/>
        </p:nvPicPr>
        <p:blipFill>
          <a:blip r:embed="rId3"/>
          <a:stretch>
            <a:fillRect/>
          </a:stretch>
        </p:blipFill>
        <p:spPr>
          <a:xfrm>
            <a:off x="2677160" y="1961600"/>
            <a:ext cx="3789679" cy="2667550"/>
          </a:xfrm>
          <a:prstGeom prst="rect">
            <a:avLst/>
          </a:prstGeom>
        </p:spPr>
      </p:pic>
    </p:spTree>
    <p:extLst>
      <p:ext uri="{BB962C8B-B14F-4D97-AF65-F5344CB8AC3E}">
        <p14:creationId xmlns:p14="http://schemas.microsoft.com/office/powerpoint/2010/main" val="377508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Time</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&lt;input type="time"&gt; allows the user to select a time</a:t>
            </a:r>
          </a:p>
          <a:p>
            <a:pPr marL="285750" indent="-285750">
              <a:buFont typeface="Arial" panose="020B0604020202020204" pitchFamily="34" charset="0"/>
              <a:buChar char="•"/>
            </a:pPr>
            <a:r>
              <a:rPr lang="en-US" dirty="0"/>
              <a:t>Depending on browser support, a time picker can show up in the input field</a:t>
            </a:r>
          </a:p>
        </p:txBody>
      </p:sp>
      <p:pic>
        <p:nvPicPr>
          <p:cNvPr id="3" name="Picture 2">
            <a:extLst>
              <a:ext uri="{FF2B5EF4-FFF2-40B4-BE49-F238E27FC236}">
                <a16:creationId xmlns:a16="http://schemas.microsoft.com/office/drawing/2014/main" id="{D377FF3C-A877-4D2D-AFC1-14A0FEC7C782}"/>
              </a:ext>
            </a:extLst>
          </p:cNvPr>
          <p:cNvPicPr>
            <a:picLocks noChangeAspect="1"/>
          </p:cNvPicPr>
          <p:nvPr/>
        </p:nvPicPr>
        <p:blipFill>
          <a:blip r:embed="rId3"/>
          <a:stretch>
            <a:fillRect/>
          </a:stretch>
        </p:blipFill>
        <p:spPr>
          <a:xfrm>
            <a:off x="2707777" y="2000938"/>
            <a:ext cx="3728445" cy="2700859"/>
          </a:xfrm>
          <a:prstGeom prst="rect">
            <a:avLst/>
          </a:prstGeom>
        </p:spPr>
      </p:pic>
    </p:spTree>
    <p:extLst>
      <p:ext uri="{BB962C8B-B14F-4D97-AF65-F5344CB8AC3E}">
        <p14:creationId xmlns:p14="http://schemas.microsoft.com/office/powerpoint/2010/main" val="182886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Email</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&lt;input type="email"&gt; is used for input fields that should contain an e-mail address</a:t>
            </a:r>
          </a:p>
          <a:p>
            <a:pPr marL="285750" indent="-285750">
              <a:buFont typeface="Arial" panose="020B0604020202020204" pitchFamily="34" charset="0"/>
              <a:buChar char="•"/>
            </a:pPr>
            <a:r>
              <a:rPr lang="en-US" dirty="0"/>
              <a:t>Depending on browser support, the e-mail address can be automatically validated when submitted</a:t>
            </a:r>
          </a:p>
        </p:txBody>
      </p:sp>
      <p:pic>
        <p:nvPicPr>
          <p:cNvPr id="4" name="Picture 3">
            <a:extLst>
              <a:ext uri="{FF2B5EF4-FFF2-40B4-BE49-F238E27FC236}">
                <a16:creationId xmlns:a16="http://schemas.microsoft.com/office/drawing/2014/main" id="{723DDD71-1532-4992-B59A-3CBED81C6830}"/>
              </a:ext>
            </a:extLst>
          </p:cNvPr>
          <p:cNvPicPr>
            <a:picLocks noChangeAspect="1"/>
          </p:cNvPicPr>
          <p:nvPr/>
        </p:nvPicPr>
        <p:blipFill>
          <a:blip r:embed="rId3"/>
          <a:stretch>
            <a:fillRect/>
          </a:stretch>
        </p:blipFill>
        <p:spPr>
          <a:xfrm>
            <a:off x="3634523" y="2257690"/>
            <a:ext cx="3409456" cy="2444107"/>
          </a:xfrm>
          <a:prstGeom prst="rect">
            <a:avLst/>
          </a:prstGeom>
        </p:spPr>
      </p:pic>
    </p:spTree>
    <p:extLst>
      <p:ext uri="{BB962C8B-B14F-4D97-AF65-F5344CB8AC3E}">
        <p14:creationId xmlns:p14="http://schemas.microsoft.com/office/powerpoint/2010/main" val="25065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856801"/>
            <a:ext cx="8228012" cy="3550470"/>
          </a:xfrm>
        </p:spPr>
        <p:txBody>
          <a:bodyPr/>
          <a:lstStyle/>
          <a:p>
            <a:pPr marL="285750" indent="-285750">
              <a:buFont typeface="Arial" panose="020B0604020202020204" pitchFamily="34" charset="0"/>
              <a:buChar char="•"/>
            </a:pPr>
            <a:r>
              <a:rPr lang="en-US" sz="2000" dirty="0"/>
              <a:t>Web Development Evolution</a:t>
            </a:r>
          </a:p>
          <a:p>
            <a:pPr marL="285750" indent="-285750">
              <a:buFont typeface="Arial" panose="020B0604020202020204" pitchFamily="34" charset="0"/>
              <a:buChar char="•"/>
            </a:pPr>
            <a:r>
              <a:rPr lang="en-US" sz="2000" dirty="0"/>
              <a:t>Basic Concepts</a:t>
            </a:r>
          </a:p>
          <a:p>
            <a:pPr marL="285750" indent="-285750">
              <a:buFont typeface="Arial" panose="020B0604020202020204" pitchFamily="34" charset="0"/>
              <a:buChar char="•"/>
            </a:pPr>
            <a:r>
              <a:rPr lang="en-US" sz="2000" dirty="0"/>
              <a:t>HTML</a:t>
            </a:r>
          </a:p>
          <a:p>
            <a:pPr marL="285750" indent="-285750">
              <a:buFont typeface="Arial" panose="020B0604020202020204" pitchFamily="34" charset="0"/>
              <a:buChar char="•"/>
            </a:pPr>
            <a:r>
              <a:rPr lang="en-US" sz="2000" dirty="0"/>
              <a:t>CSS</a:t>
            </a:r>
          </a:p>
          <a:p>
            <a:pPr marL="285750" indent="-285750">
              <a:buFont typeface="Arial" panose="020B0604020202020204" pitchFamily="34" charset="0"/>
              <a:buChar char="•"/>
            </a:pPr>
            <a:r>
              <a:rPr lang="en-US" sz="2000" dirty="0"/>
              <a:t>JavaScript</a:t>
            </a:r>
          </a:p>
          <a:p>
            <a:pPr marL="285750" indent="-285750">
              <a:buFont typeface="Arial" panose="020B0604020202020204" pitchFamily="34" charset="0"/>
              <a:buChar char="•"/>
            </a:pPr>
            <a:r>
              <a:rPr lang="en-US" sz="2000" dirty="0"/>
              <a:t>SPA and PWA</a:t>
            </a:r>
          </a:p>
          <a:p>
            <a:pPr marL="285750" indent="-285750">
              <a:buFont typeface="Arial" panose="020B0604020202020204" pitchFamily="34" charset="0"/>
              <a:buChar char="•"/>
            </a:pPr>
            <a:r>
              <a:rPr lang="en-US" sz="2000" dirty="0"/>
              <a:t>Current Technology Stack</a:t>
            </a:r>
          </a:p>
          <a:p>
            <a:pPr marL="285750" indent="-285750">
              <a:buFont typeface="Arial" panose="020B0604020202020204" pitchFamily="34" charset="0"/>
              <a:buChar char="•"/>
            </a:pPr>
            <a:r>
              <a:rPr lang="en-US" sz="2000" dirty="0" err="1"/>
              <a:t>PreWork</a:t>
            </a:r>
            <a:endParaRPr lang="en-US" sz="2000" dirty="0"/>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3</a:t>
            </a:fld>
            <a:endParaRPr lang="en-US" dirty="0"/>
          </a:p>
        </p:txBody>
      </p:sp>
    </p:spTree>
    <p:extLst>
      <p:ext uri="{BB962C8B-B14F-4D97-AF65-F5344CB8AC3E}">
        <p14:creationId xmlns:p14="http://schemas.microsoft.com/office/powerpoint/2010/main" val="70766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URL</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&lt;input type="</a:t>
            </a:r>
            <a:r>
              <a:rPr lang="en-US" dirty="0" err="1"/>
              <a:t>url</a:t>
            </a:r>
            <a:r>
              <a:rPr lang="en-US" dirty="0"/>
              <a:t>"&gt; is used for input fields that should contain a URL address</a:t>
            </a:r>
          </a:p>
          <a:p>
            <a:pPr marL="285750" indent="-285750">
              <a:buFont typeface="Arial" panose="020B0604020202020204" pitchFamily="34" charset="0"/>
              <a:buChar char="•"/>
            </a:pPr>
            <a:r>
              <a:rPr lang="en-US" dirty="0"/>
              <a:t>Depending on browser support, the </a:t>
            </a:r>
            <a:r>
              <a:rPr lang="en-US" dirty="0" err="1"/>
              <a:t>url</a:t>
            </a:r>
            <a:r>
              <a:rPr lang="en-US" dirty="0"/>
              <a:t> field can be automatically validated when submitted</a:t>
            </a:r>
          </a:p>
        </p:txBody>
      </p:sp>
      <p:pic>
        <p:nvPicPr>
          <p:cNvPr id="3" name="Picture 2">
            <a:extLst>
              <a:ext uri="{FF2B5EF4-FFF2-40B4-BE49-F238E27FC236}">
                <a16:creationId xmlns:a16="http://schemas.microsoft.com/office/drawing/2014/main" id="{F66CFD18-9257-43A5-8543-A525302AA704}"/>
              </a:ext>
            </a:extLst>
          </p:cNvPr>
          <p:cNvPicPr>
            <a:picLocks noChangeAspect="1"/>
          </p:cNvPicPr>
          <p:nvPr/>
        </p:nvPicPr>
        <p:blipFill>
          <a:blip r:embed="rId3"/>
          <a:stretch>
            <a:fillRect/>
          </a:stretch>
        </p:blipFill>
        <p:spPr>
          <a:xfrm>
            <a:off x="2988520" y="2362853"/>
            <a:ext cx="3162198" cy="2266297"/>
          </a:xfrm>
          <a:prstGeom prst="rect">
            <a:avLst/>
          </a:prstGeom>
        </p:spPr>
      </p:pic>
    </p:spTree>
    <p:extLst>
      <p:ext uri="{BB962C8B-B14F-4D97-AF65-F5344CB8AC3E}">
        <p14:creationId xmlns:p14="http://schemas.microsoft.com/office/powerpoint/2010/main" val="133673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Tel</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&lt;input type="</a:t>
            </a:r>
            <a:r>
              <a:rPr lang="en-US" dirty="0" err="1"/>
              <a:t>tel</a:t>
            </a:r>
            <a:r>
              <a:rPr lang="en-US" dirty="0"/>
              <a:t>"&gt; is used for input fields that should contain a telephone number</a:t>
            </a:r>
          </a:p>
        </p:txBody>
      </p:sp>
      <p:pic>
        <p:nvPicPr>
          <p:cNvPr id="4" name="Picture 3">
            <a:extLst>
              <a:ext uri="{FF2B5EF4-FFF2-40B4-BE49-F238E27FC236}">
                <a16:creationId xmlns:a16="http://schemas.microsoft.com/office/drawing/2014/main" id="{3AD058E9-64AA-46C9-B796-C440C5A9B9D3}"/>
              </a:ext>
            </a:extLst>
          </p:cNvPr>
          <p:cNvPicPr>
            <a:picLocks noChangeAspect="1"/>
          </p:cNvPicPr>
          <p:nvPr/>
        </p:nvPicPr>
        <p:blipFill>
          <a:blip r:embed="rId3"/>
          <a:stretch>
            <a:fillRect/>
          </a:stretch>
        </p:blipFill>
        <p:spPr>
          <a:xfrm>
            <a:off x="2627344" y="1859797"/>
            <a:ext cx="3889311" cy="2769353"/>
          </a:xfrm>
          <a:prstGeom prst="rect">
            <a:avLst/>
          </a:prstGeom>
        </p:spPr>
      </p:pic>
    </p:spTree>
    <p:extLst>
      <p:ext uri="{BB962C8B-B14F-4D97-AF65-F5344CB8AC3E}">
        <p14:creationId xmlns:p14="http://schemas.microsoft.com/office/powerpoint/2010/main" val="386189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Number</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&lt;input type="number"&gt; defines a numeric input field</a:t>
            </a:r>
          </a:p>
          <a:p>
            <a:pPr marL="285750" indent="-285750">
              <a:buFont typeface="Arial" panose="020B0604020202020204" pitchFamily="34" charset="0"/>
              <a:buChar char="•"/>
            </a:pPr>
            <a:r>
              <a:rPr lang="en-US" dirty="0"/>
              <a:t>You can also set restrictions on what numbers are accepted (min, max)</a:t>
            </a:r>
          </a:p>
        </p:txBody>
      </p:sp>
      <p:pic>
        <p:nvPicPr>
          <p:cNvPr id="4" name="Picture 3">
            <a:extLst>
              <a:ext uri="{FF2B5EF4-FFF2-40B4-BE49-F238E27FC236}">
                <a16:creationId xmlns:a16="http://schemas.microsoft.com/office/drawing/2014/main" id="{2C8BB0F0-A436-4083-9EF7-DC9C2A176B86}"/>
              </a:ext>
            </a:extLst>
          </p:cNvPr>
          <p:cNvPicPr>
            <a:picLocks noChangeAspect="1"/>
          </p:cNvPicPr>
          <p:nvPr/>
        </p:nvPicPr>
        <p:blipFill>
          <a:blip r:embed="rId3"/>
          <a:stretch>
            <a:fillRect/>
          </a:stretch>
        </p:blipFill>
        <p:spPr>
          <a:xfrm>
            <a:off x="2787313" y="2048657"/>
            <a:ext cx="3564611" cy="2580493"/>
          </a:xfrm>
          <a:prstGeom prst="rect">
            <a:avLst/>
          </a:prstGeom>
        </p:spPr>
      </p:pic>
    </p:spTree>
    <p:extLst>
      <p:ext uri="{BB962C8B-B14F-4D97-AF65-F5344CB8AC3E}">
        <p14:creationId xmlns:p14="http://schemas.microsoft.com/office/powerpoint/2010/main" val="333295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Range</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Defines a control for entering a number whose exact value is not important (like a slider control)</a:t>
            </a:r>
          </a:p>
          <a:p>
            <a:pPr marL="285750" indent="-285750">
              <a:buFont typeface="Arial" panose="020B0604020202020204" pitchFamily="34" charset="0"/>
              <a:buChar char="•"/>
            </a:pPr>
            <a:r>
              <a:rPr lang="en-US" dirty="0"/>
              <a:t>Default range is 0 to 100. However, you can set restrictions on what numbers are accepted (min, max, step)</a:t>
            </a:r>
          </a:p>
        </p:txBody>
      </p:sp>
      <p:pic>
        <p:nvPicPr>
          <p:cNvPr id="3" name="Picture 2">
            <a:extLst>
              <a:ext uri="{FF2B5EF4-FFF2-40B4-BE49-F238E27FC236}">
                <a16:creationId xmlns:a16="http://schemas.microsoft.com/office/drawing/2014/main" id="{A031BAA1-2547-4AE9-B415-44BEF3EF3A52}"/>
              </a:ext>
            </a:extLst>
          </p:cNvPr>
          <p:cNvPicPr>
            <a:picLocks noChangeAspect="1"/>
          </p:cNvPicPr>
          <p:nvPr/>
        </p:nvPicPr>
        <p:blipFill>
          <a:blip r:embed="rId3"/>
          <a:stretch>
            <a:fillRect/>
          </a:stretch>
        </p:blipFill>
        <p:spPr>
          <a:xfrm>
            <a:off x="3066483" y="2571750"/>
            <a:ext cx="3006271" cy="2109775"/>
          </a:xfrm>
          <a:prstGeom prst="rect">
            <a:avLst/>
          </a:prstGeom>
        </p:spPr>
      </p:pic>
    </p:spTree>
    <p:extLst>
      <p:ext uri="{BB962C8B-B14F-4D97-AF65-F5344CB8AC3E}">
        <p14:creationId xmlns:p14="http://schemas.microsoft.com/office/powerpoint/2010/main" val="117815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Graphics - Canvas</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HTML &lt;canvas&gt; element is used to draw graphics, on the fly, via JavaScript</a:t>
            </a:r>
          </a:p>
          <a:p>
            <a:pPr marL="285750" indent="-285750">
              <a:buFont typeface="Arial" panose="020B0604020202020204" pitchFamily="34" charset="0"/>
              <a:buChar char="•"/>
            </a:pPr>
            <a:r>
              <a:rPr lang="en-US" dirty="0"/>
              <a:t>The &lt;canvas&gt; element is only a container for graphics. You must use JavaScript to actually draw the graphics</a:t>
            </a:r>
          </a:p>
          <a:p>
            <a:pPr marL="285750" indent="-285750">
              <a:buFont typeface="Arial" panose="020B0604020202020204" pitchFamily="34" charset="0"/>
              <a:buChar char="•"/>
            </a:pPr>
            <a:r>
              <a:rPr lang="en-US" dirty="0"/>
              <a:t>Canvas has several methods for drawing paths, boxes, circles, text, and adding images</a:t>
            </a:r>
          </a:p>
          <a:p>
            <a:endParaRPr lang="en-US" dirty="0"/>
          </a:p>
        </p:txBody>
      </p:sp>
      <p:pic>
        <p:nvPicPr>
          <p:cNvPr id="3" name="Picture 2">
            <a:extLst>
              <a:ext uri="{FF2B5EF4-FFF2-40B4-BE49-F238E27FC236}">
                <a16:creationId xmlns:a16="http://schemas.microsoft.com/office/drawing/2014/main" id="{A347B847-3FBC-4408-977E-C7CFBD1212F2}"/>
              </a:ext>
            </a:extLst>
          </p:cNvPr>
          <p:cNvPicPr>
            <a:picLocks noChangeAspect="1"/>
          </p:cNvPicPr>
          <p:nvPr/>
        </p:nvPicPr>
        <p:blipFill>
          <a:blip r:embed="rId3"/>
          <a:stretch>
            <a:fillRect/>
          </a:stretch>
        </p:blipFill>
        <p:spPr>
          <a:xfrm>
            <a:off x="3126784" y="3002760"/>
            <a:ext cx="3421251" cy="1626390"/>
          </a:xfrm>
          <a:prstGeom prst="rect">
            <a:avLst/>
          </a:prstGeom>
        </p:spPr>
      </p:pic>
    </p:spTree>
    <p:extLst>
      <p:ext uri="{BB962C8B-B14F-4D97-AF65-F5344CB8AC3E}">
        <p14:creationId xmlns:p14="http://schemas.microsoft.com/office/powerpoint/2010/main" val="211698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Graphics - Canvas</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A canvas is a rectangular area on an HTML page</a:t>
            </a:r>
          </a:p>
          <a:p>
            <a:pPr marL="285750" indent="-285750">
              <a:buFont typeface="Arial" panose="020B0604020202020204" pitchFamily="34" charset="0"/>
              <a:buChar char="•"/>
            </a:pPr>
            <a:r>
              <a:rPr lang="en-US" dirty="0"/>
              <a:t>By default, a canvas has no border and no content</a:t>
            </a:r>
          </a:p>
          <a:p>
            <a:pPr marL="285750" indent="-285750">
              <a:buFont typeface="Arial" panose="020B0604020202020204" pitchFamily="34" charset="0"/>
              <a:buChar char="•"/>
            </a:pPr>
            <a:r>
              <a:rPr lang="en-US" dirty="0"/>
              <a:t>The markup looks like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Sample: </a:t>
            </a:r>
            <a:r>
              <a:rPr lang="en-US" dirty="0">
                <a:hlinkClick r:id="rId3"/>
              </a:rPr>
              <a:t>https://jsfiddle.net/broux00/n2EYw/</a:t>
            </a:r>
            <a:r>
              <a:rPr lang="en-US" dirty="0"/>
              <a:t> </a:t>
            </a:r>
          </a:p>
          <a:p>
            <a:endParaRPr lang="en-US" dirty="0"/>
          </a:p>
        </p:txBody>
      </p:sp>
      <p:pic>
        <p:nvPicPr>
          <p:cNvPr id="4" name="Picture 3">
            <a:extLst>
              <a:ext uri="{FF2B5EF4-FFF2-40B4-BE49-F238E27FC236}">
                <a16:creationId xmlns:a16="http://schemas.microsoft.com/office/drawing/2014/main" id="{B9986FE6-B374-42DA-9AE3-869783334ABE}"/>
              </a:ext>
            </a:extLst>
          </p:cNvPr>
          <p:cNvPicPr>
            <a:picLocks noChangeAspect="1"/>
          </p:cNvPicPr>
          <p:nvPr/>
        </p:nvPicPr>
        <p:blipFill>
          <a:blip r:embed="rId4"/>
          <a:stretch>
            <a:fillRect/>
          </a:stretch>
        </p:blipFill>
        <p:spPr>
          <a:xfrm>
            <a:off x="2093119" y="2521190"/>
            <a:ext cx="4953000" cy="323850"/>
          </a:xfrm>
          <a:prstGeom prst="rect">
            <a:avLst/>
          </a:prstGeom>
        </p:spPr>
      </p:pic>
      <p:pic>
        <p:nvPicPr>
          <p:cNvPr id="6" name="Picture 5">
            <a:extLst>
              <a:ext uri="{FF2B5EF4-FFF2-40B4-BE49-F238E27FC236}">
                <a16:creationId xmlns:a16="http://schemas.microsoft.com/office/drawing/2014/main" id="{4EDBB068-34E1-4E33-9A3D-2A2F27389259}"/>
              </a:ext>
            </a:extLst>
          </p:cNvPr>
          <p:cNvPicPr>
            <a:picLocks noChangeAspect="1"/>
          </p:cNvPicPr>
          <p:nvPr/>
        </p:nvPicPr>
        <p:blipFill>
          <a:blip r:embed="rId5"/>
          <a:stretch>
            <a:fillRect/>
          </a:stretch>
        </p:blipFill>
        <p:spPr>
          <a:xfrm>
            <a:off x="3036966" y="2845040"/>
            <a:ext cx="2143125" cy="1181100"/>
          </a:xfrm>
          <a:prstGeom prst="rect">
            <a:avLst/>
          </a:prstGeom>
        </p:spPr>
      </p:pic>
    </p:spTree>
    <p:extLst>
      <p:ext uri="{BB962C8B-B14F-4D97-AF65-F5344CB8AC3E}">
        <p14:creationId xmlns:p14="http://schemas.microsoft.com/office/powerpoint/2010/main" val="70200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Media elements - Video</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Before HTML5, a video could only be played in a browser with a plug-in (like flash)</a:t>
            </a:r>
          </a:p>
          <a:p>
            <a:pPr marL="285750" indent="-285750">
              <a:buFont typeface="Arial" panose="020B0604020202020204" pitchFamily="34" charset="0"/>
              <a:buChar char="•"/>
            </a:pPr>
            <a:r>
              <a:rPr lang="en-US" dirty="0"/>
              <a:t>The HTML5 &lt;video&gt; element specifies a standard way to embed a video in a web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Sample </a:t>
            </a:r>
            <a:r>
              <a:rPr lang="en-US" dirty="0">
                <a:hlinkClick r:id="rId3"/>
              </a:rPr>
              <a:t>https://jsfiddle.net/esedic/xt78yqu9/</a:t>
            </a:r>
            <a:r>
              <a:rPr lang="en-US" dirty="0"/>
              <a:t>  </a:t>
            </a:r>
          </a:p>
        </p:txBody>
      </p:sp>
      <p:pic>
        <p:nvPicPr>
          <p:cNvPr id="3" name="Picture 2">
            <a:extLst>
              <a:ext uri="{FF2B5EF4-FFF2-40B4-BE49-F238E27FC236}">
                <a16:creationId xmlns:a16="http://schemas.microsoft.com/office/drawing/2014/main" id="{A721B92D-4255-4C40-A8D9-0E61CFDE5C33}"/>
              </a:ext>
            </a:extLst>
          </p:cNvPr>
          <p:cNvPicPr>
            <a:picLocks noChangeAspect="1"/>
          </p:cNvPicPr>
          <p:nvPr/>
        </p:nvPicPr>
        <p:blipFill>
          <a:blip r:embed="rId4"/>
          <a:stretch>
            <a:fillRect/>
          </a:stretch>
        </p:blipFill>
        <p:spPr>
          <a:xfrm>
            <a:off x="2224248" y="2547534"/>
            <a:ext cx="4029075" cy="1238250"/>
          </a:xfrm>
          <a:prstGeom prst="rect">
            <a:avLst/>
          </a:prstGeom>
        </p:spPr>
      </p:pic>
    </p:spTree>
    <p:extLst>
      <p:ext uri="{BB962C8B-B14F-4D97-AF65-F5344CB8AC3E}">
        <p14:creationId xmlns:p14="http://schemas.microsoft.com/office/powerpoint/2010/main" val="164712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Media elements - Audio</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Before HTML5, audio files could only be played in a browser with a plug-in (like flash)</a:t>
            </a:r>
          </a:p>
          <a:p>
            <a:pPr marL="285750" indent="-285750">
              <a:buFont typeface="Arial" panose="020B0604020202020204" pitchFamily="34" charset="0"/>
              <a:buChar char="•"/>
            </a:pPr>
            <a:r>
              <a:rPr lang="en-US" dirty="0"/>
              <a:t>The &lt;audio&gt; element specifies a standard way to embed audio in a web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Sample </a:t>
            </a:r>
            <a:r>
              <a:rPr lang="en-US" dirty="0">
                <a:hlinkClick r:id="rId3"/>
              </a:rPr>
              <a:t>http://jsfiddle.net/dsuket/jTh3v/</a:t>
            </a:r>
            <a:r>
              <a:rPr lang="en-US" dirty="0"/>
              <a:t>   </a:t>
            </a:r>
          </a:p>
        </p:txBody>
      </p:sp>
      <p:pic>
        <p:nvPicPr>
          <p:cNvPr id="4" name="Picture 3">
            <a:extLst>
              <a:ext uri="{FF2B5EF4-FFF2-40B4-BE49-F238E27FC236}">
                <a16:creationId xmlns:a16="http://schemas.microsoft.com/office/drawing/2014/main" id="{D4166BCF-E61C-42DA-BABB-E3FCBF28397A}"/>
              </a:ext>
            </a:extLst>
          </p:cNvPr>
          <p:cNvPicPr>
            <a:picLocks noChangeAspect="1"/>
          </p:cNvPicPr>
          <p:nvPr/>
        </p:nvPicPr>
        <p:blipFill>
          <a:blip r:embed="rId4"/>
          <a:stretch>
            <a:fillRect/>
          </a:stretch>
        </p:blipFill>
        <p:spPr>
          <a:xfrm>
            <a:off x="2180337" y="2461620"/>
            <a:ext cx="4333875" cy="1219200"/>
          </a:xfrm>
          <a:prstGeom prst="rect">
            <a:avLst/>
          </a:prstGeom>
        </p:spPr>
      </p:pic>
    </p:spTree>
    <p:extLst>
      <p:ext uri="{BB962C8B-B14F-4D97-AF65-F5344CB8AC3E}">
        <p14:creationId xmlns:p14="http://schemas.microsoft.com/office/powerpoint/2010/main" val="164957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New APIs - Geolocation</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p:txBody>
          <a:bodyPr/>
          <a:lstStyle/>
          <a:p>
            <a:pPr marL="285750" indent="-285750">
              <a:buFont typeface="Arial" panose="020B0604020202020204" pitchFamily="34" charset="0"/>
              <a:buChar char="•"/>
            </a:pPr>
            <a:r>
              <a:rPr lang="en-US" dirty="0"/>
              <a:t>The HTML Geolocation API is used to get the geographical position of a user</a:t>
            </a:r>
          </a:p>
          <a:p>
            <a:pPr marL="285750" indent="-285750">
              <a:buFont typeface="Arial" panose="020B0604020202020204" pitchFamily="34" charset="0"/>
              <a:buChar char="•"/>
            </a:pPr>
            <a:r>
              <a:rPr lang="en-US" dirty="0"/>
              <a:t>Since this can compromise privacy, the position is not available unless the user approves it</a:t>
            </a:r>
          </a:p>
          <a:p>
            <a:pPr marL="285750" indent="-285750">
              <a:buFont typeface="Arial" panose="020B0604020202020204" pitchFamily="34" charset="0"/>
              <a:buChar char="•"/>
            </a:pPr>
            <a:r>
              <a:rPr lang="en-US" dirty="0"/>
              <a:t>Geolocation is most accurate for devices with GPS, like smartphone</a:t>
            </a:r>
          </a:p>
          <a:p>
            <a:pPr marL="285750" indent="-285750">
              <a:buFont typeface="Arial" panose="020B0604020202020204" pitchFamily="34" charset="0"/>
              <a:buChar char="•"/>
            </a:pPr>
            <a:r>
              <a:rPr lang="en-US" dirty="0"/>
              <a:t>Samples </a:t>
            </a:r>
          </a:p>
          <a:p>
            <a:pPr marL="1255713" lvl="3" indent="-285750">
              <a:buFont typeface="Arial" panose="020B0604020202020204" pitchFamily="34" charset="0"/>
              <a:buChar char="•"/>
            </a:pPr>
            <a:r>
              <a:rPr lang="en-US" dirty="0">
                <a:hlinkClick r:id="rId3"/>
              </a:rPr>
              <a:t>https://codepen.io/tag/geolocation/</a:t>
            </a:r>
            <a:r>
              <a:rPr lang="en-US" dirty="0"/>
              <a:t>    </a:t>
            </a:r>
          </a:p>
        </p:txBody>
      </p:sp>
    </p:spTree>
    <p:extLst>
      <p:ext uri="{BB962C8B-B14F-4D97-AF65-F5344CB8AC3E}">
        <p14:creationId xmlns:p14="http://schemas.microsoft.com/office/powerpoint/2010/main" val="308457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11" y="330448"/>
            <a:ext cx="6172200" cy="376952"/>
          </a:xfrm>
        </p:spPr>
        <p:txBody>
          <a:bodyPr/>
          <a:lstStyle/>
          <a:p>
            <a:r>
              <a:rPr lang="en-US" dirty="0"/>
              <a:t>New APIs – Drag and Drop</a:t>
            </a:r>
          </a:p>
        </p:txBody>
      </p:sp>
      <p:sp>
        <p:nvSpPr>
          <p:cNvPr id="5" name="Content Placeholder 4">
            <a:extLst>
              <a:ext uri="{FF2B5EF4-FFF2-40B4-BE49-F238E27FC236}">
                <a16:creationId xmlns:a16="http://schemas.microsoft.com/office/drawing/2014/main" id="{F32B9343-7D6F-4294-9B6E-6581131BC0E9}"/>
              </a:ext>
            </a:extLst>
          </p:cNvPr>
          <p:cNvSpPr>
            <a:spLocks noGrp="1"/>
          </p:cNvSpPr>
          <p:nvPr>
            <p:ph sz="quarter" idx="13"/>
          </p:nvPr>
        </p:nvSpPr>
        <p:spPr>
          <a:xfrm>
            <a:off x="462311" y="1102586"/>
            <a:ext cx="8228012" cy="3425825"/>
          </a:xfrm>
        </p:spPr>
        <p:txBody>
          <a:bodyPr/>
          <a:lstStyle/>
          <a:p>
            <a:pPr marL="285750" indent="-285750">
              <a:buFont typeface="Arial" panose="020B0604020202020204" pitchFamily="34" charset="0"/>
              <a:buChar char="•"/>
            </a:pPr>
            <a:r>
              <a:rPr lang="en-US" dirty="0"/>
              <a:t>In HTML5, drag and drop is part of the standard: Any element can be draggable</a:t>
            </a:r>
          </a:p>
          <a:p>
            <a:pPr marL="285750" indent="-285750">
              <a:buFont typeface="Arial" panose="020B0604020202020204" pitchFamily="34" charset="0"/>
              <a:buChar char="•"/>
            </a:pPr>
            <a:r>
              <a:rPr lang="en-US" dirty="0"/>
              <a:t>To make an element draggable, set the draggable attribute to true</a:t>
            </a:r>
          </a:p>
          <a:p>
            <a:pPr marL="285750" indent="-285750">
              <a:buFont typeface="Arial" panose="020B0604020202020204" pitchFamily="34" charset="0"/>
              <a:buChar char="•"/>
            </a:pPr>
            <a:r>
              <a:rPr lang="en-US" dirty="0"/>
              <a:t>Events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Sample </a:t>
            </a:r>
            <a:r>
              <a:rPr lang="en-US" dirty="0">
                <a:hlinkClick r:id="rId3"/>
              </a:rPr>
              <a:t>https://codepen.io/pushpanathank/pen/MKPwej?editors=1111</a:t>
            </a:r>
            <a:r>
              <a:rPr lang="en-US" dirty="0"/>
              <a:t> </a:t>
            </a:r>
          </a:p>
          <a:p>
            <a:endParaRPr lang="en-US" dirty="0"/>
          </a:p>
        </p:txBody>
      </p:sp>
      <p:pic>
        <p:nvPicPr>
          <p:cNvPr id="3" name="Picture 2">
            <a:extLst>
              <a:ext uri="{FF2B5EF4-FFF2-40B4-BE49-F238E27FC236}">
                <a16:creationId xmlns:a16="http://schemas.microsoft.com/office/drawing/2014/main" id="{4F1A38C2-2C63-4E39-90D3-93843D15B368}"/>
              </a:ext>
            </a:extLst>
          </p:cNvPr>
          <p:cNvPicPr>
            <a:picLocks noChangeAspect="1"/>
          </p:cNvPicPr>
          <p:nvPr/>
        </p:nvPicPr>
        <p:blipFill>
          <a:blip r:embed="rId4"/>
          <a:stretch>
            <a:fillRect/>
          </a:stretch>
        </p:blipFill>
        <p:spPr>
          <a:xfrm>
            <a:off x="1600362" y="2571750"/>
            <a:ext cx="3444337" cy="1557900"/>
          </a:xfrm>
          <a:prstGeom prst="rect">
            <a:avLst/>
          </a:prstGeom>
        </p:spPr>
      </p:pic>
    </p:spTree>
    <p:extLst>
      <p:ext uri="{BB962C8B-B14F-4D97-AF65-F5344CB8AC3E}">
        <p14:creationId xmlns:p14="http://schemas.microsoft.com/office/powerpoint/2010/main" val="1913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History and evolution</a:t>
            </a:r>
          </a:p>
        </p:txBody>
      </p:sp>
      <p:pic>
        <p:nvPicPr>
          <p:cNvPr id="6" name="Picture 5">
            <a:extLst>
              <a:ext uri="{FF2B5EF4-FFF2-40B4-BE49-F238E27FC236}">
                <a16:creationId xmlns:a16="http://schemas.microsoft.com/office/drawing/2014/main" id="{53D8699F-5536-4F0F-872C-458802D79791}"/>
              </a:ext>
            </a:extLst>
          </p:cNvPr>
          <p:cNvPicPr>
            <a:picLocks noChangeAspect="1"/>
          </p:cNvPicPr>
          <p:nvPr/>
        </p:nvPicPr>
        <p:blipFill>
          <a:blip r:embed="rId3"/>
          <a:stretch>
            <a:fillRect/>
          </a:stretch>
        </p:blipFill>
        <p:spPr>
          <a:xfrm>
            <a:off x="760625" y="743188"/>
            <a:ext cx="6679069" cy="3913090"/>
          </a:xfrm>
          <a:prstGeom prst="rect">
            <a:avLst/>
          </a:prstGeom>
        </p:spPr>
      </p:pic>
      <p:pic>
        <p:nvPicPr>
          <p:cNvPr id="7" name="Picture 6">
            <a:extLst>
              <a:ext uri="{FF2B5EF4-FFF2-40B4-BE49-F238E27FC236}">
                <a16:creationId xmlns:a16="http://schemas.microsoft.com/office/drawing/2014/main" id="{E782EC74-232F-4584-8D20-53114EC7A481}"/>
              </a:ext>
            </a:extLst>
          </p:cNvPr>
          <p:cNvPicPr>
            <a:picLocks noChangeAspect="1"/>
          </p:cNvPicPr>
          <p:nvPr/>
        </p:nvPicPr>
        <p:blipFill>
          <a:blip r:embed="rId4"/>
          <a:stretch>
            <a:fillRect/>
          </a:stretch>
        </p:blipFill>
        <p:spPr>
          <a:xfrm>
            <a:off x="1468179" y="3168946"/>
            <a:ext cx="1409700" cy="990600"/>
          </a:xfrm>
          <a:prstGeom prst="rect">
            <a:avLst/>
          </a:prstGeom>
        </p:spPr>
      </p:pic>
      <p:pic>
        <p:nvPicPr>
          <p:cNvPr id="9" name="Picture 8">
            <a:extLst>
              <a:ext uri="{FF2B5EF4-FFF2-40B4-BE49-F238E27FC236}">
                <a16:creationId xmlns:a16="http://schemas.microsoft.com/office/drawing/2014/main" id="{B9FB2C94-CF8F-4F56-B80C-2C515E778CA3}"/>
              </a:ext>
            </a:extLst>
          </p:cNvPr>
          <p:cNvPicPr>
            <a:picLocks noChangeAspect="1"/>
          </p:cNvPicPr>
          <p:nvPr/>
        </p:nvPicPr>
        <p:blipFill>
          <a:blip r:embed="rId5"/>
          <a:stretch>
            <a:fillRect/>
          </a:stretch>
        </p:blipFill>
        <p:spPr>
          <a:xfrm>
            <a:off x="3044123" y="3067713"/>
            <a:ext cx="2219325" cy="1304925"/>
          </a:xfrm>
          <a:prstGeom prst="rect">
            <a:avLst/>
          </a:prstGeom>
        </p:spPr>
      </p:pic>
      <p:pic>
        <p:nvPicPr>
          <p:cNvPr id="10" name="Picture 9">
            <a:extLst>
              <a:ext uri="{FF2B5EF4-FFF2-40B4-BE49-F238E27FC236}">
                <a16:creationId xmlns:a16="http://schemas.microsoft.com/office/drawing/2014/main" id="{FF8F24EF-0509-469D-8EF4-A032958CE821}"/>
              </a:ext>
            </a:extLst>
          </p:cNvPr>
          <p:cNvPicPr>
            <a:picLocks noChangeAspect="1"/>
          </p:cNvPicPr>
          <p:nvPr/>
        </p:nvPicPr>
        <p:blipFill>
          <a:blip r:embed="rId6"/>
          <a:stretch>
            <a:fillRect/>
          </a:stretch>
        </p:blipFill>
        <p:spPr>
          <a:xfrm>
            <a:off x="1400285" y="1583516"/>
            <a:ext cx="2547938" cy="1700213"/>
          </a:xfrm>
          <a:prstGeom prst="rect">
            <a:avLst/>
          </a:prstGeom>
        </p:spPr>
      </p:pic>
      <p:pic>
        <p:nvPicPr>
          <p:cNvPr id="11" name="Picture 10">
            <a:extLst>
              <a:ext uri="{FF2B5EF4-FFF2-40B4-BE49-F238E27FC236}">
                <a16:creationId xmlns:a16="http://schemas.microsoft.com/office/drawing/2014/main" id="{17CD44AA-3481-4860-94B7-12793ECF478B}"/>
              </a:ext>
            </a:extLst>
          </p:cNvPr>
          <p:cNvPicPr>
            <a:picLocks noChangeAspect="1"/>
          </p:cNvPicPr>
          <p:nvPr/>
        </p:nvPicPr>
        <p:blipFill>
          <a:blip r:embed="rId7"/>
          <a:stretch>
            <a:fillRect/>
          </a:stretch>
        </p:blipFill>
        <p:spPr>
          <a:xfrm>
            <a:off x="2877879" y="1786094"/>
            <a:ext cx="2209800" cy="823913"/>
          </a:xfrm>
          <a:prstGeom prst="rect">
            <a:avLst/>
          </a:prstGeom>
        </p:spPr>
      </p:pic>
      <p:pic>
        <p:nvPicPr>
          <p:cNvPr id="12" name="Picture 11">
            <a:extLst>
              <a:ext uri="{FF2B5EF4-FFF2-40B4-BE49-F238E27FC236}">
                <a16:creationId xmlns:a16="http://schemas.microsoft.com/office/drawing/2014/main" id="{F583D466-7457-44B7-86E8-7885981BE5EC}"/>
              </a:ext>
            </a:extLst>
          </p:cNvPr>
          <p:cNvPicPr>
            <a:picLocks noChangeAspect="1"/>
          </p:cNvPicPr>
          <p:nvPr/>
        </p:nvPicPr>
        <p:blipFill>
          <a:blip r:embed="rId8"/>
          <a:stretch>
            <a:fillRect/>
          </a:stretch>
        </p:blipFill>
        <p:spPr>
          <a:xfrm>
            <a:off x="5087679" y="2692645"/>
            <a:ext cx="1652588" cy="1590675"/>
          </a:xfrm>
          <a:prstGeom prst="rect">
            <a:avLst/>
          </a:prstGeom>
        </p:spPr>
      </p:pic>
      <p:sp>
        <p:nvSpPr>
          <p:cNvPr id="2" name="Slide Number Placeholder 1">
            <a:extLst>
              <a:ext uri="{FF2B5EF4-FFF2-40B4-BE49-F238E27FC236}">
                <a16:creationId xmlns:a16="http://schemas.microsoft.com/office/drawing/2014/main" id="{09473ED0-A361-49C1-84BE-86600DA3A9B6}"/>
              </a:ext>
            </a:extLst>
          </p:cNvPr>
          <p:cNvSpPr>
            <a:spLocks noGrp="1"/>
          </p:cNvSpPr>
          <p:nvPr>
            <p:ph type="sldNum" sz="quarter" idx="12"/>
          </p:nvPr>
        </p:nvSpPr>
        <p:spPr/>
        <p:txBody>
          <a:bodyPr/>
          <a:lstStyle/>
          <a:p>
            <a:fld id="{EE2556C5-CE8C-6547-B838-EA80C61A4AF7}" type="slidenum">
              <a:rPr lang="en-US" smtClean="0"/>
              <a:pPr/>
              <a:t>4</a:t>
            </a:fld>
            <a:endParaRPr lang="en-US" dirty="0"/>
          </a:p>
        </p:txBody>
      </p:sp>
      <p:pic>
        <p:nvPicPr>
          <p:cNvPr id="5" name="Picture 4">
            <a:extLst>
              <a:ext uri="{FF2B5EF4-FFF2-40B4-BE49-F238E27FC236}">
                <a16:creationId xmlns:a16="http://schemas.microsoft.com/office/drawing/2014/main" id="{3D7585D1-0EAB-49F2-BF15-3DA7294E0208}"/>
              </a:ext>
            </a:extLst>
          </p:cNvPr>
          <p:cNvPicPr>
            <a:picLocks noChangeAspect="1"/>
          </p:cNvPicPr>
          <p:nvPr/>
        </p:nvPicPr>
        <p:blipFill>
          <a:blip r:embed="rId9"/>
          <a:stretch>
            <a:fillRect/>
          </a:stretch>
        </p:blipFill>
        <p:spPr>
          <a:xfrm>
            <a:off x="5993329" y="1583516"/>
            <a:ext cx="819150" cy="1562100"/>
          </a:xfrm>
          <a:prstGeom prst="rect">
            <a:avLst/>
          </a:prstGeom>
        </p:spPr>
      </p:pic>
    </p:spTree>
    <p:extLst>
      <p:ext uri="{BB962C8B-B14F-4D97-AF65-F5344CB8AC3E}">
        <p14:creationId xmlns:p14="http://schemas.microsoft.com/office/powerpoint/2010/main" val="274772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B5CD2-76A9-490A-ABA1-301FD4D4B9F7}"/>
              </a:ext>
            </a:extLst>
          </p:cNvPr>
          <p:cNvSpPr>
            <a:spLocks noGrp="1"/>
          </p:cNvSpPr>
          <p:nvPr>
            <p:ph type="sldNum" sz="quarter" idx="12"/>
          </p:nvPr>
        </p:nvSpPr>
        <p:spPr/>
        <p:txBody>
          <a:bodyPr/>
          <a:lstStyle/>
          <a:p>
            <a:fld id="{EE2556C5-CE8C-6547-B838-EA80C61A4AF7}" type="slidenum">
              <a:rPr lang="en-US" smtClean="0"/>
              <a:pPr/>
              <a:t>40</a:t>
            </a:fld>
            <a:endParaRPr lang="en-US" dirty="0"/>
          </a:p>
        </p:txBody>
      </p:sp>
      <p:pic>
        <p:nvPicPr>
          <p:cNvPr id="6146" name="Picture 2" descr="Image result for css">
            <a:extLst>
              <a:ext uri="{FF2B5EF4-FFF2-40B4-BE49-F238E27FC236}">
                <a16:creationId xmlns:a16="http://schemas.microsoft.com/office/drawing/2014/main" id="{3139DFF1-1635-4747-89B6-E5CEF6C98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34662"/>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22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CSS</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228012" cy="2773090"/>
          </a:xfrm>
        </p:spPr>
        <p:txBody>
          <a:bodyPr/>
          <a:lstStyle/>
          <a:p>
            <a:pPr marL="285750" indent="-285750">
              <a:buFont typeface="Arial" panose="020B0604020202020204" pitchFamily="34" charset="0"/>
              <a:buChar char="•"/>
            </a:pPr>
            <a:r>
              <a:rPr lang="en-US" sz="2000" dirty="0"/>
              <a:t>Cascading Style Sheets </a:t>
            </a:r>
          </a:p>
          <a:p>
            <a:pPr marL="285750" indent="-285750">
              <a:buFont typeface="Arial" panose="020B0604020202020204" pitchFamily="34" charset="0"/>
              <a:buChar char="•"/>
            </a:pPr>
            <a:r>
              <a:rPr lang="en-US" sz="2000" dirty="0"/>
              <a:t>Describes how HTML elements are displayed on screen  </a:t>
            </a:r>
          </a:p>
          <a:p>
            <a:pPr marL="285750" indent="-285750">
              <a:buFont typeface="Arial" panose="020B0604020202020204" pitchFamily="34" charset="0"/>
              <a:buChar char="•"/>
            </a:pPr>
            <a:r>
              <a:rPr lang="en-US" sz="2000" dirty="0"/>
              <a:t>It can control the layout of multiple web pages all at once</a:t>
            </a:r>
          </a:p>
          <a:p>
            <a:pPr marL="285750" indent="-285750">
              <a:buFont typeface="Arial" panose="020B0604020202020204" pitchFamily="34" charset="0"/>
              <a:buChar char="•"/>
            </a:pPr>
            <a:r>
              <a:rPr lang="en-US" sz="2000" dirty="0"/>
              <a:t>Syntax</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41</a:t>
            </a:fld>
            <a:endParaRPr lang="en-US" dirty="0"/>
          </a:p>
        </p:txBody>
      </p:sp>
      <p:pic>
        <p:nvPicPr>
          <p:cNvPr id="3" name="Picture 2">
            <a:extLst>
              <a:ext uri="{FF2B5EF4-FFF2-40B4-BE49-F238E27FC236}">
                <a16:creationId xmlns:a16="http://schemas.microsoft.com/office/drawing/2014/main" id="{92CBD0DC-F0DE-43B7-B0E1-F31957154838}"/>
              </a:ext>
            </a:extLst>
          </p:cNvPr>
          <p:cNvPicPr>
            <a:picLocks noChangeAspect="1"/>
          </p:cNvPicPr>
          <p:nvPr/>
        </p:nvPicPr>
        <p:blipFill>
          <a:blip r:embed="rId3"/>
          <a:stretch>
            <a:fillRect/>
          </a:stretch>
        </p:blipFill>
        <p:spPr>
          <a:xfrm>
            <a:off x="1746204" y="2922911"/>
            <a:ext cx="5477639" cy="1200318"/>
          </a:xfrm>
          <a:prstGeom prst="rect">
            <a:avLst/>
          </a:prstGeom>
        </p:spPr>
      </p:pic>
    </p:spTree>
    <p:extLst>
      <p:ext uri="{BB962C8B-B14F-4D97-AF65-F5344CB8AC3E}">
        <p14:creationId xmlns:p14="http://schemas.microsoft.com/office/powerpoint/2010/main" val="4335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Selectors</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228012" cy="2773090"/>
          </a:xfrm>
        </p:spPr>
        <p:txBody>
          <a:bodyPr/>
          <a:lstStyle/>
          <a:p>
            <a:pPr marL="285750" indent="-285750">
              <a:buFont typeface="Arial" panose="020B0604020202020204" pitchFamily="34" charset="0"/>
              <a:buChar char="•"/>
            </a:pPr>
            <a:r>
              <a:rPr lang="en-US" dirty="0"/>
              <a:t>Used to "find" (or select) the HTML elements you want to style</a:t>
            </a:r>
            <a:r>
              <a:rPr lang="en-US" sz="2000" dirty="0"/>
              <a:t> </a:t>
            </a:r>
          </a:p>
          <a:p>
            <a:pPr marL="285750" indent="-285750">
              <a:buFont typeface="Arial" panose="020B0604020202020204" pitchFamily="34" charset="0"/>
              <a:buChar char="•"/>
            </a:pPr>
            <a:endParaRPr lang="en-US" sz="2000" dirty="0"/>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42</a:t>
            </a:fld>
            <a:endParaRPr lang="en-US" dirty="0"/>
          </a:p>
        </p:txBody>
      </p:sp>
      <p:graphicFrame>
        <p:nvGraphicFramePr>
          <p:cNvPr id="6" name="Table 5">
            <a:extLst>
              <a:ext uri="{FF2B5EF4-FFF2-40B4-BE49-F238E27FC236}">
                <a16:creationId xmlns:a16="http://schemas.microsoft.com/office/drawing/2014/main" id="{E865BFB7-D645-42F6-B38F-74DB4636C13E}"/>
              </a:ext>
            </a:extLst>
          </p:cNvPr>
          <p:cNvGraphicFramePr>
            <a:graphicFrameLocks noGrp="1"/>
          </p:cNvGraphicFramePr>
          <p:nvPr>
            <p:extLst>
              <p:ext uri="{D42A27DB-BD31-4B8C-83A1-F6EECF244321}">
                <p14:modId xmlns:p14="http://schemas.microsoft.com/office/powerpoint/2010/main" val="3481002008"/>
              </p:ext>
            </p:extLst>
          </p:nvPr>
        </p:nvGraphicFramePr>
        <p:xfrm>
          <a:off x="460375" y="1675077"/>
          <a:ext cx="8412693" cy="2377440"/>
        </p:xfrm>
        <a:graphic>
          <a:graphicData uri="http://schemas.openxmlformats.org/drawingml/2006/table">
            <a:tbl>
              <a:tblPr/>
              <a:tblGrid>
                <a:gridCol w="2105025">
                  <a:extLst>
                    <a:ext uri="{9D8B030D-6E8A-4147-A177-3AD203B41FA5}">
                      <a16:colId xmlns:a16="http://schemas.microsoft.com/office/drawing/2014/main" val="1338631756"/>
                    </a:ext>
                  </a:extLst>
                </a:gridCol>
                <a:gridCol w="1244600">
                  <a:extLst>
                    <a:ext uri="{9D8B030D-6E8A-4147-A177-3AD203B41FA5}">
                      <a16:colId xmlns:a16="http://schemas.microsoft.com/office/drawing/2014/main" val="2383418083"/>
                    </a:ext>
                  </a:extLst>
                </a:gridCol>
                <a:gridCol w="5063068">
                  <a:extLst>
                    <a:ext uri="{9D8B030D-6E8A-4147-A177-3AD203B41FA5}">
                      <a16:colId xmlns:a16="http://schemas.microsoft.com/office/drawing/2014/main" val="535968627"/>
                    </a:ext>
                  </a:extLst>
                </a:gridCol>
              </a:tblGrid>
              <a:tr h="0">
                <a:tc>
                  <a:txBody>
                    <a:bodyPr/>
                    <a:lstStyle/>
                    <a:p>
                      <a:pPr algn="l" fontAlgn="t"/>
                      <a:r>
                        <a:rPr lang="en-US" b="1" dirty="0">
                          <a:effectLst/>
                        </a:rPr>
                        <a:t>Selector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Example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90074899"/>
                  </a:ext>
                </a:extLst>
              </a:tr>
              <a:tr h="0">
                <a:tc>
                  <a:txBody>
                    <a:bodyPr/>
                    <a:lstStyle/>
                    <a:p>
                      <a:pPr algn="l" fontAlgn="t"/>
                      <a:r>
                        <a:rPr lang="en-US">
                          <a:effectLst/>
                          <a:hlinkClick r:id="rId3"/>
                        </a:rPr>
                        <a:t>.</a:t>
                      </a:r>
                      <a:r>
                        <a:rPr lang="en-US" i="1">
                          <a:effectLst/>
                          <a:hlinkClick r:id="rId3"/>
                        </a:rPr>
                        <a:t>class</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.intro</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Selects all elements with class="intro"</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477805835"/>
                  </a:ext>
                </a:extLst>
              </a:tr>
              <a:tr h="0">
                <a:tc>
                  <a:txBody>
                    <a:bodyPr/>
                    <a:lstStyle/>
                    <a:p>
                      <a:pPr algn="l" fontAlgn="t"/>
                      <a:r>
                        <a:rPr lang="en-US">
                          <a:effectLst/>
                          <a:hlinkClick r:id="rId4"/>
                        </a:rPr>
                        <a:t>#</a:t>
                      </a:r>
                      <a:r>
                        <a:rPr lang="en-US" i="1">
                          <a:effectLst/>
                          <a:hlinkClick r:id="rId4"/>
                        </a:rPr>
                        <a:t>id</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#firstname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Selects the element with id="</a:t>
                      </a:r>
                      <a:r>
                        <a:rPr lang="en-US" dirty="0" err="1">
                          <a:effectLst/>
                        </a:rPr>
                        <a:t>firstname</a:t>
                      </a:r>
                      <a:r>
                        <a:rPr lang="en-US" dirty="0">
                          <a:effectLst/>
                        </a:rPr>
                        <a: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00606530"/>
                  </a:ext>
                </a:extLst>
              </a:tr>
              <a:tr h="0">
                <a:tc>
                  <a:txBody>
                    <a:bodyPr/>
                    <a:lstStyle/>
                    <a:p>
                      <a:pPr algn="l" fontAlgn="t"/>
                      <a:r>
                        <a:rPr lang="en-US">
                          <a:effectLst/>
                          <a:hlinkClick r:id="rId5"/>
                        </a:rPr>
                        <a:t>*</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Selects all elements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09036508"/>
                  </a:ext>
                </a:extLst>
              </a:tr>
              <a:tr h="0">
                <a:tc>
                  <a:txBody>
                    <a:bodyPr/>
                    <a:lstStyle/>
                    <a:p>
                      <a:pPr algn="l" fontAlgn="t"/>
                      <a:r>
                        <a:rPr lang="en-US" i="1">
                          <a:effectLst/>
                          <a:hlinkClick r:id="rId6"/>
                        </a:rPr>
                        <a:t>element</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p</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Selects all &lt;p&gt; elements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84117389"/>
                  </a:ext>
                </a:extLst>
              </a:tr>
              <a:tr h="0">
                <a:tc>
                  <a:txBody>
                    <a:bodyPr/>
                    <a:lstStyle/>
                    <a:p>
                      <a:pPr algn="l" fontAlgn="t"/>
                      <a:r>
                        <a:rPr lang="en-US" i="1">
                          <a:effectLst/>
                          <a:hlinkClick r:id="rId7"/>
                        </a:rPr>
                        <a:t>element,element,..</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div, p</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Selects all &lt;div&gt; elements and all &lt;p&gt; elements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743211498"/>
                  </a:ext>
                </a:extLst>
              </a:tr>
            </a:tbl>
          </a:graphicData>
        </a:graphic>
      </p:graphicFrame>
    </p:spTree>
    <p:extLst>
      <p:ext uri="{BB962C8B-B14F-4D97-AF65-F5344CB8AC3E}">
        <p14:creationId xmlns:p14="http://schemas.microsoft.com/office/powerpoint/2010/main" val="234419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Referencing CSS</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228012" cy="2773090"/>
          </a:xfrm>
        </p:spPr>
        <p:txBody>
          <a:bodyPr/>
          <a:lstStyle/>
          <a:p>
            <a:pPr marL="285750" indent="-285750">
              <a:buFont typeface="Arial" panose="020B0604020202020204" pitchFamily="34" charset="0"/>
              <a:buChar char="•"/>
            </a:pPr>
            <a:r>
              <a:rPr lang="en-US" sz="2400" dirty="0"/>
              <a:t>There are 3 ways to add styles:</a:t>
            </a:r>
          </a:p>
          <a:p>
            <a:endParaRPr lang="en-US" sz="2400" dirty="0"/>
          </a:p>
          <a:p>
            <a:pPr marL="857250" lvl="2" indent="-285750">
              <a:buFont typeface="Arial" panose="020B0604020202020204" pitchFamily="34" charset="0"/>
              <a:buChar char="•"/>
            </a:pPr>
            <a:r>
              <a:rPr lang="en-US" sz="2400" dirty="0"/>
              <a:t>External  </a:t>
            </a:r>
          </a:p>
          <a:p>
            <a:pPr marL="857250" lvl="2" indent="-285750">
              <a:buFont typeface="Arial" panose="020B0604020202020204" pitchFamily="34" charset="0"/>
              <a:buChar char="•"/>
            </a:pPr>
            <a:r>
              <a:rPr lang="en-US" sz="2400" dirty="0"/>
              <a:t>Internal</a:t>
            </a:r>
          </a:p>
          <a:p>
            <a:pPr marL="857250" lvl="2" indent="-285750">
              <a:buFont typeface="Arial" panose="020B0604020202020204" pitchFamily="34" charset="0"/>
              <a:buChar char="•"/>
            </a:pPr>
            <a:r>
              <a:rPr lang="en-US" sz="2400" dirty="0"/>
              <a:t>Inline</a:t>
            </a:r>
          </a:p>
          <a:p>
            <a:endParaRPr lang="en-US" sz="2000" dirty="0"/>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43</a:t>
            </a:fld>
            <a:endParaRPr lang="en-US" dirty="0"/>
          </a:p>
        </p:txBody>
      </p:sp>
    </p:spTree>
    <p:extLst>
      <p:ext uri="{BB962C8B-B14F-4D97-AF65-F5344CB8AC3E}">
        <p14:creationId xmlns:p14="http://schemas.microsoft.com/office/powerpoint/2010/main" val="20509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Commonly used CSS </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053387" cy="3652086"/>
          </a:xfrm>
        </p:spPr>
        <p:txBody>
          <a:bodyPr numCol="2"/>
          <a:lstStyle/>
          <a:p>
            <a:pPr marL="285750" indent="-285750">
              <a:buFont typeface="Arial" panose="020B0604020202020204" pitchFamily="34" charset="0"/>
              <a:buChar char="•"/>
            </a:pPr>
            <a:r>
              <a:rPr lang="en-US" sz="2400" dirty="0"/>
              <a:t>color</a:t>
            </a:r>
          </a:p>
          <a:p>
            <a:pPr marL="285750" indent="-285750">
              <a:buFont typeface="Arial" panose="020B0604020202020204" pitchFamily="34" charset="0"/>
              <a:buChar char="•"/>
            </a:pPr>
            <a:r>
              <a:rPr lang="en-US" sz="2400" dirty="0"/>
              <a:t>background-color</a:t>
            </a:r>
          </a:p>
          <a:p>
            <a:pPr marL="285750" indent="-285750">
              <a:buFont typeface="Arial" panose="020B0604020202020204" pitchFamily="34" charset="0"/>
              <a:buChar char="•"/>
            </a:pPr>
            <a:r>
              <a:rPr lang="en-US" sz="2400" dirty="0"/>
              <a:t>background-image</a:t>
            </a:r>
          </a:p>
          <a:p>
            <a:pPr marL="285750" indent="-285750">
              <a:buFont typeface="Arial" panose="020B0604020202020204" pitchFamily="34" charset="0"/>
              <a:buChar char="•"/>
            </a:pPr>
            <a:r>
              <a:rPr lang="en-US" sz="2400" dirty="0"/>
              <a:t>border</a:t>
            </a:r>
          </a:p>
          <a:p>
            <a:pPr marL="285750" indent="-285750">
              <a:buFont typeface="Arial" panose="020B0604020202020204" pitchFamily="34" charset="0"/>
              <a:buChar char="•"/>
            </a:pPr>
            <a:r>
              <a:rPr lang="en-US" sz="2400" dirty="0"/>
              <a:t>margin</a:t>
            </a:r>
          </a:p>
          <a:p>
            <a:pPr marL="285750" indent="-285750">
              <a:buFont typeface="Arial" panose="020B0604020202020204" pitchFamily="34" charset="0"/>
              <a:buChar char="•"/>
            </a:pPr>
            <a:r>
              <a:rPr lang="en-US" sz="2400" dirty="0"/>
              <a:t>padding</a:t>
            </a:r>
          </a:p>
          <a:p>
            <a:pPr marL="285750" indent="-285750">
              <a:buFont typeface="Arial" panose="020B0604020202020204" pitchFamily="34" charset="0"/>
              <a:buChar char="•"/>
            </a:pPr>
            <a:r>
              <a:rPr lang="en-US" sz="2400" dirty="0"/>
              <a:t>height / width</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font</a:t>
            </a:r>
          </a:p>
          <a:p>
            <a:pPr marL="285750" indent="-285750">
              <a:buFont typeface="Arial" panose="020B0604020202020204" pitchFamily="34" charset="0"/>
              <a:buChar char="•"/>
            </a:pPr>
            <a:r>
              <a:rPr lang="en-US" sz="2400" dirty="0"/>
              <a:t>display</a:t>
            </a:r>
          </a:p>
          <a:p>
            <a:pPr marL="285750" indent="-285750">
              <a:buFont typeface="Arial" panose="020B0604020202020204" pitchFamily="34" charset="0"/>
              <a:buChar char="•"/>
            </a:pPr>
            <a:r>
              <a:rPr lang="en-US" sz="2400" dirty="0"/>
              <a:t>position</a:t>
            </a:r>
          </a:p>
          <a:p>
            <a:pPr marL="285750" indent="-285750">
              <a:buFont typeface="Arial" panose="020B0604020202020204" pitchFamily="34" charset="0"/>
              <a:buChar char="•"/>
            </a:pPr>
            <a:r>
              <a:rPr lang="en-US" sz="2400" dirty="0"/>
              <a:t>float</a:t>
            </a:r>
          </a:p>
          <a:p>
            <a:pPr marL="285750" indent="-285750">
              <a:buFont typeface="Arial" panose="020B0604020202020204" pitchFamily="34" charset="0"/>
              <a:buChar char="•"/>
            </a:pPr>
            <a:r>
              <a:rPr lang="en-US" sz="2400" dirty="0"/>
              <a:t>transitions</a:t>
            </a:r>
          </a:p>
          <a:p>
            <a:pPr marL="285750" indent="-285750">
              <a:buFont typeface="Arial" panose="020B0604020202020204" pitchFamily="34" charset="0"/>
              <a:buChar char="•"/>
            </a:pPr>
            <a:r>
              <a:rPr lang="en-US" sz="2400" dirty="0"/>
              <a:t>transformations</a:t>
            </a:r>
          </a:p>
          <a:p>
            <a:pPr marL="285750" indent="-285750">
              <a:buFont typeface="Arial" panose="020B0604020202020204" pitchFamily="34" charset="0"/>
              <a:buChar char="•"/>
            </a:pPr>
            <a:r>
              <a:rPr lang="en-US" sz="2400" dirty="0"/>
              <a:t>Media Queries</a:t>
            </a:r>
          </a:p>
          <a:p>
            <a:endParaRPr lang="en-US" sz="2400" dirty="0"/>
          </a:p>
          <a:p>
            <a:endParaRPr lang="en-US" sz="2400" dirty="0"/>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44</a:t>
            </a:fld>
            <a:endParaRPr lang="en-US" dirty="0"/>
          </a:p>
        </p:txBody>
      </p:sp>
    </p:spTree>
    <p:extLst>
      <p:ext uri="{BB962C8B-B14F-4D97-AF65-F5344CB8AC3E}">
        <p14:creationId xmlns:p14="http://schemas.microsoft.com/office/powerpoint/2010/main" val="324306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 calcmode="lin" valueType="num">
                                      <p:cBhvr additive="base">
                                        <p:cTn id="55" dur="500" fill="hold"/>
                                        <p:tgtEl>
                                          <p:spTgt spid="5">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 calcmode="lin" valueType="num">
                                      <p:cBhvr additive="base">
                                        <p:cTn id="61" dur="500" fill="hold"/>
                                        <p:tgtEl>
                                          <p:spTgt spid="5">
                                            <p:txEl>
                                              <p:pRg st="12" end="1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 calcmode="lin" valueType="num">
                                      <p:cBhvr additive="base">
                                        <p:cTn id="67" dur="500" fill="hold"/>
                                        <p:tgtEl>
                                          <p:spTgt spid="5">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5">
                                            <p:txEl>
                                              <p:pRg st="14" end="14"/>
                                            </p:txEl>
                                          </p:spTgt>
                                        </p:tgtEl>
                                        <p:attrNameLst>
                                          <p:attrName>style.visibility</p:attrName>
                                        </p:attrNameLst>
                                      </p:cBhvr>
                                      <p:to>
                                        <p:strVal val="visible"/>
                                      </p:to>
                                    </p:set>
                                    <p:anim calcmode="lin" valueType="num">
                                      <p:cBhvr additive="base">
                                        <p:cTn id="73" dur="500" fill="hold"/>
                                        <p:tgtEl>
                                          <p:spTgt spid="5">
                                            <p:txEl>
                                              <p:pRg st="14" end="1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5">
                                            <p:txEl>
                                              <p:pRg st="15" end="15"/>
                                            </p:txEl>
                                          </p:spTgt>
                                        </p:tgtEl>
                                        <p:attrNameLst>
                                          <p:attrName>style.visibility</p:attrName>
                                        </p:attrNameLst>
                                      </p:cBhvr>
                                      <p:to>
                                        <p:strVal val="visible"/>
                                      </p:to>
                                    </p:set>
                                    <p:anim calcmode="lin" valueType="num">
                                      <p:cBhvr additive="base">
                                        <p:cTn id="79" dur="500" fill="hold"/>
                                        <p:tgtEl>
                                          <p:spTgt spid="5">
                                            <p:txEl>
                                              <p:pRg st="15" end="15"/>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5">
                                            <p:txEl>
                                              <p:pRg st="16" end="16"/>
                                            </p:txEl>
                                          </p:spTgt>
                                        </p:tgtEl>
                                        <p:attrNameLst>
                                          <p:attrName>style.visibility</p:attrName>
                                        </p:attrNameLst>
                                      </p:cBhvr>
                                      <p:to>
                                        <p:strVal val="visible"/>
                                      </p:to>
                                    </p:set>
                                    <p:anim calcmode="lin" valueType="num">
                                      <p:cBhvr additive="base">
                                        <p:cTn id="85" dur="500" fill="hold"/>
                                        <p:tgtEl>
                                          <p:spTgt spid="5">
                                            <p:txEl>
                                              <p:pRg st="16" end="16"/>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5">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B5CD2-76A9-490A-ABA1-301FD4D4B9F7}"/>
              </a:ext>
            </a:extLst>
          </p:cNvPr>
          <p:cNvSpPr>
            <a:spLocks noGrp="1"/>
          </p:cNvSpPr>
          <p:nvPr>
            <p:ph type="sldNum" sz="quarter" idx="12"/>
          </p:nvPr>
        </p:nvSpPr>
        <p:spPr/>
        <p:txBody>
          <a:bodyPr/>
          <a:lstStyle/>
          <a:p>
            <a:fld id="{EE2556C5-CE8C-6547-B838-EA80C61A4AF7}" type="slidenum">
              <a:rPr lang="en-US" smtClean="0"/>
              <a:pPr/>
              <a:t>45</a:t>
            </a:fld>
            <a:endParaRPr lang="en-US" dirty="0"/>
          </a:p>
        </p:txBody>
      </p:sp>
      <p:pic>
        <p:nvPicPr>
          <p:cNvPr id="9218" name="Picture 2" descr="Image result for sass">
            <a:extLst>
              <a:ext uri="{FF2B5EF4-FFF2-40B4-BE49-F238E27FC236}">
                <a16:creationId xmlns:a16="http://schemas.microsoft.com/office/drawing/2014/main" id="{74597ED0-BF11-4659-8285-B7A4D190A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270934"/>
            <a:ext cx="5396089" cy="4047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75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Sass</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228012" cy="2773090"/>
          </a:xfrm>
        </p:spPr>
        <p:txBody>
          <a:bodyPr/>
          <a:lstStyle/>
          <a:p>
            <a:pPr marL="285750" indent="-285750">
              <a:buFont typeface="Arial" panose="020B0604020202020204" pitchFamily="34" charset="0"/>
              <a:buChar char="•"/>
            </a:pPr>
            <a:r>
              <a:rPr lang="en-US" sz="2000" dirty="0"/>
              <a:t>Syntactically awesome style sheets </a:t>
            </a:r>
          </a:p>
          <a:p>
            <a:pPr marL="285750" indent="-285750">
              <a:buFont typeface="Arial" panose="020B0604020202020204" pitchFamily="34" charset="0"/>
              <a:buChar char="•"/>
            </a:pPr>
            <a:r>
              <a:rPr lang="en-US" sz="2000" dirty="0"/>
              <a:t>Reduces repetition of CSS and saves time</a:t>
            </a:r>
          </a:p>
          <a:p>
            <a:pPr marL="285750" indent="-285750">
              <a:buFont typeface="Arial" panose="020B0604020202020204" pitchFamily="34" charset="0"/>
              <a:buChar char="•"/>
            </a:pPr>
            <a:r>
              <a:rPr lang="en-US" sz="2000" dirty="0"/>
              <a:t>It’s a CSS extension and pre-processor </a:t>
            </a:r>
          </a:p>
          <a:p>
            <a:pPr marL="285750" indent="-285750">
              <a:buFont typeface="Arial" panose="020B0604020202020204" pitchFamily="34" charset="0"/>
              <a:buChar char="•"/>
            </a:pPr>
            <a:r>
              <a:rPr lang="en-US" sz="2000" dirty="0"/>
              <a:t>Browsers don’t understand .</a:t>
            </a:r>
            <a:r>
              <a:rPr lang="en-US" sz="2000" dirty="0" err="1"/>
              <a:t>scss</a:t>
            </a:r>
            <a:r>
              <a:rPr lang="en-US" sz="2000" dirty="0"/>
              <a:t>, so you need to </a:t>
            </a:r>
            <a:r>
              <a:rPr lang="en-US" sz="2000" dirty="0" err="1"/>
              <a:t>transpile</a:t>
            </a:r>
            <a:r>
              <a:rPr lang="en-US" sz="2000" dirty="0"/>
              <a:t> them</a:t>
            </a:r>
          </a:p>
          <a:p>
            <a:pPr marL="285750" indent="-285750">
              <a:buFont typeface="Arial" panose="020B0604020202020204" pitchFamily="34" charset="0"/>
              <a:buChar char="•"/>
            </a:pPr>
            <a:r>
              <a:rPr lang="en-US" sz="2000" dirty="0"/>
              <a:t>It lets you use features that do not exist in CSS, like variables, nested rules, </a:t>
            </a:r>
            <a:r>
              <a:rPr lang="en-US" sz="2000" dirty="0" err="1"/>
              <a:t>mixins</a:t>
            </a:r>
            <a:r>
              <a:rPr lang="en-US" sz="2000" dirty="0"/>
              <a:t>, imports, inheritance, </a:t>
            </a:r>
          </a:p>
          <a:p>
            <a:pPr marL="285750" indent="-285750">
              <a:buFont typeface="Arial" panose="020B0604020202020204" pitchFamily="34" charset="0"/>
              <a:buChar char="•"/>
            </a:pPr>
            <a:r>
              <a:rPr lang="en-US" sz="2000" dirty="0"/>
              <a:t>It also provides some built-in functions for strings, numbers, lists, map, selector, color, and introspection functions</a:t>
            </a:r>
          </a:p>
          <a:p>
            <a:pPr marL="285750" indent="-285750">
              <a:buFont typeface="Arial" panose="020B0604020202020204" pitchFamily="34" charset="0"/>
              <a:buChar char="•"/>
            </a:pPr>
            <a:endParaRPr lang="en-US" sz="2000" dirty="0"/>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46</a:t>
            </a:fld>
            <a:endParaRPr lang="en-US" dirty="0"/>
          </a:p>
        </p:txBody>
      </p:sp>
    </p:spTree>
    <p:extLst>
      <p:ext uri="{BB962C8B-B14F-4D97-AF65-F5344CB8AC3E}">
        <p14:creationId xmlns:p14="http://schemas.microsoft.com/office/powerpoint/2010/main" val="244949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B5CD2-76A9-490A-ABA1-301FD4D4B9F7}"/>
              </a:ext>
            </a:extLst>
          </p:cNvPr>
          <p:cNvSpPr>
            <a:spLocks noGrp="1"/>
          </p:cNvSpPr>
          <p:nvPr>
            <p:ph type="sldNum" sz="quarter" idx="12"/>
          </p:nvPr>
        </p:nvSpPr>
        <p:spPr/>
        <p:txBody>
          <a:bodyPr/>
          <a:lstStyle/>
          <a:p>
            <a:fld id="{EE2556C5-CE8C-6547-B838-EA80C61A4AF7}" type="slidenum">
              <a:rPr lang="en-US" smtClean="0"/>
              <a:pPr/>
              <a:t>47</a:t>
            </a:fld>
            <a:endParaRPr lang="en-US" dirty="0"/>
          </a:p>
        </p:txBody>
      </p:sp>
      <p:pic>
        <p:nvPicPr>
          <p:cNvPr id="10242" name="Picture 2" descr="Image result for Javascript">
            <a:extLst>
              <a:ext uri="{FF2B5EF4-FFF2-40B4-BE49-F238E27FC236}">
                <a16:creationId xmlns:a16="http://schemas.microsoft.com/office/drawing/2014/main" id="{B995B88F-6C2D-4AE1-A4C8-441D07099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039" y="355600"/>
            <a:ext cx="3975628" cy="3975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31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JavaScript</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228012" cy="2773090"/>
          </a:xfrm>
        </p:spPr>
        <p:txBody>
          <a:bodyPr/>
          <a:lstStyle/>
          <a:p>
            <a:pPr marL="285750" indent="-285750">
              <a:buFont typeface="Arial" panose="020B0604020202020204" pitchFamily="34" charset="0"/>
              <a:buChar char="•"/>
            </a:pPr>
            <a:r>
              <a:rPr lang="en-US" sz="2000" dirty="0"/>
              <a:t>JS is a high-level, interpreted scripting language that conforms to the ECMAScript specification</a:t>
            </a:r>
          </a:p>
          <a:p>
            <a:pPr marL="285750" indent="-285750">
              <a:buFont typeface="Arial" panose="020B0604020202020204" pitchFamily="34" charset="0"/>
              <a:buChar char="•"/>
            </a:pPr>
            <a:r>
              <a:rPr lang="en-US" sz="2000" dirty="0"/>
              <a:t>JavaScript enables interactive web pages and is an essential part of web applications</a:t>
            </a:r>
          </a:p>
          <a:p>
            <a:pPr marL="285750" indent="-285750">
              <a:buFont typeface="Arial" panose="020B0604020202020204" pitchFamily="34" charset="0"/>
              <a:buChar char="•"/>
            </a:pPr>
            <a:r>
              <a:rPr lang="en-US" sz="2000" dirty="0"/>
              <a:t>Main characteristics:</a:t>
            </a:r>
          </a:p>
          <a:p>
            <a:pPr marL="857250" lvl="2" indent="-285750">
              <a:buFont typeface="Arial" panose="020B0604020202020204" pitchFamily="34" charset="0"/>
              <a:buChar char="•"/>
            </a:pPr>
            <a:r>
              <a:rPr lang="en-US" sz="2000" dirty="0"/>
              <a:t>Curly-bracket syntax</a:t>
            </a:r>
          </a:p>
          <a:p>
            <a:pPr marL="857250" lvl="2" indent="-285750">
              <a:buFont typeface="Arial" panose="020B0604020202020204" pitchFamily="34" charset="0"/>
              <a:buChar char="•"/>
            </a:pPr>
            <a:r>
              <a:rPr lang="en-US" sz="2000" dirty="0"/>
              <a:t>Dynamic typing</a:t>
            </a:r>
          </a:p>
          <a:p>
            <a:pPr marL="857250" lvl="2" indent="-285750">
              <a:buFont typeface="Arial" panose="020B0604020202020204" pitchFamily="34" charset="0"/>
              <a:buChar char="•"/>
            </a:pPr>
            <a:r>
              <a:rPr lang="en-US" sz="2000" dirty="0"/>
              <a:t>Prototype-based object-orientation </a:t>
            </a:r>
          </a:p>
          <a:p>
            <a:pPr marL="857250" lvl="2" indent="-285750">
              <a:buFont typeface="Arial" panose="020B0604020202020204" pitchFamily="34" charset="0"/>
              <a:buChar char="•"/>
            </a:pPr>
            <a:r>
              <a:rPr lang="en-US" sz="2000" dirty="0"/>
              <a:t>First-class functions</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48</a:t>
            </a:fld>
            <a:endParaRPr lang="en-US" dirty="0"/>
          </a:p>
        </p:txBody>
      </p:sp>
    </p:spTree>
    <p:extLst>
      <p:ext uri="{BB962C8B-B14F-4D97-AF65-F5344CB8AC3E}">
        <p14:creationId xmlns:p14="http://schemas.microsoft.com/office/powerpoint/2010/main" val="62434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a:xfrm>
            <a:off x="455613" y="156442"/>
            <a:ext cx="8229600" cy="868680"/>
          </a:xfrm>
        </p:spPr>
        <p:txBody>
          <a:bodyPr/>
          <a:lstStyle/>
          <a:p>
            <a:r>
              <a:rPr lang="en-US" dirty="0"/>
              <a:t>JavaScript Keywords</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49</a:t>
            </a:fld>
            <a:endParaRPr lang="en-US" dirty="0"/>
          </a:p>
        </p:txBody>
      </p:sp>
      <p:graphicFrame>
        <p:nvGraphicFramePr>
          <p:cNvPr id="3" name="Table 2">
            <a:extLst>
              <a:ext uri="{FF2B5EF4-FFF2-40B4-BE49-F238E27FC236}">
                <a16:creationId xmlns:a16="http://schemas.microsoft.com/office/drawing/2014/main" id="{41B85587-2C43-4E96-9363-2B75F3E80E19}"/>
              </a:ext>
            </a:extLst>
          </p:cNvPr>
          <p:cNvGraphicFramePr>
            <a:graphicFrameLocks noGrp="1"/>
          </p:cNvGraphicFramePr>
          <p:nvPr>
            <p:extLst>
              <p:ext uri="{D42A27DB-BD31-4B8C-83A1-F6EECF244321}">
                <p14:modId xmlns:p14="http://schemas.microsoft.com/office/powerpoint/2010/main" val="2848623936"/>
              </p:ext>
            </p:extLst>
          </p:nvPr>
        </p:nvGraphicFramePr>
        <p:xfrm>
          <a:off x="541867" y="668858"/>
          <a:ext cx="8229600" cy="4071501"/>
        </p:xfrm>
        <a:graphic>
          <a:graphicData uri="http://schemas.openxmlformats.org/drawingml/2006/table">
            <a:tbl>
              <a:tblPr/>
              <a:tblGrid>
                <a:gridCol w="1823441">
                  <a:extLst>
                    <a:ext uri="{9D8B030D-6E8A-4147-A177-3AD203B41FA5}">
                      <a16:colId xmlns:a16="http://schemas.microsoft.com/office/drawing/2014/main" val="3323055412"/>
                    </a:ext>
                  </a:extLst>
                </a:gridCol>
                <a:gridCol w="6406159">
                  <a:extLst>
                    <a:ext uri="{9D8B030D-6E8A-4147-A177-3AD203B41FA5}">
                      <a16:colId xmlns:a16="http://schemas.microsoft.com/office/drawing/2014/main" val="1844007799"/>
                    </a:ext>
                  </a:extLst>
                </a:gridCol>
              </a:tblGrid>
              <a:tr h="184177">
                <a:tc>
                  <a:txBody>
                    <a:bodyPr/>
                    <a:lstStyle/>
                    <a:p>
                      <a:pPr algn="l" fontAlgn="t"/>
                      <a:r>
                        <a:rPr lang="en-US" sz="1400" b="1" dirty="0">
                          <a:effectLst/>
                        </a:rPr>
                        <a:t>Keyword</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Description</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22990926"/>
                  </a:ext>
                </a:extLst>
              </a:tr>
              <a:tr h="184177">
                <a:tc>
                  <a:txBody>
                    <a:bodyPr/>
                    <a:lstStyle/>
                    <a:p>
                      <a:pPr algn="l" fontAlgn="t"/>
                      <a:r>
                        <a:rPr lang="en-US" sz="1400" dirty="0">
                          <a:effectLst/>
                        </a:rPr>
                        <a:t>break</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Terminates a switch or a loop</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023108981"/>
                  </a:ext>
                </a:extLst>
              </a:tr>
              <a:tr h="312009">
                <a:tc>
                  <a:txBody>
                    <a:bodyPr/>
                    <a:lstStyle/>
                    <a:p>
                      <a:pPr algn="l" fontAlgn="t"/>
                      <a:r>
                        <a:rPr lang="en-US" sz="1400">
                          <a:effectLst/>
                        </a:rPr>
                        <a:t>continue</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Jumps out of a loop and starts at the top</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0483774"/>
                  </a:ext>
                </a:extLst>
              </a:tr>
              <a:tr h="439842">
                <a:tc>
                  <a:txBody>
                    <a:bodyPr/>
                    <a:lstStyle/>
                    <a:p>
                      <a:pPr algn="l" fontAlgn="t"/>
                      <a:r>
                        <a:rPr lang="en-US" sz="1400">
                          <a:effectLst/>
                        </a:rPr>
                        <a:t>debugger</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Stops the execution of JavaScript, and calls (if available) the debugging function</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73349522"/>
                  </a:ext>
                </a:extLst>
              </a:tr>
              <a:tr h="439842">
                <a:tc>
                  <a:txBody>
                    <a:bodyPr/>
                    <a:lstStyle/>
                    <a:p>
                      <a:pPr algn="l" fontAlgn="t"/>
                      <a:r>
                        <a:rPr lang="en-US" sz="1400">
                          <a:effectLst/>
                        </a:rPr>
                        <a:t>do ... while</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Executes a block of statements, and repeats the block, while a condition is true</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70231917"/>
                  </a:ext>
                </a:extLst>
              </a:tr>
              <a:tr h="439842">
                <a:tc>
                  <a:txBody>
                    <a:bodyPr/>
                    <a:lstStyle/>
                    <a:p>
                      <a:pPr algn="l" fontAlgn="t"/>
                      <a:r>
                        <a:rPr lang="en-US" sz="1400">
                          <a:effectLst/>
                        </a:rPr>
                        <a:t>for</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Marks a block of statements to be executed, as long as a condition is true</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96978958"/>
                  </a:ext>
                </a:extLst>
              </a:tr>
              <a:tr h="184177">
                <a:tc>
                  <a:txBody>
                    <a:bodyPr/>
                    <a:lstStyle/>
                    <a:p>
                      <a:pPr algn="l" fontAlgn="t"/>
                      <a:r>
                        <a:rPr lang="en-US" sz="1400">
                          <a:effectLst/>
                        </a:rPr>
                        <a:t>function</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Declares a function</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80479219"/>
                  </a:ext>
                </a:extLst>
              </a:tr>
              <a:tr h="312009">
                <a:tc>
                  <a:txBody>
                    <a:bodyPr/>
                    <a:lstStyle/>
                    <a:p>
                      <a:pPr algn="l" fontAlgn="t"/>
                      <a:r>
                        <a:rPr lang="en-US" sz="1400">
                          <a:effectLst/>
                        </a:rPr>
                        <a:t>if ... else</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Marks a block of statements to be executed, depending on a condition</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118997036"/>
                  </a:ext>
                </a:extLst>
              </a:tr>
              <a:tr h="184177">
                <a:tc>
                  <a:txBody>
                    <a:bodyPr/>
                    <a:lstStyle/>
                    <a:p>
                      <a:pPr algn="l" fontAlgn="t"/>
                      <a:r>
                        <a:rPr lang="en-US" sz="1400">
                          <a:effectLst/>
                        </a:rPr>
                        <a:t>return</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Exits a function</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63397734"/>
                  </a:ext>
                </a:extLst>
              </a:tr>
              <a:tr h="439842">
                <a:tc>
                  <a:txBody>
                    <a:bodyPr/>
                    <a:lstStyle/>
                    <a:p>
                      <a:pPr algn="l" fontAlgn="t"/>
                      <a:r>
                        <a:rPr lang="en-US" sz="1400">
                          <a:effectLst/>
                        </a:rPr>
                        <a:t>switch</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dirty="0">
                          <a:effectLst/>
                        </a:rPr>
                        <a:t>Marks a block of statements to be executed, depending on different cases</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12170209"/>
                  </a:ext>
                </a:extLst>
              </a:tr>
              <a:tr h="312009">
                <a:tc>
                  <a:txBody>
                    <a:bodyPr/>
                    <a:lstStyle/>
                    <a:p>
                      <a:pPr algn="l" fontAlgn="t"/>
                      <a:r>
                        <a:rPr lang="en-US" sz="1400">
                          <a:effectLst/>
                        </a:rPr>
                        <a:t>try ... catch</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Implements error handling to a block of statements</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36109013"/>
                  </a:ext>
                </a:extLst>
              </a:tr>
              <a:tr h="184177">
                <a:tc>
                  <a:txBody>
                    <a:bodyPr/>
                    <a:lstStyle/>
                    <a:p>
                      <a:pPr algn="l" fontAlgn="t"/>
                      <a:r>
                        <a:rPr lang="en-US" sz="1400" dirty="0">
                          <a:effectLst/>
                        </a:rPr>
                        <a:t>var, let, const</a:t>
                      </a:r>
                    </a:p>
                  </a:txBody>
                  <a:tcPr marL="53738"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dirty="0">
                          <a:effectLst/>
                        </a:rPr>
                        <a:t>Declares variables and constants</a:t>
                      </a:r>
                    </a:p>
                  </a:txBody>
                  <a:tcPr marL="26869" marR="26869" marT="26869" marB="268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978988696"/>
                  </a:ext>
                </a:extLst>
              </a:tr>
            </a:tbl>
          </a:graphicData>
        </a:graphic>
      </p:graphicFrame>
    </p:spTree>
    <p:extLst>
      <p:ext uri="{BB962C8B-B14F-4D97-AF65-F5344CB8AC3E}">
        <p14:creationId xmlns:p14="http://schemas.microsoft.com/office/powerpoint/2010/main" val="410921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Basic Concepts</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5</a:t>
            </a:fld>
            <a:endParaRPr lang="en-US" dirty="0"/>
          </a:p>
        </p:txBody>
      </p:sp>
      <p:pic>
        <p:nvPicPr>
          <p:cNvPr id="7" name="Picture 6">
            <a:extLst>
              <a:ext uri="{FF2B5EF4-FFF2-40B4-BE49-F238E27FC236}">
                <a16:creationId xmlns:a16="http://schemas.microsoft.com/office/drawing/2014/main" id="{A6D90DEF-93BA-4E50-905A-684A46FFD8CD}"/>
              </a:ext>
            </a:extLst>
          </p:cNvPr>
          <p:cNvPicPr>
            <a:picLocks noChangeAspect="1"/>
          </p:cNvPicPr>
          <p:nvPr/>
        </p:nvPicPr>
        <p:blipFill>
          <a:blip r:embed="rId3"/>
          <a:stretch>
            <a:fillRect/>
          </a:stretch>
        </p:blipFill>
        <p:spPr>
          <a:xfrm>
            <a:off x="1969029" y="743188"/>
            <a:ext cx="4562475" cy="1714500"/>
          </a:xfrm>
          <a:prstGeom prst="rect">
            <a:avLst/>
          </a:prstGeom>
        </p:spPr>
      </p:pic>
      <p:pic>
        <p:nvPicPr>
          <p:cNvPr id="8" name="Picture 7">
            <a:extLst>
              <a:ext uri="{FF2B5EF4-FFF2-40B4-BE49-F238E27FC236}">
                <a16:creationId xmlns:a16="http://schemas.microsoft.com/office/drawing/2014/main" id="{4D9ADE13-EA4B-4311-B473-F38CFB5FB460}"/>
              </a:ext>
            </a:extLst>
          </p:cNvPr>
          <p:cNvPicPr>
            <a:picLocks noChangeAspect="1"/>
          </p:cNvPicPr>
          <p:nvPr/>
        </p:nvPicPr>
        <p:blipFill>
          <a:blip r:embed="rId4"/>
          <a:stretch>
            <a:fillRect/>
          </a:stretch>
        </p:blipFill>
        <p:spPr>
          <a:xfrm>
            <a:off x="1483253" y="2457688"/>
            <a:ext cx="1419225" cy="1743075"/>
          </a:xfrm>
          <a:prstGeom prst="rect">
            <a:avLst/>
          </a:prstGeom>
        </p:spPr>
      </p:pic>
      <p:pic>
        <p:nvPicPr>
          <p:cNvPr id="9" name="Picture 8">
            <a:extLst>
              <a:ext uri="{FF2B5EF4-FFF2-40B4-BE49-F238E27FC236}">
                <a16:creationId xmlns:a16="http://schemas.microsoft.com/office/drawing/2014/main" id="{EAD64231-8AFD-4A81-A42B-892BD51B2E8E}"/>
              </a:ext>
            </a:extLst>
          </p:cNvPr>
          <p:cNvPicPr>
            <a:picLocks noChangeAspect="1"/>
          </p:cNvPicPr>
          <p:nvPr/>
        </p:nvPicPr>
        <p:blipFill>
          <a:blip r:embed="rId5"/>
          <a:stretch>
            <a:fillRect/>
          </a:stretch>
        </p:blipFill>
        <p:spPr>
          <a:xfrm>
            <a:off x="3388254" y="2457688"/>
            <a:ext cx="1790700" cy="2038350"/>
          </a:xfrm>
          <a:prstGeom prst="rect">
            <a:avLst/>
          </a:prstGeom>
        </p:spPr>
      </p:pic>
      <p:pic>
        <p:nvPicPr>
          <p:cNvPr id="10" name="Picture 9">
            <a:extLst>
              <a:ext uri="{FF2B5EF4-FFF2-40B4-BE49-F238E27FC236}">
                <a16:creationId xmlns:a16="http://schemas.microsoft.com/office/drawing/2014/main" id="{63FE2DF6-3BE6-48E4-A4C5-D3287BC714DC}"/>
              </a:ext>
            </a:extLst>
          </p:cNvPr>
          <p:cNvPicPr>
            <a:picLocks noChangeAspect="1"/>
          </p:cNvPicPr>
          <p:nvPr/>
        </p:nvPicPr>
        <p:blipFill>
          <a:blip r:embed="rId6"/>
          <a:stretch>
            <a:fillRect/>
          </a:stretch>
        </p:blipFill>
        <p:spPr>
          <a:xfrm>
            <a:off x="5664730" y="2457688"/>
            <a:ext cx="1838325" cy="2066925"/>
          </a:xfrm>
          <a:prstGeom prst="rect">
            <a:avLst/>
          </a:prstGeom>
        </p:spPr>
      </p:pic>
    </p:spTree>
    <p:extLst>
      <p:ext uri="{BB962C8B-B14F-4D97-AF65-F5344CB8AC3E}">
        <p14:creationId xmlns:p14="http://schemas.microsoft.com/office/powerpoint/2010/main" val="185014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JS HTML DOM</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330200" y="1106181"/>
            <a:ext cx="8675752" cy="2773090"/>
          </a:xfrm>
        </p:spPr>
        <p:txBody>
          <a:bodyPr/>
          <a:lstStyle/>
          <a:p>
            <a:pPr marL="285750" indent="-285750">
              <a:buFont typeface="Arial" panose="020B0604020202020204" pitchFamily="34" charset="0"/>
              <a:buChar char="•"/>
            </a:pPr>
            <a:r>
              <a:rPr lang="en-US" sz="2000" dirty="0"/>
              <a:t>When a web page is loaded, the browser creates a </a:t>
            </a:r>
            <a:r>
              <a:rPr lang="en-US" sz="2000" b="1" dirty="0"/>
              <a:t>D</a:t>
            </a:r>
            <a:r>
              <a:rPr lang="en-US" sz="2000" dirty="0"/>
              <a:t>ocument </a:t>
            </a:r>
            <a:r>
              <a:rPr lang="en-US" sz="2000" b="1" dirty="0"/>
              <a:t>O</a:t>
            </a:r>
            <a:r>
              <a:rPr lang="en-US" sz="2000" dirty="0"/>
              <a:t>bject </a:t>
            </a:r>
            <a:r>
              <a:rPr lang="en-US" sz="2000" b="1" dirty="0"/>
              <a:t>M</a:t>
            </a:r>
            <a:r>
              <a:rPr lang="en-US" sz="2000" dirty="0"/>
              <a:t>odel of the page</a:t>
            </a:r>
          </a:p>
          <a:p>
            <a:pPr marL="285750" indent="-285750">
              <a:buFont typeface="Arial" panose="020B0604020202020204" pitchFamily="34" charset="0"/>
              <a:buChar char="•"/>
            </a:pPr>
            <a:r>
              <a:rPr lang="en-US" sz="2000" dirty="0"/>
              <a:t>The </a:t>
            </a:r>
            <a:r>
              <a:rPr lang="en-US" sz="2000" b="1" dirty="0"/>
              <a:t>HTML DOM</a:t>
            </a:r>
            <a:r>
              <a:rPr lang="en-US" sz="2000" dirty="0"/>
              <a:t> model is constructed as a tree of </a:t>
            </a:r>
            <a:r>
              <a:rPr lang="en-US" sz="2000" b="1" dirty="0"/>
              <a:t>Objects</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50</a:t>
            </a:fld>
            <a:endParaRPr lang="en-US" dirty="0"/>
          </a:p>
        </p:txBody>
      </p:sp>
      <p:pic>
        <p:nvPicPr>
          <p:cNvPr id="13314" name="Picture 2" descr="DOM HTML tree">
            <a:extLst>
              <a:ext uri="{FF2B5EF4-FFF2-40B4-BE49-F238E27FC236}">
                <a16:creationId xmlns:a16="http://schemas.microsoft.com/office/drawing/2014/main" id="{6112DA09-55D3-4D34-ACF5-5D0F3936A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2142954"/>
            <a:ext cx="462915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53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4"/>
                                        </p:tgtEl>
                                        <p:attrNameLst>
                                          <p:attrName>style.visibility</p:attrName>
                                        </p:attrNameLst>
                                      </p:cBhvr>
                                      <p:to>
                                        <p:strVal val="visible"/>
                                      </p:to>
                                    </p:set>
                                    <p:anim calcmode="lin" valueType="num">
                                      <p:cBhvr additive="base">
                                        <p:cTn id="19" dur="500" fill="hold"/>
                                        <p:tgtEl>
                                          <p:spTgt spid="13314"/>
                                        </p:tgtEl>
                                        <p:attrNameLst>
                                          <p:attrName>ppt_x</p:attrName>
                                        </p:attrNameLst>
                                      </p:cBhvr>
                                      <p:tavLst>
                                        <p:tav tm="0">
                                          <p:val>
                                            <p:strVal val="#ppt_x"/>
                                          </p:val>
                                        </p:tav>
                                        <p:tav tm="100000">
                                          <p:val>
                                            <p:strVal val="#ppt_x"/>
                                          </p:val>
                                        </p:tav>
                                      </p:tavLst>
                                    </p:anim>
                                    <p:anim calcmode="lin" valueType="num">
                                      <p:cBhvr additive="base">
                                        <p:cTn id="20"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JS HTML DOM</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330200" y="911445"/>
            <a:ext cx="8675752" cy="2773090"/>
          </a:xfrm>
        </p:spPr>
        <p:txBody>
          <a:bodyPr/>
          <a:lstStyle/>
          <a:p>
            <a:r>
              <a:rPr lang="en-US" sz="2000" dirty="0"/>
              <a:t>With the object model, JavaScript gets all the power it needs to create dynamic HTML:</a:t>
            </a:r>
          </a:p>
          <a:p>
            <a:pPr marL="568325" lvl="1" indent="-342900">
              <a:buFont typeface="Arial" panose="020B0604020202020204" pitchFamily="34" charset="0"/>
              <a:buChar char="•"/>
            </a:pPr>
            <a:r>
              <a:rPr lang="en-US" sz="2000" dirty="0"/>
              <a:t>JavaScript can change all the HTML elements in the page</a:t>
            </a:r>
          </a:p>
          <a:p>
            <a:pPr marL="568325" lvl="1" indent="-342900">
              <a:buFont typeface="Arial" panose="020B0604020202020204" pitchFamily="34" charset="0"/>
              <a:buChar char="•"/>
            </a:pPr>
            <a:r>
              <a:rPr lang="en-US" sz="2000" dirty="0"/>
              <a:t>JavaScript can change all the HTML attributes in the page</a:t>
            </a:r>
          </a:p>
          <a:p>
            <a:pPr marL="568325" lvl="1" indent="-342900">
              <a:buFont typeface="Arial" panose="020B0604020202020204" pitchFamily="34" charset="0"/>
              <a:buChar char="•"/>
            </a:pPr>
            <a:r>
              <a:rPr lang="en-US" sz="2000" dirty="0"/>
              <a:t>JavaScript can change all the CSS styles in the page</a:t>
            </a:r>
          </a:p>
          <a:p>
            <a:pPr marL="568325" lvl="1" indent="-342900">
              <a:buFont typeface="Arial" panose="020B0604020202020204" pitchFamily="34" charset="0"/>
              <a:buChar char="•"/>
            </a:pPr>
            <a:r>
              <a:rPr lang="en-US" sz="2000" dirty="0"/>
              <a:t>JavaScript can remove existing HTML elements and attributes</a:t>
            </a:r>
          </a:p>
          <a:p>
            <a:pPr marL="568325" lvl="1" indent="-342900">
              <a:buFont typeface="Arial" panose="020B0604020202020204" pitchFamily="34" charset="0"/>
              <a:buChar char="•"/>
            </a:pPr>
            <a:r>
              <a:rPr lang="en-US" sz="2000" dirty="0"/>
              <a:t>JavaScript can add new HTML elements and attributes</a:t>
            </a:r>
          </a:p>
          <a:p>
            <a:pPr marL="568325" lvl="1" indent="-342900">
              <a:buFont typeface="Arial" panose="020B0604020202020204" pitchFamily="34" charset="0"/>
              <a:buChar char="•"/>
            </a:pPr>
            <a:r>
              <a:rPr lang="en-US" sz="2000" dirty="0"/>
              <a:t>JavaScript can react to all existing HTML events in the page</a:t>
            </a:r>
          </a:p>
          <a:p>
            <a:pPr marL="568325" lvl="1" indent="-342900">
              <a:buFont typeface="Arial" panose="020B0604020202020204" pitchFamily="34" charset="0"/>
              <a:buChar char="•"/>
            </a:pPr>
            <a:r>
              <a:rPr lang="en-US" sz="2000" dirty="0"/>
              <a:t>JavaScript can create new HTML events in the page</a:t>
            </a:r>
          </a:p>
          <a:p>
            <a:pPr marL="285750" indent="-285750">
              <a:buFont typeface="Arial" panose="020B0604020202020204" pitchFamily="34" charset="0"/>
              <a:buChar char="•"/>
            </a:pPr>
            <a:endParaRPr lang="en-US" sz="2000" dirty="0"/>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51</a:t>
            </a:fld>
            <a:endParaRPr lang="en-US" dirty="0"/>
          </a:p>
        </p:txBody>
      </p:sp>
    </p:spTree>
    <p:extLst>
      <p:ext uri="{BB962C8B-B14F-4D97-AF65-F5344CB8AC3E}">
        <p14:creationId xmlns:p14="http://schemas.microsoft.com/office/powerpoint/2010/main" val="388322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B5CD2-76A9-490A-ABA1-301FD4D4B9F7}"/>
              </a:ext>
            </a:extLst>
          </p:cNvPr>
          <p:cNvSpPr>
            <a:spLocks noGrp="1"/>
          </p:cNvSpPr>
          <p:nvPr>
            <p:ph type="sldNum" sz="quarter" idx="12"/>
          </p:nvPr>
        </p:nvSpPr>
        <p:spPr/>
        <p:txBody>
          <a:bodyPr/>
          <a:lstStyle/>
          <a:p>
            <a:fld id="{EE2556C5-CE8C-6547-B838-EA80C61A4AF7}" type="slidenum">
              <a:rPr lang="en-US" smtClean="0"/>
              <a:pPr/>
              <a:t>52</a:t>
            </a:fld>
            <a:endParaRPr lang="en-US" dirty="0"/>
          </a:p>
        </p:txBody>
      </p:sp>
      <p:pic>
        <p:nvPicPr>
          <p:cNvPr id="11268" name="Picture 4" descr="Image result for jquery">
            <a:extLst>
              <a:ext uri="{FF2B5EF4-FFF2-40B4-BE49-F238E27FC236}">
                <a16:creationId xmlns:a16="http://schemas.microsoft.com/office/drawing/2014/main" id="{9CF669F5-26E0-4A7D-AE14-2F0EB8926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784" y="268816"/>
            <a:ext cx="4138083" cy="413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51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jQuery</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228012" cy="2773090"/>
          </a:xfrm>
        </p:spPr>
        <p:txBody>
          <a:bodyPr/>
          <a:lstStyle/>
          <a:p>
            <a:pPr marL="285750" indent="-285750">
              <a:buFont typeface="Arial" panose="020B0604020202020204" pitchFamily="34" charset="0"/>
              <a:buChar char="•"/>
            </a:pPr>
            <a:r>
              <a:rPr lang="en-US" sz="2000" dirty="0"/>
              <a:t>jQuery is a lightweight, "write less, do more", JavaScript library</a:t>
            </a:r>
          </a:p>
          <a:p>
            <a:pPr marL="285750" indent="-285750">
              <a:buFont typeface="Arial" panose="020B0604020202020204" pitchFamily="34" charset="0"/>
              <a:buChar char="•"/>
            </a:pPr>
            <a:r>
              <a:rPr lang="en-US" sz="2000" dirty="0"/>
              <a:t>The purpose of jQuery is to make it much easier to use JavaScript on your website</a:t>
            </a:r>
          </a:p>
          <a:p>
            <a:pPr marL="285750" indent="-285750">
              <a:buFont typeface="Arial" panose="020B0604020202020204" pitchFamily="34" charset="0"/>
              <a:buChar char="•"/>
            </a:pPr>
            <a:r>
              <a:rPr lang="en-US" sz="2000" dirty="0"/>
              <a:t>It encapsulates common tasks that would require many lines of JS, and wraps them into reusable methods in a single line of code</a:t>
            </a:r>
          </a:p>
          <a:p>
            <a:pPr marL="285750" indent="-285750">
              <a:buFont typeface="Arial" panose="020B0604020202020204" pitchFamily="34" charset="0"/>
              <a:buChar char="•"/>
            </a:pPr>
            <a:r>
              <a:rPr lang="en-US" sz="2000" dirty="0"/>
              <a:t>jQuery resolved the cross-browser issues. It runs exactly the same in all major browsers</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53</a:t>
            </a:fld>
            <a:endParaRPr lang="en-US" dirty="0"/>
          </a:p>
        </p:txBody>
      </p:sp>
    </p:spTree>
    <p:extLst>
      <p:ext uri="{BB962C8B-B14F-4D97-AF65-F5344CB8AC3E}">
        <p14:creationId xmlns:p14="http://schemas.microsoft.com/office/powerpoint/2010/main" val="379327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jQuery main features</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228012" cy="2773090"/>
          </a:xfrm>
        </p:spPr>
        <p:txBody>
          <a:bodyPr/>
          <a:lstStyle/>
          <a:p>
            <a:pPr marL="285750" indent="-285750">
              <a:buFont typeface="Arial" panose="020B0604020202020204" pitchFamily="34" charset="0"/>
              <a:buChar char="•"/>
            </a:pPr>
            <a:r>
              <a:rPr lang="en-US" sz="2000" dirty="0"/>
              <a:t>HTML/DOM manipulation</a:t>
            </a:r>
          </a:p>
          <a:p>
            <a:pPr marL="285750" indent="-285750">
              <a:buFont typeface="Arial" panose="020B0604020202020204" pitchFamily="34" charset="0"/>
              <a:buChar char="•"/>
            </a:pPr>
            <a:r>
              <a:rPr lang="en-US" sz="2000" dirty="0"/>
              <a:t>CSS manipulation</a:t>
            </a:r>
          </a:p>
          <a:p>
            <a:pPr marL="285750" indent="-285750">
              <a:buFont typeface="Arial" panose="020B0604020202020204" pitchFamily="34" charset="0"/>
              <a:buChar char="•"/>
            </a:pPr>
            <a:r>
              <a:rPr lang="en-US" sz="2000" dirty="0"/>
              <a:t>HTML events methods</a:t>
            </a:r>
          </a:p>
          <a:p>
            <a:pPr marL="285750" indent="-285750">
              <a:buFont typeface="Arial" panose="020B0604020202020204" pitchFamily="34" charset="0"/>
              <a:buChar char="•"/>
            </a:pPr>
            <a:r>
              <a:rPr lang="en-US" sz="2000" dirty="0"/>
              <a:t>Effects and animations</a:t>
            </a:r>
          </a:p>
          <a:p>
            <a:pPr marL="285750" indent="-285750">
              <a:buFont typeface="Arial" panose="020B0604020202020204" pitchFamily="34" charset="0"/>
              <a:buChar char="•"/>
            </a:pPr>
            <a:r>
              <a:rPr lang="en-US" sz="2000" dirty="0"/>
              <a:t>Ajax</a:t>
            </a:r>
          </a:p>
          <a:p>
            <a:pPr marL="285750" indent="-285750">
              <a:buFont typeface="Arial" panose="020B0604020202020204" pitchFamily="34" charset="0"/>
              <a:buChar char="•"/>
            </a:pPr>
            <a:r>
              <a:rPr lang="en-US" sz="2000" dirty="0"/>
              <a:t>Deferred and Promise objects for async processing</a:t>
            </a:r>
          </a:p>
          <a:p>
            <a:pPr marL="285750" indent="-285750">
              <a:buFont typeface="Arial" panose="020B0604020202020204" pitchFamily="34" charset="0"/>
              <a:buChar char="•"/>
            </a:pPr>
            <a:r>
              <a:rPr lang="en-US" sz="2000" dirty="0"/>
              <a:t>Utilities, such as feature detection</a:t>
            </a:r>
          </a:p>
          <a:p>
            <a:pPr marL="285750" indent="-285750">
              <a:buFont typeface="Arial" panose="020B0604020202020204" pitchFamily="34" charset="0"/>
              <a:buChar char="•"/>
            </a:pPr>
            <a:r>
              <a:rPr lang="en-US" sz="2000" dirty="0"/>
              <a:t>Extensibility through plug-ins</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54</a:t>
            </a:fld>
            <a:endParaRPr lang="en-US" dirty="0"/>
          </a:p>
        </p:txBody>
      </p:sp>
    </p:spTree>
    <p:extLst>
      <p:ext uri="{BB962C8B-B14F-4D97-AF65-F5344CB8AC3E}">
        <p14:creationId xmlns:p14="http://schemas.microsoft.com/office/powerpoint/2010/main" val="13942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B5CD2-76A9-490A-ABA1-301FD4D4B9F7}"/>
              </a:ext>
            </a:extLst>
          </p:cNvPr>
          <p:cNvSpPr>
            <a:spLocks noGrp="1"/>
          </p:cNvSpPr>
          <p:nvPr>
            <p:ph type="sldNum" sz="quarter" idx="12"/>
          </p:nvPr>
        </p:nvSpPr>
        <p:spPr/>
        <p:txBody>
          <a:bodyPr/>
          <a:lstStyle/>
          <a:p>
            <a:fld id="{EE2556C5-CE8C-6547-B838-EA80C61A4AF7}" type="slidenum">
              <a:rPr lang="en-US" smtClean="0"/>
              <a:pPr/>
              <a:t>55</a:t>
            </a:fld>
            <a:endParaRPr lang="en-US" dirty="0"/>
          </a:p>
        </p:txBody>
      </p:sp>
      <p:pic>
        <p:nvPicPr>
          <p:cNvPr id="11266" name="Picture 2" descr="Image result for typescript">
            <a:extLst>
              <a:ext uri="{FF2B5EF4-FFF2-40B4-BE49-F238E27FC236}">
                <a16:creationId xmlns:a16="http://schemas.microsoft.com/office/drawing/2014/main" id="{093011DC-36F4-4E5F-A311-0C6A139A3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00" y="412750"/>
            <a:ext cx="3837517" cy="383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18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TypeScript</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228012" cy="2773090"/>
          </a:xfrm>
        </p:spPr>
        <p:txBody>
          <a:bodyPr/>
          <a:lstStyle/>
          <a:p>
            <a:pPr marL="285750" indent="-285750">
              <a:buFont typeface="Arial" panose="020B0604020202020204" pitchFamily="34" charset="0"/>
              <a:buChar char="•"/>
            </a:pPr>
            <a:r>
              <a:rPr lang="en-US" sz="2000" dirty="0"/>
              <a:t>TypeScript is an open-source programming language developed and maintained by Microsoft</a:t>
            </a:r>
          </a:p>
          <a:p>
            <a:pPr marL="285750" indent="-285750">
              <a:buFont typeface="Arial" panose="020B0604020202020204" pitchFamily="34" charset="0"/>
              <a:buChar char="•"/>
            </a:pPr>
            <a:r>
              <a:rPr lang="en-US" sz="2000" dirty="0"/>
              <a:t>It is a strict syntactical superset of JavaScript, so existing JavaScript programs are also valid TypeScript programs</a:t>
            </a:r>
          </a:p>
          <a:p>
            <a:pPr marL="285750" indent="-285750">
              <a:buFont typeface="Arial" panose="020B0604020202020204" pitchFamily="34" charset="0"/>
              <a:buChar char="•"/>
            </a:pPr>
            <a:r>
              <a:rPr lang="en-US" sz="2000" dirty="0"/>
              <a:t>TypeScript is designed for development of large applications and </a:t>
            </a:r>
            <a:r>
              <a:rPr lang="en-US" sz="2000" dirty="0" err="1"/>
              <a:t>transcompiles</a:t>
            </a:r>
            <a:r>
              <a:rPr lang="en-US" sz="2000" dirty="0"/>
              <a:t> to JavaScript</a:t>
            </a:r>
          </a:p>
          <a:p>
            <a:pPr marL="285750" indent="-285750">
              <a:buFont typeface="Arial" panose="020B0604020202020204" pitchFamily="34" charset="0"/>
              <a:buChar char="•"/>
            </a:pPr>
            <a:r>
              <a:rPr lang="en-US" sz="2000" dirty="0"/>
              <a:t>TypeScript may be used to develop JavaScript applications for both client-side and server-side execution</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56</a:t>
            </a:fld>
            <a:endParaRPr lang="en-US" dirty="0"/>
          </a:p>
        </p:txBody>
      </p:sp>
    </p:spTree>
    <p:extLst>
      <p:ext uri="{BB962C8B-B14F-4D97-AF65-F5344CB8AC3E}">
        <p14:creationId xmlns:p14="http://schemas.microsoft.com/office/powerpoint/2010/main" val="294850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TS main features</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228012" cy="2773090"/>
          </a:xfrm>
        </p:spPr>
        <p:txBody>
          <a:bodyPr/>
          <a:lstStyle/>
          <a:p>
            <a:pPr marL="285750" indent="-285750">
              <a:buFont typeface="Arial" panose="020B0604020202020204" pitchFamily="34" charset="0"/>
              <a:buChar char="•"/>
            </a:pPr>
            <a:r>
              <a:rPr lang="en-US" sz="2000" dirty="0"/>
              <a:t>Type annotations</a:t>
            </a:r>
          </a:p>
          <a:p>
            <a:pPr marL="285750" indent="-285750">
              <a:buFont typeface="Arial" panose="020B0604020202020204" pitchFamily="34" charset="0"/>
              <a:buChar char="•"/>
            </a:pPr>
            <a:r>
              <a:rPr lang="en-US" sz="2000" dirty="0"/>
              <a:t>Compile-time type checking</a:t>
            </a:r>
          </a:p>
          <a:p>
            <a:pPr marL="285750" indent="-285750">
              <a:buFont typeface="Arial" panose="020B0604020202020204" pitchFamily="34" charset="0"/>
              <a:buChar char="•"/>
            </a:pPr>
            <a:r>
              <a:rPr lang="en-US" sz="2000" dirty="0"/>
              <a:t>Interfaces</a:t>
            </a:r>
          </a:p>
          <a:p>
            <a:pPr marL="285750" indent="-285750">
              <a:buFont typeface="Arial" panose="020B0604020202020204" pitchFamily="34" charset="0"/>
              <a:buChar char="•"/>
            </a:pPr>
            <a:r>
              <a:rPr lang="en-US" sz="2000" dirty="0"/>
              <a:t>Classes</a:t>
            </a:r>
          </a:p>
          <a:p>
            <a:pPr marL="285750" indent="-285750">
              <a:buFont typeface="Arial" panose="020B0604020202020204" pitchFamily="34" charset="0"/>
              <a:buChar char="•"/>
            </a:pPr>
            <a:r>
              <a:rPr lang="en-US" sz="2000" dirty="0"/>
              <a:t>Enumerated types</a:t>
            </a:r>
          </a:p>
          <a:p>
            <a:pPr marL="285750" indent="-285750">
              <a:buFont typeface="Arial" panose="020B0604020202020204" pitchFamily="34" charset="0"/>
              <a:buChar char="•"/>
            </a:pPr>
            <a:r>
              <a:rPr lang="en-US" sz="2000" dirty="0"/>
              <a:t>Generics</a:t>
            </a:r>
          </a:p>
          <a:p>
            <a:pPr marL="285750" indent="-285750">
              <a:buFont typeface="Arial" panose="020B0604020202020204" pitchFamily="34" charset="0"/>
              <a:buChar char="•"/>
            </a:pPr>
            <a:r>
              <a:rPr lang="en-US" sz="2000" dirty="0"/>
              <a:t>Namespaces</a:t>
            </a:r>
          </a:p>
          <a:p>
            <a:pPr marL="285750" indent="-285750">
              <a:buFont typeface="Arial" panose="020B0604020202020204" pitchFamily="34" charset="0"/>
              <a:buChar char="•"/>
            </a:pPr>
            <a:r>
              <a:rPr lang="en-US" sz="2000" dirty="0"/>
              <a:t>Async/await</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57</a:t>
            </a:fld>
            <a:endParaRPr lang="en-US" dirty="0"/>
          </a:p>
        </p:txBody>
      </p:sp>
    </p:spTree>
    <p:extLst>
      <p:ext uri="{BB962C8B-B14F-4D97-AF65-F5344CB8AC3E}">
        <p14:creationId xmlns:p14="http://schemas.microsoft.com/office/powerpoint/2010/main" val="172614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B5CD2-76A9-490A-ABA1-301FD4D4B9F7}"/>
              </a:ext>
            </a:extLst>
          </p:cNvPr>
          <p:cNvSpPr>
            <a:spLocks noGrp="1"/>
          </p:cNvSpPr>
          <p:nvPr>
            <p:ph type="sldNum" sz="quarter" idx="12"/>
          </p:nvPr>
        </p:nvSpPr>
        <p:spPr/>
        <p:txBody>
          <a:bodyPr/>
          <a:lstStyle/>
          <a:p>
            <a:fld id="{EE2556C5-CE8C-6547-B838-EA80C61A4AF7}" type="slidenum">
              <a:rPr lang="en-US" smtClean="0"/>
              <a:pPr/>
              <a:t>58</a:t>
            </a:fld>
            <a:endParaRPr lang="en-US" dirty="0"/>
          </a:p>
        </p:txBody>
      </p:sp>
      <p:pic>
        <p:nvPicPr>
          <p:cNvPr id="3" name="Picture 2">
            <a:extLst>
              <a:ext uri="{FF2B5EF4-FFF2-40B4-BE49-F238E27FC236}">
                <a16:creationId xmlns:a16="http://schemas.microsoft.com/office/drawing/2014/main" id="{6427D0A2-BE54-4DCB-98C4-F07725EBB135}"/>
              </a:ext>
            </a:extLst>
          </p:cNvPr>
          <p:cNvPicPr>
            <a:picLocks noChangeAspect="1"/>
          </p:cNvPicPr>
          <p:nvPr/>
        </p:nvPicPr>
        <p:blipFill>
          <a:blip r:embed="rId2"/>
          <a:stretch>
            <a:fillRect/>
          </a:stretch>
        </p:blipFill>
        <p:spPr>
          <a:xfrm>
            <a:off x="2292122" y="631373"/>
            <a:ext cx="3910413" cy="3471862"/>
          </a:xfrm>
          <a:prstGeom prst="rect">
            <a:avLst/>
          </a:prstGeom>
        </p:spPr>
      </p:pic>
    </p:spTree>
    <p:extLst>
      <p:ext uri="{BB962C8B-B14F-4D97-AF65-F5344CB8AC3E}">
        <p14:creationId xmlns:p14="http://schemas.microsoft.com/office/powerpoint/2010/main" val="353344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History and evolution</a:t>
            </a:r>
          </a:p>
        </p:txBody>
      </p:sp>
      <p:pic>
        <p:nvPicPr>
          <p:cNvPr id="6" name="Picture 5">
            <a:extLst>
              <a:ext uri="{FF2B5EF4-FFF2-40B4-BE49-F238E27FC236}">
                <a16:creationId xmlns:a16="http://schemas.microsoft.com/office/drawing/2014/main" id="{53D8699F-5536-4F0F-872C-458802D79791}"/>
              </a:ext>
            </a:extLst>
          </p:cNvPr>
          <p:cNvPicPr>
            <a:picLocks noChangeAspect="1"/>
          </p:cNvPicPr>
          <p:nvPr/>
        </p:nvPicPr>
        <p:blipFill>
          <a:blip r:embed="rId3"/>
          <a:stretch>
            <a:fillRect/>
          </a:stretch>
        </p:blipFill>
        <p:spPr>
          <a:xfrm>
            <a:off x="760625" y="743188"/>
            <a:ext cx="6679069" cy="3913090"/>
          </a:xfrm>
          <a:prstGeom prst="rect">
            <a:avLst/>
          </a:prstGeom>
        </p:spPr>
      </p:pic>
      <p:pic>
        <p:nvPicPr>
          <p:cNvPr id="7" name="Picture 6">
            <a:extLst>
              <a:ext uri="{FF2B5EF4-FFF2-40B4-BE49-F238E27FC236}">
                <a16:creationId xmlns:a16="http://schemas.microsoft.com/office/drawing/2014/main" id="{E782EC74-232F-4584-8D20-53114EC7A481}"/>
              </a:ext>
            </a:extLst>
          </p:cNvPr>
          <p:cNvPicPr>
            <a:picLocks noChangeAspect="1"/>
          </p:cNvPicPr>
          <p:nvPr/>
        </p:nvPicPr>
        <p:blipFill>
          <a:blip r:embed="rId4"/>
          <a:stretch>
            <a:fillRect/>
          </a:stretch>
        </p:blipFill>
        <p:spPr>
          <a:xfrm>
            <a:off x="1468179" y="3168946"/>
            <a:ext cx="1409700" cy="990600"/>
          </a:xfrm>
          <a:prstGeom prst="rect">
            <a:avLst/>
          </a:prstGeom>
        </p:spPr>
      </p:pic>
      <p:pic>
        <p:nvPicPr>
          <p:cNvPr id="9" name="Picture 8">
            <a:extLst>
              <a:ext uri="{FF2B5EF4-FFF2-40B4-BE49-F238E27FC236}">
                <a16:creationId xmlns:a16="http://schemas.microsoft.com/office/drawing/2014/main" id="{B9FB2C94-CF8F-4F56-B80C-2C515E778CA3}"/>
              </a:ext>
            </a:extLst>
          </p:cNvPr>
          <p:cNvPicPr>
            <a:picLocks noChangeAspect="1"/>
          </p:cNvPicPr>
          <p:nvPr/>
        </p:nvPicPr>
        <p:blipFill>
          <a:blip r:embed="rId5"/>
          <a:stretch>
            <a:fillRect/>
          </a:stretch>
        </p:blipFill>
        <p:spPr>
          <a:xfrm>
            <a:off x="3044123" y="3067713"/>
            <a:ext cx="2219325" cy="1304925"/>
          </a:xfrm>
          <a:prstGeom prst="rect">
            <a:avLst/>
          </a:prstGeom>
        </p:spPr>
      </p:pic>
      <p:pic>
        <p:nvPicPr>
          <p:cNvPr id="10" name="Picture 9">
            <a:extLst>
              <a:ext uri="{FF2B5EF4-FFF2-40B4-BE49-F238E27FC236}">
                <a16:creationId xmlns:a16="http://schemas.microsoft.com/office/drawing/2014/main" id="{FF8F24EF-0509-469D-8EF4-A032958CE821}"/>
              </a:ext>
            </a:extLst>
          </p:cNvPr>
          <p:cNvPicPr>
            <a:picLocks noChangeAspect="1"/>
          </p:cNvPicPr>
          <p:nvPr/>
        </p:nvPicPr>
        <p:blipFill>
          <a:blip r:embed="rId6"/>
          <a:stretch>
            <a:fillRect/>
          </a:stretch>
        </p:blipFill>
        <p:spPr>
          <a:xfrm>
            <a:off x="1400285" y="1583516"/>
            <a:ext cx="2547938" cy="1700213"/>
          </a:xfrm>
          <a:prstGeom prst="rect">
            <a:avLst/>
          </a:prstGeom>
        </p:spPr>
      </p:pic>
      <p:pic>
        <p:nvPicPr>
          <p:cNvPr id="11" name="Picture 10">
            <a:extLst>
              <a:ext uri="{FF2B5EF4-FFF2-40B4-BE49-F238E27FC236}">
                <a16:creationId xmlns:a16="http://schemas.microsoft.com/office/drawing/2014/main" id="{17CD44AA-3481-4860-94B7-12793ECF478B}"/>
              </a:ext>
            </a:extLst>
          </p:cNvPr>
          <p:cNvPicPr>
            <a:picLocks noChangeAspect="1"/>
          </p:cNvPicPr>
          <p:nvPr/>
        </p:nvPicPr>
        <p:blipFill>
          <a:blip r:embed="rId7"/>
          <a:stretch>
            <a:fillRect/>
          </a:stretch>
        </p:blipFill>
        <p:spPr>
          <a:xfrm>
            <a:off x="2877879" y="1786094"/>
            <a:ext cx="2209800" cy="823913"/>
          </a:xfrm>
          <a:prstGeom prst="rect">
            <a:avLst/>
          </a:prstGeom>
        </p:spPr>
      </p:pic>
      <p:pic>
        <p:nvPicPr>
          <p:cNvPr id="12" name="Picture 11">
            <a:extLst>
              <a:ext uri="{FF2B5EF4-FFF2-40B4-BE49-F238E27FC236}">
                <a16:creationId xmlns:a16="http://schemas.microsoft.com/office/drawing/2014/main" id="{F583D466-7457-44B7-86E8-7885981BE5EC}"/>
              </a:ext>
            </a:extLst>
          </p:cNvPr>
          <p:cNvPicPr>
            <a:picLocks noChangeAspect="1"/>
          </p:cNvPicPr>
          <p:nvPr/>
        </p:nvPicPr>
        <p:blipFill>
          <a:blip r:embed="rId8"/>
          <a:stretch>
            <a:fillRect/>
          </a:stretch>
        </p:blipFill>
        <p:spPr>
          <a:xfrm>
            <a:off x="5087679" y="2692645"/>
            <a:ext cx="1652588" cy="1590675"/>
          </a:xfrm>
          <a:prstGeom prst="rect">
            <a:avLst/>
          </a:prstGeom>
        </p:spPr>
      </p:pic>
      <p:sp>
        <p:nvSpPr>
          <p:cNvPr id="2" name="Slide Number Placeholder 1">
            <a:extLst>
              <a:ext uri="{FF2B5EF4-FFF2-40B4-BE49-F238E27FC236}">
                <a16:creationId xmlns:a16="http://schemas.microsoft.com/office/drawing/2014/main" id="{09473ED0-A361-49C1-84BE-86600DA3A9B6}"/>
              </a:ext>
            </a:extLst>
          </p:cNvPr>
          <p:cNvSpPr>
            <a:spLocks noGrp="1"/>
          </p:cNvSpPr>
          <p:nvPr>
            <p:ph type="sldNum" sz="quarter" idx="12"/>
          </p:nvPr>
        </p:nvSpPr>
        <p:spPr/>
        <p:txBody>
          <a:bodyPr/>
          <a:lstStyle/>
          <a:p>
            <a:fld id="{EE2556C5-CE8C-6547-B838-EA80C61A4AF7}" type="slidenum">
              <a:rPr lang="en-US" smtClean="0"/>
              <a:pPr/>
              <a:t>59</a:t>
            </a:fld>
            <a:endParaRPr lang="en-US" dirty="0"/>
          </a:p>
        </p:txBody>
      </p:sp>
      <p:pic>
        <p:nvPicPr>
          <p:cNvPr id="3" name="Picture 2">
            <a:extLst>
              <a:ext uri="{FF2B5EF4-FFF2-40B4-BE49-F238E27FC236}">
                <a16:creationId xmlns:a16="http://schemas.microsoft.com/office/drawing/2014/main" id="{BB9FA8E0-5AE8-4457-A4A6-DE9D546A00A6}"/>
              </a:ext>
            </a:extLst>
          </p:cNvPr>
          <p:cNvPicPr>
            <a:picLocks noChangeAspect="1"/>
          </p:cNvPicPr>
          <p:nvPr/>
        </p:nvPicPr>
        <p:blipFill>
          <a:blip r:embed="rId9"/>
          <a:stretch>
            <a:fillRect/>
          </a:stretch>
        </p:blipFill>
        <p:spPr>
          <a:xfrm>
            <a:off x="5993329" y="1583516"/>
            <a:ext cx="819150" cy="1571625"/>
          </a:xfrm>
          <a:prstGeom prst="rect">
            <a:avLst/>
          </a:prstGeom>
        </p:spPr>
      </p:pic>
    </p:spTree>
    <p:extLst>
      <p:ext uri="{BB962C8B-B14F-4D97-AF65-F5344CB8AC3E}">
        <p14:creationId xmlns:p14="http://schemas.microsoft.com/office/powerpoint/2010/main" val="288377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Basic Concepts</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6</a:t>
            </a:fld>
            <a:endParaRPr lang="en-US" dirty="0"/>
          </a:p>
        </p:txBody>
      </p:sp>
      <p:grpSp>
        <p:nvGrpSpPr>
          <p:cNvPr id="37" name="Group 36">
            <a:extLst>
              <a:ext uri="{FF2B5EF4-FFF2-40B4-BE49-F238E27FC236}">
                <a16:creationId xmlns:a16="http://schemas.microsoft.com/office/drawing/2014/main" id="{3F86E270-08D7-4E38-934B-D47604756CF4}"/>
              </a:ext>
            </a:extLst>
          </p:cNvPr>
          <p:cNvGrpSpPr/>
          <p:nvPr/>
        </p:nvGrpSpPr>
        <p:grpSpPr>
          <a:xfrm>
            <a:off x="6077525" y="1177528"/>
            <a:ext cx="2521530" cy="3043960"/>
            <a:chOff x="6077525" y="1177528"/>
            <a:chExt cx="2521530" cy="3043960"/>
          </a:xfrm>
        </p:grpSpPr>
        <p:sp>
          <p:nvSpPr>
            <p:cNvPr id="12" name="Rectangle 11">
              <a:extLst>
                <a:ext uri="{FF2B5EF4-FFF2-40B4-BE49-F238E27FC236}">
                  <a16:creationId xmlns:a16="http://schemas.microsoft.com/office/drawing/2014/main" id="{EC1A20A4-5B42-416E-843A-47AC0A2C5AC2}"/>
                </a:ext>
              </a:extLst>
            </p:cNvPr>
            <p:cNvSpPr/>
            <p:nvPr/>
          </p:nvSpPr>
          <p:spPr>
            <a:xfrm>
              <a:off x="6077525" y="1177528"/>
              <a:ext cx="2521530" cy="3043960"/>
            </a:xfrm>
            <a:prstGeom prst="rect">
              <a:avLst/>
            </a:prstGeom>
            <a:solidFill>
              <a:schemeClr val="bg1">
                <a:lumMod val="7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a:extLst>
                <a:ext uri="{FF2B5EF4-FFF2-40B4-BE49-F238E27FC236}">
                  <a16:creationId xmlns:a16="http://schemas.microsoft.com/office/drawing/2014/main" id="{6B5EFF80-667A-4B72-A74F-FF316EF6948F}"/>
                </a:ext>
              </a:extLst>
            </p:cNvPr>
            <p:cNvSpPr txBox="1"/>
            <p:nvPr/>
          </p:nvSpPr>
          <p:spPr>
            <a:xfrm>
              <a:off x="6206834" y="1299197"/>
              <a:ext cx="2068946" cy="307777"/>
            </a:xfrm>
            <a:prstGeom prst="rect">
              <a:avLst/>
            </a:prstGeom>
            <a:noFill/>
          </p:spPr>
          <p:txBody>
            <a:bodyPr vert="horz" wrap="square" lIns="0" tIns="0" rIns="0" bIns="0" rtlCol="0" anchor="ctr">
              <a:spAutoFit/>
            </a:bodyPr>
            <a:lstStyle/>
            <a:p>
              <a:pPr algn="ctr"/>
              <a:r>
                <a:rPr lang="en-US" sz="2000" b="1" dirty="0" err="1">
                  <a:solidFill>
                    <a:srgbClr val="003C71"/>
                  </a:solidFill>
                </a:rPr>
                <a:t>Servidor</a:t>
              </a:r>
              <a:endParaRPr lang="en-US" sz="2000" b="1" dirty="0">
                <a:solidFill>
                  <a:srgbClr val="003C71"/>
                </a:solidFill>
              </a:endParaRPr>
            </a:p>
          </p:txBody>
        </p:sp>
        <p:sp>
          <p:nvSpPr>
            <p:cNvPr id="14" name="Rectangle 13">
              <a:extLst>
                <a:ext uri="{FF2B5EF4-FFF2-40B4-BE49-F238E27FC236}">
                  <a16:creationId xmlns:a16="http://schemas.microsoft.com/office/drawing/2014/main" id="{7A4EFD8C-4959-4B03-9B50-51817E8F54EF}"/>
                </a:ext>
              </a:extLst>
            </p:cNvPr>
            <p:cNvSpPr/>
            <p:nvPr/>
          </p:nvSpPr>
          <p:spPr>
            <a:xfrm>
              <a:off x="6153002" y="2023275"/>
              <a:ext cx="1043709" cy="1810327"/>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A961DFD-ED68-469A-BF42-D51E7F041250}"/>
                </a:ext>
              </a:extLst>
            </p:cNvPr>
            <p:cNvSpPr txBox="1"/>
            <p:nvPr/>
          </p:nvSpPr>
          <p:spPr>
            <a:xfrm>
              <a:off x="6263838" y="2598903"/>
              <a:ext cx="812800" cy="615553"/>
            </a:xfrm>
            <a:prstGeom prst="rect">
              <a:avLst/>
            </a:prstGeom>
            <a:noFill/>
          </p:spPr>
          <p:txBody>
            <a:bodyPr vert="horz" wrap="square" lIns="0" tIns="0" rIns="0" bIns="0" rtlCol="0">
              <a:spAutoFit/>
            </a:bodyPr>
            <a:lstStyle/>
            <a:p>
              <a:pPr algn="ctr"/>
              <a:r>
                <a:rPr lang="en-US" sz="2000" b="1" dirty="0">
                  <a:solidFill>
                    <a:schemeClr val="bg1"/>
                  </a:solidFill>
                </a:rPr>
                <a:t>Web</a:t>
              </a:r>
            </a:p>
            <a:p>
              <a:pPr algn="ctr"/>
              <a:r>
                <a:rPr lang="en-US" sz="2000" b="1" dirty="0">
                  <a:solidFill>
                    <a:schemeClr val="bg1"/>
                  </a:solidFill>
                </a:rPr>
                <a:t>Server</a:t>
              </a:r>
            </a:p>
          </p:txBody>
        </p:sp>
        <p:sp>
          <p:nvSpPr>
            <p:cNvPr id="16" name="Rectangle 15">
              <a:extLst>
                <a:ext uri="{FF2B5EF4-FFF2-40B4-BE49-F238E27FC236}">
                  <a16:creationId xmlns:a16="http://schemas.microsoft.com/office/drawing/2014/main" id="{BE7340A7-C24F-4C68-8AEB-0E08888DCEA1}"/>
                </a:ext>
              </a:extLst>
            </p:cNvPr>
            <p:cNvSpPr/>
            <p:nvPr/>
          </p:nvSpPr>
          <p:spPr>
            <a:xfrm>
              <a:off x="7476833" y="2009067"/>
              <a:ext cx="1043709" cy="181032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FDE8CD6-53F3-4103-ACF7-08795F15A0EA}"/>
                </a:ext>
              </a:extLst>
            </p:cNvPr>
            <p:cNvSpPr txBox="1"/>
            <p:nvPr/>
          </p:nvSpPr>
          <p:spPr>
            <a:xfrm>
              <a:off x="7587669" y="2427677"/>
              <a:ext cx="812800" cy="923330"/>
            </a:xfrm>
            <a:prstGeom prst="rect">
              <a:avLst/>
            </a:prstGeom>
            <a:noFill/>
          </p:spPr>
          <p:txBody>
            <a:bodyPr vert="horz" wrap="square" lIns="0" tIns="0" rIns="0" bIns="0" rtlCol="0">
              <a:spAutoFit/>
            </a:bodyPr>
            <a:lstStyle/>
            <a:p>
              <a:pPr algn="ctr"/>
              <a:r>
                <a:rPr lang="en-US" sz="2000" b="1" dirty="0">
                  <a:solidFill>
                    <a:schemeClr val="bg1"/>
                  </a:solidFill>
                </a:rPr>
                <a:t>Base de </a:t>
              </a:r>
              <a:r>
                <a:rPr lang="en-US" sz="2000" b="1" dirty="0" err="1">
                  <a:solidFill>
                    <a:schemeClr val="bg1"/>
                  </a:solidFill>
                </a:rPr>
                <a:t>Datos</a:t>
              </a:r>
              <a:endParaRPr lang="en-US" sz="2000" b="1" dirty="0">
                <a:solidFill>
                  <a:schemeClr val="bg1"/>
                </a:solidFill>
              </a:endParaRPr>
            </a:p>
          </p:txBody>
        </p:sp>
      </p:grpSp>
      <p:grpSp>
        <p:nvGrpSpPr>
          <p:cNvPr id="35" name="Group 34">
            <a:extLst>
              <a:ext uri="{FF2B5EF4-FFF2-40B4-BE49-F238E27FC236}">
                <a16:creationId xmlns:a16="http://schemas.microsoft.com/office/drawing/2014/main" id="{5290CA44-E0F5-4C64-B281-314107394DF0}"/>
              </a:ext>
            </a:extLst>
          </p:cNvPr>
          <p:cNvGrpSpPr/>
          <p:nvPr/>
        </p:nvGrpSpPr>
        <p:grpSpPr>
          <a:xfrm>
            <a:off x="785091" y="1177528"/>
            <a:ext cx="2327564" cy="3043960"/>
            <a:chOff x="785091" y="1177528"/>
            <a:chExt cx="2327564" cy="3043960"/>
          </a:xfrm>
        </p:grpSpPr>
        <p:sp>
          <p:nvSpPr>
            <p:cNvPr id="8" name="Rectangle 7">
              <a:extLst>
                <a:ext uri="{FF2B5EF4-FFF2-40B4-BE49-F238E27FC236}">
                  <a16:creationId xmlns:a16="http://schemas.microsoft.com/office/drawing/2014/main" id="{2CA92BA2-9404-4054-9B36-BCF3B2C65BA8}"/>
                </a:ext>
              </a:extLst>
            </p:cNvPr>
            <p:cNvSpPr/>
            <p:nvPr/>
          </p:nvSpPr>
          <p:spPr>
            <a:xfrm>
              <a:off x="785091" y="1177528"/>
              <a:ext cx="2327564" cy="3043960"/>
            </a:xfrm>
            <a:prstGeom prst="rect">
              <a:avLst/>
            </a:prstGeom>
            <a:solidFill>
              <a:schemeClr val="bg1">
                <a:lumMod val="7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D698B8F6-9BD1-4D12-B830-9B84498F2288}"/>
                </a:ext>
              </a:extLst>
            </p:cNvPr>
            <p:cNvSpPr txBox="1"/>
            <p:nvPr/>
          </p:nvSpPr>
          <p:spPr>
            <a:xfrm>
              <a:off x="886690" y="1302327"/>
              <a:ext cx="2068946" cy="307777"/>
            </a:xfrm>
            <a:prstGeom prst="rect">
              <a:avLst/>
            </a:prstGeom>
            <a:noFill/>
          </p:spPr>
          <p:txBody>
            <a:bodyPr vert="horz" wrap="square" lIns="0" tIns="0" rIns="0" bIns="0" rtlCol="0" anchor="ctr">
              <a:spAutoFit/>
            </a:bodyPr>
            <a:lstStyle/>
            <a:p>
              <a:pPr algn="ctr"/>
              <a:r>
                <a:rPr lang="en-US" sz="2000" b="1" dirty="0">
                  <a:solidFill>
                    <a:srgbClr val="003C71"/>
                  </a:solidFill>
                </a:rPr>
                <a:t>Cliente</a:t>
              </a:r>
            </a:p>
          </p:txBody>
        </p:sp>
        <p:pic>
          <p:nvPicPr>
            <p:cNvPr id="18" name="Picture 17">
              <a:extLst>
                <a:ext uri="{FF2B5EF4-FFF2-40B4-BE49-F238E27FC236}">
                  <a16:creationId xmlns:a16="http://schemas.microsoft.com/office/drawing/2014/main" id="{87DC73B4-9685-4D86-8D5F-2D007C85093D}"/>
                </a:ext>
              </a:extLst>
            </p:cNvPr>
            <p:cNvPicPr>
              <a:picLocks noChangeAspect="1"/>
            </p:cNvPicPr>
            <p:nvPr/>
          </p:nvPicPr>
          <p:blipFill>
            <a:blip r:embed="rId3"/>
            <a:stretch>
              <a:fillRect/>
            </a:stretch>
          </p:blipFill>
          <p:spPr>
            <a:xfrm>
              <a:off x="1422401" y="1606974"/>
              <a:ext cx="729671" cy="741072"/>
            </a:xfrm>
            <a:prstGeom prst="rect">
              <a:avLst/>
            </a:prstGeom>
          </p:spPr>
        </p:pic>
        <p:pic>
          <p:nvPicPr>
            <p:cNvPr id="19" name="Picture 18">
              <a:extLst>
                <a:ext uri="{FF2B5EF4-FFF2-40B4-BE49-F238E27FC236}">
                  <a16:creationId xmlns:a16="http://schemas.microsoft.com/office/drawing/2014/main" id="{29C0D752-3FCF-4EFF-85BA-5C5C442E967C}"/>
                </a:ext>
              </a:extLst>
            </p:cNvPr>
            <p:cNvPicPr>
              <a:picLocks noChangeAspect="1"/>
            </p:cNvPicPr>
            <p:nvPr/>
          </p:nvPicPr>
          <p:blipFill>
            <a:blip r:embed="rId4"/>
            <a:stretch>
              <a:fillRect/>
            </a:stretch>
          </p:blipFill>
          <p:spPr>
            <a:xfrm>
              <a:off x="1400754" y="2358692"/>
              <a:ext cx="729672" cy="932359"/>
            </a:xfrm>
            <a:prstGeom prst="rect">
              <a:avLst/>
            </a:prstGeom>
          </p:spPr>
        </p:pic>
        <p:pic>
          <p:nvPicPr>
            <p:cNvPr id="20" name="Picture 19">
              <a:extLst>
                <a:ext uri="{FF2B5EF4-FFF2-40B4-BE49-F238E27FC236}">
                  <a16:creationId xmlns:a16="http://schemas.microsoft.com/office/drawing/2014/main" id="{C64F076F-1660-40C8-BCDF-370723D727E9}"/>
                </a:ext>
              </a:extLst>
            </p:cNvPr>
            <p:cNvPicPr>
              <a:picLocks noChangeAspect="1"/>
            </p:cNvPicPr>
            <p:nvPr/>
          </p:nvPicPr>
          <p:blipFill>
            <a:blip r:embed="rId5"/>
            <a:stretch>
              <a:fillRect/>
            </a:stretch>
          </p:blipFill>
          <p:spPr>
            <a:xfrm>
              <a:off x="1422401" y="3277474"/>
              <a:ext cx="729673" cy="797235"/>
            </a:xfrm>
            <a:prstGeom prst="rect">
              <a:avLst/>
            </a:prstGeom>
          </p:spPr>
        </p:pic>
      </p:grpSp>
      <p:sp>
        <p:nvSpPr>
          <p:cNvPr id="21" name="TextBox 20">
            <a:extLst>
              <a:ext uri="{FF2B5EF4-FFF2-40B4-BE49-F238E27FC236}">
                <a16:creationId xmlns:a16="http://schemas.microsoft.com/office/drawing/2014/main" id="{2891DFA1-349E-42F2-863A-02807C8BC287}"/>
              </a:ext>
            </a:extLst>
          </p:cNvPr>
          <p:cNvSpPr txBox="1"/>
          <p:nvPr/>
        </p:nvSpPr>
        <p:spPr>
          <a:xfrm>
            <a:off x="2336800" y="2699508"/>
            <a:ext cx="729672" cy="246221"/>
          </a:xfrm>
          <a:prstGeom prst="rect">
            <a:avLst/>
          </a:prstGeom>
          <a:noFill/>
        </p:spPr>
        <p:txBody>
          <a:bodyPr vert="horz" wrap="square" lIns="0" tIns="0" rIns="0" bIns="0" rtlCol="0">
            <a:spAutoFit/>
          </a:bodyPr>
          <a:lstStyle/>
          <a:p>
            <a:pPr algn="ctr"/>
            <a:r>
              <a:rPr lang="en-US" sz="1600" b="1" dirty="0">
                <a:solidFill>
                  <a:schemeClr val="accent6">
                    <a:lumMod val="50000"/>
                  </a:schemeClr>
                </a:solidFill>
              </a:rPr>
              <a:t>URL</a:t>
            </a:r>
          </a:p>
        </p:txBody>
      </p:sp>
      <p:cxnSp>
        <p:nvCxnSpPr>
          <p:cNvPr id="23" name="Straight Arrow Connector 22">
            <a:extLst>
              <a:ext uri="{FF2B5EF4-FFF2-40B4-BE49-F238E27FC236}">
                <a16:creationId xmlns:a16="http://schemas.microsoft.com/office/drawing/2014/main" id="{01D2B845-1248-496C-A4D2-5429A7FD1E93}"/>
              </a:ext>
            </a:extLst>
          </p:cNvPr>
          <p:cNvCxnSpPr/>
          <p:nvPr/>
        </p:nvCxnSpPr>
        <p:spPr>
          <a:xfrm>
            <a:off x="3205018" y="2456874"/>
            <a:ext cx="2798618" cy="0"/>
          </a:xfrm>
          <a:prstGeom prst="straightConnector1">
            <a:avLst/>
          </a:prstGeom>
          <a:ln>
            <a:solidFill>
              <a:schemeClr val="accent6">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76FA4BE8-9EE4-40A5-8265-DC5C6FF1EC8D}"/>
              </a:ext>
            </a:extLst>
          </p:cNvPr>
          <p:cNvSpPr txBox="1"/>
          <p:nvPr/>
        </p:nvSpPr>
        <p:spPr>
          <a:xfrm>
            <a:off x="3632201" y="2144832"/>
            <a:ext cx="1736437" cy="215444"/>
          </a:xfrm>
          <a:prstGeom prst="rect">
            <a:avLst/>
          </a:prstGeom>
          <a:noFill/>
        </p:spPr>
        <p:txBody>
          <a:bodyPr vert="horz" wrap="square" lIns="0" tIns="0" rIns="0" bIns="0" rtlCol="0">
            <a:spAutoFit/>
          </a:bodyPr>
          <a:lstStyle/>
          <a:p>
            <a:pPr algn="ctr"/>
            <a:r>
              <a:rPr lang="en-US" sz="1400" dirty="0"/>
              <a:t>http request</a:t>
            </a:r>
          </a:p>
        </p:txBody>
      </p:sp>
      <p:cxnSp>
        <p:nvCxnSpPr>
          <p:cNvPr id="25" name="Straight Arrow Connector 24">
            <a:extLst>
              <a:ext uri="{FF2B5EF4-FFF2-40B4-BE49-F238E27FC236}">
                <a16:creationId xmlns:a16="http://schemas.microsoft.com/office/drawing/2014/main" id="{56290C26-1E6E-4E73-A94B-A40655104539}"/>
              </a:ext>
            </a:extLst>
          </p:cNvPr>
          <p:cNvCxnSpPr>
            <a:cxnSpLocks/>
          </p:cNvCxnSpPr>
          <p:nvPr/>
        </p:nvCxnSpPr>
        <p:spPr>
          <a:xfrm>
            <a:off x="7185890" y="2455385"/>
            <a:ext cx="290943" cy="1489"/>
          </a:xfrm>
          <a:prstGeom prst="straightConnector1">
            <a:avLst/>
          </a:prstGeom>
          <a:ln>
            <a:solidFill>
              <a:schemeClr val="accent6">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4673E88-30A0-49C0-B66C-7635C6082946}"/>
              </a:ext>
            </a:extLst>
          </p:cNvPr>
          <p:cNvCxnSpPr>
            <a:cxnSpLocks/>
          </p:cNvCxnSpPr>
          <p:nvPr/>
        </p:nvCxnSpPr>
        <p:spPr>
          <a:xfrm flipH="1">
            <a:off x="3131127" y="3265256"/>
            <a:ext cx="2890981" cy="0"/>
          </a:xfrm>
          <a:prstGeom prst="straightConnector1">
            <a:avLst/>
          </a:prstGeom>
          <a:ln>
            <a:solidFill>
              <a:schemeClr val="accent5"/>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7B6C630-4C75-41AD-8840-E456AE899908}"/>
              </a:ext>
            </a:extLst>
          </p:cNvPr>
          <p:cNvCxnSpPr>
            <a:cxnSpLocks/>
          </p:cNvCxnSpPr>
          <p:nvPr/>
        </p:nvCxnSpPr>
        <p:spPr>
          <a:xfrm flipH="1">
            <a:off x="7158189" y="3265256"/>
            <a:ext cx="318644" cy="0"/>
          </a:xfrm>
          <a:prstGeom prst="straightConnector1">
            <a:avLst/>
          </a:prstGeom>
          <a:ln>
            <a:solidFill>
              <a:schemeClr val="accent5"/>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02E8B27C-99CA-48CF-B324-D0D590A83F8A}"/>
              </a:ext>
            </a:extLst>
          </p:cNvPr>
          <p:cNvSpPr txBox="1"/>
          <p:nvPr/>
        </p:nvSpPr>
        <p:spPr>
          <a:xfrm>
            <a:off x="3623755" y="3424178"/>
            <a:ext cx="1736437" cy="215444"/>
          </a:xfrm>
          <a:prstGeom prst="rect">
            <a:avLst/>
          </a:prstGeom>
          <a:noFill/>
        </p:spPr>
        <p:txBody>
          <a:bodyPr vert="horz" wrap="square" lIns="0" tIns="0" rIns="0" bIns="0" rtlCol="0">
            <a:spAutoFit/>
          </a:bodyPr>
          <a:lstStyle/>
          <a:p>
            <a:pPr algn="ctr"/>
            <a:r>
              <a:rPr lang="en-US" sz="1400" dirty="0"/>
              <a:t>http response</a:t>
            </a:r>
          </a:p>
        </p:txBody>
      </p:sp>
      <p:pic>
        <p:nvPicPr>
          <p:cNvPr id="1026" name="Picture 2" descr="Image result for html css javascript">
            <a:extLst>
              <a:ext uri="{FF2B5EF4-FFF2-40B4-BE49-F238E27FC236}">
                <a16:creationId xmlns:a16="http://schemas.microsoft.com/office/drawing/2014/main" id="{5A8E3F9A-AA32-41F3-A7FC-BB0ACD40C7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2201" y="3676566"/>
            <a:ext cx="1857232" cy="7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750"/>
                                        <p:tgtEl>
                                          <p:spTgt spid="25"/>
                                        </p:tgtEl>
                                      </p:cBhvr>
                                    </p:animEffect>
                                    <p:anim calcmode="lin" valueType="num">
                                      <p:cBhvr>
                                        <p:cTn id="32" dur="750" fill="hold"/>
                                        <p:tgtEl>
                                          <p:spTgt spid="25"/>
                                        </p:tgtEl>
                                        <p:attrNameLst>
                                          <p:attrName>ppt_x</p:attrName>
                                        </p:attrNameLst>
                                      </p:cBhvr>
                                      <p:tavLst>
                                        <p:tav tm="0">
                                          <p:val>
                                            <p:strVal val="#ppt_x"/>
                                          </p:val>
                                        </p:tav>
                                        <p:tav tm="100000">
                                          <p:val>
                                            <p:strVal val="#ppt_x"/>
                                          </p:val>
                                        </p:tav>
                                      </p:tavLst>
                                    </p:anim>
                                    <p:anim calcmode="lin" valueType="num">
                                      <p:cBhvr>
                                        <p:cTn id="33" dur="750" fill="hold"/>
                                        <p:tgtEl>
                                          <p:spTgt spid="25"/>
                                        </p:tgtEl>
                                        <p:attrNameLst>
                                          <p:attrName>ppt_y</p:attrName>
                                        </p:attrNameLst>
                                      </p:cBhvr>
                                      <p:tavLst>
                                        <p:tav tm="0">
                                          <p:val>
                                            <p:strVal val="#ppt_y+.1"/>
                                          </p:val>
                                        </p:tav>
                                        <p:tav tm="100000">
                                          <p:val>
                                            <p:strVal val="#ppt_y"/>
                                          </p:val>
                                        </p:tav>
                                      </p:tavLst>
                                    </p:anim>
                                  </p:childTnLst>
                                </p:cTn>
                              </p:par>
                            </p:childTnLst>
                          </p:cTn>
                        </p:par>
                        <p:par>
                          <p:cTn id="34" fill="hold">
                            <p:stCondLst>
                              <p:cond delay="750"/>
                            </p:stCondLst>
                            <p:childTnLst>
                              <p:par>
                                <p:cTn id="35" presetID="42" presetClass="entr" presetSubtype="0"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750"/>
                                        <p:tgtEl>
                                          <p:spTgt spid="31"/>
                                        </p:tgtEl>
                                      </p:cBhvr>
                                    </p:animEffect>
                                    <p:anim calcmode="lin" valueType="num">
                                      <p:cBhvr>
                                        <p:cTn id="38" dur="750" fill="hold"/>
                                        <p:tgtEl>
                                          <p:spTgt spid="31"/>
                                        </p:tgtEl>
                                        <p:attrNameLst>
                                          <p:attrName>ppt_x</p:attrName>
                                        </p:attrNameLst>
                                      </p:cBhvr>
                                      <p:tavLst>
                                        <p:tav tm="0">
                                          <p:val>
                                            <p:strVal val="#ppt_x"/>
                                          </p:val>
                                        </p:tav>
                                        <p:tav tm="100000">
                                          <p:val>
                                            <p:strVal val="#ppt_x"/>
                                          </p:val>
                                        </p:tav>
                                      </p:tavLst>
                                    </p:anim>
                                    <p:anim calcmode="lin" valueType="num">
                                      <p:cBhvr>
                                        <p:cTn id="39" dur="75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ppt_x"/>
                                          </p:val>
                                        </p:tav>
                                        <p:tav tm="100000">
                                          <p:val>
                                            <p:strVal val="#ppt_x"/>
                                          </p:val>
                                        </p:tav>
                                      </p:tavLst>
                                    </p:anim>
                                    <p:anim calcmode="lin" valueType="num">
                                      <p:cBhvr additive="base">
                                        <p:cTn id="45" dur="500" fill="hold"/>
                                        <p:tgtEl>
                                          <p:spTgt spid="28"/>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ppt_x"/>
                                          </p:val>
                                        </p:tav>
                                        <p:tav tm="100000">
                                          <p:val>
                                            <p:strVal val="#ppt_x"/>
                                          </p:val>
                                        </p:tav>
                                      </p:tavLst>
                                    </p:anim>
                                    <p:anim calcmode="lin" valueType="num">
                                      <p:cBhvr additive="base">
                                        <p:cTn id="49" dur="500" fill="hold"/>
                                        <p:tgtEl>
                                          <p:spTgt spid="34"/>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026"/>
                                        </p:tgtEl>
                                        <p:attrNameLst>
                                          <p:attrName>style.visibility</p:attrName>
                                        </p:attrNameLst>
                                      </p:cBhvr>
                                      <p:to>
                                        <p:strVal val="visible"/>
                                      </p:to>
                                    </p:set>
                                    <p:anim calcmode="lin" valueType="num">
                                      <p:cBhvr additive="base">
                                        <p:cTn id="52" dur="500" fill="hold"/>
                                        <p:tgtEl>
                                          <p:spTgt spid="1026"/>
                                        </p:tgtEl>
                                        <p:attrNameLst>
                                          <p:attrName>ppt_x</p:attrName>
                                        </p:attrNameLst>
                                      </p:cBhvr>
                                      <p:tavLst>
                                        <p:tav tm="0">
                                          <p:val>
                                            <p:strVal val="#ppt_x"/>
                                          </p:val>
                                        </p:tav>
                                        <p:tav tm="100000">
                                          <p:val>
                                            <p:strVal val="#ppt_x"/>
                                          </p:val>
                                        </p:tav>
                                      </p:tavLst>
                                    </p:anim>
                                    <p:anim calcmode="lin" valueType="num">
                                      <p:cBhvr additive="base">
                                        <p:cTn id="5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SPA</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228012" cy="2773090"/>
          </a:xfrm>
        </p:spPr>
        <p:txBody>
          <a:bodyPr/>
          <a:lstStyle/>
          <a:p>
            <a:pPr marL="285750" indent="-285750">
              <a:buFont typeface="Arial" panose="020B0604020202020204" pitchFamily="34" charset="0"/>
              <a:buChar char="•"/>
            </a:pPr>
            <a:r>
              <a:rPr lang="en-US" sz="2000" dirty="0"/>
              <a:t>Single Page Application</a:t>
            </a:r>
          </a:p>
          <a:p>
            <a:pPr marL="285750" indent="-285750">
              <a:buFont typeface="Arial" panose="020B0604020202020204" pitchFamily="34" charset="0"/>
              <a:buChar char="•"/>
            </a:pPr>
            <a:r>
              <a:rPr lang="en-US" sz="2000" dirty="0"/>
              <a:t>It is a web</a:t>
            </a:r>
            <a:r>
              <a:rPr lang="en-US" sz="2000" dirty="0">
                <a:hlinkClick r:id="rId3" tooltip="Web application">
                  <a:extLst>
                    <a:ext uri="{A12FA001-AC4F-418D-AE19-62706E023703}">
                      <ahyp:hlinkClr xmlns:ahyp="http://schemas.microsoft.com/office/drawing/2018/hyperlinkcolor" val="tx"/>
                    </a:ext>
                  </a:extLst>
                </a:hlinkClick>
              </a:rPr>
              <a:t> </a:t>
            </a:r>
            <a:r>
              <a:rPr lang="en-US" sz="2000" dirty="0"/>
              <a:t>application that interacts with the user by dynamically rewriting the current page rather than loading entire new pages from a server</a:t>
            </a:r>
          </a:p>
          <a:p>
            <a:pPr marL="285750" indent="-285750">
              <a:buFont typeface="Arial" panose="020B0604020202020204" pitchFamily="34" charset="0"/>
              <a:buChar char="•"/>
            </a:pPr>
            <a:r>
              <a:rPr lang="en-US" sz="2000" dirty="0"/>
              <a:t>This approach avoids interruption of the user experience between successive pages, making the application behave more like a desktop application</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60</a:t>
            </a:fld>
            <a:endParaRPr lang="en-US" dirty="0"/>
          </a:p>
        </p:txBody>
      </p:sp>
    </p:spTree>
    <p:extLst>
      <p:ext uri="{BB962C8B-B14F-4D97-AF65-F5344CB8AC3E}">
        <p14:creationId xmlns:p14="http://schemas.microsoft.com/office/powerpoint/2010/main" val="221727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Multi-Page Web Site</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61</a:t>
            </a:fld>
            <a:endParaRPr lang="en-US" dirty="0"/>
          </a:p>
        </p:txBody>
      </p:sp>
      <p:grpSp>
        <p:nvGrpSpPr>
          <p:cNvPr id="37" name="Group 36">
            <a:extLst>
              <a:ext uri="{FF2B5EF4-FFF2-40B4-BE49-F238E27FC236}">
                <a16:creationId xmlns:a16="http://schemas.microsoft.com/office/drawing/2014/main" id="{3F86E270-08D7-4E38-934B-D47604756CF4}"/>
              </a:ext>
            </a:extLst>
          </p:cNvPr>
          <p:cNvGrpSpPr/>
          <p:nvPr/>
        </p:nvGrpSpPr>
        <p:grpSpPr>
          <a:xfrm>
            <a:off x="6077525" y="1177528"/>
            <a:ext cx="2521530" cy="3043960"/>
            <a:chOff x="6077525" y="1177528"/>
            <a:chExt cx="2521530" cy="3043960"/>
          </a:xfrm>
        </p:grpSpPr>
        <p:sp>
          <p:nvSpPr>
            <p:cNvPr id="12" name="Rectangle 11">
              <a:extLst>
                <a:ext uri="{FF2B5EF4-FFF2-40B4-BE49-F238E27FC236}">
                  <a16:creationId xmlns:a16="http://schemas.microsoft.com/office/drawing/2014/main" id="{EC1A20A4-5B42-416E-843A-47AC0A2C5AC2}"/>
                </a:ext>
              </a:extLst>
            </p:cNvPr>
            <p:cNvSpPr/>
            <p:nvPr/>
          </p:nvSpPr>
          <p:spPr>
            <a:xfrm>
              <a:off x="6077525" y="1177528"/>
              <a:ext cx="2521530" cy="3043960"/>
            </a:xfrm>
            <a:prstGeom prst="rect">
              <a:avLst/>
            </a:prstGeom>
            <a:solidFill>
              <a:schemeClr val="bg1">
                <a:lumMod val="7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a:extLst>
                <a:ext uri="{FF2B5EF4-FFF2-40B4-BE49-F238E27FC236}">
                  <a16:creationId xmlns:a16="http://schemas.microsoft.com/office/drawing/2014/main" id="{6B5EFF80-667A-4B72-A74F-FF316EF6948F}"/>
                </a:ext>
              </a:extLst>
            </p:cNvPr>
            <p:cNvSpPr txBox="1"/>
            <p:nvPr/>
          </p:nvSpPr>
          <p:spPr>
            <a:xfrm>
              <a:off x="6206834" y="1299197"/>
              <a:ext cx="2068946" cy="307777"/>
            </a:xfrm>
            <a:prstGeom prst="rect">
              <a:avLst/>
            </a:prstGeom>
            <a:noFill/>
          </p:spPr>
          <p:txBody>
            <a:bodyPr vert="horz" wrap="square" lIns="0" tIns="0" rIns="0" bIns="0" rtlCol="0" anchor="ctr">
              <a:spAutoFit/>
            </a:bodyPr>
            <a:lstStyle/>
            <a:p>
              <a:pPr algn="ctr"/>
              <a:r>
                <a:rPr lang="en-US" sz="2000" b="1" dirty="0" err="1">
                  <a:solidFill>
                    <a:srgbClr val="003C71"/>
                  </a:solidFill>
                </a:rPr>
                <a:t>Servidor</a:t>
              </a:r>
              <a:endParaRPr lang="en-US" sz="2000" b="1" dirty="0">
                <a:solidFill>
                  <a:srgbClr val="003C71"/>
                </a:solidFill>
              </a:endParaRPr>
            </a:p>
          </p:txBody>
        </p:sp>
        <p:sp>
          <p:nvSpPr>
            <p:cNvPr id="14" name="Rectangle 13">
              <a:extLst>
                <a:ext uri="{FF2B5EF4-FFF2-40B4-BE49-F238E27FC236}">
                  <a16:creationId xmlns:a16="http://schemas.microsoft.com/office/drawing/2014/main" id="{7A4EFD8C-4959-4B03-9B50-51817E8F54EF}"/>
                </a:ext>
              </a:extLst>
            </p:cNvPr>
            <p:cNvSpPr/>
            <p:nvPr/>
          </p:nvSpPr>
          <p:spPr>
            <a:xfrm>
              <a:off x="6153002" y="2023275"/>
              <a:ext cx="1043709" cy="1810327"/>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A961DFD-ED68-469A-BF42-D51E7F041250}"/>
                </a:ext>
              </a:extLst>
            </p:cNvPr>
            <p:cNvSpPr txBox="1"/>
            <p:nvPr/>
          </p:nvSpPr>
          <p:spPr>
            <a:xfrm>
              <a:off x="6263838" y="2598903"/>
              <a:ext cx="812800" cy="615553"/>
            </a:xfrm>
            <a:prstGeom prst="rect">
              <a:avLst/>
            </a:prstGeom>
            <a:noFill/>
          </p:spPr>
          <p:txBody>
            <a:bodyPr vert="horz" wrap="square" lIns="0" tIns="0" rIns="0" bIns="0" rtlCol="0">
              <a:spAutoFit/>
            </a:bodyPr>
            <a:lstStyle/>
            <a:p>
              <a:pPr algn="ctr"/>
              <a:r>
                <a:rPr lang="en-US" sz="2000" b="1" dirty="0">
                  <a:solidFill>
                    <a:schemeClr val="bg1"/>
                  </a:solidFill>
                </a:rPr>
                <a:t>Web</a:t>
              </a:r>
            </a:p>
            <a:p>
              <a:pPr algn="ctr"/>
              <a:r>
                <a:rPr lang="en-US" sz="2000" b="1" dirty="0">
                  <a:solidFill>
                    <a:schemeClr val="bg1"/>
                  </a:solidFill>
                </a:rPr>
                <a:t>Server</a:t>
              </a:r>
            </a:p>
          </p:txBody>
        </p:sp>
        <p:sp>
          <p:nvSpPr>
            <p:cNvPr id="16" name="Rectangle 15">
              <a:extLst>
                <a:ext uri="{FF2B5EF4-FFF2-40B4-BE49-F238E27FC236}">
                  <a16:creationId xmlns:a16="http://schemas.microsoft.com/office/drawing/2014/main" id="{BE7340A7-C24F-4C68-8AEB-0E08888DCEA1}"/>
                </a:ext>
              </a:extLst>
            </p:cNvPr>
            <p:cNvSpPr/>
            <p:nvPr/>
          </p:nvSpPr>
          <p:spPr>
            <a:xfrm>
              <a:off x="7476833" y="2009067"/>
              <a:ext cx="1043709" cy="181032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FDE8CD6-53F3-4103-ACF7-08795F15A0EA}"/>
                </a:ext>
              </a:extLst>
            </p:cNvPr>
            <p:cNvSpPr txBox="1"/>
            <p:nvPr/>
          </p:nvSpPr>
          <p:spPr>
            <a:xfrm>
              <a:off x="7587669" y="2427677"/>
              <a:ext cx="812800" cy="923330"/>
            </a:xfrm>
            <a:prstGeom prst="rect">
              <a:avLst/>
            </a:prstGeom>
            <a:noFill/>
          </p:spPr>
          <p:txBody>
            <a:bodyPr vert="horz" wrap="square" lIns="0" tIns="0" rIns="0" bIns="0" rtlCol="0">
              <a:spAutoFit/>
            </a:bodyPr>
            <a:lstStyle/>
            <a:p>
              <a:pPr algn="ctr"/>
              <a:r>
                <a:rPr lang="en-US" sz="2000" b="1" dirty="0">
                  <a:solidFill>
                    <a:schemeClr val="bg1"/>
                  </a:solidFill>
                </a:rPr>
                <a:t>Base de </a:t>
              </a:r>
              <a:r>
                <a:rPr lang="en-US" sz="2000" b="1" dirty="0" err="1">
                  <a:solidFill>
                    <a:schemeClr val="bg1"/>
                  </a:solidFill>
                </a:rPr>
                <a:t>Datos</a:t>
              </a:r>
              <a:endParaRPr lang="en-US" sz="2000" b="1" dirty="0">
                <a:solidFill>
                  <a:schemeClr val="bg1"/>
                </a:solidFill>
              </a:endParaRPr>
            </a:p>
          </p:txBody>
        </p:sp>
      </p:grpSp>
      <p:grpSp>
        <p:nvGrpSpPr>
          <p:cNvPr id="35" name="Group 34">
            <a:extLst>
              <a:ext uri="{FF2B5EF4-FFF2-40B4-BE49-F238E27FC236}">
                <a16:creationId xmlns:a16="http://schemas.microsoft.com/office/drawing/2014/main" id="{5290CA44-E0F5-4C64-B281-314107394DF0}"/>
              </a:ext>
            </a:extLst>
          </p:cNvPr>
          <p:cNvGrpSpPr/>
          <p:nvPr/>
        </p:nvGrpSpPr>
        <p:grpSpPr>
          <a:xfrm>
            <a:off x="785091" y="1177528"/>
            <a:ext cx="2327564" cy="3043960"/>
            <a:chOff x="785091" y="1177528"/>
            <a:chExt cx="2327564" cy="3043960"/>
          </a:xfrm>
        </p:grpSpPr>
        <p:sp>
          <p:nvSpPr>
            <p:cNvPr id="8" name="Rectangle 7">
              <a:extLst>
                <a:ext uri="{FF2B5EF4-FFF2-40B4-BE49-F238E27FC236}">
                  <a16:creationId xmlns:a16="http://schemas.microsoft.com/office/drawing/2014/main" id="{2CA92BA2-9404-4054-9B36-BCF3B2C65BA8}"/>
                </a:ext>
              </a:extLst>
            </p:cNvPr>
            <p:cNvSpPr/>
            <p:nvPr/>
          </p:nvSpPr>
          <p:spPr>
            <a:xfrm>
              <a:off x="785091" y="1177528"/>
              <a:ext cx="2327564" cy="3043960"/>
            </a:xfrm>
            <a:prstGeom prst="rect">
              <a:avLst/>
            </a:prstGeom>
            <a:solidFill>
              <a:schemeClr val="bg1">
                <a:lumMod val="7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D698B8F6-9BD1-4D12-B830-9B84498F2288}"/>
                </a:ext>
              </a:extLst>
            </p:cNvPr>
            <p:cNvSpPr txBox="1"/>
            <p:nvPr/>
          </p:nvSpPr>
          <p:spPr>
            <a:xfrm>
              <a:off x="886690" y="1302327"/>
              <a:ext cx="2068946" cy="307777"/>
            </a:xfrm>
            <a:prstGeom prst="rect">
              <a:avLst/>
            </a:prstGeom>
            <a:noFill/>
          </p:spPr>
          <p:txBody>
            <a:bodyPr vert="horz" wrap="square" lIns="0" tIns="0" rIns="0" bIns="0" rtlCol="0" anchor="ctr">
              <a:spAutoFit/>
            </a:bodyPr>
            <a:lstStyle/>
            <a:p>
              <a:pPr algn="ctr"/>
              <a:r>
                <a:rPr lang="en-US" sz="2000" b="1" dirty="0">
                  <a:solidFill>
                    <a:srgbClr val="003C71"/>
                  </a:solidFill>
                </a:rPr>
                <a:t>Cliente</a:t>
              </a:r>
            </a:p>
          </p:txBody>
        </p:sp>
        <p:pic>
          <p:nvPicPr>
            <p:cNvPr id="18" name="Picture 17">
              <a:extLst>
                <a:ext uri="{FF2B5EF4-FFF2-40B4-BE49-F238E27FC236}">
                  <a16:creationId xmlns:a16="http://schemas.microsoft.com/office/drawing/2014/main" id="{87DC73B4-9685-4D86-8D5F-2D007C85093D}"/>
                </a:ext>
              </a:extLst>
            </p:cNvPr>
            <p:cNvPicPr>
              <a:picLocks noChangeAspect="1"/>
            </p:cNvPicPr>
            <p:nvPr/>
          </p:nvPicPr>
          <p:blipFill>
            <a:blip r:embed="rId3"/>
            <a:stretch>
              <a:fillRect/>
            </a:stretch>
          </p:blipFill>
          <p:spPr>
            <a:xfrm>
              <a:off x="1422401" y="1606974"/>
              <a:ext cx="729671" cy="741072"/>
            </a:xfrm>
            <a:prstGeom prst="rect">
              <a:avLst/>
            </a:prstGeom>
          </p:spPr>
        </p:pic>
        <p:pic>
          <p:nvPicPr>
            <p:cNvPr id="19" name="Picture 18">
              <a:extLst>
                <a:ext uri="{FF2B5EF4-FFF2-40B4-BE49-F238E27FC236}">
                  <a16:creationId xmlns:a16="http://schemas.microsoft.com/office/drawing/2014/main" id="{29C0D752-3FCF-4EFF-85BA-5C5C442E967C}"/>
                </a:ext>
              </a:extLst>
            </p:cNvPr>
            <p:cNvPicPr>
              <a:picLocks noChangeAspect="1"/>
            </p:cNvPicPr>
            <p:nvPr/>
          </p:nvPicPr>
          <p:blipFill>
            <a:blip r:embed="rId4"/>
            <a:stretch>
              <a:fillRect/>
            </a:stretch>
          </p:blipFill>
          <p:spPr>
            <a:xfrm>
              <a:off x="1400754" y="2358692"/>
              <a:ext cx="729672" cy="932359"/>
            </a:xfrm>
            <a:prstGeom prst="rect">
              <a:avLst/>
            </a:prstGeom>
          </p:spPr>
        </p:pic>
        <p:pic>
          <p:nvPicPr>
            <p:cNvPr id="20" name="Picture 19">
              <a:extLst>
                <a:ext uri="{FF2B5EF4-FFF2-40B4-BE49-F238E27FC236}">
                  <a16:creationId xmlns:a16="http://schemas.microsoft.com/office/drawing/2014/main" id="{C64F076F-1660-40C8-BCDF-370723D727E9}"/>
                </a:ext>
              </a:extLst>
            </p:cNvPr>
            <p:cNvPicPr>
              <a:picLocks noChangeAspect="1"/>
            </p:cNvPicPr>
            <p:nvPr/>
          </p:nvPicPr>
          <p:blipFill>
            <a:blip r:embed="rId5"/>
            <a:stretch>
              <a:fillRect/>
            </a:stretch>
          </p:blipFill>
          <p:spPr>
            <a:xfrm>
              <a:off x="1422401" y="3277474"/>
              <a:ext cx="729673" cy="797235"/>
            </a:xfrm>
            <a:prstGeom prst="rect">
              <a:avLst/>
            </a:prstGeom>
          </p:spPr>
        </p:pic>
      </p:grpSp>
      <p:cxnSp>
        <p:nvCxnSpPr>
          <p:cNvPr id="23" name="Straight Arrow Connector 22">
            <a:extLst>
              <a:ext uri="{FF2B5EF4-FFF2-40B4-BE49-F238E27FC236}">
                <a16:creationId xmlns:a16="http://schemas.microsoft.com/office/drawing/2014/main" id="{01D2B845-1248-496C-A4D2-5429A7FD1E93}"/>
              </a:ext>
            </a:extLst>
          </p:cNvPr>
          <p:cNvCxnSpPr/>
          <p:nvPr/>
        </p:nvCxnSpPr>
        <p:spPr>
          <a:xfrm>
            <a:off x="3205018" y="2456874"/>
            <a:ext cx="2798618" cy="0"/>
          </a:xfrm>
          <a:prstGeom prst="straightConnector1">
            <a:avLst/>
          </a:prstGeom>
          <a:ln>
            <a:solidFill>
              <a:schemeClr val="accent6">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76FA4BE8-9EE4-40A5-8265-DC5C6FF1EC8D}"/>
              </a:ext>
            </a:extLst>
          </p:cNvPr>
          <p:cNvSpPr txBox="1"/>
          <p:nvPr/>
        </p:nvSpPr>
        <p:spPr>
          <a:xfrm>
            <a:off x="3632201" y="2144832"/>
            <a:ext cx="1736437" cy="215444"/>
          </a:xfrm>
          <a:prstGeom prst="rect">
            <a:avLst/>
          </a:prstGeom>
          <a:noFill/>
        </p:spPr>
        <p:txBody>
          <a:bodyPr vert="horz" wrap="square" lIns="0" tIns="0" rIns="0" bIns="0" rtlCol="0">
            <a:spAutoFit/>
          </a:bodyPr>
          <a:lstStyle/>
          <a:p>
            <a:pPr algn="ctr"/>
            <a:r>
              <a:rPr lang="en-US" sz="1400" dirty="0"/>
              <a:t>http request</a:t>
            </a:r>
          </a:p>
        </p:txBody>
      </p:sp>
      <p:cxnSp>
        <p:nvCxnSpPr>
          <p:cNvPr id="25" name="Straight Arrow Connector 24">
            <a:extLst>
              <a:ext uri="{FF2B5EF4-FFF2-40B4-BE49-F238E27FC236}">
                <a16:creationId xmlns:a16="http://schemas.microsoft.com/office/drawing/2014/main" id="{56290C26-1E6E-4E73-A94B-A40655104539}"/>
              </a:ext>
            </a:extLst>
          </p:cNvPr>
          <p:cNvCxnSpPr>
            <a:cxnSpLocks/>
          </p:cNvCxnSpPr>
          <p:nvPr/>
        </p:nvCxnSpPr>
        <p:spPr>
          <a:xfrm>
            <a:off x="7185890" y="2455385"/>
            <a:ext cx="290943" cy="1489"/>
          </a:xfrm>
          <a:prstGeom prst="straightConnector1">
            <a:avLst/>
          </a:prstGeom>
          <a:ln>
            <a:solidFill>
              <a:schemeClr val="accent6">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4673E88-30A0-49C0-B66C-7635C6082946}"/>
              </a:ext>
            </a:extLst>
          </p:cNvPr>
          <p:cNvCxnSpPr>
            <a:cxnSpLocks/>
          </p:cNvCxnSpPr>
          <p:nvPr/>
        </p:nvCxnSpPr>
        <p:spPr>
          <a:xfrm flipH="1">
            <a:off x="3131127" y="3265256"/>
            <a:ext cx="2890981" cy="0"/>
          </a:xfrm>
          <a:prstGeom prst="straightConnector1">
            <a:avLst/>
          </a:prstGeom>
          <a:ln>
            <a:solidFill>
              <a:schemeClr val="accent5"/>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7B6C630-4C75-41AD-8840-E456AE899908}"/>
              </a:ext>
            </a:extLst>
          </p:cNvPr>
          <p:cNvCxnSpPr>
            <a:cxnSpLocks/>
          </p:cNvCxnSpPr>
          <p:nvPr/>
        </p:nvCxnSpPr>
        <p:spPr>
          <a:xfrm flipH="1">
            <a:off x="7158189" y="3265256"/>
            <a:ext cx="318644" cy="0"/>
          </a:xfrm>
          <a:prstGeom prst="straightConnector1">
            <a:avLst/>
          </a:prstGeom>
          <a:ln>
            <a:solidFill>
              <a:schemeClr val="accent5"/>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02E8B27C-99CA-48CF-B324-D0D590A83F8A}"/>
              </a:ext>
            </a:extLst>
          </p:cNvPr>
          <p:cNvSpPr txBox="1"/>
          <p:nvPr/>
        </p:nvSpPr>
        <p:spPr>
          <a:xfrm>
            <a:off x="3623755" y="3424178"/>
            <a:ext cx="1736437" cy="215444"/>
          </a:xfrm>
          <a:prstGeom prst="rect">
            <a:avLst/>
          </a:prstGeom>
          <a:noFill/>
        </p:spPr>
        <p:txBody>
          <a:bodyPr vert="horz" wrap="square" lIns="0" tIns="0" rIns="0" bIns="0" rtlCol="0">
            <a:spAutoFit/>
          </a:bodyPr>
          <a:lstStyle/>
          <a:p>
            <a:pPr algn="ctr"/>
            <a:r>
              <a:rPr lang="en-US" sz="1400" dirty="0"/>
              <a:t>http response</a:t>
            </a:r>
          </a:p>
        </p:txBody>
      </p:sp>
      <p:pic>
        <p:nvPicPr>
          <p:cNvPr id="1026" name="Picture 2" descr="Image result for html css javascript">
            <a:extLst>
              <a:ext uri="{FF2B5EF4-FFF2-40B4-BE49-F238E27FC236}">
                <a16:creationId xmlns:a16="http://schemas.microsoft.com/office/drawing/2014/main" id="{5A8E3F9A-AA32-41F3-A7FC-BB0ACD40C7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2201" y="3676566"/>
            <a:ext cx="1857232" cy="745795"/>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Image result for ciclo">
            <a:extLst>
              <a:ext uri="{FF2B5EF4-FFF2-40B4-BE49-F238E27FC236}">
                <a16:creationId xmlns:a16="http://schemas.microsoft.com/office/drawing/2014/main" id="{6DE3FCB6-DB55-490A-9F67-351B1C9D43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6761" y="792732"/>
            <a:ext cx="990423" cy="96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74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750"/>
                                        <p:tgtEl>
                                          <p:spTgt spid="25"/>
                                        </p:tgtEl>
                                      </p:cBhvr>
                                    </p:animEffect>
                                    <p:anim calcmode="lin" valueType="num">
                                      <p:cBhvr>
                                        <p:cTn id="17" dur="750" fill="hold"/>
                                        <p:tgtEl>
                                          <p:spTgt spid="25"/>
                                        </p:tgtEl>
                                        <p:attrNameLst>
                                          <p:attrName>ppt_x</p:attrName>
                                        </p:attrNameLst>
                                      </p:cBhvr>
                                      <p:tavLst>
                                        <p:tav tm="0">
                                          <p:val>
                                            <p:strVal val="#ppt_x"/>
                                          </p:val>
                                        </p:tav>
                                        <p:tav tm="100000">
                                          <p:val>
                                            <p:strVal val="#ppt_x"/>
                                          </p:val>
                                        </p:tav>
                                      </p:tavLst>
                                    </p:anim>
                                    <p:anim calcmode="lin" valueType="num">
                                      <p:cBhvr>
                                        <p:cTn id="18" dur="750" fill="hold"/>
                                        <p:tgtEl>
                                          <p:spTgt spid="25"/>
                                        </p:tgtEl>
                                        <p:attrNameLst>
                                          <p:attrName>ppt_y</p:attrName>
                                        </p:attrNameLst>
                                      </p:cBhvr>
                                      <p:tavLst>
                                        <p:tav tm="0">
                                          <p:val>
                                            <p:strVal val="#ppt_y+.1"/>
                                          </p:val>
                                        </p:tav>
                                        <p:tav tm="100000">
                                          <p:val>
                                            <p:strVal val="#ppt_y"/>
                                          </p:val>
                                        </p:tav>
                                      </p:tavLst>
                                    </p:anim>
                                  </p:childTnLst>
                                </p:cTn>
                              </p:par>
                            </p:childTnLst>
                          </p:cTn>
                        </p:par>
                        <p:par>
                          <p:cTn id="19" fill="hold">
                            <p:stCondLst>
                              <p:cond delay="1250"/>
                            </p:stCondLst>
                            <p:childTnLst>
                              <p:par>
                                <p:cTn id="20" presetID="42"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750"/>
                                        <p:tgtEl>
                                          <p:spTgt spid="31"/>
                                        </p:tgtEl>
                                      </p:cBhvr>
                                    </p:animEffect>
                                    <p:anim calcmode="lin" valueType="num">
                                      <p:cBhvr>
                                        <p:cTn id="23" dur="750" fill="hold"/>
                                        <p:tgtEl>
                                          <p:spTgt spid="31"/>
                                        </p:tgtEl>
                                        <p:attrNameLst>
                                          <p:attrName>ppt_x</p:attrName>
                                        </p:attrNameLst>
                                      </p:cBhvr>
                                      <p:tavLst>
                                        <p:tav tm="0">
                                          <p:val>
                                            <p:strVal val="#ppt_x"/>
                                          </p:val>
                                        </p:tav>
                                        <p:tav tm="100000">
                                          <p:val>
                                            <p:strVal val="#ppt_x"/>
                                          </p:val>
                                        </p:tav>
                                      </p:tavLst>
                                    </p:anim>
                                    <p:anim calcmode="lin" valueType="num">
                                      <p:cBhvr>
                                        <p:cTn id="24" dur="750" fill="hold"/>
                                        <p:tgtEl>
                                          <p:spTgt spid="31"/>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ppt_x"/>
                                          </p:val>
                                        </p:tav>
                                        <p:tav tm="100000">
                                          <p:val>
                                            <p:strVal val="#ppt_x"/>
                                          </p:val>
                                        </p:tav>
                                      </p:tavLst>
                                    </p:anim>
                                    <p:anim calcmode="lin" valueType="num">
                                      <p:cBhvr additive="base">
                                        <p:cTn id="29" dur="500" fill="hold"/>
                                        <p:tgtEl>
                                          <p:spTgt spid="2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ppt_x"/>
                                          </p:val>
                                        </p:tav>
                                        <p:tav tm="100000">
                                          <p:val>
                                            <p:strVal val="#ppt_x"/>
                                          </p:val>
                                        </p:tav>
                                      </p:tavLst>
                                    </p:anim>
                                    <p:anim calcmode="lin" valueType="num">
                                      <p:cBhvr additive="base">
                                        <p:cTn id="33" dur="500" fill="hold"/>
                                        <p:tgtEl>
                                          <p:spTgt spid="3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anim calcmode="lin" valueType="num">
                                      <p:cBhvr additive="base">
                                        <p:cTn id="36" dur="500" fill="hold"/>
                                        <p:tgtEl>
                                          <p:spTgt spid="1026"/>
                                        </p:tgtEl>
                                        <p:attrNameLst>
                                          <p:attrName>ppt_x</p:attrName>
                                        </p:attrNameLst>
                                      </p:cBhvr>
                                      <p:tavLst>
                                        <p:tav tm="0">
                                          <p:val>
                                            <p:strVal val="#ppt_x"/>
                                          </p:val>
                                        </p:tav>
                                        <p:tav tm="100000">
                                          <p:val>
                                            <p:strVal val="#ppt_x"/>
                                          </p:val>
                                        </p:tav>
                                      </p:tavLst>
                                    </p:anim>
                                    <p:anim calcmode="lin" valueType="num">
                                      <p:cBhvr additive="base">
                                        <p:cTn id="37" dur="500" fill="hold"/>
                                        <p:tgtEl>
                                          <p:spTgt spid="1026"/>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2" presetClass="entr" presetSubtype="1" fill="hold" nodeType="afterEffect">
                                  <p:stCondLst>
                                    <p:cond delay="0"/>
                                  </p:stCondLst>
                                  <p:childTnLst>
                                    <p:set>
                                      <p:cBhvr>
                                        <p:cTn id="40" dur="1" fill="hold">
                                          <p:stCondLst>
                                            <p:cond delay="0"/>
                                          </p:stCondLst>
                                        </p:cTn>
                                        <p:tgtEl>
                                          <p:spTgt spid="17410"/>
                                        </p:tgtEl>
                                        <p:attrNameLst>
                                          <p:attrName>style.visibility</p:attrName>
                                        </p:attrNameLst>
                                      </p:cBhvr>
                                      <p:to>
                                        <p:strVal val="visible"/>
                                      </p:to>
                                    </p:set>
                                    <p:anim calcmode="lin" valueType="num">
                                      <p:cBhvr additive="base">
                                        <p:cTn id="41" dur="500" fill="hold"/>
                                        <p:tgtEl>
                                          <p:spTgt spid="17410"/>
                                        </p:tgtEl>
                                        <p:attrNameLst>
                                          <p:attrName>ppt_x</p:attrName>
                                        </p:attrNameLst>
                                      </p:cBhvr>
                                      <p:tavLst>
                                        <p:tav tm="0">
                                          <p:val>
                                            <p:strVal val="#ppt_x"/>
                                          </p:val>
                                        </p:tav>
                                        <p:tav tm="100000">
                                          <p:val>
                                            <p:strVal val="#ppt_x"/>
                                          </p:val>
                                        </p:tav>
                                      </p:tavLst>
                                    </p:anim>
                                    <p:anim calcmode="lin" valueType="num">
                                      <p:cBhvr additive="base">
                                        <p:cTn id="42" dur="500" fill="hold"/>
                                        <p:tgtEl>
                                          <p:spTgt spid="174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SPA – first request</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62</a:t>
            </a:fld>
            <a:endParaRPr lang="en-US" dirty="0"/>
          </a:p>
        </p:txBody>
      </p:sp>
      <p:grpSp>
        <p:nvGrpSpPr>
          <p:cNvPr id="37" name="Group 36">
            <a:extLst>
              <a:ext uri="{FF2B5EF4-FFF2-40B4-BE49-F238E27FC236}">
                <a16:creationId xmlns:a16="http://schemas.microsoft.com/office/drawing/2014/main" id="{3F86E270-08D7-4E38-934B-D47604756CF4}"/>
              </a:ext>
            </a:extLst>
          </p:cNvPr>
          <p:cNvGrpSpPr/>
          <p:nvPr/>
        </p:nvGrpSpPr>
        <p:grpSpPr>
          <a:xfrm>
            <a:off x="6077525" y="1177528"/>
            <a:ext cx="2521530" cy="3043960"/>
            <a:chOff x="6077525" y="1177528"/>
            <a:chExt cx="2521530" cy="3043960"/>
          </a:xfrm>
        </p:grpSpPr>
        <p:sp>
          <p:nvSpPr>
            <p:cNvPr id="12" name="Rectangle 11">
              <a:extLst>
                <a:ext uri="{FF2B5EF4-FFF2-40B4-BE49-F238E27FC236}">
                  <a16:creationId xmlns:a16="http://schemas.microsoft.com/office/drawing/2014/main" id="{EC1A20A4-5B42-416E-843A-47AC0A2C5AC2}"/>
                </a:ext>
              </a:extLst>
            </p:cNvPr>
            <p:cNvSpPr/>
            <p:nvPr/>
          </p:nvSpPr>
          <p:spPr>
            <a:xfrm>
              <a:off x="6077525" y="1177528"/>
              <a:ext cx="2521530" cy="3043960"/>
            </a:xfrm>
            <a:prstGeom prst="rect">
              <a:avLst/>
            </a:prstGeom>
            <a:solidFill>
              <a:schemeClr val="bg1">
                <a:lumMod val="7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a:extLst>
                <a:ext uri="{FF2B5EF4-FFF2-40B4-BE49-F238E27FC236}">
                  <a16:creationId xmlns:a16="http://schemas.microsoft.com/office/drawing/2014/main" id="{6B5EFF80-667A-4B72-A74F-FF316EF6948F}"/>
                </a:ext>
              </a:extLst>
            </p:cNvPr>
            <p:cNvSpPr txBox="1"/>
            <p:nvPr/>
          </p:nvSpPr>
          <p:spPr>
            <a:xfrm>
              <a:off x="6206834" y="1299197"/>
              <a:ext cx="2068946" cy="307777"/>
            </a:xfrm>
            <a:prstGeom prst="rect">
              <a:avLst/>
            </a:prstGeom>
            <a:noFill/>
          </p:spPr>
          <p:txBody>
            <a:bodyPr vert="horz" wrap="square" lIns="0" tIns="0" rIns="0" bIns="0" rtlCol="0" anchor="ctr">
              <a:spAutoFit/>
            </a:bodyPr>
            <a:lstStyle/>
            <a:p>
              <a:pPr algn="ctr"/>
              <a:r>
                <a:rPr lang="en-US" sz="2000" b="1" dirty="0" err="1">
                  <a:solidFill>
                    <a:srgbClr val="003C71"/>
                  </a:solidFill>
                </a:rPr>
                <a:t>Servidor</a:t>
              </a:r>
              <a:endParaRPr lang="en-US" sz="2000" b="1" dirty="0">
                <a:solidFill>
                  <a:srgbClr val="003C71"/>
                </a:solidFill>
              </a:endParaRPr>
            </a:p>
          </p:txBody>
        </p:sp>
        <p:sp>
          <p:nvSpPr>
            <p:cNvPr id="14" name="Rectangle 13">
              <a:extLst>
                <a:ext uri="{FF2B5EF4-FFF2-40B4-BE49-F238E27FC236}">
                  <a16:creationId xmlns:a16="http://schemas.microsoft.com/office/drawing/2014/main" id="{7A4EFD8C-4959-4B03-9B50-51817E8F54EF}"/>
                </a:ext>
              </a:extLst>
            </p:cNvPr>
            <p:cNvSpPr/>
            <p:nvPr/>
          </p:nvSpPr>
          <p:spPr>
            <a:xfrm>
              <a:off x="6780532" y="2023275"/>
              <a:ext cx="1043709" cy="1810327"/>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A961DFD-ED68-469A-BF42-D51E7F041250}"/>
                </a:ext>
              </a:extLst>
            </p:cNvPr>
            <p:cNvSpPr txBox="1"/>
            <p:nvPr/>
          </p:nvSpPr>
          <p:spPr>
            <a:xfrm>
              <a:off x="6891368" y="2598903"/>
              <a:ext cx="812800" cy="615553"/>
            </a:xfrm>
            <a:prstGeom prst="rect">
              <a:avLst/>
            </a:prstGeom>
            <a:noFill/>
          </p:spPr>
          <p:txBody>
            <a:bodyPr vert="horz" wrap="square" lIns="0" tIns="0" rIns="0" bIns="0" rtlCol="0">
              <a:spAutoFit/>
            </a:bodyPr>
            <a:lstStyle/>
            <a:p>
              <a:pPr algn="ctr"/>
              <a:r>
                <a:rPr lang="en-US" sz="2000" b="1" dirty="0">
                  <a:solidFill>
                    <a:schemeClr val="bg1"/>
                  </a:solidFill>
                </a:rPr>
                <a:t>Web</a:t>
              </a:r>
            </a:p>
            <a:p>
              <a:pPr algn="ctr"/>
              <a:r>
                <a:rPr lang="en-US" sz="2000" b="1" dirty="0">
                  <a:solidFill>
                    <a:schemeClr val="bg1"/>
                  </a:solidFill>
                </a:rPr>
                <a:t>Server</a:t>
              </a:r>
            </a:p>
          </p:txBody>
        </p:sp>
      </p:grpSp>
      <p:grpSp>
        <p:nvGrpSpPr>
          <p:cNvPr id="35" name="Group 34">
            <a:extLst>
              <a:ext uri="{FF2B5EF4-FFF2-40B4-BE49-F238E27FC236}">
                <a16:creationId xmlns:a16="http://schemas.microsoft.com/office/drawing/2014/main" id="{5290CA44-E0F5-4C64-B281-314107394DF0}"/>
              </a:ext>
            </a:extLst>
          </p:cNvPr>
          <p:cNvGrpSpPr/>
          <p:nvPr/>
        </p:nvGrpSpPr>
        <p:grpSpPr>
          <a:xfrm>
            <a:off x="785091" y="1177528"/>
            <a:ext cx="2327564" cy="3043960"/>
            <a:chOff x="785091" y="1177528"/>
            <a:chExt cx="2327564" cy="3043960"/>
          </a:xfrm>
        </p:grpSpPr>
        <p:sp>
          <p:nvSpPr>
            <p:cNvPr id="8" name="Rectangle 7">
              <a:extLst>
                <a:ext uri="{FF2B5EF4-FFF2-40B4-BE49-F238E27FC236}">
                  <a16:creationId xmlns:a16="http://schemas.microsoft.com/office/drawing/2014/main" id="{2CA92BA2-9404-4054-9B36-BCF3B2C65BA8}"/>
                </a:ext>
              </a:extLst>
            </p:cNvPr>
            <p:cNvSpPr/>
            <p:nvPr/>
          </p:nvSpPr>
          <p:spPr>
            <a:xfrm>
              <a:off x="785091" y="1177528"/>
              <a:ext cx="2327564" cy="3043960"/>
            </a:xfrm>
            <a:prstGeom prst="rect">
              <a:avLst/>
            </a:prstGeom>
            <a:solidFill>
              <a:schemeClr val="bg1">
                <a:lumMod val="7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D698B8F6-9BD1-4D12-B830-9B84498F2288}"/>
                </a:ext>
              </a:extLst>
            </p:cNvPr>
            <p:cNvSpPr txBox="1"/>
            <p:nvPr/>
          </p:nvSpPr>
          <p:spPr>
            <a:xfrm>
              <a:off x="886690" y="1302327"/>
              <a:ext cx="2068946" cy="307777"/>
            </a:xfrm>
            <a:prstGeom prst="rect">
              <a:avLst/>
            </a:prstGeom>
            <a:noFill/>
          </p:spPr>
          <p:txBody>
            <a:bodyPr vert="horz" wrap="square" lIns="0" tIns="0" rIns="0" bIns="0" rtlCol="0" anchor="ctr">
              <a:spAutoFit/>
            </a:bodyPr>
            <a:lstStyle/>
            <a:p>
              <a:pPr algn="ctr"/>
              <a:r>
                <a:rPr lang="en-US" sz="2000" b="1" dirty="0">
                  <a:solidFill>
                    <a:srgbClr val="003C71"/>
                  </a:solidFill>
                </a:rPr>
                <a:t>Cliente</a:t>
              </a:r>
            </a:p>
          </p:txBody>
        </p:sp>
        <p:pic>
          <p:nvPicPr>
            <p:cNvPr id="18" name="Picture 17">
              <a:extLst>
                <a:ext uri="{FF2B5EF4-FFF2-40B4-BE49-F238E27FC236}">
                  <a16:creationId xmlns:a16="http://schemas.microsoft.com/office/drawing/2014/main" id="{87DC73B4-9685-4D86-8D5F-2D007C85093D}"/>
                </a:ext>
              </a:extLst>
            </p:cNvPr>
            <p:cNvPicPr>
              <a:picLocks noChangeAspect="1"/>
            </p:cNvPicPr>
            <p:nvPr/>
          </p:nvPicPr>
          <p:blipFill>
            <a:blip r:embed="rId3"/>
            <a:stretch>
              <a:fillRect/>
            </a:stretch>
          </p:blipFill>
          <p:spPr>
            <a:xfrm>
              <a:off x="1422401" y="1606974"/>
              <a:ext cx="729671" cy="741072"/>
            </a:xfrm>
            <a:prstGeom prst="rect">
              <a:avLst/>
            </a:prstGeom>
          </p:spPr>
        </p:pic>
        <p:pic>
          <p:nvPicPr>
            <p:cNvPr id="19" name="Picture 18">
              <a:extLst>
                <a:ext uri="{FF2B5EF4-FFF2-40B4-BE49-F238E27FC236}">
                  <a16:creationId xmlns:a16="http://schemas.microsoft.com/office/drawing/2014/main" id="{29C0D752-3FCF-4EFF-85BA-5C5C442E967C}"/>
                </a:ext>
              </a:extLst>
            </p:cNvPr>
            <p:cNvPicPr>
              <a:picLocks noChangeAspect="1"/>
            </p:cNvPicPr>
            <p:nvPr/>
          </p:nvPicPr>
          <p:blipFill>
            <a:blip r:embed="rId4"/>
            <a:stretch>
              <a:fillRect/>
            </a:stretch>
          </p:blipFill>
          <p:spPr>
            <a:xfrm>
              <a:off x="1400754" y="2358692"/>
              <a:ext cx="729672" cy="932359"/>
            </a:xfrm>
            <a:prstGeom prst="rect">
              <a:avLst/>
            </a:prstGeom>
          </p:spPr>
        </p:pic>
        <p:pic>
          <p:nvPicPr>
            <p:cNvPr id="20" name="Picture 19">
              <a:extLst>
                <a:ext uri="{FF2B5EF4-FFF2-40B4-BE49-F238E27FC236}">
                  <a16:creationId xmlns:a16="http://schemas.microsoft.com/office/drawing/2014/main" id="{C64F076F-1660-40C8-BCDF-370723D727E9}"/>
                </a:ext>
              </a:extLst>
            </p:cNvPr>
            <p:cNvPicPr>
              <a:picLocks noChangeAspect="1"/>
            </p:cNvPicPr>
            <p:nvPr/>
          </p:nvPicPr>
          <p:blipFill>
            <a:blip r:embed="rId5"/>
            <a:stretch>
              <a:fillRect/>
            </a:stretch>
          </p:blipFill>
          <p:spPr>
            <a:xfrm>
              <a:off x="1422401" y="3277474"/>
              <a:ext cx="729673" cy="797235"/>
            </a:xfrm>
            <a:prstGeom prst="rect">
              <a:avLst/>
            </a:prstGeom>
          </p:spPr>
        </p:pic>
      </p:grpSp>
      <p:cxnSp>
        <p:nvCxnSpPr>
          <p:cNvPr id="23" name="Straight Arrow Connector 22">
            <a:extLst>
              <a:ext uri="{FF2B5EF4-FFF2-40B4-BE49-F238E27FC236}">
                <a16:creationId xmlns:a16="http://schemas.microsoft.com/office/drawing/2014/main" id="{01D2B845-1248-496C-A4D2-5429A7FD1E93}"/>
              </a:ext>
            </a:extLst>
          </p:cNvPr>
          <p:cNvCxnSpPr/>
          <p:nvPr/>
        </p:nvCxnSpPr>
        <p:spPr>
          <a:xfrm>
            <a:off x="3205018" y="2456874"/>
            <a:ext cx="2798618" cy="0"/>
          </a:xfrm>
          <a:prstGeom prst="straightConnector1">
            <a:avLst/>
          </a:prstGeom>
          <a:ln>
            <a:solidFill>
              <a:schemeClr val="accent6">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76FA4BE8-9EE4-40A5-8265-DC5C6FF1EC8D}"/>
              </a:ext>
            </a:extLst>
          </p:cNvPr>
          <p:cNvSpPr txBox="1"/>
          <p:nvPr/>
        </p:nvSpPr>
        <p:spPr>
          <a:xfrm>
            <a:off x="3632201" y="2144832"/>
            <a:ext cx="1736437" cy="215444"/>
          </a:xfrm>
          <a:prstGeom prst="rect">
            <a:avLst/>
          </a:prstGeom>
          <a:noFill/>
        </p:spPr>
        <p:txBody>
          <a:bodyPr vert="horz" wrap="square" lIns="0" tIns="0" rIns="0" bIns="0" rtlCol="0">
            <a:spAutoFit/>
          </a:bodyPr>
          <a:lstStyle/>
          <a:p>
            <a:pPr algn="ctr"/>
            <a:r>
              <a:rPr lang="en-US" sz="1400" dirty="0"/>
              <a:t>http request</a:t>
            </a:r>
          </a:p>
        </p:txBody>
      </p:sp>
      <p:cxnSp>
        <p:nvCxnSpPr>
          <p:cNvPr id="28" name="Straight Arrow Connector 27">
            <a:extLst>
              <a:ext uri="{FF2B5EF4-FFF2-40B4-BE49-F238E27FC236}">
                <a16:creationId xmlns:a16="http://schemas.microsoft.com/office/drawing/2014/main" id="{74673E88-30A0-49C0-B66C-7635C6082946}"/>
              </a:ext>
            </a:extLst>
          </p:cNvPr>
          <p:cNvCxnSpPr>
            <a:cxnSpLocks/>
          </p:cNvCxnSpPr>
          <p:nvPr/>
        </p:nvCxnSpPr>
        <p:spPr>
          <a:xfrm flipH="1">
            <a:off x="3131127" y="3265256"/>
            <a:ext cx="2890981" cy="0"/>
          </a:xfrm>
          <a:prstGeom prst="straightConnector1">
            <a:avLst/>
          </a:prstGeom>
          <a:ln>
            <a:solidFill>
              <a:schemeClr val="accent5"/>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02E8B27C-99CA-48CF-B324-D0D590A83F8A}"/>
              </a:ext>
            </a:extLst>
          </p:cNvPr>
          <p:cNvSpPr txBox="1"/>
          <p:nvPr/>
        </p:nvSpPr>
        <p:spPr>
          <a:xfrm>
            <a:off x="3623755" y="3424178"/>
            <a:ext cx="1736437" cy="215444"/>
          </a:xfrm>
          <a:prstGeom prst="rect">
            <a:avLst/>
          </a:prstGeom>
          <a:noFill/>
        </p:spPr>
        <p:txBody>
          <a:bodyPr vert="horz" wrap="square" lIns="0" tIns="0" rIns="0" bIns="0" rtlCol="0">
            <a:spAutoFit/>
          </a:bodyPr>
          <a:lstStyle/>
          <a:p>
            <a:pPr algn="ctr"/>
            <a:r>
              <a:rPr lang="en-US" sz="1400" dirty="0"/>
              <a:t>http response</a:t>
            </a:r>
          </a:p>
        </p:txBody>
      </p:sp>
      <p:pic>
        <p:nvPicPr>
          <p:cNvPr id="1026" name="Picture 2" descr="Image result for html css javascript">
            <a:extLst>
              <a:ext uri="{FF2B5EF4-FFF2-40B4-BE49-F238E27FC236}">
                <a16:creationId xmlns:a16="http://schemas.microsoft.com/office/drawing/2014/main" id="{5A8E3F9A-AA32-41F3-A7FC-BB0ACD40C7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2201" y="3676566"/>
            <a:ext cx="1857232" cy="7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00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ppt_x"/>
                                          </p:val>
                                        </p:tav>
                                        <p:tav tm="100000">
                                          <p:val>
                                            <p:strVal val="#ppt_x"/>
                                          </p:val>
                                        </p:tav>
                                      </p:tavLst>
                                    </p:anim>
                                    <p:anim calcmode="lin" valueType="num">
                                      <p:cBhvr additive="base">
                                        <p:cTn id="21" dur="500" fill="hold"/>
                                        <p:tgtEl>
                                          <p:spTgt spid="3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 calcmode="lin" valueType="num">
                                      <p:cBhvr additive="base">
                                        <p:cTn id="24" dur="500" fill="hold"/>
                                        <p:tgtEl>
                                          <p:spTgt spid="1026"/>
                                        </p:tgtEl>
                                        <p:attrNameLst>
                                          <p:attrName>ppt_x</p:attrName>
                                        </p:attrNameLst>
                                      </p:cBhvr>
                                      <p:tavLst>
                                        <p:tav tm="0">
                                          <p:val>
                                            <p:strVal val="#ppt_x"/>
                                          </p:val>
                                        </p:tav>
                                        <p:tav tm="100000">
                                          <p:val>
                                            <p:strVal val="#ppt_x"/>
                                          </p:val>
                                        </p:tav>
                                      </p:tavLst>
                                    </p:anim>
                                    <p:anim calcmode="lin" valueType="num">
                                      <p:cBhvr additive="base">
                                        <p:cTn id="2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SPA – subsequent requests</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63</a:t>
            </a:fld>
            <a:endParaRPr lang="en-US" dirty="0"/>
          </a:p>
        </p:txBody>
      </p:sp>
      <p:grpSp>
        <p:nvGrpSpPr>
          <p:cNvPr id="37" name="Group 36">
            <a:extLst>
              <a:ext uri="{FF2B5EF4-FFF2-40B4-BE49-F238E27FC236}">
                <a16:creationId xmlns:a16="http://schemas.microsoft.com/office/drawing/2014/main" id="{3F86E270-08D7-4E38-934B-D47604756CF4}"/>
              </a:ext>
            </a:extLst>
          </p:cNvPr>
          <p:cNvGrpSpPr/>
          <p:nvPr/>
        </p:nvGrpSpPr>
        <p:grpSpPr>
          <a:xfrm>
            <a:off x="6077525" y="1177528"/>
            <a:ext cx="2521530" cy="3043960"/>
            <a:chOff x="6077525" y="1177528"/>
            <a:chExt cx="2521530" cy="3043960"/>
          </a:xfrm>
        </p:grpSpPr>
        <p:sp>
          <p:nvSpPr>
            <p:cNvPr id="12" name="Rectangle 11">
              <a:extLst>
                <a:ext uri="{FF2B5EF4-FFF2-40B4-BE49-F238E27FC236}">
                  <a16:creationId xmlns:a16="http://schemas.microsoft.com/office/drawing/2014/main" id="{EC1A20A4-5B42-416E-843A-47AC0A2C5AC2}"/>
                </a:ext>
              </a:extLst>
            </p:cNvPr>
            <p:cNvSpPr/>
            <p:nvPr/>
          </p:nvSpPr>
          <p:spPr>
            <a:xfrm>
              <a:off x="6077525" y="1177528"/>
              <a:ext cx="2521530" cy="3043960"/>
            </a:xfrm>
            <a:prstGeom prst="rect">
              <a:avLst/>
            </a:prstGeom>
            <a:solidFill>
              <a:schemeClr val="bg1">
                <a:lumMod val="7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a:extLst>
                <a:ext uri="{FF2B5EF4-FFF2-40B4-BE49-F238E27FC236}">
                  <a16:creationId xmlns:a16="http://schemas.microsoft.com/office/drawing/2014/main" id="{6B5EFF80-667A-4B72-A74F-FF316EF6948F}"/>
                </a:ext>
              </a:extLst>
            </p:cNvPr>
            <p:cNvSpPr txBox="1"/>
            <p:nvPr/>
          </p:nvSpPr>
          <p:spPr>
            <a:xfrm>
              <a:off x="6206834" y="1299197"/>
              <a:ext cx="2068946" cy="307777"/>
            </a:xfrm>
            <a:prstGeom prst="rect">
              <a:avLst/>
            </a:prstGeom>
            <a:noFill/>
          </p:spPr>
          <p:txBody>
            <a:bodyPr vert="horz" wrap="square" lIns="0" tIns="0" rIns="0" bIns="0" rtlCol="0" anchor="ctr">
              <a:spAutoFit/>
            </a:bodyPr>
            <a:lstStyle/>
            <a:p>
              <a:pPr algn="ctr"/>
              <a:r>
                <a:rPr lang="en-US" sz="2000" b="1" dirty="0" err="1">
                  <a:solidFill>
                    <a:srgbClr val="003C71"/>
                  </a:solidFill>
                </a:rPr>
                <a:t>Servidor</a:t>
              </a:r>
              <a:endParaRPr lang="en-US" sz="2000" b="1" dirty="0">
                <a:solidFill>
                  <a:srgbClr val="003C71"/>
                </a:solidFill>
              </a:endParaRPr>
            </a:p>
          </p:txBody>
        </p:sp>
        <p:sp>
          <p:nvSpPr>
            <p:cNvPr id="14" name="Rectangle 13">
              <a:extLst>
                <a:ext uri="{FF2B5EF4-FFF2-40B4-BE49-F238E27FC236}">
                  <a16:creationId xmlns:a16="http://schemas.microsoft.com/office/drawing/2014/main" id="{7A4EFD8C-4959-4B03-9B50-51817E8F54EF}"/>
                </a:ext>
              </a:extLst>
            </p:cNvPr>
            <p:cNvSpPr/>
            <p:nvPr/>
          </p:nvSpPr>
          <p:spPr>
            <a:xfrm>
              <a:off x="6153002" y="2023275"/>
              <a:ext cx="1043709" cy="1810327"/>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A961DFD-ED68-469A-BF42-D51E7F041250}"/>
                </a:ext>
              </a:extLst>
            </p:cNvPr>
            <p:cNvSpPr txBox="1"/>
            <p:nvPr/>
          </p:nvSpPr>
          <p:spPr>
            <a:xfrm>
              <a:off x="6263838" y="2715443"/>
              <a:ext cx="812800" cy="307777"/>
            </a:xfrm>
            <a:prstGeom prst="rect">
              <a:avLst/>
            </a:prstGeom>
            <a:noFill/>
          </p:spPr>
          <p:txBody>
            <a:bodyPr vert="horz" wrap="square" lIns="0" tIns="0" rIns="0" bIns="0" rtlCol="0">
              <a:spAutoFit/>
            </a:bodyPr>
            <a:lstStyle/>
            <a:p>
              <a:pPr algn="ctr"/>
              <a:r>
                <a:rPr lang="en-US" sz="2000" b="1" dirty="0">
                  <a:solidFill>
                    <a:schemeClr val="bg1"/>
                  </a:solidFill>
                </a:rPr>
                <a:t>API</a:t>
              </a:r>
            </a:p>
          </p:txBody>
        </p:sp>
        <p:sp>
          <p:nvSpPr>
            <p:cNvPr id="16" name="Rectangle 15">
              <a:extLst>
                <a:ext uri="{FF2B5EF4-FFF2-40B4-BE49-F238E27FC236}">
                  <a16:creationId xmlns:a16="http://schemas.microsoft.com/office/drawing/2014/main" id="{BE7340A7-C24F-4C68-8AEB-0E08888DCEA1}"/>
                </a:ext>
              </a:extLst>
            </p:cNvPr>
            <p:cNvSpPr/>
            <p:nvPr/>
          </p:nvSpPr>
          <p:spPr>
            <a:xfrm>
              <a:off x="7476833" y="2009067"/>
              <a:ext cx="1043709" cy="181032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FDE8CD6-53F3-4103-ACF7-08795F15A0EA}"/>
                </a:ext>
              </a:extLst>
            </p:cNvPr>
            <p:cNvSpPr txBox="1"/>
            <p:nvPr/>
          </p:nvSpPr>
          <p:spPr>
            <a:xfrm>
              <a:off x="7587669" y="2427677"/>
              <a:ext cx="812800" cy="923330"/>
            </a:xfrm>
            <a:prstGeom prst="rect">
              <a:avLst/>
            </a:prstGeom>
            <a:noFill/>
          </p:spPr>
          <p:txBody>
            <a:bodyPr vert="horz" wrap="square" lIns="0" tIns="0" rIns="0" bIns="0" rtlCol="0">
              <a:spAutoFit/>
            </a:bodyPr>
            <a:lstStyle/>
            <a:p>
              <a:pPr algn="ctr"/>
              <a:r>
                <a:rPr lang="en-US" sz="2000" b="1" dirty="0">
                  <a:solidFill>
                    <a:schemeClr val="bg1"/>
                  </a:solidFill>
                </a:rPr>
                <a:t>Base de </a:t>
              </a:r>
              <a:r>
                <a:rPr lang="en-US" sz="2000" b="1" dirty="0" err="1">
                  <a:solidFill>
                    <a:schemeClr val="bg1"/>
                  </a:solidFill>
                </a:rPr>
                <a:t>Datos</a:t>
              </a:r>
              <a:endParaRPr lang="en-US" sz="2000" b="1" dirty="0">
                <a:solidFill>
                  <a:schemeClr val="bg1"/>
                </a:solidFill>
              </a:endParaRPr>
            </a:p>
          </p:txBody>
        </p:sp>
      </p:grpSp>
      <p:grpSp>
        <p:nvGrpSpPr>
          <p:cNvPr id="35" name="Group 34">
            <a:extLst>
              <a:ext uri="{FF2B5EF4-FFF2-40B4-BE49-F238E27FC236}">
                <a16:creationId xmlns:a16="http://schemas.microsoft.com/office/drawing/2014/main" id="{5290CA44-E0F5-4C64-B281-314107394DF0}"/>
              </a:ext>
            </a:extLst>
          </p:cNvPr>
          <p:cNvGrpSpPr/>
          <p:nvPr/>
        </p:nvGrpSpPr>
        <p:grpSpPr>
          <a:xfrm>
            <a:off x="785091" y="1177528"/>
            <a:ext cx="2327564" cy="3043960"/>
            <a:chOff x="785091" y="1177528"/>
            <a:chExt cx="2327564" cy="3043960"/>
          </a:xfrm>
        </p:grpSpPr>
        <p:sp>
          <p:nvSpPr>
            <p:cNvPr id="8" name="Rectangle 7">
              <a:extLst>
                <a:ext uri="{FF2B5EF4-FFF2-40B4-BE49-F238E27FC236}">
                  <a16:creationId xmlns:a16="http://schemas.microsoft.com/office/drawing/2014/main" id="{2CA92BA2-9404-4054-9B36-BCF3B2C65BA8}"/>
                </a:ext>
              </a:extLst>
            </p:cNvPr>
            <p:cNvSpPr/>
            <p:nvPr/>
          </p:nvSpPr>
          <p:spPr>
            <a:xfrm>
              <a:off x="785091" y="1177528"/>
              <a:ext cx="2327564" cy="3043960"/>
            </a:xfrm>
            <a:prstGeom prst="rect">
              <a:avLst/>
            </a:prstGeom>
            <a:solidFill>
              <a:schemeClr val="bg1">
                <a:lumMod val="7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D698B8F6-9BD1-4D12-B830-9B84498F2288}"/>
                </a:ext>
              </a:extLst>
            </p:cNvPr>
            <p:cNvSpPr txBox="1"/>
            <p:nvPr/>
          </p:nvSpPr>
          <p:spPr>
            <a:xfrm>
              <a:off x="886690" y="1302327"/>
              <a:ext cx="2068946" cy="307777"/>
            </a:xfrm>
            <a:prstGeom prst="rect">
              <a:avLst/>
            </a:prstGeom>
            <a:noFill/>
          </p:spPr>
          <p:txBody>
            <a:bodyPr vert="horz" wrap="square" lIns="0" tIns="0" rIns="0" bIns="0" rtlCol="0" anchor="ctr">
              <a:spAutoFit/>
            </a:bodyPr>
            <a:lstStyle/>
            <a:p>
              <a:pPr algn="ctr"/>
              <a:r>
                <a:rPr lang="en-US" sz="2000" b="1" dirty="0">
                  <a:solidFill>
                    <a:srgbClr val="003C71"/>
                  </a:solidFill>
                </a:rPr>
                <a:t>Cliente</a:t>
              </a:r>
            </a:p>
          </p:txBody>
        </p:sp>
        <p:pic>
          <p:nvPicPr>
            <p:cNvPr id="18" name="Picture 17">
              <a:extLst>
                <a:ext uri="{FF2B5EF4-FFF2-40B4-BE49-F238E27FC236}">
                  <a16:creationId xmlns:a16="http://schemas.microsoft.com/office/drawing/2014/main" id="{87DC73B4-9685-4D86-8D5F-2D007C85093D}"/>
                </a:ext>
              </a:extLst>
            </p:cNvPr>
            <p:cNvPicPr>
              <a:picLocks noChangeAspect="1"/>
            </p:cNvPicPr>
            <p:nvPr/>
          </p:nvPicPr>
          <p:blipFill>
            <a:blip r:embed="rId3"/>
            <a:stretch>
              <a:fillRect/>
            </a:stretch>
          </p:blipFill>
          <p:spPr>
            <a:xfrm>
              <a:off x="1422401" y="1606974"/>
              <a:ext cx="729671" cy="741072"/>
            </a:xfrm>
            <a:prstGeom prst="rect">
              <a:avLst/>
            </a:prstGeom>
          </p:spPr>
        </p:pic>
        <p:pic>
          <p:nvPicPr>
            <p:cNvPr id="19" name="Picture 18">
              <a:extLst>
                <a:ext uri="{FF2B5EF4-FFF2-40B4-BE49-F238E27FC236}">
                  <a16:creationId xmlns:a16="http://schemas.microsoft.com/office/drawing/2014/main" id="{29C0D752-3FCF-4EFF-85BA-5C5C442E967C}"/>
                </a:ext>
              </a:extLst>
            </p:cNvPr>
            <p:cNvPicPr>
              <a:picLocks noChangeAspect="1"/>
            </p:cNvPicPr>
            <p:nvPr/>
          </p:nvPicPr>
          <p:blipFill>
            <a:blip r:embed="rId4"/>
            <a:stretch>
              <a:fillRect/>
            </a:stretch>
          </p:blipFill>
          <p:spPr>
            <a:xfrm>
              <a:off x="1400754" y="2358692"/>
              <a:ext cx="729672" cy="932359"/>
            </a:xfrm>
            <a:prstGeom prst="rect">
              <a:avLst/>
            </a:prstGeom>
          </p:spPr>
        </p:pic>
        <p:pic>
          <p:nvPicPr>
            <p:cNvPr id="20" name="Picture 19">
              <a:extLst>
                <a:ext uri="{FF2B5EF4-FFF2-40B4-BE49-F238E27FC236}">
                  <a16:creationId xmlns:a16="http://schemas.microsoft.com/office/drawing/2014/main" id="{C64F076F-1660-40C8-BCDF-370723D727E9}"/>
                </a:ext>
              </a:extLst>
            </p:cNvPr>
            <p:cNvPicPr>
              <a:picLocks noChangeAspect="1"/>
            </p:cNvPicPr>
            <p:nvPr/>
          </p:nvPicPr>
          <p:blipFill>
            <a:blip r:embed="rId5"/>
            <a:stretch>
              <a:fillRect/>
            </a:stretch>
          </p:blipFill>
          <p:spPr>
            <a:xfrm>
              <a:off x="1422401" y="3277474"/>
              <a:ext cx="729673" cy="797235"/>
            </a:xfrm>
            <a:prstGeom prst="rect">
              <a:avLst/>
            </a:prstGeom>
          </p:spPr>
        </p:pic>
      </p:grpSp>
      <p:cxnSp>
        <p:nvCxnSpPr>
          <p:cNvPr id="23" name="Straight Arrow Connector 22">
            <a:extLst>
              <a:ext uri="{FF2B5EF4-FFF2-40B4-BE49-F238E27FC236}">
                <a16:creationId xmlns:a16="http://schemas.microsoft.com/office/drawing/2014/main" id="{01D2B845-1248-496C-A4D2-5429A7FD1E93}"/>
              </a:ext>
            </a:extLst>
          </p:cNvPr>
          <p:cNvCxnSpPr/>
          <p:nvPr/>
        </p:nvCxnSpPr>
        <p:spPr>
          <a:xfrm>
            <a:off x="3205018" y="2456874"/>
            <a:ext cx="2798618" cy="0"/>
          </a:xfrm>
          <a:prstGeom prst="straightConnector1">
            <a:avLst/>
          </a:prstGeom>
          <a:ln>
            <a:solidFill>
              <a:schemeClr val="accent6">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76FA4BE8-9EE4-40A5-8265-DC5C6FF1EC8D}"/>
              </a:ext>
            </a:extLst>
          </p:cNvPr>
          <p:cNvSpPr txBox="1"/>
          <p:nvPr/>
        </p:nvSpPr>
        <p:spPr>
          <a:xfrm>
            <a:off x="3632201" y="2144832"/>
            <a:ext cx="1736437" cy="215444"/>
          </a:xfrm>
          <a:prstGeom prst="rect">
            <a:avLst/>
          </a:prstGeom>
          <a:noFill/>
        </p:spPr>
        <p:txBody>
          <a:bodyPr vert="horz" wrap="square" lIns="0" tIns="0" rIns="0" bIns="0" rtlCol="0">
            <a:spAutoFit/>
          </a:bodyPr>
          <a:lstStyle/>
          <a:p>
            <a:pPr algn="ctr"/>
            <a:r>
              <a:rPr lang="en-US" sz="1400" dirty="0"/>
              <a:t>async request</a:t>
            </a:r>
          </a:p>
        </p:txBody>
      </p:sp>
      <p:cxnSp>
        <p:nvCxnSpPr>
          <p:cNvPr id="25" name="Straight Arrow Connector 24">
            <a:extLst>
              <a:ext uri="{FF2B5EF4-FFF2-40B4-BE49-F238E27FC236}">
                <a16:creationId xmlns:a16="http://schemas.microsoft.com/office/drawing/2014/main" id="{56290C26-1E6E-4E73-A94B-A40655104539}"/>
              </a:ext>
            </a:extLst>
          </p:cNvPr>
          <p:cNvCxnSpPr>
            <a:cxnSpLocks/>
          </p:cNvCxnSpPr>
          <p:nvPr/>
        </p:nvCxnSpPr>
        <p:spPr>
          <a:xfrm>
            <a:off x="7185890" y="2455385"/>
            <a:ext cx="290943" cy="1489"/>
          </a:xfrm>
          <a:prstGeom prst="straightConnector1">
            <a:avLst/>
          </a:prstGeom>
          <a:ln>
            <a:solidFill>
              <a:schemeClr val="accent6">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4673E88-30A0-49C0-B66C-7635C6082946}"/>
              </a:ext>
            </a:extLst>
          </p:cNvPr>
          <p:cNvCxnSpPr>
            <a:cxnSpLocks/>
          </p:cNvCxnSpPr>
          <p:nvPr/>
        </p:nvCxnSpPr>
        <p:spPr>
          <a:xfrm flipH="1">
            <a:off x="3131127" y="3265256"/>
            <a:ext cx="2890981" cy="0"/>
          </a:xfrm>
          <a:prstGeom prst="straightConnector1">
            <a:avLst/>
          </a:prstGeom>
          <a:ln>
            <a:solidFill>
              <a:schemeClr val="accent5"/>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7B6C630-4C75-41AD-8840-E456AE899908}"/>
              </a:ext>
            </a:extLst>
          </p:cNvPr>
          <p:cNvCxnSpPr>
            <a:cxnSpLocks/>
          </p:cNvCxnSpPr>
          <p:nvPr/>
        </p:nvCxnSpPr>
        <p:spPr>
          <a:xfrm flipH="1">
            <a:off x="7158189" y="3265256"/>
            <a:ext cx="318644" cy="0"/>
          </a:xfrm>
          <a:prstGeom prst="straightConnector1">
            <a:avLst/>
          </a:prstGeom>
          <a:ln>
            <a:solidFill>
              <a:schemeClr val="accent5"/>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02E8B27C-99CA-48CF-B324-D0D590A83F8A}"/>
              </a:ext>
            </a:extLst>
          </p:cNvPr>
          <p:cNvSpPr txBox="1"/>
          <p:nvPr/>
        </p:nvSpPr>
        <p:spPr>
          <a:xfrm>
            <a:off x="3623755" y="3424178"/>
            <a:ext cx="1736437" cy="215444"/>
          </a:xfrm>
          <a:prstGeom prst="rect">
            <a:avLst/>
          </a:prstGeom>
          <a:noFill/>
        </p:spPr>
        <p:txBody>
          <a:bodyPr vert="horz" wrap="square" lIns="0" tIns="0" rIns="0" bIns="0" rtlCol="0">
            <a:spAutoFit/>
          </a:bodyPr>
          <a:lstStyle/>
          <a:p>
            <a:pPr algn="ctr"/>
            <a:r>
              <a:rPr lang="en-US" sz="1400" dirty="0"/>
              <a:t>http response</a:t>
            </a:r>
          </a:p>
        </p:txBody>
      </p:sp>
      <p:pic>
        <p:nvPicPr>
          <p:cNvPr id="18434" name="Picture 2" descr="Image result for json">
            <a:extLst>
              <a:ext uri="{FF2B5EF4-FFF2-40B4-BE49-F238E27FC236}">
                <a16:creationId xmlns:a16="http://schemas.microsoft.com/office/drawing/2014/main" id="{66CDEA65-EF99-4C17-9EFF-E489F702C7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3674" y="3676091"/>
            <a:ext cx="516597" cy="51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6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750"/>
                                        <p:tgtEl>
                                          <p:spTgt spid="25"/>
                                        </p:tgtEl>
                                      </p:cBhvr>
                                    </p:animEffect>
                                    <p:anim calcmode="lin" valueType="num">
                                      <p:cBhvr>
                                        <p:cTn id="17" dur="750" fill="hold"/>
                                        <p:tgtEl>
                                          <p:spTgt spid="25"/>
                                        </p:tgtEl>
                                        <p:attrNameLst>
                                          <p:attrName>ppt_x</p:attrName>
                                        </p:attrNameLst>
                                      </p:cBhvr>
                                      <p:tavLst>
                                        <p:tav tm="0">
                                          <p:val>
                                            <p:strVal val="#ppt_x"/>
                                          </p:val>
                                        </p:tav>
                                        <p:tav tm="100000">
                                          <p:val>
                                            <p:strVal val="#ppt_x"/>
                                          </p:val>
                                        </p:tav>
                                      </p:tavLst>
                                    </p:anim>
                                    <p:anim calcmode="lin" valueType="num">
                                      <p:cBhvr>
                                        <p:cTn id="18" dur="750" fill="hold"/>
                                        <p:tgtEl>
                                          <p:spTgt spid="25"/>
                                        </p:tgtEl>
                                        <p:attrNameLst>
                                          <p:attrName>ppt_y</p:attrName>
                                        </p:attrNameLst>
                                      </p:cBhvr>
                                      <p:tavLst>
                                        <p:tav tm="0">
                                          <p:val>
                                            <p:strVal val="#ppt_y+.1"/>
                                          </p:val>
                                        </p:tav>
                                        <p:tav tm="100000">
                                          <p:val>
                                            <p:strVal val="#ppt_y"/>
                                          </p:val>
                                        </p:tav>
                                      </p:tavLst>
                                    </p:anim>
                                  </p:childTnLst>
                                </p:cTn>
                              </p:par>
                            </p:childTnLst>
                          </p:cTn>
                        </p:par>
                        <p:par>
                          <p:cTn id="19" fill="hold">
                            <p:stCondLst>
                              <p:cond delay="1250"/>
                            </p:stCondLst>
                            <p:childTnLst>
                              <p:par>
                                <p:cTn id="20" presetID="42"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750"/>
                                        <p:tgtEl>
                                          <p:spTgt spid="31"/>
                                        </p:tgtEl>
                                      </p:cBhvr>
                                    </p:animEffect>
                                    <p:anim calcmode="lin" valueType="num">
                                      <p:cBhvr>
                                        <p:cTn id="23" dur="750" fill="hold"/>
                                        <p:tgtEl>
                                          <p:spTgt spid="31"/>
                                        </p:tgtEl>
                                        <p:attrNameLst>
                                          <p:attrName>ppt_x</p:attrName>
                                        </p:attrNameLst>
                                      </p:cBhvr>
                                      <p:tavLst>
                                        <p:tav tm="0">
                                          <p:val>
                                            <p:strVal val="#ppt_x"/>
                                          </p:val>
                                        </p:tav>
                                        <p:tav tm="100000">
                                          <p:val>
                                            <p:strVal val="#ppt_x"/>
                                          </p:val>
                                        </p:tav>
                                      </p:tavLst>
                                    </p:anim>
                                    <p:anim calcmode="lin" valueType="num">
                                      <p:cBhvr>
                                        <p:cTn id="24" dur="750" fill="hold"/>
                                        <p:tgtEl>
                                          <p:spTgt spid="31"/>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ppt_x"/>
                                          </p:val>
                                        </p:tav>
                                        <p:tav tm="100000">
                                          <p:val>
                                            <p:strVal val="#ppt_x"/>
                                          </p:val>
                                        </p:tav>
                                      </p:tavLst>
                                    </p:anim>
                                    <p:anim calcmode="lin" valueType="num">
                                      <p:cBhvr additive="base">
                                        <p:cTn id="29" dur="500" fill="hold"/>
                                        <p:tgtEl>
                                          <p:spTgt spid="2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ppt_x"/>
                                          </p:val>
                                        </p:tav>
                                        <p:tav tm="100000">
                                          <p:val>
                                            <p:strVal val="#ppt_x"/>
                                          </p:val>
                                        </p:tav>
                                      </p:tavLst>
                                    </p:anim>
                                    <p:anim calcmode="lin" valueType="num">
                                      <p:cBhvr additive="base">
                                        <p:cTn id="33" dur="500" fill="hold"/>
                                        <p:tgtEl>
                                          <p:spTgt spid="34"/>
                                        </p:tgtEl>
                                        <p:attrNameLst>
                                          <p:attrName>ppt_y</p:attrName>
                                        </p:attrNameLst>
                                      </p:cBhvr>
                                      <p:tavLst>
                                        <p:tav tm="0">
                                          <p:val>
                                            <p:strVal val="1+#ppt_h/2"/>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8434"/>
                                        </p:tgtEl>
                                        <p:attrNameLst>
                                          <p:attrName>style.visibility</p:attrName>
                                        </p:attrNameLst>
                                      </p:cBhvr>
                                      <p:to>
                                        <p:strVal val="visible"/>
                                      </p:to>
                                    </p:set>
                                    <p:animEffect transition="in" filter="fade">
                                      <p:cBhvr>
                                        <p:cTn id="36" dur="500"/>
                                        <p:tgtEl>
                                          <p:spTgt spid="18434"/>
                                        </p:tgtEl>
                                      </p:cBhvr>
                                    </p:animEffect>
                                    <p:anim calcmode="lin" valueType="num">
                                      <p:cBhvr>
                                        <p:cTn id="37" dur="500" fill="hold"/>
                                        <p:tgtEl>
                                          <p:spTgt spid="18434"/>
                                        </p:tgtEl>
                                        <p:attrNameLst>
                                          <p:attrName>ppt_x</p:attrName>
                                        </p:attrNameLst>
                                      </p:cBhvr>
                                      <p:tavLst>
                                        <p:tav tm="0">
                                          <p:val>
                                            <p:strVal val="#ppt_x"/>
                                          </p:val>
                                        </p:tav>
                                        <p:tav tm="100000">
                                          <p:val>
                                            <p:strVal val="#ppt_x"/>
                                          </p:val>
                                        </p:tav>
                                      </p:tavLst>
                                    </p:anim>
                                    <p:anim calcmode="lin" valueType="num">
                                      <p:cBhvr>
                                        <p:cTn id="38" dur="500" fill="hold"/>
                                        <p:tgtEl>
                                          <p:spTgt spid="184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Micro Services (APIs)</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349624" y="1025496"/>
            <a:ext cx="8334001" cy="2773090"/>
          </a:xfrm>
        </p:spPr>
        <p:txBody>
          <a:bodyPr/>
          <a:lstStyle/>
          <a:p>
            <a:pPr marL="285750" indent="-285750">
              <a:buFont typeface="Arial" panose="020B0604020202020204" pitchFamily="34" charset="0"/>
              <a:buChar char="•"/>
            </a:pPr>
            <a:r>
              <a:rPr lang="en-US" sz="2000" dirty="0"/>
              <a:t>Microservice architecture, or simply microservices, is a distinctive method of developing software systems that tries to focus on building single-function modules with well-defined interfaces and operations</a:t>
            </a:r>
          </a:p>
          <a:p>
            <a:pPr marL="285750" indent="-285750">
              <a:buFont typeface="Arial" panose="020B0604020202020204" pitchFamily="34" charset="0"/>
              <a:buChar char="•"/>
            </a:pPr>
            <a:r>
              <a:rPr lang="en-US" sz="2000" dirty="0"/>
              <a:t>Benefits:</a:t>
            </a:r>
          </a:p>
          <a:p>
            <a:pPr marL="511175" lvl="1" indent="-285750">
              <a:buFont typeface="Arial" panose="020B0604020202020204" pitchFamily="34" charset="0"/>
              <a:buChar char="•"/>
            </a:pPr>
            <a:r>
              <a:rPr lang="en-US" sz="2000" dirty="0"/>
              <a:t>Simpler to deploy</a:t>
            </a:r>
          </a:p>
          <a:p>
            <a:pPr marL="511175" lvl="1" indent="-285750">
              <a:buFont typeface="Arial" panose="020B0604020202020204" pitchFamily="34" charset="0"/>
              <a:buChar char="•"/>
            </a:pPr>
            <a:r>
              <a:rPr lang="en-US" sz="2000" dirty="0"/>
              <a:t>Simpler to understand</a:t>
            </a:r>
          </a:p>
          <a:p>
            <a:pPr marL="511175" lvl="1" indent="-285750">
              <a:buFont typeface="Arial" panose="020B0604020202020204" pitchFamily="34" charset="0"/>
              <a:buChar char="•"/>
            </a:pPr>
            <a:r>
              <a:rPr lang="en-US" sz="2000" dirty="0"/>
              <a:t>Reusability</a:t>
            </a:r>
          </a:p>
          <a:p>
            <a:pPr marL="511175" lvl="1" indent="-285750">
              <a:buFont typeface="Arial" panose="020B0604020202020204" pitchFamily="34" charset="0"/>
              <a:buChar char="•"/>
            </a:pPr>
            <a:r>
              <a:rPr lang="en-US" sz="2000" dirty="0"/>
              <a:t>Faster defect isolation</a:t>
            </a:r>
          </a:p>
          <a:p>
            <a:pPr marL="511175" lvl="1" indent="-285750">
              <a:buFont typeface="Arial" panose="020B0604020202020204" pitchFamily="34" charset="0"/>
              <a:buChar char="•"/>
            </a:pPr>
            <a:r>
              <a:rPr lang="en-US" sz="2000" dirty="0"/>
              <a:t>Minimize risk of change</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64</a:t>
            </a:fld>
            <a:endParaRPr lang="en-US" dirty="0"/>
          </a:p>
        </p:txBody>
      </p:sp>
    </p:spTree>
    <p:extLst>
      <p:ext uri="{BB962C8B-B14F-4D97-AF65-F5344CB8AC3E}">
        <p14:creationId xmlns:p14="http://schemas.microsoft.com/office/powerpoint/2010/main" val="361786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JSON</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349624" y="1025496"/>
            <a:ext cx="8334001" cy="2773090"/>
          </a:xfrm>
        </p:spPr>
        <p:txBody>
          <a:bodyPr/>
          <a:lstStyle/>
          <a:p>
            <a:pPr marL="285750" indent="-285750">
              <a:buFont typeface="Arial" panose="020B0604020202020204" pitchFamily="34" charset="0"/>
              <a:buChar char="•"/>
            </a:pPr>
            <a:r>
              <a:rPr lang="en-US" sz="2000" b="1" dirty="0"/>
              <a:t>J</a:t>
            </a:r>
            <a:r>
              <a:rPr lang="en-US" sz="2000" dirty="0"/>
              <a:t>ava</a:t>
            </a:r>
            <a:r>
              <a:rPr lang="en-US" sz="2000" b="1" dirty="0"/>
              <a:t>S</a:t>
            </a:r>
            <a:r>
              <a:rPr lang="en-US" sz="2000" dirty="0"/>
              <a:t>cript </a:t>
            </a:r>
            <a:r>
              <a:rPr lang="en-US" sz="2000" b="1" dirty="0"/>
              <a:t>O</a:t>
            </a:r>
            <a:r>
              <a:rPr lang="en-US" sz="2000" dirty="0"/>
              <a:t>bject </a:t>
            </a:r>
            <a:r>
              <a:rPr lang="en-US" sz="2000" b="1" dirty="0"/>
              <a:t>N</a:t>
            </a:r>
            <a:r>
              <a:rPr lang="en-US" sz="2000" dirty="0"/>
              <a:t>otation</a:t>
            </a:r>
          </a:p>
          <a:p>
            <a:pPr marL="285750" indent="-285750">
              <a:buFont typeface="Arial" panose="020B0604020202020204" pitchFamily="34" charset="0"/>
              <a:buChar char="•"/>
            </a:pPr>
            <a:r>
              <a:rPr lang="en-US" sz="2000" dirty="0"/>
              <a:t>It is a syntax for storing and exchanging data</a:t>
            </a:r>
          </a:p>
          <a:p>
            <a:pPr marL="285750" indent="-285750">
              <a:buFont typeface="Arial" panose="020B0604020202020204" pitchFamily="34" charset="0"/>
              <a:buChar char="•"/>
            </a:pPr>
            <a:r>
              <a:rPr lang="en-US" sz="2000" dirty="0"/>
              <a:t>JSON is text, written with JavaScript object notation</a:t>
            </a:r>
          </a:p>
          <a:p>
            <a:pPr marL="285750" indent="-285750">
              <a:buFont typeface="Arial" panose="020B0604020202020204" pitchFamily="34" charset="0"/>
              <a:buChar char="•"/>
            </a:pPr>
            <a:r>
              <a:rPr lang="en-US" sz="2000" dirty="0"/>
              <a:t>Syntax:</a:t>
            </a:r>
          </a:p>
          <a:p>
            <a:pPr marL="857250" lvl="2" indent="-285750">
              <a:buFont typeface="Arial" panose="020B0604020202020204" pitchFamily="34" charset="0"/>
              <a:buChar char="•"/>
            </a:pPr>
            <a:r>
              <a:rPr lang="en-US" sz="2000" dirty="0"/>
              <a:t>Data is in name/value pairs</a:t>
            </a:r>
          </a:p>
          <a:p>
            <a:pPr marL="857250" lvl="2" indent="-285750">
              <a:buFont typeface="Arial" panose="020B0604020202020204" pitchFamily="34" charset="0"/>
              <a:buChar char="•"/>
            </a:pPr>
            <a:r>
              <a:rPr lang="en-US" sz="2000" dirty="0"/>
              <a:t>Data is separated by commas</a:t>
            </a:r>
          </a:p>
          <a:p>
            <a:pPr marL="857250" lvl="2" indent="-285750">
              <a:buFont typeface="Arial" panose="020B0604020202020204" pitchFamily="34" charset="0"/>
              <a:buChar char="•"/>
            </a:pPr>
            <a:r>
              <a:rPr lang="en-US" sz="2000" dirty="0"/>
              <a:t>Curly braces hold objects</a:t>
            </a:r>
          </a:p>
          <a:p>
            <a:pPr marL="857250" lvl="2" indent="-285750">
              <a:buFont typeface="Arial" panose="020B0604020202020204" pitchFamily="34" charset="0"/>
              <a:buChar char="•"/>
            </a:pPr>
            <a:r>
              <a:rPr lang="en-US" sz="2000" dirty="0"/>
              <a:t>Square brackets hold arrays</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65</a:t>
            </a:fld>
            <a:endParaRPr lang="en-US" dirty="0"/>
          </a:p>
        </p:txBody>
      </p:sp>
    </p:spTree>
    <p:extLst>
      <p:ext uri="{BB962C8B-B14F-4D97-AF65-F5344CB8AC3E}">
        <p14:creationId xmlns:p14="http://schemas.microsoft.com/office/powerpoint/2010/main" val="74101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JSON example</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66</a:t>
            </a:fld>
            <a:endParaRPr lang="en-US" dirty="0"/>
          </a:p>
        </p:txBody>
      </p:sp>
      <p:pic>
        <p:nvPicPr>
          <p:cNvPr id="7" name="Picture 6">
            <a:extLst>
              <a:ext uri="{FF2B5EF4-FFF2-40B4-BE49-F238E27FC236}">
                <a16:creationId xmlns:a16="http://schemas.microsoft.com/office/drawing/2014/main" id="{ABAB93B0-4089-495B-8D98-D857A5D8D189}"/>
              </a:ext>
            </a:extLst>
          </p:cNvPr>
          <p:cNvPicPr>
            <a:picLocks noChangeAspect="1"/>
          </p:cNvPicPr>
          <p:nvPr/>
        </p:nvPicPr>
        <p:blipFill>
          <a:blip r:embed="rId3"/>
          <a:stretch>
            <a:fillRect/>
          </a:stretch>
        </p:blipFill>
        <p:spPr>
          <a:xfrm>
            <a:off x="3834727" y="179293"/>
            <a:ext cx="2673650" cy="4470411"/>
          </a:xfrm>
          <a:prstGeom prst="rect">
            <a:avLst/>
          </a:prstGeom>
        </p:spPr>
      </p:pic>
    </p:spTree>
    <p:extLst>
      <p:ext uri="{BB962C8B-B14F-4D97-AF65-F5344CB8AC3E}">
        <p14:creationId xmlns:p14="http://schemas.microsoft.com/office/powerpoint/2010/main" val="257356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JSON vs XML</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349624" y="1025496"/>
            <a:ext cx="8334001" cy="2773090"/>
          </a:xfrm>
        </p:spPr>
        <p:txBody>
          <a:bodyPr/>
          <a:lstStyle/>
          <a:p>
            <a:pPr marL="285750" indent="-285750">
              <a:buFont typeface="Arial" panose="020B0604020202020204" pitchFamily="34" charset="0"/>
              <a:buChar char="•"/>
            </a:pPr>
            <a:r>
              <a:rPr lang="en-US" sz="2000" dirty="0"/>
              <a:t>Both JSON and XML can be used to receive data from a web server</a:t>
            </a:r>
          </a:p>
          <a:p>
            <a:pPr marL="285750" indent="-285750">
              <a:buFont typeface="Arial" panose="020B0604020202020204" pitchFamily="34" charset="0"/>
              <a:buChar char="•"/>
            </a:pPr>
            <a:r>
              <a:rPr lang="en-US" sz="2000" dirty="0"/>
              <a:t>Both are self-describing</a:t>
            </a:r>
          </a:p>
          <a:p>
            <a:pPr marL="285750" indent="-285750">
              <a:buFont typeface="Arial" panose="020B0604020202020204" pitchFamily="34" charset="0"/>
              <a:buChar char="•"/>
            </a:pPr>
            <a:r>
              <a:rPr lang="en-US" sz="2000" dirty="0"/>
              <a:t>Both are hierarchical</a:t>
            </a:r>
          </a:p>
          <a:p>
            <a:pPr marL="285750" indent="-285750">
              <a:buFont typeface="Arial" panose="020B0604020202020204" pitchFamily="34" charset="0"/>
              <a:buChar char="•"/>
            </a:pPr>
            <a:r>
              <a:rPr lang="en-US" sz="2000" dirty="0"/>
              <a:t>JSON advantages:</a:t>
            </a:r>
          </a:p>
          <a:p>
            <a:pPr marL="857250" lvl="2" indent="-285750">
              <a:buFont typeface="Arial" panose="020B0604020202020204" pitchFamily="34" charset="0"/>
              <a:buChar char="•"/>
            </a:pPr>
            <a:r>
              <a:rPr lang="en-US" sz="2000" dirty="0"/>
              <a:t>JSON doesn’t use end tag</a:t>
            </a:r>
          </a:p>
          <a:p>
            <a:pPr marL="857250" lvl="2" indent="-285750">
              <a:buFont typeface="Arial" panose="020B0604020202020204" pitchFamily="34" charset="0"/>
              <a:buChar char="•"/>
            </a:pPr>
            <a:r>
              <a:rPr lang="en-US" sz="2000" dirty="0"/>
              <a:t>JSON is shorter</a:t>
            </a:r>
          </a:p>
          <a:p>
            <a:pPr marL="857250" lvl="2" indent="-285750">
              <a:buFont typeface="Arial" panose="020B0604020202020204" pitchFamily="34" charset="0"/>
              <a:buChar char="•"/>
            </a:pPr>
            <a:r>
              <a:rPr lang="en-US" sz="2000" dirty="0"/>
              <a:t>JSON is quicker to read and write</a:t>
            </a:r>
          </a:p>
          <a:p>
            <a:pPr marL="857250" lvl="2" indent="-285750">
              <a:buFont typeface="Arial" panose="020B0604020202020204" pitchFamily="34" charset="0"/>
              <a:buChar char="•"/>
            </a:pPr>
            <a:r>
              <a:rPr lang="en-US" sz="2000" dirty="0"/>
              <a:t>JSON can use arrays</a:t>
            </a:r>
          </a:p>
          <a:p>
            <a:pPr marL="511175" lvl="1" indent="-285750">
              <a:buFont typeface="Arial" panose="020B0604020202020204" pitchFamily="34" charset="0"/>
              <a:buChar char="•"/>
            </a:pPr>
            <a:endParaRPr lang="en-US" sz="2000" dirty="0"/>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67</a:t>
            </a:fld>
            <a:endParaRPr lang="en-US" dirty="0"/>
          </a:p>
        </p:txBody>
      </p:sp>
    </p:spTree>
    <p:extLst>
      <p:ext uri="{BB962C8B-B14F-4D97-AF65-F5344CB8AC3E}">
        <p14:creationId xmlns:p14="http://schemas.microsoft.com/office/powerpoint/2010/main" val="30928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JSON vs XML</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68</a:t>
            </a:fld>
            <a:endParaRPr lang="en-US" dirty="0"/>
          </a:p>
        </p:txBody>
      </p:sp>
      <p:pic>
        <p:nvPicPr>
          <p:cNvPr id="7" name="Picture 6">
            <a:extLst>
              <a:ext uri="{FF2B5EF4-FFF2-40B4-BE49-F238E27FC236}">
                <a16:creationId xmlns:a16="http://schemas.microsoft.com/office/drawing/2014/main" id="{C44418B9-05E5-4C25-BF0F-C10F2797ED46}"/>
              </a:ext>
            </a:extLst>
          </p:cNvPr>
          <p:cNvPicPr>
            <a:picLocks noChangeAspect="1"/>
          </p:cNvPicPr>
          <p:nvPr/>
        </p:nvPicPr>
        <p:blipFill>
          <a:blip r:embed="rId3"/>
          <a:stretch>
            <a:fillRect/>
          </a:stretch>
        </p:blipFill>
        <p:spPr>
          <a:xfrm>
            <a:off x="134874" y="1177528"/>
            <a:ext cx="3867690" cy="1733792"/>
          </a:xfrm>
          <a:prstGeom prst="rect">
            <a:avLst/>
          </a:prstGeom>
        </p:spPr>
      </p:pic>
      <p:pic>
        <p:nvPicPr>
          <p:cNvPr id="8" name="Picture 7">
            <a:extLst>
              <a:ext uri="{FF2B5EF4-FFF2-40B4-BE49-F238E27FC236}">
                <a16:creationId xmlns:a16="http://schemas.microsoft.com/office/drawing/2014/main" id="{FFFA8F9B-21F2-4AD7-9103-AF3E51B9A5AE}"/>
              </a:ext>
            </a:extLst>
          </p:cNvPr>
          <p:cNvPicPr>
            <a:picLocks noChangeAspect="1"/>
          </p:cNvPicPr>
          <p:nvPr/>
        </p:nvPicPr>
        <p:blipFill>
          <a:blip r:embed="rId4"/>
          <a:stretch>
            <a:fillRect/>
          </a:stretch>
        </p:blipFill>
        <p:spPr>
          <a:xfrm>
            <a:off x="4052261" y="1177528"/>
            <a:ext cx="4953691" cy="3000794"/>
          </a:xfrm>
          <a:prstGeom prst="rect">
            <a:avLst/>
          </a:prstGeom>
        </p:spPr>
      </p:pic>
    </p:spTree>
    <p:extLst>
      <p:ext uri="{BB962C8B-B14F-4D97-AF65-F5344CB8AC3E}">
        <p14:creationId xmlns:p14="http://schemas.microsoft.com/office/powerpoint/2010/main" val="396596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B5CD2-76A9-490A-ABA1-301FD4D4B9F7}"/>
              </a:ext>
            </a:extLst>
          </p:cNvPr>
          <p:cNvSpPr>
            <a:spLocks noGrp="1"/>
          </p:cNvSpPr>
          <p:nvPr>
            <p:ph type="sldNum" sz="quarter" idx="12"/>
          </p:nvPr>
        </p:nvSpPr>
        <p:spPr/>
        <p:txBody>
          <a:bodyPr/>
          <a:lstStyle/>
          <a:p>
            <a:fld id="{EE2556C5-CE8C-6547-B838-EA80C61A4AF7}" type="slidenum">
              <a:rPr lang="en-US" smtClean="0"/>
              <a:pPr/>
              <a:t>69</a:t>
            </a:fld>
            <a:endParaRPr lang="en-US" dirty="0"/>
          </a:p>
        </p:txBody>
      </p:sp>
      <p:pic>
        <p:nvPicPr>
          <p:cNvPr id="20482" name="Picture 2" descr="Image result for pwa">
            <a:extLst>
              <a:ext uri="{FF2B5EF4-FFF2-40B4-BE49-F238E27FC236}">
                <a16:creationId xmlns:a16="http://schemas.microsoft.com/office/drawing/2014/main" id="{CAB90AF4-E8D7-432F-88EA-67A003A7B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330" y="470645"/>
            <a:ext cx="4797022" cy="359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03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B5CD2-76A9-490A-ABA1-301FD4D4B9F7}"/>
              </a:ext>
            </a:extLst>
          </p:cNvPr>
          <p:cNvSpPr>
            <a:spLocks noGrp="1"/>
          </p:cNvSpPr>
          <p:nvPr>
            <p:ph type="sldNum" sz="quarter" idx="12"/>
          </p:nvPr>
        </p:nvSpPr>
        <p:spPr/>
        <p:txBody>
          <a:bodyPr/>
          <a:lstStyle/>
          <a:p>
            <a:fld id="{EE2556C5-CE8C-6547-B838-EA80C61A4AF7}" type="slidenum">
              <a:rPr lang="en-US" smtClean="0"/>
              <a:pPr/>
              <a:t>7</a:t>
            </a:fld>
            <a:endParaRPr lang="en-US" dirty="0"/>
          </a:p>
        </p:txBody>
      </p:sp>
      <p:pic>
        <p:nvPicPr>
          <p:cNvPr id="3074" name="Picture 2" descr="Image result for html">
            <a:extLst>
              <a:ext uri="{FF2B5EF4-FFF2-40B4-BE49-F238E27FC236}">
                <a16:creationId xmlns:a16="http://schemas.microsoft.com/office/drawing/2014/main" id="{CF797BD4-37EC-4B41-B1AB-7EE51E0C4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148" y="539608"/>
            <a:ext cx="3515155" cy="351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98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A12C06-24AC-4A10-B2A2-9E1C2F85B428}"/>
              </a:ext>
            </a:extLst>
          </p:cNvPr>
          <p:cNvSpPr>
            <a:spLocks noGrp="1"/>
          </p:cNvSpPr>
          <p:nvPr>
            <p:ph type="sldNum" sz="quarter" idx="12"/>
          </p:nvPr>
        </p:nvSpPr>
        <p:spPr/>
        <p:txBody>
          <a:bodyPr/>
          <a:lstStyle/>
          <a:p>
            <a:fld id="{EE2556C5-CE8C-6547-B838-EA80C61A4AF7}" type="slidenum">
              <a:rPr lang="en-US" smtClean="0"/>
              <a:pPr/>
              <a:t>70</a:t>
            </a:fld>
            <a:endParaRPr lang="en-US" dirty="0"/>
          </a:p>
        </p:txBody>
      </p:sp>
      <p:sp>
        <p:nvSpPr>
          <p:cNvPr id="3" name="Title 2">
            <a:extLst>
              <a:ext uri="{FF2B5EF4-FFF2-40B4-BE49-F238E27FC236}">
                <a16:creationId xmlns:a16="http://schemas.microsoft.com/office/drawing/2014/main" id="{B9B5F739-A356-409C-BA95-C462B2508BAC}"/>
              </a:ext>
            </a:extLst>
          </p:cNvPr>
          <p:cNvSpPr>
            <a:spLocks noGrp="1"/>
          </p:cNvSpPr>
          <p:nvPr>
            <p:ph type="title"/>
          </p:nvPr>
        </p:nvSpPr>
        <p:spPr/>
        <p:txBody>
          <a:bodyPr/>
          <a:lstStyle/>
          <a:p>
            <a:r>
              <a:rPr lang="en-US" dirty="0"/>
              <a:t>What is Progressive Web Apps?</a:t>
            </a:r>
          </a:p>
        </p:txBody>
      </p:sp>
      <p:sp>
        <p:nvSpPr>
          <p:cNvPr id="4" name="Content Placeholder 3">
            <a:extLst>
              <a:ext uri="{FF2B5EF4-FFF2-40B4-BE49-F238E27FC236}">
                <a16:creationId xmlns:a16="http://schemas.microsoft.com/office/drawing/2014/main" id="{0FA062AE-8925-4C8A-8FEF-9CD5A124A868}"/>
              </a:ext>
            </a:extLst>
          </p:cNvPr>
          <p:cNvSpPr>
            <a:spLocks noGrp="1"/>
          </p:cNvSpPr>
          <p:nvPr>
            <p:ph sz="quarter" idx="13"/>
          </p:nvPr>
        </p:nvSpPr>
        <p:spPr/>
        <p:txBody>
          <a:bodyPr/>
          <a:lstStyle/>
          <a:p>
            <a:r>
              <a:rPr lang="en-US" sz="2000" dirty="0"/>
              <a:t>Progressive Web Apps are experiences that combine the best of the web and the best of apps. They are useful to users from the very first visit in a browser tab, no install required. As the user progressively builds a relationship with the app over time, it becomes more and more powerful. It loads quickly, even on flaky networks, sends relevant push notifications, has an icon on the home screen, and loads as a top-level, full screen experience.</a:t>
            </a:r>
          </a:p>
          <a:p>
            <a:endParaRPr lang="en-US" dirty="0"/>
          </a:p>
          <a:p>
            <a:pPr algn="ctr"/>
            <a:r>
              <a:rPr lang="en-US" i="1" dirty="0"/>
              <a:t>“…they’re just websites that took all the right vitamins.”</a:t>
            </a:r>
          </a:p>
        </p:txBody>
      </p:sp>
    </p:spTree>
    <p:extLst>
      <p:ext uri="{BB962C8B-B14F-4D97-AF65-F5344CB8AC3E}">
        <p14:creationId xmlns:p14="http://schemas.microsoft.com/office/powerpoint/2010/main" val="121231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A12C06-24AC-4A10-B2A2-9E1C2F85B428}"/>
              </a:ext>
            </a:extLst>
          </p:cNvPr>
          <p:cNvSpPr>
            <a:spLocks noGrp="1"/>
          </p:cNvSpPr>
          <p:nvPr>
            <p:ph type="sldNum" sz="quarter" idx="12"/>
          </p:nvPr>
        </p:nvSpPr>
        <p:spPr/>
        <p:txBody>
          <a:bodyPr/>
          <a:lstStyle/>
          <a:p>
            <a:fld id="{EE2556C5-CE8C-6547-B838-EA80C61A4AF7}" type="slidenum">
              <a:rPr lang="en-US" smtClean="0"/>
              <a:pPr/>
              <a:t>71</a:t>
            </a:fld>
            <a:endParaRPr lang="en-US" dirty="0"/>
          </a:p>
        </p:txBody>
      </p:sp>
      <p:sp>
        <p:nvSpPr>
          <p:cNvPr id="3" name="Title 2">
            <a:extLst>
              <a:ext uri="{FF2B5EF4-FFF2-40B4-BE49-F238E27FC236}">
                <a16:creationId xmlns:a16="http://schemas.microsoft.com/office/drawing/2014/main" id="{B9B5F739-A356-409C-BA95-C462B2508BAC}"/>
              </a:ext>
            </a:extLst>
          </p:cNvPr>
          <p:cNvSpPr>
            <a:spLocks noGrp="1"/>
          </p:cNvSpPr>
          <p:nvPr>
            <p:ph type="title"/>
          </p:nvPr>
        </p:nvSpPr>
        <p:spPr/>
        <p:txBody>
          <a:bodyPr/>
          <a:lstStyle/>
          <a:p>
            <a:r>
              <a:rPr lang="en-US" dirty="0"/>
              <a:t>PWA Characteristics</a:t>
            </a:r>
          </a:p>
        </p:txBody>
      </p:sp>
      <p:sp>
        <p:nvSpPr>
          <p:cNvPr id="4" name="Content Placeholder 3">
            <a:extLst>
              <a:ext uri="{FF2B5EF4-FFF2-40B4-BE49-F238E27FC236}">
                <a16:creationId xmlns:a16="http://schemas.microsoft.com/office/drawing/2014/main" id="{0FA062AE-8925-4C8A-8FEF-9CD5A124A868}"/>
              </a:ext>
            </a:extLst>
          </p:cNvPr>
          <p:cNvSpPr>
            <a:spLocks noGrp="1"/>
          </p:cNvSpPr>
          <p:nvPr>
            <p:ph sz="quarter" idx="13"/>
          </p:nvPr>
        </p:nvSpPr>
        <p:spPr/>
        <p:txBody>
          <a:bodyPr/>
          <a:lstStyle/>
          <a:p>
            <a:r>
              <a:rPr lang="en-US" sz="1600" b="1" dirty="0"/>
              <a:t>Progressive</a:t>
            </a:r>
            <a:r>
              <a:rPr lang="en-US" sz="1600" dirty="0"/>
              <a:t> - Works for every user, regardless of browser choice because it's built with progressive enhancement as a core tenet.</a:t>
            </a:r>
          </a:p>
          <a:p>
            <a:r>
              <a:rPr lang="en-US" sz="1600" b="1" dirty="0"/>
              <a:t>Responsive</a:t>
            </a:r>
            <a:r>
              <a:rPr lang="en-US" sz="1600" dirty="0"/>
              <a:t> - Fits any form factor: desktop, mobile, tablet, or whatever is next.</a:t>
            </a:r>
          </a:p>
          <a:p>
            <a:r>
              <a:rPr lang="en-US" sz="1600" b="1" dirty="0"/>
              <a:t>Connectivity independent</a:t>
            </a:r>
            <a:r>
              <a:rPr lang="en-US" sz="1600" dirty="0"/>
              <a:t> - Enhanced with service workers to work offline or on low-quality networks.</a:t>
            </a:r>
          </a:p>
          <a:p>
            <a:r>
              <a:rPr lang="en-US" sz="1600" b="1" dirty="0"/>
              <a:t>App-like</a:t>
            </a:r>
            <a:r>
              <a:rPr lang="en-US" sz="1600" dirty="0"/>
              <a:t> - Feels like an app, because the app shell model separates the application </a:t>
            </a:r>
            <a:r>
              <a:rPr lang="en-US" sz="1600" i="1" dirty="0"/>
              <a:t>functionality</a:t>
            </a:r>
            <a:r>
              <a:rPr lang="en-US" sz="1600" dirty="0"/>
              <a:t> from application </a:t>
            </a:r>
            <a:r>
              <a:rPr lang="en-US" sz="1600" i="1" dirty="0"/>
              <a:t>content</a:t>
            </a:r>
            <a:r>
              <a:rPr lang="en-US" sz="1600" dirty="0"/>
              <a:t>.</a:t>
            </a:r>
          </a:p>
          <a:p>
            <a:r>
              <a:rPr lang="en-US" sz="1600" b="1" dirty="0"/>
              <a:t>Fresh</a:t>
            </a:r>
            <a:r>
              <a:rPr lang="en-US" sz="1600" dirty="0"/>
              <a:t> - Always up-to-date thanks to the service worker update process.</a:t>
            </a:r>
          </a:p>
        </p:txBody>
      </p:sp>
    </p:spTree>
    <p:extLst>
      <p:ext uri="{BB962C8B-B14F-4D97-AF65-F5344CB8AC3E}">
        <p14:creationId xmlns:p14="http://schemas.microsoft.com/office/powerpoint/2010/main" val="165850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A12C06-24AC-4A10-B2A2-9E1C2F85B428}"/>
              </a:ext>
            </a:extLst>
          </p:cNvPr>
          <p:cNvSpPr>
            <a:spLocks noGrp="1"/>
          </p:cNvSpPr>
          <p:nvPr>
            <p:ph type="sldNum" sz="quarter" idx="12"/>
          </p:nvPr>
        </p:nvSpPr>
        <p:spPr/>
        <p:txBody>
          <a:bodyPr/>
          <a:lstStyle/>
          <a:p>
            <a:fld id="{EE2556C5-CE8C-6547-B838-EA80C61A4AF7}" type="slidenum">
              <a:rPr lang="en-US" smtClean="0"/>
              <a:pPr/>
              <a:t>72</a:t>
            </a:fld>
            <a:endParaRPr lang="en-US" dirty="0"/>
          </a:p>
        </p:txBody>
      </p:sp>
      <p:sp>
        <p:nvSpPr>
          <p:cNvPr id="3" name="Title 2">
            <a:extLst>
              <a:ext uri="{FF2B5EF4-FFF2-40B4-BE49-F238E27FC236}">
                <a16:creationId xmlns:a16="http://schemas.microsoft.com/office/drawing/2014/main" id="{B9B5F739-A356-409C-BA95-C462B2508BAC}"/>
              </a:ext>
            </a:extLst>
          </p:cNvPr>
          <p:cNvSpPr>
            <a:spLocks noGrp="1"/>
          </p:cNvSpPr>
          <p:nvPr>
            <p:ph type="title"/>
          </p:nvPr>
        </p:nvSpPr>
        <p:spPr/>
        <p:txBody>
          <a:bodyPr/>
          <a:lstStyle/>
          <a:p>
            <a:r>
              <a:rPr lang="en-US" dirty="0"/>
              <a:t>PWA Characteristics</a:t>
            </a:r>
          </a:p>
        </p:txBody>
      </p:sp>
      <p:sp>
        <p:nvSpPr>
          <p:cNvPr id="4" name="Content Placeholder 3">
            <a:extLst>
              <a:ext uri="{FF2B5EF4-FFF2-40B4-BE49-F238E27FC236}">
                <a16:creationId xmlns:a16="http://schemas.microsoft.com/office/drawing/2014/main" id="{0FA062AE-8925-4C8A-8FEF-9CD5A124A868}"/>
              </a:ext>
            </a:extLst>
          </p:cNvPr>
          <p:cNvSpPr>
            <a:spLocks noGrp="1"/>
          </p:cNvSpPr>
          <p:nvPr>
            <p:ph sz="quarter" idx="13"/>
          </p:nvPr>
        </p:nvSpPr>
        <p:spPr>
          <a:xfrm>
            <a:off x="455613" y="1118266"/>
            <a:ext cx="8228012" cy="3425825"/>
          </a:xfrm>
        </p:spPr>
        <p:txBody>
          <a:bodyPr/>
          <a:lstStyle/>
          <a:p>
            <a:r>
              <a:rPr lang="en-US" sz="1600" b="1" dirty="0"/>
              <a:t>Safe</a:t>
            </a:r>
            <a:r>
              <a:rPr lang="en-US" sz="1600" dirty="0"/>
              <a:t> - Served via HTTPS to prevent snooping and to ensure content hasn't been tampered with.</a:t>
            </a:r>
          </a:p>
          <a:p>
            <a:r>
              <a:rPr lang="en-US" sz="1600" b="1" dirty="0"/>
              <a:t>Discoverable</a:t>
            </a:r>
            <a:r>
              <a:rPr lang="en-US" sz="1600" dirty="0"/>
              <a:t> - Is identifiable as an "application" thanks to W3C manifest and service worker registration scope, allowing search engines to find it.</a:t>
            </a:r>
          </a:p>
          <a:p>
            <a:r>
              <a:rPr lang="en-US" sz="1600" b="1" dirty="0"/>
              <a:t>Re-engageable</a:t>
            </a:r>
            <a:r>
              <a:rPr lang="en-US" sz="1600" dirty="0"/>
              <a:t> - Makes re-engagement easy through features like push notifications.</a:t>
            </a:r>
          </a:p>
          <a:p>
            <a:r>
              <a:rPr lang="en-US" sz="1600" b="1" dirty="0"/>
              <a:t>Installable</a:t>
            </a:r>
            <a:r>
              <a:rPr lang="en-US" sz="1600" dirty="0"/>
              <a:t> - Allows users to add apps they find most useful to their home screen without the hassle of an app store.</a:t>
            </a:r>
          </a:p>
          <a:p>
            <a:r>
              <a:rPr lang="en-US" sz="1600" b="1" dirty="0"/>
              <a:t>Linkable</a:t>
            </a:r>
            <a:r>
              <a:rPr lang="en-US" sz="1600" dirty="0"/>
              <a:t> - Easily share the application via URL, does not require complex installation.</a:t>
            </a:r>
          </a:p>
        </p:txBody>
      </p:sp>
    </p:spTree>
    <p:extLst>
      <p:ext uri="{BB962C8B-B14F-4D97-AF65-F5344CB8AC3E}">
        <p14:creationId xmlns:p14="http://schemas.microsoft.com/office/powerpoint/2010/main" val="73502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B5CD2-76A9-490A-ABA1-301FD4D4B9F7}"/>
              </a:ext>
            </a:extLst>
          </p:cNvPr>
          <p:cNvSpPr>
            <a:spLocks noGrp="1"/>
          </p:cNvSpPr>
          <p:nvPr>
            <p:ph type="sldNum" sz="quarter" idx="12"/>
          </p:nvPr>
        </p:nvSpPr>
        <p:spPr/>
        <p:txBody>
          <a:bodyPr/>
          <a:lstStyle/>
          <a:p>
            <a:fld id="{EE2556C5-CE8C-6547-B838-EA80C61A4AF7}" type="slidenum">
              <a:rPr lang="en-US" smtClean="0"/>
              <a:pPr/>
              <a:t>73</a:t>
            </a:fld>
            <a:endParaRPr lang="en-US" dirty="0"/>
          </a:p>
        </p:txBody>
      </p:sp>
      <p:pic>
        <p:nvPicPr>
          <p:cNvPr id="21506" name="Picture 2" descr="Image result for mern stack">
            <a:extLst>
              <a:ext uri="{FF2B5EF4-FFF2-40B4-BE49-F238E27FC236}">
                <a16:creationId xmlns:a16="http://schemas.microsoft.com/office/drawing/2014/main" id="{322EEDC5-EF3F-483C-9DF6-AED91F020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430" y="742717"/>
            <a:ext cx="6963140" cy="365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94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A12C06-24AC-4A10-B2A2-9E1C2F85B428}"/>
              </a:ext>
            </a:extLst>
          </p:cNvPr>
          <p:cNvSpPr>
            <a:spLocks noGrp="1"/>
          </p:cNvSpPr>
          <p:nvPr>
            <p:ph type="sldNum" sz="quarter" idx="12"/>
          </p:nvPr>
        </p:nvSpPr>
        <p:spPr/>
        <p:txBody>
          <a:bodyPr/>
          <a:lstStyle/>
          <a:p>
            <a:fld id="{EE2556C5-CE8C-6547-B838-EA80C61A4AF7}" type="slidenum">
              <a:rPr lang="en-US" smtClean="0"/>
              <a:pPr/>
              <a:t>74</a:t>
            </a:fld>
            <a:endParaRPr lang="en-US" dirty="0"/>
          </a:p>
        </p:txBody>
      </p:sp>
      <p:sp>
        <p:nvSpPr>
          <p:cNvPr id="3" name="Title 2">
            <a:extLst>
              <a:ext uri="{FF2B5EF4-FFF2-40B4-BE49-F238E27FC236}">
                <a16:creationId xmlns:a16="http://schemas.microsoft.com/office/drawing/2014/main" id="{B9B5F739-A356-409C-BA95-C462B2508BAC}"/>
              </a:ext>
            </a:extLst>
          </p:cNvPr>
          <p:cNvSpPr>
            <a:spLocks noGrp="1"/>
          </p:cNvSpPr>
          <p:nvPr>
            <p:ph type="title"/>
          </p:nvPr>
        </p:nvSpPr>
        <p:spPr/>
        <p:txBody>
          <a:bodyPr/>
          <a:lstStyle/>
          <a:p>
            <a:r>
              <a:rPr lang="en-US" dirty="0"/>
              <a:t>MVC</a:t>
            </a:r>
          </a:p>
        </p:txBody>
      </p:sp>
      <p:sp>
        <p:nvSpPr>
          <p:cNvPr id="4" name="Content Placeholder 3">
            <a:extLst>
              <a:ext uri="{FF2B5EF4-FFF2-40B4-BE49-F238E27FC236}">
                <a16:creationId xmlns:a16="http://schemas.microsoft.com/office/drawing/2014/main" id="{0FA062AE-8925-4C8A-8FEF-9CD5A124A868}"/>
              </a:ext>
            </a:extLst>
          </p:cNvPr>
          <p:cNvSpPr>
            <a:spLocks noGrp="1"/>
          </p:cNvSpPr>
          <p:nvPr>
            <p:ph sz="quarter" idx="13"/>
          </p:nvPr>
        </p:nvSpPr>
        <p:spPr/>
        <p:txBody>
          <a:bodyPr/>
          <a:lstStyle/>
          <a:p>
            <a:pPr marL="285750" indent="-285750">
              <a:buFont typeface="Arial" panose="020B0604020202020204" pitchFamily="34" charset="0"/>
              <a:buChar char="•"/>
            </a:pPr>
            <a:r>
              <a:rPr lang="en-US" sz="2000" b="1" dirty="0"/>
              <a:t>M</a:t>
            </a:r>
            <a:r>
              <a:rPr lang="en-US" sz="2000" dirty="0"/>
              <a:t>odel </a:t>
            </a:r>
            <a:r>
              <a:rPr lang="en-US" sz="2000" b="1" dirty="0"/>
              <a:t>V</a:t>
            </a:r>
            <a:r>
              <a:rPr lang="en-US" sz="2000" dirty="0"/>
              <a:t>iew </a:t>
            </a:r>
            <a:r>
              <a:rPr lang="en-US" sz="2000" b="1" dirty="0"/>
              <a:t>C</a:t>
            </a:r>
            <a:r>
              <a:rPr lang="en-US" sz="2000" dirty="0"/>
              <a:t>ontroller</a:t>
            </a:r>
          </a:p>
          <a:p>
            <a:pPr marL="285750" indent="-285750">
              <a:buFont typeface="Arial" panose="020B0604020202020204" pitchFamily="34" charset="0"/>
              <a:buChar char="•"/>
            </a:pPr>
            <a:r>
              <a:rPr lang="en-US" sz="2000" dirty="0"/>
              <a:t>Design pattern used for developing user interface which divides the related program logic into three interconnected components</a:t>
            </a:r>
          </a:p>
          <a:p>
            <a:pPr marL="285750" indent="-285750">
              <a:buFont typeface="Arial" panose="020B0604020202020204" pitchFamily="34" charset="0"/>
              <a:buChar char="•"/>
            </a:pPr>
            <a:r>
              <a:rPr lang="en-US" sz="2000" b="1" dirty="0"/>
              <a:t>Model</a:t>
            </a:r>
            <a:r>
              <a:rPr lang="en-US" sz="2000" dirty="0"/>
              <a:t>: responsible for managing the data of the application. It receives user input from the controller</a:t>
            </a:r>
          </a:p>
          <a:p>
            <a:pPr marL="285750" indent="-285750">
              <a:buFont typeface="Arial" panose="020B0604020202020204" pitchFamily="34" charset="0"/>
              <a:buChar char="•"/>
            </a:pPr>
            <a:r>
              <a:rPr lang="en-US" sz="2000" b="1" dirty="0"/>
              <a:t>View</a:t>
            </a:r>
            <a:r>
              <a:rPr lang="en-US" sz="2000" dirty="0"/>
              <a:t>: representation of the model in a particular format</a:t>
            </a:r>
          </a:p>
          <a:p>
            <a:pPr marL="285750" indent="-285750">
              <a:buFont typeface="Arial" panose="020B0604020202020204" pitchFamily="34" charset="0"/>
              <a:buChar char="•"/>
            </a:pPr>
            <a:r>
              <a:rPr lang="en-US" sz="2000" b="1" dirty="0"/>
              <a:t>Controller</a:t>
            </a:r>
            <a:r>
              <a:rPr lang="en-US" sz="2000" dirty="0"/>
              <a:t>: responds to the user input and performs interactions on the data model objects. The controller receives the input, optionally validates it and then passes the input to the model</a:t>
            </a:r>
          </a:p>
        </p:txBody>
      </p:sp>
    </p:spTree>
    <p:extLst>
      <p:ext uri="{BB962C8B-B14F-4D97-AF65-F5344CB8AC3E}">
        <p14:creationId xmlns:p14="http://schemas.microsoft.com/office/powerpoint/2010/main" val="24508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A12C06-24AC-4A10-B2A2-9E1C2F85B428}"/>
              </a:ext>
            </a:extLst>
          </p:cNvPr>
          <p:cNvSpPr>
            <a:spLocks noGrp="1"/>
          </p:cNvSpPr>
          <p:nvPr>
            <p:ph type="sldNum" sz="quarter" idx="12"/>
          </p:nvPr>
        </p:nvSpPr>
        <p:spPr/>
        <p:txBody>
          <a:bodyPr/>
          <a:lstStyle/>
          <a:p>
            <a:fld id="{EE2556C5-CE8C-6547-B838-EA80C61A4AF7}" type="slidenum">
              <a:rPr lang="en-US" smtClean="0"/>
              <a:pPr/>
              <a:t>75</a:t>
            </a:fld>
            <a:endParaRPr lang="en-US" dirty="0"/>
          </a:p>
        </p:txBody>
      </p:sp>
      <p:sp>
        <p:nvSpPr>
          <p:cNvPr id="3" name="Title 2">
            <a:extLst>
              <a:ext uri="{FF2B5EF4-FFF2-40B4-BE49-F238E27FC236}">
                <a16:creationId xmlns:a16="http://schemas.microsoft.com/office/drawing/2014/main" id="{B9B5F739-A356-409C-BA95-C462B2508BAC}"/>
              </a:ext>
            </a:extLst>
          </p:cNvPr>
          <p:cNvSpPr>
            <a:spLocks noGrp="1"/>
          </p:cNvSpPr>
          <p:nvPr>
            <p:ph type="title"/>
          </p:nvPr>
        </p:nvSpPr>
        <p:spPr/>
        <p:txBody>
          <a:bodyPr/>
          <a:lstStyle/>
          <a:p>
            <a:r>
              <a:rPr lang="en-US" dirty="0"/>
              <a:t>MVC</a:t>
            </a:r>
          </a:p>
        </p:txBody>
      </p:sp>
      <p:pic>
        <p:nvPicPr>
          <p:cNvPr id="23554" name="Picture 2" descr="https://upload.wikimedia.org/wikipedia/commons/thumb/a/a0/MVC-Process.svg/800px-MVC-Process.svg.png">
            <a:extLst>
              <a:ext uri="{FF2B5EF4-FFF2-40B4-BE49-F238E27FC236}">
                <a16:creationId xmlns:a16="http://schemas.microsoft.com/office/drawing/2014/main" id="{E1142073-76F8-4795-8C1A-64055BC46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650" y="563020"/>
            <a:ext cx="3664679" cy="409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8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Technologies</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280086" y="860736"/>
            <a:ext cx="8501449" cy="2773090"/>
          </a:xfrm>
        </p:spPr>
        <p:txBody>
          <a:bodyPr/>
          <a:lstStyle/>
          <a:p>
            <a:pPr marL="285750" indent="-285750">
              <a:buFont typeface="Arial" panose="020B0604020202020204" pitchFamily="34" charset="0"/>
              <a:buChar char="•"/>
            </a:pPr>
            <a:r>
              <a:rPr lang="en-US" sz="1850" b="1" dirty="0"/>
              <a:t>Bootstrap</a:t>
            </a:r>
            <a:r>
              <a:rPr lang="en-US" sz="1850" dirty="0"/>
              <a:t>: open source toolkit for developing with HTML, CSS, and JS</a:t>
            </a:r>
          </a:p>
          <a:p>
            <a:pPr marL="285750" indent="-285750">
              <a:buFont typeface="Arial" panose="020B0604020202020204" pitchFamily="34" charset="0"/>
              <a:buChar char="•"/>
            </a:pPr>
            <a:r>
              <a:rPr lang="en-US" sz="1850" b="1" dirty="0"/>
              <a:t>Mongo</a:t>
            </a:r>
            <a:r>
              <a:rPr lang="en-US" sz="1850" dirty="0"/>
              <a:t>: cross-platform document-oriented database program</a:t>
            </a:r>
          </a:p>
          <a:p>
            <a:pPr marL="285750" indent="-285750">
              <a:buFont typeface="Arial" panose="020B0604020202020204" pitchFamily="34" charset="0"/>
              <a:buChar char="•"/>
            </a:pPr>
            <a:r>
              <a:rPr lang="en-US" sz="1850" b="1" dirty="0"/>
              <a:t>PostgreSQL</a:t>
            </a:r>
            <a:r>
              <a:rPr lang="en-US" sz="1850" dirty="0"/>
              <a:t>: free and open-source relational database management system </a:t>
            </a:r>
          </a:p>
          <a:p>
            <a:pPr marL="285750" indent="-285750">
              <a:buFont typeface="Arial" panose="020B0604020202020204" pitchFamily="34" charset="0"/>
              <a:buChar char="•"/>
            </a:pPr>
            <a:r>
              <a:rPr lang="en-US" sz="1850" b="1" dirty="0"/>
              <a:t>Angular</a:t>
            </a:r>
            <a:r>
              <a:rPr lang="en-US" sz="1850" dirty="0"/>
              <a:t>: TypeScript-based open-source web application framework developed by Google</a:t>
            </a:r>
          </a:p>
          <a:p>
            <a:pPr marL="285750" indent="-285750">
              <a:buFont typeface="Arial" panose="020B0604020202020204" pitchFamily="34" charset="0"/>
              <a:buChar char="•"/>
            </a:pPr>
            <a:r>
              <a:rPr lang="en-US" sz="1850" b="1" dirty="0"/>
              <a:t>React</a:t>
            </a:r>
            <a:r>
              <a:rPr lang="en-US" sz="1850" dirty="0"/>
              <a:t>: JavaScript library for building user interfaces maintained by Facebook</a:t>
            </a:r>
          </a:p>
          <a:p>
            <a:pPr marL="285750" indent="-285750">
              <a:buFont typeface="Arial" panose="020B0604020202020204" pitchFamily="34" charset="0"/>
              <a:buChar char="•"/>
            </a:pPr>
            <a:r>
              <a:rPr lang="en-US" sz="1850" b="1" dirty="0"/>
              <a:t>NodeJS</a:t>
            </a:r>
            <a:r>
              <a:rPr lang="en-US" sz="1850" dirty="0"/>
              <a:t>: open-source, cross-platform, JavaScript runtime environment that executes JavaScript code outside of a browser</a:t>
            </a:r>
          </a:p>
          <a:p>
            <a:pPr marL="285750" indent="-285750">
              <a:buFont typeface="Arial" panose="020B0604020202020204" pitchFamily="34" charset="0"/>
              <a:buChar char="•"/>
            </a:pPr>
            <a:r>
              <a:rPr lang="en-US" sz="1850" b="1" dirty="0"/>
              <a:t>Express.js</a:t>
            </a:r>
            <a:r>
              <a:rPr lang="en-US" sz="1850" dirty="0"/>
              <a:t>: open-source web application framework for Node.js</a:t>
            </a:r>
          </a:p>
          <a:p>
            <a:pPr marL="285750" indent="-285750">
              <a:buFont typeface="Arial" panose="020B0604020202020204" pitchFamily="34" charset="0"/>
              <a:buChar char="•"/>
            </a:pPr>
            <a:r>
              <a:rPr lang="en-US" sz="1850" dirty="0"/>
              <a:t>Many more (Sails, Vue, Docker, </a:t>
            </a:r>
            <a:r>
              <a:rPr lang="en-US" sz="1850" dirty="0" err="1"/>
              <a:t>etc</a:t>
            </a:r>
            <a:r>
              <a:rPr lang="en-US" sz="1850" dirty="0"/>
              <a:t>)</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76</a:t>
            </a:fld>
            <a:endParaRPr lang="en-US" dirty="0"/>
          </a:p>
        </p:txBody>
      </p:sp>
    </p:spTree>
    <p:extLst>
      <p:ext uri="{BB962C8B-B14F-4D97-AF65-F5344CB8AC3E}">
        <p14:creationId xmlns:p14="http://schemas.microsoft.com/office/powerpoint/2010/main" val="99177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A12C06-24AC-4A10-B2A2-9E1C2F85B428}"/>
              </a:ext>
            </a:extLst>
          </p:cNvPr>
          <p:cNvSpPr>
            <a:spLocks noGrp="1"/>
          </p:cNvSpPr>
          <p:nvPr>
            <p:ph type="sldNum" sz="quarter" idx="12"/>
          </p:nvPr>
        </p:nvSpPr>
        <p:spPr/>
        <p:txBody>
          <a:bodyPr/>
          <a:lstStyle/>
          <a:p>
            <a:fld id="{EE2556C5-CE8C-6547-B838-EA80C61A4AF7}" type="slidenum">
              <a:rPr lang="en-US" smtClean="0"/>
              <a:pPr/>
              <a:t>77</a:t>
            </a:fld>
            <a:endParaRPr lang="en-US" dirty="0"/>
          </a:p>
        </p:txBody>
      </p:sp>
      <p:sp>
        <p:nvSpPr>
          <p:cNvPr id="3" name="Title 2">
            <a:extLst>
              <a:ext uri="{FF2B5EF4-FFF2-40B4-BE49-F238E27FC236}">
                <a16:creationId xmlns:a16="http://schemas.microsoft.com/office/drawing/2014/main" id="{B9B5F739-A356-409C-BA95-C462B2508BAC}"/>
              </a:ext>
            </a:extLst>
          </p:cNvPr>
          <p:cNvSpPr>
            <a:spLocks noGrp="1"/>
          </p:cNvSpPr>
          <p:nvPr>
            <p:ph type="title"/>
          </p:nvPr>
        </p:nvSpPr>
        <p:spPr/>
        <p:txBody>
          <a:bodyPr/>
          <a:lstStyle/>
          <a:p>
            <a:r>
              <a:rPr lang="en-US" dirty="0"/>
              <a:t>MEAN Stack</a:t>
            </a:r>
          </a:p>
        </p:txBody>
      </p:sp>
      <p:pic>
        <p:nvPicPr>
          <p:cNvPr id="22532" name="Picture 4" descr="Related image">
            <a:extLst>
              <a:ext uri="{FF2B5EF4-FFF2-40B4-BE49-F238E27FC236}">
                <a16:creationId xmlns:a16="http://schemas.microsoft.com/office/drawing/2014/main" id="{E11E386D-51D5-4C5E-8805-B04F36453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229" y="814906"/>
            <a:ext cx="7969984" cy="388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12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A12C06-24AC-4A10-B2A2-9E1C2F85B428}"/>
              </a:ext>
            </a:extLst>
          </p:cNvPr>
          <p:cNvSpPr>
            <a:spLocks noGrp="1"/>
          </p:cNvSpPr>
          <p:nvPr>
            <p:ph type="sldNum" sz="quarter" idx="12"/>
          </p:nvPr>
        </p:nvSpPr>
        <p:spPr/>
        <p:txBody>
          <a:bodyPr/>
          <a:lstStyle/>
          <a:p>
            <a:fld id="{EE2556C5-CE8C-6547-B838-EA80C61A4AF7}" type="slidenum">
              <a:rPr lang="en-US" smtClean="0"/>
              <a:pPr/>
              <a:t>78</a:t>
            </a:fld>
            <a:endParaRPr lang="en-US" dirty="0"/>
          </a:p>
        </p:txBody>
      </p:sp>
      <p:sp>
        <p:nvSpPr>
          <p:cNvPr id="3" name="Title 2">
            <a:extLst>
              <a:ext uri="{FF2B5EF4-FFF2-40B4-BE49-F238E27FC236}">
                <a16:creationId xmlns:a16="http://schemas.microsoft.com/office/drawing/2014/main" id="{B9B5F739-A356-409C-BA95-C462B2508BAC}"/>
              </a:ext>
            </a:extLst>
          </p:cNvPr>
          <p:cNvSpPr>
            <a:spLocks noGrp="1"/>
          </p:cNvSpPr>
          <p:nvPr>
            <p:ph type="title"/>
          </p:nvPr>
        </p:nvSpPr>
        <p:spPr/>
        <p:txBody>
          <a:bodyPr/>
          <a:lstStyle/>
          <a:p>
            <a:r>
              <a:rPr lang="en-US" dirty="0"/>
              <a:t>MERN Stack</a:t>
            </a:r>
          </a:p>
        </p:txBody>
      </p:sp>
      <p:pic>
        <p:nvPicPr>
          <p:cNvPr id="4" name="Picture 3">
            <a:extLst>
              <a:ext uri="{FF2B5EF4-FFF2-40B4-BE49-F238E27FC236}">
                <a16:creationId xmlns:a16="http://schemas.microsoft.com/office/drawing/2014/main" id="{B2543F35-BA94-4053-BA4D-61343792A053}"/>
              </a:ext>
            </a:extLst>
          </p:cNvPr>
          <p:cNvPicPr>
            <a:picLocks noChangeAspect="1"/>
          </p:cNvPicPr>
          <p:nvPr/>
        </p:nvPicPr>
        <p:blipFill>
          <a:blip r:embed="rId2"/>
          <a:stretch>
            <a:fillRect/>
          </a:stretch>
        </p:blipFill>
        <p:spPr>
          <a:xfrm>
            <a:off x="748068" y="1092292"/>
            <a:ext cx="7644689" cy="3345237"/>
          </a:xfrm>
          <a:prstGeom prst="rect">
            <a:avLst/>
          </a:prstGeom>
        </p:spPr>
      </p:pic>
    </p:spTree>
    <p:extLst>
      <p:ext uri="{BB962C8B-B14F-4D97-AF65-F5344CB8AC3E}">
        <p14:creationId xmlns:p14="http://schemas.microsoft.com/office/powerpoint/2010/main" val="17658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039EB2-953F-4CF4-AD24-F1F36C2AAD92}"/>
              </a:ext>
            </a:extLst>
          </p:cNvPr>
          <p:cNvSpPr>
            <a:spLocks noGrp="1"/>
          </p:cNvSpPr>
          <p:nvPr>
            <p:ph type="title"/>
          </p:nvPr>
        </p:nvSpPr>
        <p:spPr/>
        <p:txBody>
          <a:bodyPr/>
          <a:lstStyle/>
          <a:p>
            <a:pPr algn="ctr"/>
            <a:r>
              <a:rPr lang="en-US" sz="9600" dirty="0"/>
              <a:t>Prework</a:t>
            </a:r>
          </a:p>
        </p:txBody>
      </p:sp>
    </p:spTree>
    <p:extLst>
      <p:ext uri="{BB962C8B-B14F-4D97-AF65-F5344CB8AC3E}">
        <p14:creationId xmlns:p14="http://schemas.microsoft.com/office/powerpoint/2010/main" val="329726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HTML</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455613" y="1106181"/>
            <a:ext cx="8228012" cy="2773090"/>
          </a:xfrm>
        </p:spPr>
        <p:txBody>
          <a:bodyPr/>
          <a:lstStyle/>
          <a:p>
            <a:pPr marL="285750" indent="-285750">
              <a:buFont typeface="Arial" panose="020B0604020202020204" pitchFamily="34" charset="0"/>
              <a:buChar char="•"/>
            </a:pPr>
            <a:r>
              <a:rPr lang="en-US" sz="2400" dirty="0"/>
              <a:t>Hypertext Markup Language </a:t>
            </a:r>
          </a:p>
          <a:p>
            <a:pPr marL="285750" indent="-285750">
              <a:buFont typeface="Arial" panose="020B0604020202020204" pitchFamily="34" charset="0"/>
              <a:buChar char="•"/>
            </a:pPr>
            <a:r>
              <a:rPr lang="en-US" sz="2400" dirty="0"/>
              <a:t>HTML describes the structure of a web page  </a:t>
            </a:r>
          </a:p>
          <a:p>
            <a:pPr marL="285750" indent="-285750">
              <a:buFont typeface="Arial" panose="020B0604020202020204" pitchFamily="34" charset="0"/>
              <a:buChar char="•"/>
            </a:pPr>
            <a:r>
              <a:rPr lang="en-US" sz="2400" dirty="0"/>
              <a:t>Consists of a series of elements, known as tags</a:t>
            </a:r>
          </a:p>
          <a:p>
            <a:pPr marL="285750" indent="-285750">
              <a:buFont typeface="Arial" panose="020B0604020202020204" pitchFamily="34" charset="0"/>
              <a:buChar char="•"/>
            </a:pPr>
            <a:r>
              <a:rPr lang="en-US" sz="2400" dirty="0"/>
              <a:t>Browsers do not display the HTML tags, but use them to render the content of the page</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8</a:t>
            </a:fld>
            <a:endParaRPr lang="en-US" dirty="0"/>
          </a:p>
        </p:txBody>
      </p:sp>
    </p:spTree>
    <p:extLst>
      <p:ext uri="{BB962C8B-B14F-4D97-AF65-F5344CB8AC3E}">
        <p14:creationId xmlns:p14="http://schemas.microsoft.com/office/powerpoint/2010/main" val="269946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Prework</a:t>
            </a:r>
          </a:p>
        </p:txBody>
      </p:sp>
      <p:sp>
        <p:nvSpPr>
          <p:cNvPr id="5" name="Content Placeholder 4">
            <a:extLst>
              <a:ext uri="{FF2B5EF4-FFF2-40B4-BE49-F238E27FC236}">
                <a16:creationId xmlns:a16="http://schemas.microsoft.com/office/drawing/2014/main" id="{FE6DAE2E-27B0-43FB-BD0E-E11BD66F718F}"/>
              </a:ext>
            </a:extLst>
          </p:cNvPr>
          <p:cNvSpPr>
            <a:spLocks noGrp="1"/>
          </p:cNvSpPr>
          <p:nvPr>
            <p:ph sz="quarter" idx="13"/>
          </p:nvPr>
        </p:nvSpPr>
        <p:spPr>
          <a:xfrm>
            <a:off x="349624" y="1025496"/>
            <a:ext cx="8334001" cy="2773090"/>
          </a:xfrm>
        </p:spPr>
        <p:txBody>
          <a:bodyPr/>
          <a:lstStyle/>
          <a:p>
            <a:pPr marL="511175" lvl="1" indent="-285750">
              <a:buFont typeface="Arial" panose="020B0604020202020204" pitchFamily="34" charset="0"/>
              <a:buChar char="•"/>
            </a:pPr>
            <a:r>
              <a:rPr lang="en-US" sz="2400" dirty="0"/>
              <a:t>Laptop</a:t>
            </a:r>
          </a:p>
          <a:p>
            <a:pPr marL="511175" lvl="1" indent="-285750">
              <a:buFont typeface="Arial" panose="020B0604020202020204" pitchFamily="34" charset="0"/>
              <a:buChar char="•"/>
            </a:pPr>
            <a:r>
              <a:rPr lang="en-US" sz="2400" dirty="0"/>
              <a:t>Internet connection</a:t>
            </a:r>
          </a:p>
          <a:p>
            <a:pPr marL="511175" lvl="1" indent="-285750">
              <a:buFont typeface="Arial" panose="020B0604020202020204" pitchFamily="34" charset="0"/>
              <a:buChar char="•"/>
            </a:pPr>
            <a:r>
              <a:rPr lang="en-US" sz="2400" dirty="0"/>
              <a:t>IDE (Visual Studio Code)</a:t>
            </a:r>
          </a:p>
          <a:p>
            <a:pPr marL="511175" lvl="1" indent="-285750">
              <a:buFont typeface="Arial" panose="020B0604020202020204" pitchFamily="34" charset="0"/>
              <a:buChar char="•"/>
            </a:pPr>
            <a:r>
              <a:rPr lang="en-US" sz="2400" dirty="0"/>
              <a:t>NodeJS installed</a:t>
            </a:r>
          </a:p>
          <a:p>
            <a:pPr marL="511175" lvl="1" indent="-285750">
              <a:buFont typeface="Arial" panose="020B0604020202020204" pitchFamily="34" charset="0"/>
              <a:buChar char="•"/>
            </a:pPr>
            <a:endParaRPr lang="en-US" sz="2000" dirty="0"/>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80</a:t>
            </a:fld>
            <a:endParaRPr lang="en-US" dirty="0"/>
          </a:p>
        </p:txBody>
      </p:sp>
    </p:spTree>
    <p:extLst>
      <p:ext uri="{BB962C8B-B14F-4D97-AF65-F5344CB8AC3E}">
        <p14:creationId xmlns:p14="http://schemas.microsoft.com/office/powerpoint/2010/main" val="6192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920C58-5BD1-47CE-906C-A005ED5C0046}"/>
              </a:ext>
            </a:extLst>
          </p:cNvPr>
          <p:cNvSpPr>
            <a:spLocks noGrp="1"/>
          </p:cNvSpPr>
          <p:nvPr>
            <p:ph type="sldNum" sz="quarter" idx="4294967295"/>
          </p:nvPr>
        </p:nvSpPr>
        <p:spPr>
          <a:xfrm>
            <a:off x="7010400" y="4824413"/>
            <a:ext cx="2133600" cy="273050"/>
          </a:xfrm>
        </p:spPr>
        <p:txBody>
          <a:bodyPr/>
          <a:lstStyle/>
          <a:p>
            <a:fld id="{EE2556C5-CE8C-6547-B838-EA80C61A4AF7}" type="slidenum">
              <a:rPr lang="en-US" smtClean="0"/>
              <a:pPr/>
              <a:t>81</a:t>
            </a:fld>
            <a:endParaRPr lang="en-US" dirty="0"/>
          </a:p>
        </p:txBody>
      </p:sp>
    </p:spTree>
    <p:extLst>
      <p:ext uri="{BB962C8B-B14F-4D97-AF65-F5344CB8AC3E}">
        <p14:creationId xmlns:p14="http://schemas.microsoft.com/office/powerpoint/2010/main" val="164738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4F649-55D7-4BB9-9CE3-5A06377AAC69}"/>
              </a:ext>
            </a:extLst>
          </p:cNvPr>
          <p:cNvSpPr>
            <a:spLocks noGrp="1"/>
          </p:cNvSpPr>
          <p:nvPr>
            <p:ph type="title"/>
          </p:nvPr>
        </p:nvSpPr>
        <p:spPr/>
        <p:txBody>
          <a:bodyPr/>
          <a:lstStyle/>
          <a:p>
            <a:r>
              <a:rPr lang="en-US" dirty="0"/>
              <a:t>HTML Page Structure</a:t>
            </a:r>
          </a:p>
        </p:txBody>
      </p:sp>
      <p:sp>
        <p:nvSpPr>
          <p:cNvPr id="2" name="Slide Number Placeholder 1">
            <a:extLst>
              <a:ext uri="{FF2B5EF4-FFF2-40B4-BE49-F238E27FC236}">
                <a16:creationId xmlns:a16="http://schemas.microsoft.com/office/drawing/2014/main" id="{C50DC183-E442-46A9-AB4E-EDA66CF765A1}"/>
              </a:ext>
            </a:extLst>
          </p:cNvPr>
          <p:cNvSpPr>
            <a:spLocks noGrp="1"/>
          </p:cNvSpPr>
          <p:nvPr>
            <p:ph type="sldNum" sz="quarter" idx="12"/>
          </p:nvPr>
        </p:nvSpPr>
        <p:spPr/>
        <p:txBody>
          <a:bodyPr/>
          <a:lstStyle/>
          <a:p>
            <a:fld id="{EE2556C5-CE8C-6547-B838-EA80C61A4AF7}" type="slidenum">
              <a:rPr lang="en-US" smtClean="0"/>
              <a:pPr/>
              <a:t>9</a:t>
            </a:fld>
            <a:endParaRPr lang="en-US" dirty="0"/>
          </a:p>
        </p:txBody>
      </p:sp>
      <p:pic>
        <p:nvPicPr>
          <p:cNvPr id="7" name="Picture 6">
            <a:extLst>
              <a:ext uri="{FF2B5EF4-FFF2-40B4-BE49-F238E27FC236}">
                <a16:creationId xmlns:a16="http://schemas.microsoft.com/office/drawing/2014/main" id="{828669AB-66A6-4D51-88F2-8C22ACDA8C0E}"/>
              </a:ext>
            </a:extLst>
          </p:cNvPr>
          <p:cNvPicPr>
            <a:picLocks noChangeAspect="1"/>
          </p:cNvPicPr>
          <p:nvPr/>
        </p:nvPicPr>
        <p:blipFill>
          <a:blip r:embed="rId3"/>
          <a:stretch>
            <a:fillRect/>
          </a:stretch>
        </p:blipFill>
        <p:spPr>
          <a:xfrm>
            <a:off x="443586" y="1006765"/>
            <a:ext cx="8241627" cy="3452574"/>
          </a:xfrm>
          <a:prstGeom prst="rect">
            <a:avLst/>
          </a:prstGeom>
        </p:spPr>
      </p:pic>
    </p:spTree>
    <p:extLst>
      <p:ext uri="{BB962C8B-B14F-4D97-AF65-F5344CB8AC3E}">
        <p14:creationId xmlns:p14="http://schemas.microsoft.com/office/powerpoint/2010/main" val="375803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2998</Words>
  <Application>Microsoft Office PowerPoint</Application>
  <PresentationFormat>On-screen Show (16:9)</PresentationFormat>
  <Paragraphs>597</Paragraphs>
  <Slides>81</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Intel Clear</vt:lpstr>
      <vt:lpstr>Intel Clear Pro</vt:lpstr>
      <vt:lpstr>Wingdings</vt:lpstr>
      <vt:lpstr>Int_PPT Template_ClearPro_16x9</vt:lpstr>
      <vt:lpstr>Web development</vt:lpstr>
      <vt:lpstr>PowerPoint Presentation</vt:lpstr>
      <vt:lpstr>Agenda</vt:lpstr>
      <vt:lpstr>History and evolution</vt:lpstr>
      <vt:lpstr>Basic Concepts</vt:lpstr>
      <vt:lpstr>Basic Concepts</vt:lpstr>
      <vt:lpstr>PowerPoint Presentation</vt:lpstr>
      <vt:lpstr>HTML</vt:lpstr>
      <vt:lpstr>HTML Page Structure</vt:lpstr>
      <vt:lpstr>HTML Tags and Attributes</vt:lpstr>
      <vt:lpstr>Commonly used HTML elements</vt:lpstr>
      <vt:lpstr>Commonly used HTML elements</vt:lpstr>
      <vt:lpstr>PowerPoint Presentation</vt:lpstr>
      <vt:lpstr>What’s HTML5</vt:lpstr>
      <vt:lpstr>Semantic/Structural elements</vt:lpstr>
      <vt:lpstr>Semantic/Structural elements</vt:lpstr>
      <vt:lpstr>Main</vt:lpstr>
      <vt:lpstr>Article</vt:lpstr>
      <vt:lpstr>Section</vt:lpstr>
      <vt:lpstr>Header &amp; Footer</vt:lpstr>
      <vt:lpstr>Nav</vt:lpstr>
      <vt:lpstr>Aside</vt:lpstr>
      <vt:lpstr>Form elements</vt:lpstr>
      <vt:lpstr>Color</vt:lpstr>
      <vt:lpstr>Date</vt:lpstr>
      <vt:lpstr>Month</vt:lpstr>
      <vt:lpstr>Week</vt:lpstr>
      <vt:lpstr>Time</vt:lpstr>
      <vt:lpstr>Email</vt:lpstr>
      <vt:lpstr>URL</vt:lpstr>
      <vt:lpstr>Tel</vt:lpstr>
      <vt:lpstr>Number</vt:lpstr>
      <vt:lpstr>Range</vt:lpstr>
      <vt:lpstr>Graphics - Canvas</vt:lpstr>
      <vt:lpstr>Graphics - Canvas</vt:lpstr>
      <vt:lpstr>Media elements - Video</vt:lpstr>
      <vt:lpstr>Media elements - Audio</vt:lpstr>
      <vt:lpstr>New APIs - Geolocation</vt:lpstr>
      <vt:lpstr>New APIs – Drag and Drop</vt:lpstr>
      <vt:lpstr>PowerPoint Presentation</vt:lpstr>
      <vt:lpstr>CSS</vt:lpstr>
      <vt:lpstr>Selectors</vt:lpstr>
      <vt:lpstr>Referencing CSS</vt:lpstr>
      <vt:lpstr>Commonly used CSS </vt:lpstr>
      <vt:lpstr>PowerPoint Presentation</vt:lpstr>
      <vt:lpstr>Sass</vt:lpstr>
      <vt:lpstr>PowerPoint Presentation</vt:lpstr>
      <vt:lpstr>JavaScript</vt:lpstr>
      <vt:lpstr>JavaScript Keywords</vt:lpstr>
      <vt:lpstr>JS HTML DOM</vt:lpstr>
      <vt:lpstr>JS HTML DOM</vt:lpstr>
      <vt:lpstr>PowerPoint Presentation</vt:lpstr>
      <vt:lpstr>jQuery</vt:lpstr>
      <vt:lpstr>jQuery main features</vt:lpstr>
      <vt:lpstr>PowerPoint Presentation</vt:lpstr>
      <vt:lpstr>TypeScript</vt:lpstr>
      <vt:lpstr>TS main features</vt:lpstr>
      <vt:lpstr>PowerPoint Presentation</vt:lpstr>
      <vt:lpstr>History and evolution</vt:lpstr>
      <vt:lpstr>SPA</vt:lpstr>
      <vt:lpstr>Multi-Page Web Site</vt:lpstr>
      <vt:lpstr>SPA – first request</vt:lpstr>
      <vt:lpstr>SPA – subsequent requests</vt:lpstr>
      <vt:lpstr>Micro Services (APIs)</vt:lpstr>
      <vt:lpstr>JSON</vt:lpstr>
      <vt:lpstr>JSON example</vt:lpstr>
      <vt:lpstr>JSON vs XML</vt:lpstr>
      <vt:lpstr>JSON vs XML</vt:lpstr>
      <vt:lpstr>PowerPoint Presentation</vt:lpstr>
      <vt:lpstr>What is Progressive Web Apps?</vt:lpstr>
      <vt:lpstr>PWA Characteristics</vt:lpstr>
      <vt:lpstr>PWA Characteristics</vt:lpstr>
      <vt:lpstr>PowerPoint Presentation</vt:lpstr>
      <vt:lpstr>MVC</vt:lpstr>
      <vt:lpstr>MVC</vt:lpstr>
      <vt:lpstr>Technologies</vt:lpstr>
      <vt:lpstr>MEAN Stack</vt:lpstr>
      <vt:lpstr>MERN Stack</vt:lpstr>
      <vt:lpstr>Prework</vt:lpstr>
      <vt:lpstr>Prework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CTPClassification=CTP_IC:VisualMarkings=, CTPClassification=CTP_IC</cp:keywords>
  <cp:lastModifiedBy/>
  <cp:revision>1</cp:revision>
  <dcterms:created xsi:type="dcterms:W3CDTF">2015-05-06T16:36:39Z</dcterms:created>
  <dcterms:modified xsi:type="dcterms:W3CDTF">2019-10-30T17:24:48Z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f215b90b-0426-4253-a513-19f739d83857</vt:lpwstr>
  </property>
  <property fmtid="{D5CDD505-2E9C-101B-9397-08002B2CF9AE}" pid="3" name="CTP_BU">
    <vt:lpwstr>INFORMATION TECHNOLOGY GRP</vt:lpwstr>
  </property>
  <property fmtid="{D5CDD505-2E9C-101B-9397-08002B2CF9AE}" pid="4" name="CTP_TimeStamp">
    <vt:lpwstr>2019-10-30 17:24:48Z</vt:lpwstr>
  </property>
  <property fmtid="{D5CDD505-2E9C-101B-9397-08002B2CF9AE}" pid="5" name="CTPClassification">
    <vt:lpwstr>CTP_IC</vt:lpwstr>
  </property>
</Properties>
</file>