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32918400" cx="43891200"/>
  <p:notesSz cx="6858000" cy="9144000"/>
  <p:embeddedFontLst>
    <p:embeddedFont>
      <p:font typeface="Arial Black"/>
      <p:regular r:id="rId9"/>
    </p:embeddedFon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40">
          <p15:clr>
            <a:srgbClr val="A4A3A4"/>
          </p15:clr>
        </p15:guide>
        <p15:guide id="3" orient="horz" pos="20160">
          <p15:clr>
            <a:srgbClr val="A4A3A4"/>
          </p15:clr>
        </p15:guide>
        <p15:guide id="4" orient="horz">
          <p15:clr>
            <a:srgbClr val="A4A3A4"/>
          </p15:clr>
        </p15:guide>
        <p15:guide id="5" pos="264">
          <p15:clr>
            <a:srgbClr val="A4A3A4"/>
          </p15:clr>
        </p15:guide>
        <p15:guide id="6" pos="2738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4" roundtripDataSignature="AMtx7mjIAI0nRjszB27MzWFw5QmS1n3y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258791-F2AB-4393-B5E9-AFF1630DF3B1}">
  <a:tblStyle styleId="{DD258791-F2AB-4393-B5E9-AFF1630DF3B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40" orient="horz"/>
        <p:guide pos="20160" orient="horz"/>
        <p:guide orient="horz"/>
        <p:guide pos="264"/>
        <p:guide pos="27384"/>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17" name="Shape 17"/>
        <p:cNvGrpSpPr/>
        <p:nvPr/>
      </p:nvGrpSpPr>
      <p:grpSpPr>
        <a:xfrm>
          <a:off x="0" y="0"/>
          <a:ext cx="0" cy="0"/>
          <a:chOff x="0" y="0"/>
          <a:chExt cx="0" cy="0"/>
        </a:xfrm>
      </p:grpSpPr>
      <p:sp>
        <p:nvSpPr>
          <p:cNvPr id="18" name="Google Shape;18;p3"/>
          <p:cNvSpPr txBox="1"/>
          <p:nvPr>
            <p:ph idx="1" type="body"/>
          </p:nvPr>
        </p:nvSpPr>
        <p:spPr>
          <a:xfrm>
            <a:off x="459674" y="5829841"/>
            <a:ext cx="10056813"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Google Shape;19;p3"/>
          <p:cNvSpPr txBox="1"/>
          <p:nvPr>
            <p:ph idx="2" type="body"/>
          </p:nvPr>
        </p:nvSpPr>
        <p:spPr>
          <a:xfrm>
            <a:off x="477827" y="5000109"/>
            <a:ext cx="10048875"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Google Shape;20;p3"/>
          <p:cNvSpPr txBox="1"/>
          <p:nvPr>
            <p:ph idx="3" type="body"/>
          </p:nvPr>
        </p:nvSpPr>
        <p:spPr>
          <a:xfrm>
            <a:off x="477825" y="13663873"/>
            <a:ext cx="10050462"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3"/>
          <p:cNvSpPr txBox="1"/>
          <p:nvPr>
            <p:ph idx="4" type="body"/>
          </p:nvPr>
        </p:nvSpPr>
        <p:spPr>
          <a:xfrm>
            <a:off x="11460161" y="5829841"/>
            <a:ext cx="10048874"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3"/>
          <p:cNvSpPr txBox="1"/>
          <p:nvPr>
            <p:ph idx="5" type="body"/>
          </p:nvPr>
        </p:nvSpPr>
        <p:spPr>
          <a:xfrm>
            <a:off x="11460162" y="5000109"/>
            <a:ext cx="10048875"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6" type="body"/>
          </p:nvPr>
        </p:nvSpPr>
        <p:spPr>
          <a:xfrm>
            <a:off x="22385343" y="5829841"/>
            <a:ext cx="10048874"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7" type="body"/>
          </p:nvPr>
        </p:nvSpPr>
        <p:spPr>
          <a:xfrm>
            <a:off x="22377404" y="5000109"/>
            <a:ext cx="10058400"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8" type="body"/>
          </p:nvPr>
        </p:nvSpPr>
        <p:spPr>
          <a:xfrm>
            <a:off x="33390292" y="5000109"/>
            <a:ext cx="10047018"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9" type="body"/>
          </p:nvPr>
        </p:nvSpPr>
        <p:spPr>
          <a:xfrm>
            <a:off x="33390292" y="5829841"/>
            <a:ext cx="10047018"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13" type="body"/>
          </p:nvPr>
        </p:nvSpPr>
        <p:spPr>
          <a:xfrm>
            <a:off x="33390292" y="13724098"/>
            <a:ext cx="10047018"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14" type="body"/>
          </p:nvPr>
        </p:nvSpPr>
        <p:spPr>
          <a:xfrm>
            <a:off x="33390292" y="14462762"/>
            <a:ext cx="10052050"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15" type="body"/>
          </p:nvPr>
        </p:nvSpPr>
        <p:spPr>
          <a:xfrm>
            <a:off x="33390292" y="25130761"/>
            <a:ext cx="10047018"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16" type="body"/>
          </p:nvPr>
        </p:nvSpPr>
        <p:spPr>
          <a:xfrm>
            <a:off x="33390292" y="25884806"/>
            <a:ext cx="10052050"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1" name="Google Shape;31;p3"/>
          <p:cNvSpPr txBox="1"/>
          <p:nvPr>
            <p:ph idx="17" type="body"/>
          </p:nvPr>
        </p:nvSpPr>
        <p:spPr>
          <a:xfrm>
            <a:off x="459674" y="14402912"/>
            <a:ext cx="10056813"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2" name="Google Shape;32;p3"/>
          <p:cNvSpPr txBox="1"/>
          <p:nvPr>
            <p:ph idx="18" type="body"/>
          </p:nvPr>
        </p:nvSpPr>
        <p:spPr>
          <a:xfrm>
            <a:off x="5932593" y="2505788"/>
            <a:ext cx="31998968" cy="523220"/>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56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3" name="Google Shape;33;p3"/>
          <p:cNvSpPr txBox="1"/>
          <p:nvPr>
            <p:ph idx="19" type="body"/>
          </p:nvPr>
        </p:nvSpPr>
        <p:spPr>
          <a:xfrm>
            <a:off x="5932593" y="1562745"/>
            <a:ext cx="31998968" cy="76944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880"/>
              </a:spcBef>
              <a:spcAft>
                <a:spcPts val="0"/>
              </a:spcAft>
              <a:buClr>
                <a:schemeClr val="lt1"/>
              </a:buClr>
              <a:buSzPts val="4400"/>
              <a:buFont typeface="Arial"/>
              <a:buNone/>
              <a:defRPr b="0" i="0" sz="4400" u="none" cap="none" strike="noStrike">
                <a:solidFill>
                  <a:schemeClr val="lt1"/>
                </a:solidFill>
                <a:latin typeface="Century Gothic"/>
                <a:ea typeface="Century Gothic"/>
                <a:cs typeface="Century Gothic"/>
                <a:sym typeface="Century Gothic"/>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4" name="Google Shape;34;p3"/>
          <p:cNvSpPr txBox="1"/>
          <p:nvPr>
            <p:ph idx="20" type="body"/>
          </p:nvPr>
        </p:nvSpPr>
        <p:spPr>
          <a:xfrm>
            <a:off x="5932593" y="465813"/>
            <a:ext cx="31998968" cy="923330"/>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080"/>
              </a:spcBef>
              <a:spcAft>
                <a:spcPts val="0"/>
              </a:spcAft>
              <a:buClr>
                <a:schemeClr val="lt1"/>
              </a:buClr>
              <a:buSzPts val="5400"/>
              <a:buFont typeface="Arial"/>
              <a:buNone/>
              <a:defRPr b="1" i="0" sz="5400" u="none" cap="none" strike="noStrike">
                <a:solidFill>
                  <a:schemeClr val="lt1"/>
                </a:solidFill>
                <a:latin typeface="Century Gothic"/>
                <a:ea typeface="Century Gothic"/>
                <a:cs typeface="Century Gothic"/>
                <a:sym typeface="Century Gothic"/>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p:cSld name="Without guides">
    <p:spTree>
      <p:nvGrpSpPr>
        <p:cNvPr id="37" name="Shape 37"/>
        <p:cNvGrpSpPr/>
        <p:nvPr/>
      </p:nvGrpSpPr>
      <p:grpSpPr>
        <a:xfrm>
          <a:off x="0" y="0"/>
          <a:ext cx="0" cy="0"/>
          <a:chOff x="0" y="0"/>
          <a:chExt cx="0" cy="0"/>
        </a:xfrm>
      </p:grpSpPr>
      <p:sp>
        <p:nvSpPr>
          <p:cNvPr id="38" name="Google Shape;38;p5"/>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9" name="Google Shape;39;p5"/>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0" name="Google Shape;40;p5"/>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1" name="Google Shape;41;p5"/>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2" name="Google Shape;42;p5"/>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3" name="Google Shape;43;p5"/>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4" name="Google Shape;44;p5"/>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5" name="Google Shape;45;p5"/>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6" name="Google Shape;46;p5"/>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7" name="Google Shape;47;p5"/>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5"/>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5"/>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5"/>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5"/>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5"/>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5"/>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5"/>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32077025"/>
            <a:ext cx="43891200" cy="913296"/>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 name="Google Shape;11;p2"/>
          <p:cNvSpPr txBox="1"/>
          <p:nvPr/>
        </p:nvSpPr>
        <p:spPr>
          <a:xfrm>
            <a:off x="652905" y="32351882"/>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2022</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grpSp>
        <p:nvGrpSpPr>
          <p:cNvPr id="12" name="Google Shape;12;p2"/>
          <p:cNvGrpSpPr/>
          <p:nvPr/>
        </p:nvGrpSpPr>
        <p:grpSpPr>
          <a:xfrm>
            <a:off x="0" y="14098"/>
            <a:ext cx="43891200" cy="4314166"/>
            <a:chOff x="0" y="-1"/>
            <a:chExt cx="12192000" cy="1219223"/>
          </a:xfrm>
        </p:grpSpPr>
        <p:sp>
          <p:nvSpPr>
            <p:cNvPr id="13" name="Google Shape;13;p2"/>
            <p:cNvSpPr/>
            <p:nvPr/>
          </p:nvSpPr>
          <p:spPr>
            <a:xfrm>
              <a:off x="0" y="89065"/>
              <a:ext cx="12192000" cy="1130157"/>
            </a:xfrm>
            <a:prstGeom prst="flowChartDocument">
              <a:avLst/>
            </a:prstGeom>
            <a:gradFill>
              <a:gsLst>
                <a:gs pos="0">
                  <a:srgbClr val="C00000"/>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 name="Google Shape;14;p2"/>
            <p:cNvSpPr/>
            <p:nvPr/>
          </p:nvSpPr>
          <p:spPr>
            <a:xfrm>
              <a:off x="0" y="-1"/>
              <a:ext cx="12192000" cy="1130157"/>
            </a:xfrm>
            <a:prstGeom prst="flowChartDocumen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graphicFrame>
        <p:nvGraphicFramePr>
          <p:cNvPr id="15" name="Google Shape;15;p2"/>
          <p:cNvGraphicFramePr/>
          <p:nvPr/>
        </p:nvGraphicFramePr>
        <p:xfrm>
          <a:off x="-10611120" y="14098"/>
          <a:ext cx="3000000" cy="3000000"/>
        </p:xfrm>
        <a:graphic>
          <a:graphicData uri="http://schemas.openxmlformats.org/drawingml/2006/table">
            <a:tbl>
              <a:tblPr bandRow="1" firstRow="1">
                <a:noFill/>
                <a:tableStyleId>{DD258791-F2AB-4393-B5E9-AFF1630DF3B1}</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6" name="Google Shape;16;p2"/>
          <p:cNvGraphicFramePr/>
          <p:nvPr/>
        </p:nvGraphicFramePr>
        <p:xfrm>
          <a:off x="44695229" y="-84749"/>
          <a:ext cx="3000000" cy="3000000"/>
        </p:xfrm>
        <a:graphic>
          <a:graphicData uri="http://schemas.openxmlformats.org/drawingml/2006/table">
            <a:tbl>
              <a:tblPr bandRow="1" firstRow="1">
                <a:noFill/>
                <a:tableStyleId>{DD258791-F2AB-4393-B5E9-AFF1630DF3B1}</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extLst>
                              <a:ext uri="{A12FA001-AC4F-418D-AE19-62706E023703}">
                                <ahyp:hlinkClr val="tx"/>
                              </a:ext>
                            </a:extLst>
                          </a:hlinkClick>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4"/>
          <p:cNvSpPr txBox="1"/>
          <p:nvPr/>
        </p:nvSpPr>
        <p:spPr>
          <a:xfrm>
            <a:off x="1567305" y="32390910"/>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2022</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7.png"/><Relationship Id="rId13" Type="http://schemas.openxmlformats.org/officeDocument/2006/relationships/image" Target="../media/image8.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ezasm-org/ezasm" TargetMode="External"/><Relationship Id="rId4" Type="http://schemas.openxmlformats.org/officeDocument/2006/relationships/hyperlink" Target="https://github.com/ezasm-org/rezasm" TargetMode="External"/><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idx="1" type="body"/>
          </p:nvPr>
        </p:nvSpPr>
        <p:spPr>
          <a:xfrm>
            <a:off x="459674" y="5829841"/>
            <a:ext cx="10056900" cy="63723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Font typeface="Arial"/>
              <a:buNone/>
            </a:pPr>
            <a:r>
              <a:rPr lang="en-US" sz="2400">
                <a:solidFill>
                  <a:schemeClr val="dk1"/>
                </a:solidFill>
              </a:rPr>
              <a:t>EzASM is an assembly-inspired language designed specifically for teaching computer organization. While it bridges the gap between C and actual assembly languages, EzASM incorporates features typical of modern high-level languages. These include terminal functions, function invocation using labels, both stack and heap memory allocation, and pointer dereferencing. Instead of aiming for speed or efficiency, the primary goal of EzASM is to offer a beginner-friendly introduction to assembly languages, steering clear of the complexities of x86.</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None/>
            </a:pPr>
            <a:r>
              <a:rPr lang="en-US" sz="2400">
                <a:solidFill>
                  <a:schemeClr val="dk1"/>
                </a:solidFill>
              </a:rPr>
              <a:t>Developed with Java 17, EzASM provides an integrated environment complete with a dedicated text editor, syntax highlighting, an emulator, register view, and a memory viewer—all wrapped up in a user-friendly GUI. Additionally, there's a headless mode that allows for typical interpreted program execution.</a:t>
            </a:r>
            <a:endParaRPr sz="2400">
              <a:solidFill>
                <a:schemeClr val="dk1"/>
              </a:solidFill>
            </a:endParaRPr>
          </a:p>
        </p:txBody>
      </p:sp>
      <p:sp>
        <p:nvSpPr>
          <p:cNvPr id="60" name="Google Shape;60;p1"/>
          <p:cNvSpPr txBox="1"/>
          <p:nvPr>
            <p:ph idx="2" type="body"/>
          </p:nvPr>
        </p:nvSpPr>
        <p:spPr>
          <a:xfrm>
            <a:off x="477827" y="5000109"/>
            <a:ext cx="100488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Introduction</a:t>
            </a:r>
            <a:endParaRPr sz="4000"/>
          </a:p>
        </p:txBody>
      </p:sp>
      <p:sp>
        <p:nvSpPr>
          <p:cNvPr id="61" name="Google Shape;61;p1"/>
          <p:cNvSpPr txBox="1"/>
          <p:nvPr>
            <p:ph idx="3" type="body"/>
          </p:nvPr>
        </p:nvSpPr>
        <p:spPr>
          <a:xfrm>
            <a:off x="462813" y="12907398"/>
            <a:ext cx="100506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Objectives</a:t>
            </a:r>
            <a:endParaRPr sz="4000"/>
          </a:p>
        </p:txBody>
      </p:sp>
      <p:sp>
        <p:nvSpPr>
          <p:cNvPr id="62" name="Google Shape;62;p1"/>
          <p:cNvSpPr txBox="1"/>
          <p:nvPr>
            <p:ph idx="4" type="body"/>
          </p:nvPr>
        </p:nvSpPr>
        <p:spPr>
          <a:xfrm>
            <a:off x="11460123" y="5829841"/>
            <a:ext cx="10048800" cy="25046400"/>
          </a:xfrm>
          <a:prstGeom prst="rect">
            <a:avLst/>
          </a:prstGeom>
          <a:noFill/>
          <a:ln>
            <a:noFill/>
          </a:ln>
        </p:spPr>
        <p:txBody>
          <a:bodyPr anchorCtr="0" anchor="t" bIns="228575" lIns="228575" spcFirstLastPara="1" rIns="228575" wrap="square" tIns="228575">
            <a:sp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EzASM was originally made using Java. We started porting it to Rust this semester to improve on the performance of the application, using React along with Rust for the UI. As we plan to fully move to the Rust version of EzASM, REzASM, we've been working on porting Java code to Rust while still maintaining the Java version, finding any bugs currently in it.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REzASM has 2 different cores: the main core (rezasm-core) and the web core (rezasm-web-core). rezasm-web-core contains all the functionality needed for the frontend GUI to interact with rezasm-core, while rezasm-core is where all the main functionality for REzASM lies. It contains code for simulating assembly, parsing user input, implementing instructions, and more. Specifically, rezasm-core contains the following:</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Utilities</a:t>
            </a:r>
            <a:r>
              <a:rPr lang="en-US" sz="2400">
                <a:solidFill>
                  <a:schemeClr val="dk1"/>
                </a:solidFill>
              </a:rPr>
              <a:t>: Utilities such as errors and data representation that is used everywhere</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Errors include divide by zero, reading out of bounds, negative memory addresses, and more</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Data is represented as raw data, a vector of integers or floats</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Word size of data is determined by the WordSize enum</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Simulation</a:t>
            </a:r>
            <a:r>
              <a:rPr lang="en-US" sz="2400">
                <a:solidFill>
                  <a:schemeClr val="dk1"/>
                </a:solidFill>
              </a:rPr>
              <a:t>: Contains code about how registers and memory are represented. Everything gets stored in a simulator during runtime</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During runtime, everything about the user's program gets stored in a simulator. The simulator contains everything about register data, memory, and more</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Registers ($S0..9, $T0..9, $PC, etc.) are all defined by the instruction registry</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Parser</a:t>
            </a:r>
            <a:r>
              <a:rPr lang="en-US" sz="2400">
                <a:solidFill>
                  <a:schemeClr val="dk1"/>
                </a:solidFill>
              </a:rPr>
              <a:t>: How user input gets parsed</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The input is parsed by getting every line and going through every string in the line, determining what the string could possibly be (instruction, label, register, dereference, etc.)</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Instructions</a:t>
            </a:r>
            <a:r>
              <a:rPr lang="en-US" sz="2400">
                <a:solidFill>
                  <a:schemeClr val="dk1"/>
                </a:solidFill>
              </a:rPr>
              <a:t>: How instructions are implemented and inputs and outputs are defined</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Arithmetic instructions: add, sub, mul, div, ...</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Float instructions: addf, subf, mulf, divf, ...</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Comparison instructions: seq, sne, slt, sle, ...</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Branch instructions: beq, bne, blt, ble, ...</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Memory instructions: push, pop, load, store,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REzASM's GUI is made with React. The GUI's components are:</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Code Area</a:t>
            </a:r>
            <a:r>
              <a:rPr lang="en-US" sz="2400">
                <a:solidFill>
                  <a:schemeClr val="dk1"/>
                </a:solidFill>
              </a:rPr>
              <a:t>: Where the user can input assembly code to be run</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Memory View</a:t>
            </a:r>
            <a:r>
              <a:rPr lang="en-US" sz="2400">
                <a:solidFill>
                  <a:schemeClr val="dk1"/>
                </a:solidFill>
              </a:rPr>
              <a:t>: View all memory addresses and data stored within</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Registry View</a:t>
            </a:r>
            <a:r>
              <a:rPr lang="en-US" sz="2400">
                <a:solidFill>
                  <a:schemeClr val="dk1"/>
                </a:solidFill>
              </a:rPr>
              <a:t>: View all registers and data stored within</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Toolbar</a:t>
            </a:r>
            <a:r>
              <a:rPr lang="en-US" sz="2400">
                <a:solidFill>
                  <a:schemeClr val="dk1"/>
                </a:solidFill>
              </a:rPr>
              <a:t>: Where the user can start, pause, step through, and reset their program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None/>
            </a:pPr>
            <a:r>
              <a:rPr lang="en-US" sz="2400">
                <a:solidFill>
                  <a:schemeClr val="dk1"/>
                </a:solidFill>
              </a:rPr>
              <a:t>REzASM has 3 different ways of being run: tauri, wasm, and CLI. Tauri is used to run the desktop application version of REzASM, wasm, or web assembly, is used to run REzASM on a website, and CLI is used to run REzASM from the command line. Each version of REzASM uses different parts of the rezasm-core and rezasm-web-core. For example, the tauri and wasm versions of REzASM will use the rezasm-web-core while the CLI version won't. </a:t>
            </a:r>
            <a:endParaRPr sz="2400"/>
          </a:p>
        </p:txBody>
      </p:sp>
      <p:sp>
        <p:nvSpPr>
          <p:cNvPr id="63" name="Google Shape;63;p1"/>
          <p:cNvSpPr txBox="1"/>
          <p:nvPr>
            <p:ph idx="5" type="body"/>
          </p:nvPr>
        </p:nvSpPr>
        <p:spPr>
          <a:xfrm>
            <a:off x="11460162" y="5000109"/>
            <a:ext cx="100488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Structure</a:t>
            </a:r>
            <a:endParaRPr sz="4000"/>
          </a:p>
        </p:txBody>
      </p:sp>
      <p:sp>
        <p:nvSpPr>
          <p:cNvPr id="64" name="Google Shape;64;p1"/>
          <p:cNvSpPr txBox="1"/>
          <p:nvPr>
            <p:ph idx="6" type="body"/>
          </p:nvPr>
        </p:nvSpPr>
        <p:spPr>
          <a:xfrm>
            <a:off x="22425168" y="5829979"/>
            <a:ext cx="10048800" cy="3380100"/>
          </a:xfrm>
          <a:prstGeom prst="rect">
            <a:avLst/>
          </a:prstGeom>
          <a:noFill/>
          <a:ln>
            <a:noFill/>
          </a:ln>
        </p:spPr>
        <p:txBody>
          <a:bodyPr anchorCtr="0" anchor="t" bIns="228575" lIns="228575" spcFirstLastPara="1" rIns="228575" wrap="square" tIns="228575">
            <a:sp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So far this semester, we've worked on error handling, instruction handling, GUI components, and importing and fixing instructions. We've implemented a lot of the basic instructions used in assembly, debugging any issues found along the way. We've also created GUI components (memory view, registry view) to help the user view the data being stored in memory and registers.</a:t>
            </a:r>
            <a:endParaRPr sz="2400"/>
          </a:p>
        </p:txBody>
      </p:sp>
      <p:sp>
        <p:nvSpPr>
          <p:cNvPr id="65" name="Google Shape;65;p1"/>
          <p:cNvSpPr txBox="1"/>
          <p:nvPr>
            <p:ph idx="7" type="body"/>
          </p:nvPr>
        </p:nvSpPr>
        <p:spPr>
          <a:xfrm>
            <a:off x="22377404" y="5000109"/>
            <a:ext cx="100584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Progress</a:t>
            </a:r>
            <a:endParaRPr sz="4000"/>
          </a:p>
        </p:txBody>
      </p:sp>
      <p:sp>
        <p:nvSpPr>
          <p:cNvPr id="66" name="Google Shape;66;p1"/>
          <p:cNvSpPr txBox="1"/>
          <p:nvPr>
            <p:ph idx="8" type="body"/>
          </p:nvPr>
        </p:nvSpPr>
        <p:spPr>
          <a:xfrm>
            <a:off x="33390292" y="5000109"/>
            <a:ext cx="100470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Conclusion</a:t>
            </a:r>
            <a:endParaRPr sz="4000"/>
          </a:p>
        </p:txBody>
      </p:sp>
      <p:sp>
        <p:nvSpPr>
          <p:cNvPr id="67" name="Google Shape;67;p1"/>
          <p:cNvSpPr txBox="1"/>
          <p:nvPr>
            <p:ph idx="9" type="body"/>
          </p:nvPr>
        </p:nvSpPr>
        <p:spPr>
          <a:xfrm>
            <a:off x="33390292" y="5829841"/>
            <a:ext cx="10047000" cy="30477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None/>
            </a:pPr>
            <a:r>
              <a:rPr lang="en-US" sz="2400">
                <a:solidFill>
                  <a:schemeClr val="dk1"/>
                </a:solidFill>
              </a:rPr>
              <a:t>Transitioning from Java to Rust presented challenges due to our reliance on object-oriented features like polymorphism and reflection, which aren't inherent in Rust. While this necessitated rebuilding numerous features, the end result was a more streamlined and optimized codebase.</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p:txBody>
      </p:sp>
      <p:sp>
        <p:nvSpPr>
          <p:cNvPr id="68" name="Google Shape;68;p1"/>
          <p:cNvSpPr txBox="1"/>
          <p:nvPr>
            <p:ph idx="13" type="body"/>
          </p:nvPr>
        </p:nvSpPr>
        <p:spPr>
          <a:xfrm>
            <a:off x="33476242" y="8906911"/>
            <a:ext cx="100470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References</a:t>
            </a:r>
            <a:endParaRPr sz="4000"/>
          </a:p>
        </p:txBody>
      </p:sp>
      <p:sp>
        <p:nvSpPr>
          <p:cNvPr id="69" name="Google Shape;69;p1"/>
          <p:cNvSpPr txBox="1"/>
          <p:nvPr>
            <p:ph idx="14" type="body"/>
          </p:nvPr>
        </p:nvSpPr>
        <p:spPr>
          <a:xfrm>
            <a:off x="33505942" y="9707325"/>
            <a:ext cx="10052100" cy="15699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None/>
            </a:pPr>
            <a:r>
              <a:rPr lang="en-US" sz="2400" u="sng">
                <a:solidFill>
                  <a:schemeClr val="hlink"/>
                </a:solidFill>
                <a:hlinkClick r:id="rId3"/>
              </a:rPr>
              <a:t>https://github.com/ezasm-org/ezasm</a:t>
            </a:r>
            <a:endParaRPr sz="2400"/>
          </a:p>
          <a:p>
            <a:pPr indent="0" lvl="0" marL="0" rtl="0" algn="l">
              <a:spcBef>
                <a:spcPts val="0"/>
              </a:spcBef>
              <a:spcAft>
                <a:spcPts val="0"/>
              </a:spcAft>
              <a:buClr>
                <a:schemeClr val="dk1"/>
              </a:buClr>
              <a:buSzPts val="1100"/>
              <a:buNone/>
            </a:pPr>
            <a:r>
              <a:t/>
            </a:r>
            <a:endParaRPr sz="2400"/>
          </a:p>
          <a:p>
            <a:pPr indent="0" lvl="0" marL="0" rtl="0" algn="l">
              <a:spcBef>
                <a:spcPts val="0"/>
              </a:spcBef>
              <a:spcAft>
                <a:spcPts val="0"/>
              </a:spcAft>
              <a:buClr>
                <a:schemeClr val="dk1"/>
              </a:buClr>
              <a:buSzPts val="1100"/>
              <a:buNone/>
            </a:pPr>
            <a:r>
              <a:rPr lang="en-US" sz="2400" u="sng">
                <a:solidFill>
                  <a:schemeClr val="hlink"/>
                </a:solidFill>
                <a:hlinkClick r:id="rId4"/>
              </a:rPr>
              <a:t>https://github.com/ezasm-org/rezasm</a:t>
            </a:r>
            <a:endParaRPr sz="2400"/>
          </a:p>
        </p:txBody>
      </p:sp>
      <p:sp>
        <p:nvSpPr>
          <p:cNvPr id="70" name="Google Shape;70;p1"/>
          <p:cNvSpPr txBox="1"/>
          <p:nvPr>
            <p:ph idx="15" type="body"/>
          </p:nvPr>
        </p:nvSpPr>
        <p:spPr>
          <a:xfrm>
            <a:off x="33505942" y="12106999"/>
            <a:ext cx="100470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Font typeface="Arial"/>
              <a:buNone/>
            </a:pPr>
            <a:r>
              <a:rPr lang="en-US" sz="4000"/>
              <a:t>Acknowledgements</a:t>
            </a:r>
            <a:endParaRPr sz="4000"/>
          </a:p>
        </p:txBody>
      </p:sp>
      <p:sp>
        <p:nvSpPr>
          <p:cNvPr id="71" name="Google Shape;71;p1"/>
          <p:cNvSpPr txBox="1"/>
          <p:nvPr>
            <p:ph idx="16" type="body"/>
          </p:nvPr>
        </p:nvSpPr>
        <p:spPr>
          <a:xfrm>
            <a:off x="33505950" y="12861027"/>
            <a:ext cx="10052100" cy="12006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1F3864"/>
              </a:buClr>
              <a:buSzPts val="1800"/>
              <a:buNone/>
            </a:pPr>
            <a:r>
              <a:rPr lang="en-US" sz="2400">
                <a:solidFill>
                  <a:schemeClr val="dk1"/>
                </a:solidFill>
              </a:rPr>
              <a:t>Prof. Kuzmin, Trevor Brunette, Wyatt Ross, Nathan Paul, </a:t>
            </a:r>
            <a:endParaRPr sz="2400">
              <a:solidFill>
                <a:schemeClr val="dk1"/>
              </a:solidFill>
            </a:endParaRPr>
          </a:p>
          <a:p>
            <a:pPr indent="0" lvl="0" marL="0" rtl="0" algn="l">
              <a:spcBef>
                <a:spcPts val="0"/>
              </a:spcBef>
              <a:spcAft>
                <a:spcPts val="0"/>
              </a:spcAft>
              <a:buClr>
                <a:srgbClr val="1F3864"/>
              </a:buClr>
              <a:buSzPts val="1800"/>
              <a:buNone/>
            </a:pPr>
            <a:r>
              <a:rPr lang="en-US" sz="2400">
                <a:solidFill>
                  <a:schemeClr val="dk1"/>
                </a:solidFill>
              </a:rPr>
              <a:t>Sebastien Brand, Michael Ni, Hui Zhang, Siyan Zuhayer</a:t>
            </a:r>
            <a:endParaRPr sz="2400">
              <a:solidFill>
                <a:schemeClr val="dk1"/>
              </a:solidFill>
            </a:endParaRPr>
          </a:p>
        </p:txBody>
      </p:sp>
      <p:sp>
        <p:nvSpPr>
          <p:cNvPr id="72" name="Google Shape;72;p1"/>
          <p:cNvSpPr txBox="1"/>
          <p:nvPr>
            <p:ph idx="17" type="body"/>
          </p:nvPr>
        </p:nvSpPr>
        <p:spPr>
          <a:xfrm>
            <a:off x="459686" y="13707812"/>
            <a:ext cx="10056900" cy="100665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None/>
            </a:pPr>
            <a:r>
              <a:rPr lang="en-US" sz="2400">
                <a:solidFill>
                  <a:schemeClr val="dk1"/>
                </a:solidFill>
              </a:rPr>
              <a:t>This semester, our ambition is to transition EzASM from Java to Rust. Java, with its design emphasizing readability, has some inherent challenges—especially when it comes to memory-intensive tasks like string handling and array operations. The language's high memory consumption, combined with the mandatory synchronization in its stream-based I/O, presents clear inefficiencies. Additionally, the recurrence of breaking updates in Java mandates regular code amendments, amplifying maintenance efforts.</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a:p>
            <a:pPr indent="0" lvl="0" marL="0" rtl="0" algn="l">
              <a:spcBef>
                <a:spcPts val="0"/>
              </a:spcBef>
              <a:spcAft>
                <a:spcPts val="0"/>
              </a:spcAft>
              <a:buClr>
                <a:schemeClr val="dk1"/>
              </a:buClr>
              <a:buSzPts val="1100"/>
              <a:buNone/>
            </a:pPr>
            <a:r>
              <a:rPr lang="en-US" sz="2400">
                <a:solidFill>
                  <a:schemeClr val="dk1"/>
                </a:solidFill>
              </a:rPr>
              <a:t>On the other hand, Rust stands out with a series of compelling features. It ensures memory safety without relying on a garbage collector, leading to more consistent and efficient execution. Its 'immutable by default' philosophy encourages a more deliberate approach to data manipulation, enhancing both code clarity and reliability. Furthermore, Rust's ownership system elegantly sidesteps data races, making concurrent programming both safer and more intuitive. Also, moving away from the software bloat often associated with the JVM, Rust compiles directly to machine code, offering minimal runtime overhead.</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a:p>
            <a:pPr indent="0" lvl="0" marL="0" rtl="0" algn="l">
              <a:spcBef>
                <a:spcPts val="0"/>
              </a:spcBef>
              <a:spcAft>
                <a:spcPts val="0"/>
              </a:spcAft>
              <a:buClr>
                <a:schemeClr val="dk1"/>
              </a:buClr>
              <a:buSzPts val="1100"/>
              <a:buNone/>
            </a:pPr>
            <a:r>
              <a:rPr lang="en-US" sz="2400">
                <a:solidFill>
                  <a:schemeClr val="dk1"/>
                </a:solidFill>
              </a:rPr>
              <a:t>Given Rust's blend of safety, performance, and backward compatibility, it emerges as an optimal choice for advancing EzASM's development.</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p:txBody>
      </p:sp>
      <p:sp>
        <p:nvSpPr>
          <p:cNvPr id="73" name="Google Shape;73;p1"/>
          <p:cNvSpPr txBox="1"/>
          <p:nvPr>
            <p:ph idx="20" type="body"/>
          </p:nvPr>
        </p:nvSpPr>
        <p:spPr>
          <a:xfrm>
            <a:off x="5946143" y="1086513"/>
            <a:ext cx="31998900" cy="1569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5400"/>
              <a:buFont typeface="Century Gothic"/>
              <a:buNone/>
            </a:pPr>
            <a:r>
              <a:rPr lang="en-US" sz="9600"/>
              <a:t>EzASM</a:t>
            </a:r>
            <a:endParaRPr sz="9600"/>
          </a:p>
        </p:txBody>
      </p:sp>
      <p:pic>
        <p:nvPicPr>
          <p:cNvPr id="74" name="Google Shape;74;p1"/>
          <p:cNvPicPr preferRelativeResize="0"/>
          <p:nvPr/>
        </p:nvPicPr>
        <p:blipFill>
          <a:blip r:embed="rId5">
            <a:alphaModFix/>
          </a:blip>
          <a:stretch>
            <a:fillRect/>
          </a:stretch>
        </p:blipFill>
        <p:spPr>
          <a:xfrm>
            <a:off x="22750538" y="9800950"/>
            <a:ext cx="9312125" cy="4947051"/>
          </a:xfrm>
          <a:prstGeom prst="rect">
            <a:avLst/>
          </a:prstGeom>
          <a:noFill/>
          <a:ln>
            <a:noFill/>
          </a:ln>
        </p:spPr>
      </p:pic>
      <p:pic>
        <p:nvPicPr>
          <p:cNvPr id="75" name="Google Shape;75;p1"/>
          <p:cNvPicPr preferRelativeResize="0"/>
          <p:nvPr/>
        </p:nvPicPr>
        <p:blipFill>
          <a:blip r:embed="rId6">
            <a:alphaModFix/>
          </a:blip>
          <a:stretch>
            <a:fillRect/>
          </a:stretch>
        </p:blipFill>
        <p:spPr>
          <a:xfrm>
            <a:off x="22750538" y="14907825"/>
            <a:ext cx="9312125" cy="4947071"/>
          </a:xfrm>
          <a:prstGeom prst="rect">
            <a:avLst/>
          </a:prstGeom>
          <a:noFill/>
          <a:ln>
            <a:noFill/>
          </a:ln>
        </p:spPr>
      </p:pic>
      <p:pic>
        <p:nvPicPr>
          <p:cNvPr id="76" name="Google Shape;76;p1"/>
          <p:cNvPicPr preferRelativeResize="0"/>
          <p:nvPr/>
        </p:nvPicPr>
        <p:blipFill>
          <a:blip r:embed="rId7">
            <a:alphaModFix/>
          </a:blip>
          <a:stretch>
            <a:fillRect/>
          </a:stretch>
        </p:blipFill>
        <p:spPr>
          <a:xfrm>
            <a:off x="22750550" y="20350201"/>
            <a:ext cx="9312100" cy="5125927"/>
          </a:xfrm>
          <a:prstGeom prst="rect">
            <a:avLst/>
          </a:prstGeom>
          <a:noFill/>
          <a:ln>
            <a:noFill/>
          </a:ln>
        </p:spPr>
      </p:pic>
      <p:pic>
        <p:nvPicPr>
          <p:cNvPr id="77" name="Google Shape;77;p1"/>
          <p:cNvPicPr preferRelativeResize="0"/>
          <p:nvPr/>
        </p:nvPicPr>
        <p:blipFill>
          <a:blip r:embed="rId8">
            <a:alphaModFix/>
          </a:blip>
          <a:stretch>
            <a:fillRect/>
          </a:stretch>
        </p:blipFill>
        <p:spPr>
          <a:xfrm>
            <a:off x="22750550" y="25884802"/>
            <a:ext cx="9312099" cy="5665652"/>
          </a:xfrm>
          <a:prstGeom prst="rect">
            <a:avLst/>
          </a:prstGeom>
          <a:noFill/>
          <a:ln>
            <a:noFill/>
          </a:ln>
        </p:spPr>
      </p:pic>
      <p:pic>
        <p:nvPicPr>
          <p:cNvPr id="78" name="Google Shape;78;p1"/>
          <p:cNvPicPr preferRelativeResize="0"/>
          <p:nvPr/>
        </p:nvPicPr>
        <p:blipFill>
          <a:blip r:embed="rId9">
            <a:alphaModFix/>
          </a:blip>
          <a:stretch>
            <a:fillRect/>
          </a:stretch>
        </p:blipFill>
        <p:spPr>
          <a:xfrm>
            <a:off x="39259875" y="27670025"/>
            <a:ext cx="3810000" cy="3810000"/>
          </a:xfrm>
          <a:prstGeom prst="rect">
            <a:avLst/>
          </a:prstGeom>
          <a:noFill/>
          <a:ln>
            <a:noFill/>
          </a:ln>
        </p:spPr>
      </p:pic>
      <p:pic>
        <p:nvPicPr>
          <p:cNvPr id="79" name="Google Shape;79;p1"/>
          <p:cNvPicPr preferRelativeResize="0"/>
          <p:nvPr/>
        </p:nvPicPr>
        <p:blipFill>
          <a:blip r:embed="rId10">
            <a:alphaModFix/>
          </a:blip>
          <a:stretch>
            <a:fillRect/>
          </a:stretch>
        </p:blipFill>
        <p:spPr>
          <a:xfrm>
            <a:off x="35794413" y="14961915"/>
            <a:ext cx="5238750" cy="3333750"/>
          </a:xfrm>
          <a:prstGeom prst="rect">
            <a:avLst/>
          </a:prstGeom>
          <a:noFill/>
          <a:ln>
            <a:noFill/>
          </a:ln>
        </p:spPr>
      </p:pic>
      <p:pic>
        <p:nvPicPr>
          <p:cNvPr id="80" name="Google Shape;80;p1"/>
          <p:cNvPicPr preferRelativeResize="0"/>
          <p:nvPr/>
        </p:nvPicPr>
        <p:blipFill>
          <a:blip r:embed="rId11">
            <a:alphaModFix/>
          </a:blip>
          <a:stretch>
            <a:fillRect/>
          </a:stretch>
        </p:blipFill>
        <p:spPr>
          <a:xfrm>
            <a:off x="33757737" y="19195987"/>
            <a:ext cx="9312126" cy="7036494"/>
          </a:xfrm>
          <a:prstGeom prst="rect">
            <a:avLst/>
          </a:prstGeom>
          <a:noFill/>
          <a:ln>
            <a:noFill/>
          </a:ln>
        </p:spPr>
      </p:pic>
      <p:pic>
        <p:nvPicPr>
          <p:cNvPr id="81" name="Google Shape;81;p1"/>
          <p:cNvPicPr preferRelativeResize="0"/>
          <p:nvPr/>
        </p:nvPicPr>
        <p:blipFill>
          <a:blip r:embed="rId12">
            <a:alphaModFix/>
          </a:blip>
          <a:stretch>
            <a:fillRect/>
          </a:stretch>
        </p:blipFill>
        <p:spPr>
          <a:xfrm>
            <a:off x="3297375" y="24260081"/>
            <a:ext cx="4381500" cy="2924175"/>
          </a:xfrm>
          <a:prstGeom prst="rect">
            <a:avLst/>
          </a:prstGeom>
          <a:noFill/>
          <a:ln>
            <a:noFill/>
          </a:ln>
        </p:spPr>
      </p:pic>
      <p:pic>
        <p:nvPicPr>
          <p:cNvPr id="82" name="Google Shape;82;p1"/>
          <p:cNvPicPr preferRelativeResize="0"/>
          <p:nvPr/>
        </p:nvPicPr>
        <p:blipFill>
          <a:blip r:embed="rId13">
            <a:alphaModFix/>
          </a:blip>
          <a:stretch>
            <a:fillRect/>
          </a:stretch>
        </p:blipFill>
        <p:spPr>
          <a:xfrm>
            <a:off x="2387738" y="27670031"/>
            <a:ext cx="6200775"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thout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PosterPresentations.com</dc:creator>
</cp:coreProperties>
</file>