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Lst>
  <p:sldSz cy="32918400" cx="43891200"/>
  <p:notesSz cx="6858000" cy="9144000"/>
  <p:embeddedFontLst>
    <p:embeddedFont>
      <p:font typeface="Arial Black"/>
      <p:regular r:id="rId9"/>
    </p:embeddedFont>
    <p:embeddedFont>
      <p:font typeface="Century Gothic"/>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18">
          <p15:clr>
            <a:srgbClr val="A4A3A4"/>
          </p15:clr>
        </p15:guide>
        <p15:guide id="2" orient="horz" pos="240">
          <p15:clr>
            <a:srgbClr val="A4A3A4"/>
          </p15:clr>
        </p15:guide>
        <p15:guide id="3" orient="horz" pos="20160">
          <p15:clr>
            <a:srgbClr val="A4A3A4"/>
          </p15:clr>
        </p15:guide>
        <p15:guide id="4" orient="horz">
          <p15:clr>
            <a:srgbClr val="A4A3A4"/>
          </p15:clr>
        </p15:guide>
        <p15:guide id="5" pos="264">
          <p15:clr>
            <a:srgbClr val="A4A3A4"/>
          </p15:clr>
        </p15:guide>
        <p15:guide id="6" pos="27384">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14" roundtripDataSignature="AMtx7miCGRFLhHz+F89NLiPeRL8KodUK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E3DF73-68DA-40D3-B37D-6A1FE3B0A139}">
  <a:tblStyle styleId="{FFE3DF73-68DA-40D3-B37D-6A1FE3B0A13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18" orient="horz"/>
        <p:guide pos="240" orient="horz"/>
        <p:guide pos="20160" orient="horz"/>
        <p:guide orient="horz"/>
        <p:guide pos="264"/>
        <p:guide pos="27384"/>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font" Target="fonts/CenturyGothic-bold.fntdata"/><Relationship Id="rId10" Type="http://schemas.openxmlformats.org/officeDocument/2006/relationships/font" Target="fonts/CenturyGothic-regular.fntdata"/><Relationship Id="rId13" Type="http://schemas.openxmlformats.org/officeDocument/2006/relationships/font" Target="fonts/CenturyGothic-boldItalic.fntdata"/><Relationship Id="rId12"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ArialBlack-regular.fntdata"/><Relationship Id="rId14"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x48 template">
  <p:cSld name="36x48 template">
    <p:spTree>
      <p:nvGrpSpPr>
        <p:cNvPr id="17" name="Shape 17"/>
        <p:cNvGrpSpPr/>
        <p:nvPr/>
      </p:nvGrpSpPr>
      <p:grpSpPr>
        <a:xfrm>
          <a:off x="0" y="0"/>
          <a:ext cx="0" cy="0"/>
          <a:chOff x="0" y="0"/>
          <a:chExt cx="0" cy="0"/>
        </a:xfrm>
      </p:grpSpPr>
      <p:sp>
        <p:nvSpPr>
          <p:cNvPr id="18" name="Google Shape;18;p3"/>
          <p:cNvSpPr txBox="1"/>
          <p:nvPr>
            <p:ph idx="1" type="body"/>
          </p:nvPr>
        </p:nvSpPr>
        <p:spPr>
          <a:xfrm>
            <a:off x="459674" y="5829841"/>
            <a:ext cx="10056813" cy="73864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Century Gothic"/>
                <a:ea typeface="Century Gothic"/>
                <a:cs typeface="Century Gothic"/>
                <a:sym typeface="Century Gothic"/>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9" name="Google Shape;19;p3"/>
          <p:cNvSpPr txBox="1"/>
          <p:nvPr>
            <p:ph idx="2" type="body"/>
          </p:nvPr>
        </p:nvSpPr>
        <p:spPr>
          <a:xfrm>
            <a:off x="477827" y="5000109"/>
            <a:ext cx="10048875" cy="615545"/>
          </a:xfrm>
          <a:prstGeom prst="rect">
            <a:avLst/>
          </a:prstGeom>
          <a:solidFill>
            <a:srgbClr val="1F3864"/>
          </a:solidFill>
          <a:ln>
            <a:noFill/>
          </a:ln>
        </p:spPr>
        <p:txBody>
          <a:bodyPr anchorCtr="0" anchor="t" bIns="91425" lIns="91425" spcFirstLastPara="1" rIns="91425" wrap="square" tIns="91425">
            <a:spAutoFit/>
          </a:bodyPr>
          <a:lstStyle>
            <a:lvl1pPr indent="-228600" lvl="0" marL="457200" marR="0" rtl="0" algn="ctr">
              <a:spcBef>
                <a:spcPts val="560"/>
              </a:spcBef>
              <a:spcAft>
                <a:spcPts val="0"/>
              </a:spcAft>
              <a:buClr>
                <a:schemeClr val="lt1"/>
              </a:buClr>
              <a:buSzPts val="2800"/>
              <a:buFont typeface="Arial"/>
              <a:buNone/>
              <a:defRPr b="1" i="0" sz="2800" u="none" cap="none" strike="noStrike">
                <a:solidFill>
                  <a:schemeClr val="lt1"/>
                </a:solidFill>
                <a:latin typeface="Century Gothic"/>
                <a:ea typeface="Century Gothic"/>
                <a:cs typeface="Century Gothic"/>
                <a:sym typeface="Century Gothic"/>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0" name="Google Shape;20;p3"/>
          <p:cNvSpPr txBox="1"/>
          <p:nvPr>
            <p:ph idx="3" type="body"/>
          </p:nvPr>
        </p:nvSpPr>
        <p:spPr>
          <a:xfrm>
            <a:off x="477825" y="13663873"/>
            <a:ext cx="10050462" cy="615545"/>
          </a:xfrm>
          <a:prstGeom prst="rect">
            <a:avLst/>
          </a:prstGeom>
          <a:solidFill>
            <a:srgbClr val="1F3864"/>
          </a:solidFill>
          <a:ln>
            <a:noFill/>
          </a:ln>
        </p:spPr>
        <p:txBody>
          <a:bodyPr anchorCtr="0" anchor="t" bIns="91425" lIns="91425" spcFirstLastPara="1" rIns="91425" wrap="square" tIns="91425">
            <a:spAutoFit/>
          </a:bodyPr>
          <a:lstStyle>
            <a:lvl1pPr indent="-228600" lvl="0" marL="457200" marR="0" rtl="0" algn="ctr">
              <a:spcBef>
                <a:spcPts val="560"/>
              </a:spcBef>
              <a:spcAft>
                <a:spcPts val="0"/>
              </a:spcAft>
              <a:buClr>
                <a:schemeClr val="lt1"/>
              </a:buClr>
              <a:buSzPts val="2800"/>
              <a:buFont typeface="Arial"/>
              <a:buNone/>
              <a:defRPr b="1" i="0" sz="2800" u="none" cap="none" strike="noStrike">
                <a:solidFill>
                  <a:schemeClr val="lt1"/>
                </a:solidFill>
                <a:latin typeface="Century Gothic"/>
                <a:ea typeface="Century Gothic"/>
                <a:cs typeface="Century Gothic"/>
                <a:sym typeface="Century Gothic"/>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1" name="Google Shape;21;p3"/>
          <p:cNvSpPr txBox="1"/>
          <p:nvPr>
            <p:ph idx="4" type="body"/>
          </p:nvPr>
        </p:nvSpPr>
        <p:spPr>
          <a:xfrm>
            <a:off x="11460161" y="5829841"/>
            <a:ext cx="10048874" cy="73864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Century Gothic"/>
                <a:ea typeface="Century Gothic"/>
                <a:cs typeface="Century Gothic"/>
                <a:sym typeface="Century Gothic"/>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2" name="Google Shape;22;p3"/>
          <p:cNvSpPr txBox="1"/>
          <p:nvPr>
            <p:ph idx="5" type="body"/>
          </p:nvPr>
        </p:nvSpPr>
        <p:spPr>
          <a:xfrm>
            <a:off x="11460162" y="5000109"/>
            <a:ext cx="10048875" cy="615545"/>
          </a:xfrm>
          <a:prstGeom prst="rect">
            <a:avLst/>
          </a:prstGeom>
          <a:solidFill>
            <a:srgbClr val="1F3864"/>
          </a:solidFill>
          <a:ln>
            <a:noFill/>
          </a:ln>
        </p:spPr>
        <p:txBody>
          <a:bodyPr anchorCtr="0" anchor="t" bIns="91425" lIns="91425" spcFirstLastPara="1" rIns="91425" wrap="square" tIns="91425">
            <a:spAutoFit/>
          </a:bodyPr>
          <a:lstStyle>
            <a:lvl1pPr indent="-228600" lvl="0" marL="457200" marR="0" rtl="0" algn="ctr">
              <a:spcBef>
                <a:spcPts val="560"/>
              </a:spcBef>
              <a:spcAft>
                <a:spcPts val="0"/>
              </a:spcAft>
              <a:buClr>
                <a:schemeClr val="lt1"/>
              </a:buClr>
              <a:buSzPts val="2800"/>
              <a:buFont typeface="Arial"/>
              <a:buNone/>
              <a:defRPr b="1" i="0" sz="2800" u="none" cap="none" strike="noStrike">
                <a:solidFill>
                  <a:schemeClr val="lt1"/>
                </a:solidFill>
                <a:latin typeface="Century Gothic"/>
                <a:ea typeface="Century Gothic"/>
                <a:cs typeface="Century Gothic"/>
                <a:sym typeface="Century Gothic"/>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3" name="Google Shape;23;p3"/>
          <p:cNvSpPr txBox="1"/>
          <p:nvPr>
            <p:ph idx="6" type="body"/>
          </p:nvPr>
        </p:nvSpPr>
        <p:spPr>
          <a:xfrm>
            <a:off x="22385343" y="5829841"/>
            <a:ext cx="10048874" cy="73864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Century Gothic"/>
                <a:ea typeface="Century Gothic"/>
                <a:cs typeface="Century Gothic"/>
                <a:sym typeface="Century Gothic"/>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4" name="Google Shape;24;p3"/>
          <p:cNvSpPr txBox="1"/>
          <p:nvPr>
            <p:ph idx="7" type="body"/>
          </p:nvPr>
        </p:nvSpPr>
        <p:spPr>
          <a:xfrm>
            <a:off x="22377404" y="5000109"/>
            <a:ext cx="10058400" cy="615545"/>
          </a:xfrm>
          <a:prstGeom prst="rect">
            <a:avLst/>
          </a:prstGeom>
          <a:solidFill>
            <a:srgbClr val="1F3864"/>
          </a:solidFill>
          <a:ln>
            <a:noFill/>
          </a:ln>
        </p:spPr>
        <p:txBody>
          <a:bodyPr anchorCtr="0" anchor="t" bIns="91425" lIns="91425" spcFirstLastPara="1" rIns="91425" wrap="square" tIns="91425">
            <a:spAutoFit/>
          </a:bodyPr>
          <a:lstStyle>
            <a:lvl1pPr indent="-228600" lvl="0" marL="457200" marR="0" rtl="0" algn="ctr">
              <a:spcBef>
                <a:spcPts val="560"/>
              </a:spcBef>
              <a:spcAft>
                <a:spcPts val="0"/>
              </a:spcAft>
              <a:buClr>
                <a:schemeClr val="lt1"/>
              </a:buClr>
              <a:buSzPts val="2800"/>
              <a:buFont typeface="Arial"/>
              <a:buNone/>
              <a:defRPr b="1" i="0" sz="2800" u="none" cap="none" strike="noStrike">
                <a:solidFill>
                  <a:schemeClr val="lt1"/>
                </a:solidFill>
                <a:latin typeface="Century Gothic"/>
                <a:ea typeface="Century Gothic"/>
                <a:cs typeface="Century Gothic"/>
                <a:sym typeface="Century Gothic"/>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5" name="Google Shape;25;p3"/>
          <p:cNvSpPr txBox="1"/>
          <p:nvPr>
            <p:ph idx="8" type="body"/>
          </p:nvPr>
        </p:nvSpPr>
        <p:spPr>
          <a:xfrm>
            <a:off x="33390292" y="5000109"/>
            <a:ext cx="10047018" cy="615545"/>
          </a:xfrm>
          <a:prstGeom prst="rect">
            <a:avLst/>
          </a:prstGeom>
          <a:solidFill>
            <a:srgbClr val="1F3864"/>
          </a:solidFill>
          <a:ln>
            <a:noFill/>
          </a:ln>
        </p:spPr>
        <p:txBody>
          <a:bodyPr anchorCtr="0" anchor="t" bIns="91425" lIns="91425" spcFirstLastPara="1" rIns="91425" wrap="square" tIns="91425">
            <a:spAutoFit/>
          </a:bodyPr>
          <a:lstStyle>
            <a:lvl1pPr indent="-228600" lvl="0" marL="457200" marR="0" rtl="0" algn="ctr">
              <a:spcBef>
                <a:spcPts val="560"/>
              </a:spcBef>
              <a:spcAft>
                <a:spcPts val="0"/>
              </a:spcAft>
              <a:buClr>
                <a:schemeClr val="lt1"/>
              </a:buClr>
              <a:buSzPts val="2800"/>
              <a:buFont typeface="Arial"/>
              <a:buNone/>
              <a:defRPr b="1" i="0" sz="2800" u="none" cap="none" strike="noStrike">
                <a:solidFill>
                  <a:schemeClr val="lt1"/>
                </a:solidFill>
                <a:latin typeface="Century Gothic"/>
                <a:ea typeface="Century Gothic"/>
                <a:cs typeface="Century Gothic"/>
                <a:sym typeface="Century Gothic"/>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6" name="Google Shape;26;p3"/>
          <p:cNvSpPr txBox="1"/>
          <p:nvPr>
            <p:ph idx="9" type="body"/>
          </p:nvPr>
        </p:nvSpPr>
        <p:spPr>
          <a:xfrm>
            <a:off x="33390292" y="5829841"/>
            <a:ext cx="10047018" cy="73864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Century Gothic"/>
                <a:ea typeface="Century Gothic"/>
                <a:cs typeface="Century Gothic"/>
                <a:sym typeface="Century Gothic"/>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7" name="Google Shape;27;p3"/>
          <p:cNvSpPr txBox="1"/>
          <p:nvPr>
            <p:ph idx="13" type="body"/>
          </p:nvPr>
        </p:nvSpPr>
        <p:spPr>
          <a:xfrm>
            <a:off x="33390292" y="13724098"/>
            <a:ext cx="10047018" cy="615545"/>
          </a:xfrm>
          <a:prstGeom prst="rect">
            <a:avLst/>
          </a:prstGeom>
          <a:solidFill>
            <a:srgbClr val="1F3864"/>
          </a:solidFill>
          <a:ln>
            <a:noFill/>
          </a:ln>
        </p:spPr>
        <p:txBody>
          <a:bodyPr anchorCtr="0" anchor="t" bIns="91425" lIns="91425" spcFirstLastPara="1" rIns="91425" wrap="square" tIns="91425">
            <a:spAutoFit/>
          </a:bodyPr>
          <a:lstStyle>
            <a:lvl1pPr indent="-228600" lvl="0" marL="457200" marR="0" rtl="0" algn="ctr">
              <a:spcBef>
                <a:spcPts val="560"/>
              </a:spcBef>
              <a:spcAft>
                <a:spcPts val="0"/>
              </a:spcAft>
              <a:buClr>
                <a:schemeClr val="lt1"/>
              </a:buClr>
              <a:buSzPts val="2800"/>
              <a:buFont typeface="Arial"/>
              <a:buNone/>
              <a:defRPr b="1" i="0" sz="2800" u="none" cap="none" strike="noStrike">
                <a:solidFill>
                  <a:schemeClr val="lt1"/>
                </a:solidFill>
                <a:latin typeface="Century Gothic"/>
                <a:ea typeface="Century Gothic"/>
                <a:cs typeface="Century Gothic"/>
                <a:sym typeface="Century Gothic"/>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8" name="Google Shape;28;p3"/>
          <p:cNvSpPr txBox="1"/>
          <p:nvPr>
            <p:ph idx="14" type="body"/>
          </p:nvPr>
        </p:nvSpPr>
        <p:spPr>
          <a:xfrm>
            <a:off x="33390292" y="14462762"/>
            <a:ext cx="10052050" cy="73864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Century Gothic"/>
                <a:ea typeface="Century Gothic"/>
                <a:cs typeface="Century Gothic"/>
                <a:sym typeface="Century Gothic"/>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9" name="Google Shape;29;p3"/>
          <p:cNvSpPr txBox="1"/>
          <p:nvPr>
            <p:ph idx="15" type="body"/>
          </p:nvPr>
        </p:nvSpPr>
        <p:spPr>
          <a:xfrm>
            <a:off x="33390292" y="25130761"/>
            <a:ext cx="10047018" cy="615545"/>
          </a:xfrm>
          <a:prstGeom prst="rect">
            <a:avLst/>
          </a:prstGeom>
          <a:solidFill>
            <a:srgbClr val="1F3864"/>
          </a:solidFill>
          <a:ln>
            <a:noFill/>
          </a:ln>
        </p:spPr>
        <p:txBody>
          <a:bodyPr anchorCtr="0" anchor="t" bIns="91425" lIns="91425" spcFirstLastPara="1" rIns="91425" wrap="square" tIns="91425">
            <a:spAutoFit/>
          </a:bodyPr>
          <a:lstStyle>
            <a:lvl1pPr indent="-228600" lvl="0" marL="457200" marR="0" rtl="0" algn="ctr">
              <a:spcBef>
                <a:spcPts val="560"/>
              </a:spcBef>
              <a:spcAft>
                <a:spcPts val="0"/>
              </a:spcAft>
              <a:buClr>
                <a:schemeClr val="lt1"/>
              </a:buClr>
              <a:buSzPts val="2800"/>
              <a:buFont typeface="Arial"/>
              <a:buNone/>
              <a:defRPr b="1" i="0" sz="2800" u="none" cap="none" strike="noStrike">
                <a:solidFill>
                  <a:schemeClr val="lt1"/>
                </a:solidFill>
                <a:latin typeface="Century Gothic"/>
                <a:ea typeface="Century Gothic"/>
                <a:cs typeface="Century Gothic"/>
                <a:sym typeface="Century Gothic"/>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0" name="Google Shape;30;p3"/>
          <p:cNvSpPr txBox="1"/>
          <p:nvPr>
            <p:ph idx="16" type="body"/>
          </p:nvPr>
        </p:nvSpPr>
        <p:spPr>
          <a:xfrm>
            <a:off x="33390292" y="25884806"/>
            <a:ext cx="10052050" cy="73864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Century Gothic"/>
                <a:ea typeface="Century Gothic"/>
                <a:cs typeface="Century Gothic"/>
                <a:sym typeface="Century Gothic"/>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1" name="Google Shape;31;p3"/>
          <p:cNvSpPr txBox="1"/>
          <p:nvPr>
            <p:ph idx="17" type="body"/>
          </p:nvPr>
        </p:nvSpPr>
        <p:spPr>
          <a:xfrm>
            <a:off x="459674" y="14402912"/>
            <a:ext cx="10056813" cy="73864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360"/>
              </a:spcBef>
              <a:spcAft>
                <a:spcPts val="0"/>
              </a:spcAft>
              <a:buClr>
                <a:srgbClr val="1F3864"/>
              </a:buClr>
              <a:buSzPts val="1800"/>
              <a:buFont typeface="Arial"/>
              <a:buNone/>
              <a:defRPr b="0" i="0" sz="1800" u="none" cap="none" strike="noStrike">
                <a:solidFill>
                  <a:srgbClr val="1F3864"/>
                </a:solidFill>
                <a:latin typeface="Century Gothic"/>
                <a:ea typeface="Century Gothic"/>
                <a:cs typeface="Century Gothic"/>
                <a:sym typeface="Century Gothic"/>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2" name="Google Shape;32;p3"/>
          <p:cNvSpPr txBox="1"/>
          <p:nvPr>
            <p:ph idx="18" type="body"/>
          </p:nvPr>
        </p:nvSpPr>
        <p:spPr>
          <a:xfrm>
            <a:off x="5932593" y="2505788"/>
            <a:ext cx="31998968" cy="523220"/>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560"/>
              </a:spcBef>
              <a:spcAft>
                <a:spcPts val="0"/>
              </a:spcAft>
              <a:buClr>
                <a:schemeClr val="lt1"/>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3" name="Google Shape;33;p3"/>
          <p:cNvSpPr txBox="1"/>
          <p:nvPr>
            <p:ph idx="19" type="body"/>
          </p:nvPr>
        </p:nvSpPr>
        <p:spPr>
          <a:xfrm>
            <a:off x="5932593" y="1562745"/>
            <a:ext cx="31998968" cy="769441"/>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880"/>
              </a:spcBef>
              <a:spcAft>
                <a:spcPts val="0"/>
              </a:spcAft>
              <a:buClr>
                <a:schemeClr val="lt1"/>
              </a:buClr>
              <a:buSzPts val="4400"/>
              <a:buFont typeface="Arial"/>
              <a:buNone/>
              <a:defRPr b="0" i="0" sz="4400" u="none" cap="none" strike="noStrike">
                <a:solidFill>
                  <a:schemeClr val="lt1"/>
                </a:solidFill>
                <a:latin typeface="Century Gothic"/>
                <a:ea typeface="Century Gothic"/>
                <a:cs typeface="Century Gothic"/>
                <a:sym typeface="Century Gothic"/>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4" name="Google Shape;34;p3"/>
          <p:cNvSpPr txBox="1"/>
          <p:nvPr>
            <p:ph idx="20" type="body"/>
          </p:nvPr>
        </p:nvSpPr>
        <p:spPr>
          <a:xfrm>
            <a:off x="5932593" y="465813"/>
            <a:ext cx="31998968" cy="923330"/>
          </a:xfrm>
          <a:prstGeom prst="rect">
            <a:avLst/>
          </a:prstGeom>
          <a:noFill/>
          <a:ln>
            <a:noFill/>
          </a:ln>
        </p:spPr>
        <p:txBody>
          <a:bodyPr anchorCtr="0" anchor="t" bIns="45700" lIns="91425" spcFirstLastPara="1" rIns="91425" wrap="square" tIns="45700">
            <a:spAutoFit/>
          </a:bodyPr>
          <a:lstStyle>
            <a:lvl1pPr indent="-228600" lvl="0" marL="457200" marR="0" rtl="0" algn="ctr">
              <a:spcBef>
                <a:spcPts val="1080"/>
              </a:spcBef>
              <a:spcAft>
                <a:spcPts val="0"/>
              </a:spcAft>
              <a:buClr>
                <a:schemeClr val="lt1"/>
              </a:buClr>
              <a:buSzPts val="5400"/>
              <a:buFont typeface="Arial"/>
              <a:buNone/>
              <a:defRPr b="1" i="0" sz="5400" u="none" cap="none" strike="noStrike">
                <a:solidFill>
                  <a:schemeClr val="lt1"/>
                </a:solidFill>
                <a:latin typeface="Century Gothic"/>
                <a:ea typeface="Century Gothic"/>
                <a:cs typeface="Century Gothic"/>
                <a:sym typeface="Century Gothic"/>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out guides">
  <p:cSld name="Without guides">
    <p:spTree>
      <p:nvGrpSpPr>
        <p:cNvPr id="37" name="Shape 37"/>
        <p:cNvGrpSpPr/>
        <p:nvPr/>
      </p:nvGrpSpPr>
      <p:grpSpPr>
        <a:xfrm>
          <a:off x="0" y="0"/>
          <a:ext cx="0" cy="0"/>
          <a:chOff x="0" y="0"/>
          <a:chExt cx="0" cy="0"/>
        </a:xfrm>
      </p:grpSpPr>
      <p:sp>
        <p:nvSpPr>
          <p:cNvPr id="38" name="Google Shape;38;p5"/>
          <p:cNvSpPr txBox="1"/>
          <p:nvPr>
            <p:ph idx="1" type="body"/>
          </p:nvPr>
        </p:nvSpPr>
        <p:spPr>
          <a:xfrm>
            <a:off x="459674" y="6378481"/>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9" name="Google Shape;39;p5"/>
          <p:cNvSpPr txBox="1"/>
          <p:nvPr>
            <p:ph idx="2" type="body"/>
          </p:nvPr>
        </p:nvSpPr>
        <p:spPr>
          <a:xfrm>
            <a:off x="477827"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0" name="Google Shape;40;p5"/>
          <p:cNvSpPr txBox="1"/>
          <p:nvPr>
            <p:ph idx="3" type="body"/>
          </p:nvPr>
        </p:nvSpPr>
        <p:spPr>
          <a:xfrm>
            <a:off x="477825" y="14212513"/>
            <a:ext cx="10050462"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1" name="Google Shape;41;p5"/>
          <p:cNvSpPr txBox="1"/>
          <p:nvPr>
            <p:ph idx="4" type="body"/>
          </p:nvPr>
        </p:nvSpPr>
        <p:spPr>
          <a:xfrm>
            <a:off x="11460161"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2" name="Google Shape;42;p5"/>
          <p:cNvSpPr txBox="1"/>
          <p:nvPr>
            <p:ph idx="5" type="body"/>
          </p:nvPr>
        </p:nvSpPr>
        <p:spPr>
          <a:xfrm>
            <a:off x="11460162"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3" name="Google Shape;43;p5"/>
          <p:cNvSpPr txBox="1"/>
          <p:nvPr>
            <p:ph idx="6" type="body"/>
          </p:nvPr>
        </p:nvSpPr>
        <p:spPr>
          <a:xfrm>
            <a:off x="22385343"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4" name="Google Shape;44;p5"/>
          <p:cNvSpPr txBox="1"/>
          <p:nvPr>
            <p:ph idx="7" type="body"/>
          </p:nvPr>
        </p:nvSpPr>
        <p:spPr>
          <a:xfrm>
            <a:off x="22377404" y="5548749"/>
            <a:ext cx="10058400"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5" name="Google Shape;45;p5"/>
          <p:cNvSpPr txBox="1"/>
          <p:nvPr>
            <p:ph idx="8" type="body"/>
          </p:nvPr>
        </p:nvSpPr>
        <p:spPr>
          <a:xfrm>
            <a:off x="33390292" y="5548749"/>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6" name="Google Shape;46;p5"/>
          <p:cNvSpPr txBox="1"/>
          <p:nvPr>
            <p:ph idx="9" type="body"/>
          </p:nvPr>
        </p:nvSpPr>
        <p:spPr>
          <a:xfrm>
            <a:off x="33390292" y="6378481"/>
            <a:ext cx="10047018"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7" name="Google Shape;47;p5"/>
          <p:cNvSpPr txBox="1"/>
          <p:nvPr>
            <p:ph idx="13" type="body"/>
          </p:nvPr>
        </p:nvSpPr>
        <p:spPr>
          <a:xfrm>
            <a:off x="33390292" y="14272738"/>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8" name="Google Shape;48;p5"/>
          <p:cNvSpPr txBox="1"/>
          <p:nvPr>
            <p:ph idx="14" type="body"/>
          </p:nvPr>
        </p:nvSpPr>
        <p:spPr>
          <a:xfrm>
            <a:off x="33390292" y="15011402"/>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9" name="Google Shape;49;p5"/>
          <p:cNvSpPr txBox="1"/>
          <p:nvPr>
            <p:ph idx="15" type="body"/>
          </p:nvPr>
        </p:nvSpPr>
        <p:spPr>
          <a:xfrm>
            <a:off x="33390292" y="25679401"/>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0" name="Google Shape;50;p5"/>
          <p:cNvSpPr txBox="1"/>
          <p:nvPr>
            <p:ph idx="16" type="body"/>
          </p:nvPr>
        </p:nvSpPr>
        <p:spPr>
          <a:xfrm>
            <a:off x="33390292" y="26433446"/>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1" name="Google Shape;51;p5"/>
          <p:cNvSpPr txBox="1"/>
          <p:nvPr>
            <p:ph idx="17" type="body"/>
          </p:nvPr>
        </p:nvSpPr>
        <p:spPr>
          <a:xfrm>
            <a:off x="459674" y="14951552"/>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2" name="Google Shape;52;p5"/>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200"/>
              </a:spcBef>
              <a:spcAft>
                <a:spcPts val="0"/>
              </a:spcAft>
              <a:buClr>
                <a:srgbClr val="1F3864"/>
              </a:buClr>
              <a:buSzPts val="6000"/>
              <a:buFont typeface="Arial"/>
              <a:buNone/>
              <a:defRPr b="0" i="0" sz="60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3" name="Google Shape;53;p5"/>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760"/>
              </a:spcBef>
              <a:spcAft>
                <a:spcPts val="0"/>
              </a:spcAft>
              <a:buClr>
                <a:srgbClr val="1F3864"/>
              </a:buClr>
              <a:buSzPts val="8800"/>
              <a:buFont typeface="Arial"/>
              <a:buNone/>
              <a:defRPr b="0" i="0" sz="88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4" name="Google Shape;54;p5"/>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300"/>
              </a:spcBef>
              <a:spcAft>
                <a:spcPts val="0"/>
              </a:spcAft>
              <a:buClr>
                <a:srgbClr val="1F3864"/>
              </a:buClr>
              <a:buSzPts val="11500"/>
              <a:buFont typeface="Arial"/>
              <a:buNone/>
              <a:defRPr b="1" i="0" sz="11500" u="none" cap="none" strike="noStrike">
                <a:solidFill>
                  <a:srgbClr val="1F3864"/>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0" y="32077025"/>
            <a:ext cx="43891200" cy="913296"/>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1" name="Google Shape;11;p2"/>
          <p:cNvSpPr txBox="1"/>
          <p:nvPr/>
        </p:nvSpPr>
        <p:spPr>
          <a:xfrm>
            <a:off x="652905" y="32351882"/>
            <a:ext cx="2514600" cy="341436"/>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2022</a:t>
            </a:r>
            <a:endParaRPr/>
          </a:p>
          <a:p>
            <a:pPr indent="0" lvl="0" marL="0" marR="0" rtl="0" algn="l">
              <a:lnSpc>
                <a:spcPct val="65000"/>
              </a:lnSpc>
              <a:spcBef>
                <a:spcPts val="550"/>
              </a:spcBef>
              <a:spcAft>
                <a:spcPts val="0"/>
              </a:spcAft>
              <a:buNone/>
            </a:pPr>
            <a:r>
              <a:rPr b="1" i="0" lang="en-US" sz="1100" u="none" cap="none" strike="noStrike">
                <a:solidFill>
                  <a:srgbClr val="BFBFBF"/>
                </a:solidFill>
                <a:latin typeface="Arial"/>
                <a:ea typeface="Arial"/>
                <a:cs typeface="Arial"/>
                <a:sym typeface="Arial"/>
              </a:rPr>
              <a:t>www.PosterPresentations.com</a:t>
            </a:r>
            <a:endParaRPr/>
          </a:p>
        </p:txBody>
      </p:sp>
      <p:grpSp>
        <p:nvGrpSpPr>
          <p:cNvPr id="12" name="Google Shape;12;p2"/>
          <p:cNvGrpSpPr/>
          <p:nvPr/>
        </p:nvGrpSpPr>
        <p:grpSpPr>
          <a:xfrm>
            <a:off x="0" y="14098"/>
            <a:ext cx="43891200" cy="4314166"/>
            <a:chOff x="0" y="-1"/>
            <a:chExt cx="12192000" cy="1219223"/>
          </a:xfrm>
        </p:grpSpPr>
        <p:sp>
          <p:nvSpPr>
            <p:cNvPr id="13" name="Google Shape;13;p2"/>
            <p:cNvSpPr/>
            <p:nvPr/>
          </p:nvSpPr>
          <p:spPr>
            <a:xfrm>
              <a:off x="0" y="89065"/>
              <a:ext cx="12192000" cy="1130157"/>
            </a:xfrm>
            <a:prstGeom prst="flowChartDocument">
              <a:avLst/>
            </a:prstGeom>
            <a:gradFill>
              <a:gsLst>
                <a:gs pos="0">
                  <a:srgbClr val="C00000"/>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4" name="Google Shape;14;p2"/>
            <p:cNvSpPr/>
            <p:nvPr/>
          </p:nvSpPr>
          <p:spPr>
            <a:xfrm>
              <a:off x="0" y="-1"/>
              <a:ext cx="12192000" cy="1130157"/>
            </a:xfrm>
            <a:prstGeom prst="flowChartDocumen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grpSp>
      <p:graphicFrame>
        <p:nvGraphicFramePr>
          <p:cNvPr id="15" name="Google Shape;15;p2"/>
          <p:cNvGraphicFramePr/>
          <p:nvPr/>
        </p:nvGraphicFramePr>
        <p:xfrm>
          <a:off x="-10611120" y="14098"/>
          <a:ext cx="3000000" cy="3000000"/>
        </p:xfrm>
        <a:graphic>
          <a:graphicData uri="http://schemas.openxmlformats.org/drawingml/2006/table">
            <a:tbl>
              <a:tblPr bandRow="1" firstRow="1">
                <a:noFill/>
                <a:tableStyleId>{FFE3DF73-68DA-40D3-B37D-6A1FE3B0A139}</a:tableStyleId>
              </a:tblPr>
              <a:tblGrid>
                <a:gridCol w="4192250"/>
                <a:gridCol w="5584625"/>
              </a:tblGrid>
              <a:tr h="1329125">
                <a:tc gridSpan="2">
                  <a:txBody>
                    <a:bodyPr/>
                    <a:lstStyle/>
                    <a:p>
                      <a:pPr indent="0" lvl="0" marL="0" marR="0" rtl="0" algn="ctr">
                        <a:lnSpc>
                          <a:spcPct val="100000"/>
                        </a:lnSpc>
                        <a:spcBef>
                          <a:spcPts val="0"/>
                        </a:spcBef>
                        <a:spcAft>
                          <a:spcPts val="0"/>
                        </a:spcAft>
                        <a:buClr>
                          <a:srgbClr val="1F3A4E"/>
                        </a:buClr>
                        <a:buSzPts val="3600"/>
                        <a:buFont typeface="Arial Black"/>
                        <a:buNone/>
                      </a:pPr>
                      <a:r>
                        <a:rPr b="0" lang="en-US" sz="3600" u="none" cap="none" strike="noStrike">
                          <a:solidFill>
                            <a:srgbClr val="1F3A4E"/>
                          </a:solidFill>
                          <a:latin typeface="Arial Black"/>
                          <a:ea typeface="Arial Black"/>
                          <a:cs typeface="Arial Black"/>
                          <a:sym typeface="Arial Black"/>
                        </a:rPr>
                        <a:t>QUICK START GUIDE</a:t>
                      </a:r>
                      <a:br>
                        <a:rPr b="0" lang="en-US" sz="3600" u="none" cap="none" strike="noStrike">
                          <a:solidFill>
                            <a:srgbClr val="1F3A4E"/>
                          </a:solidFill>
                          <a:latin typeface="Arial Black"/>
                          <a:ea typeface="Arial Black"/>
                          <a:cs typeface="Arial Black"/>
                          <a:sym typeface="Arial Black"/>
                        </a:rPr>
                      </a:br>
                      <a:r>
                        <a:rPr b="1" lang="en-US" sz="2800" u="none" cap="none" strike="noStrike">
                          <a:solidFill>
                            <a:srgbClr val="FF0000"/>
                          </a:solidFill>
                          <a:latin typeface="Trebuchet MS"/>
                          <a:ea typeface="Trebuchet MS"/>
                          <a:cs typeface="Trebuchet MS"/>
                          <a:sym typeface="Trebuchet MS"/>
                        </a:rPr>
                        <a:t>(THIS SIDEBAR WILL NOT PRINT)</a:t>
                      </a:r>
                      <a:endParaRPr b="1" sz="36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4206625">
                <a:tc gridSpan="2">
                  <a:txBody>
                    <a:bodyPr/>
                    <a:lstStyle/>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This PowerPoint template produces a </a:t>
                      </a:r>
                      <a:r>
                        <a:rPr i="0" lang="en-US" sz="2000" u="none" cap="none" strike="noStrike">
                          <a:solidFill>
                            <a:srgbClr val="FFC000"/>
                          </a:solidFill>
                          <a:latin typeface="Arial"/>
                          <a:ea typeface="Arial"/>
                          <a:cs typeface="Arial"/>
                          <a:sym typeface="Arial"/>
                        </a:rPr>
                        <a:t>36"x48" </a:t>
                      </a:r>
                      <a:r>
                        <a:rPr i="0" lang="en-US" sz="2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the  </a:t>
                      </a:r>
                      <a:r>
                        <a:rPr i="0" lang="en-US" sz="2000" u="none" cap="none" strike="noStrike">
                          <a:solidFill>
                            <a:srgbClr val="FFC000"/>
                          </a:solidFill>
                          <a:latin typeface="Arial"/>
                          <a:ea typeface="Arial"/>
                          <a:cs typeface="Arial"/>
                          <a:sym typeface="Arial"/>
                        </a:rPr>
                        <a:t>HELP DESK</a:t>
                      </a:r>
                      <a:r>
                        <a:rPr i="0" lang="en-US" sz="20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To print your poster using our same-day professional printing service,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a:t>
                      </a:r>
                      <a:r>
                        <a:rPr i="0" lang="en-US" sz="2000" u="none" cap="none" strike="noStrike">
                          <a:solidFill>
                            <a:srgbClr val="FFC000"/>
                          </a:solidFill>
                          <a:latin typeface="Arial"/>
                          <a:ea typeface="Arial"/>
                          <a:cs typeface="Arial"/>
                          <a:sym typeface="Arial"/>
                        </a:rPr>
                        <a:t>Order your poster</a:t>
                      </a:r>
                      <a:r>
                        <a:rPr i="0" lang="en-US" sz="2000" u="none" cap="none" strike="noStrike">
                          <a:solidFill>
                            <a:srgbClr val="D9D9D9"/>
                          </a:solidFill>
                          <a:latin typeface="Arial"/>
                          <a:ea typeface="Arial"/>
                          <a:cs typeface="Arial"/>
                          <a:sym typeface="Arial"/>
                        </a:rPr>
                        <a:t>".</a:t>
                      </a:r>
                      <a:endParaRPr b="1" sz="20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4572425">
                <a:tc>
                  <a:txBody>
                    <a:bodyPr/>
                    <a:lstStyle/>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This is a template for a </a:t>
                      </a:r>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presentation poster</a:t>
                      </a:r>
                      <a:br>
                        <a:rPr lang="en-US" sz="2000" u="none" cap="none" strike="noStrike">
                          <a:solidFill>
                            <a:schemeClr val="lt1"/>
                          </a:solidFill>
                          <a:latin typeface="Arial"/>
                          <a:ea typeface="Arial"/>
                          <a:cs typeface="Arial"/>
                          <a:sym typeface="Arial"/>
                        </a:rPr>
                      </a:br>
                      <a:r>
                        <a:rPr b="1" lang="en-US" sz="3600" u="none" cap="none" strike="noStrike">
                          <a:solidFill>
                            <a:srgbClr val="FFC000"/>
                          </a:solidFill>
                          <a:latin typeface="Arial"/>
                          <a:ea typeface="Arial"/>
                          <a:cs typeface="Arial"/>
                          <a:sym typeface="Arial"/>
                        </a:rPr>
                        <a:t>36 inches tall</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by</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48 inches wide</a:t>
                      </a:r>
                      <a:br>
                        <a:rPr lang="en-US" sz="2000" u="none" cap="none" strike="noStrike">
                          <a:solidFill>
                            <a:schemeClr val="lt1"/>
                          </a:solidFill>
                          <a:latin typeface="Arial"/>
                          <a:ea typeface="Arial"/>
                          <a:cs typeface="Arial"/>
                          <a:sym typeface="Arial"/>
                        </a:rPr>
                      </a:br>
                      <a:endParaRPr sz="20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Important: Check the template size</a:t>
                      </a:r>
                      <a:br>
                        <a:rPr b="0" lang="en-US" sz="2000" u="none" cap="none" strike="noStrike">
                          <a:solidFill>
                            <a:srgbClr val="FFC000"/>
                          </a:solidFill>
                          <a:latin typeface="Arial"/>
                          <a:ea typeface="Arial"/>
                          <a:cs typeface="Arial"/>
                          <a:sym typeface="Arial"/>
                        </a:rPr>
                      </a:br>
                      <a:r>
                        <a:rPr b="0" lang="en-US" sz="2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2000" u="none" cap="none" strike="noStrike">
                          <a:solidFill>
                            <a:srgbClr val="D9D9D9"/>
                          </a:solidFill>
                          <a:latin typeface="Arial"/>
                          <a:ea typeface="Arial"/>
                          <a:cs typeface="Arial"/>
                          <a:sym typeface="Arial"/>
                        </a:rPr>
                      </a:br>
                      <a:r>
                        <a:rPr b="0" lang="en-US" sz="2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2000" u="none" cap="none" strike="noStrike">
                          <a:solidFill>
                            <a:srgbClr val="D9D9D9"/>
                          </a:solidFill>
                          <a:latin typeface="Arial"/>
                          <a:ea typeface="Arial"/>
                          <a:cs typeface="Arial"/>
                          <a:sym typeface="Arial"/>
                        </a:rPr>
                      </a:br>
                      <a:r>
                        <a:rPr b="0" lang="en-US" sz="2000" u="none" cap="none" strike="noStrike">
                          <a:solidFill>
                            <a:srgbClr val="FFC000"/>
                          </a:solidFill>
                          <a:latin typeface="Arial"/>
                          <a:ea typeface="Arial"/>
                          <a:cs typeface="Arial"/>
                          <a:sym typeface="Arial"/>
                        </a:rPr>
                        <a:t>30 tall x 40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42 tall x 56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48 tall x 64 wide</a:t>
                      </a:r>
                      <a:endParaRPr/>
                    </a:p>
                  </a:txBody>
                  <a:tcPr marT="137150" marB="45725" marR="91450" marL="182875">
                    <a:solidFill>
                      <a:srgbClr val="010101"/>
                    </a:solidFill>
                  </a:tcPr>
                </a:tc>
              </a:tr>
              <a:tr h="428870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How to </a:t>
                      </a:r>
                      <a:r>
                        <a:rPr b="1" lang="en-US" sz="4000">
                          <a:solidFill>
                            <a:srgbClr val="FFC000"/>
                          </a:solidFill>
                          <a:latin typeface="Arial"/>
                          <a:ea typeface="Arial"/>
                          <a:cs typeface="Arial"/>
                          <a:sym typeface="Arial"/>
                        </a:rPr>
                        <a:t>Zoom in </a:t>
                      </a:r>
                      <a:r>
                        <a:rPr b="1" lang="en-US" sz="2400">
                          <a:solidFill>
                            <a:srgbClr val="FFC000"/>
                          </a:solidFill>
                          <a:latin typeface="Arial"/>
                          <a:ea typeface="Arial"/>
                          <a:cs typeface="Arial"/>
                          <a:sym typeface="Arial"/>
                        </a:rPr>
                        <a:t>and </a:t>
                      </a:r>
                      <a:r>
                        <a:rPr b="1" lang="en-US" sz="1800">
                          <a:solidFill>
                            <a:srgbClr val="FFC000"/>
                          </a:solidFill>
                          <a:latin typeface="Arial"/>
                          <a:ea typeface="Arial"/>
                          <a:cs typeface="Arial"/>
                          <a:sym typeface="Arial"/>
                        </a:rPr>
                        <a:t>out</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b="0" lang="en-US" sz="2000">
                          <a:solidFill>
                            <a:srgbClr val="D9D9D9"/>
                          </a:solidFill>
                          <a:latin typeface="Arial"/>
                          <a:ea typeface="Arial"/>
                          <a:cs typeface="Arial"/>
                          <a:sym typeface="Arial"/>
                        </a:rPr>
                        <a:t>Use the PowerPoint zoom tool to adjust the screen magnification to view comfortably. PowerPoint provides 2 ways to zoom: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1. </a:t>
                      </a:r>
                      <a:r>
                        <a:rPr b="0" lang="en-US" sz="2000">
                          <a:solidFill>
                            <a:srgbClr val="D9D9D9"/>
                          </a:solidFill>
                          <a:latin typeface="Arial"/>
                          <a:ea typeface="Arial"/>
                          <a:cs typeface="Arial"/>
                          <a:sym typeface="Arial"/>
                        </a:rPr>
                        <a:t>On the top menu bar click on the VIEW tab and then click on ZOOM. Choose the zoom percentage that works best for you.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2. </a:t>
                      </a:r>
                      <a:r>
                        <a:rPr b="0" lang="en-US" sz="20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180052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Ruler and Guides</a:t>
                      </a:r>
                      <a:br>
                        <a:rPr b="0" lang="en-US" sz="2000">
                          <a:solidFill>
                            <a:srgbClr val="FFC000"/>
                          </a:solidFill>
                          <a:latin typeface="Arial"/>
                          <a:ea typeface="Arial"/>
                          <a:cs typeface="Arial"/>
                          <a:sym typeface="Arial"/>
                        </a:rPr>
                      </a:br>
                      <a:r>
                        <a:rPr b="0" lang="en-US" sz="20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382435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2400" u="none" cap="none" strike="noStrike">
                          <a:solidFill>
                            <a:srgbClr val="FFC000"/>
                          </a:solidFill>
                          <a:latin typeface="Arial"/>
                          <a:ea typeface="Arial"/>
                          <a:cs typeface="Arial"/>
                          <a:sym typeface="Arial"/>
                        </a:rPr>
                        <a:t>Headers and text containers</a:t>
                      </a:r>
                      <a:br>
                        <a:rPr b="0" lang="en-US" sz="2000" u="none" cap="none" strike="noStrike">
                          <a:solidFill>
                            <a:schemeClr val="lt1"/>
                          </a:solidFill>
                          <a:latin typeface="Arial"/>
                          <a:ea typeface="Arial"/>
                          <a:cs typeface="Arial"/>
                          <a:sym typeface="Arial"/>
                        </a:rPr>
                      </a:br>
                      <a:r>
                        <a:rPr b="0" lang="en-US" sz="2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Click inside a section header to add its text.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3519125">
                <a:tc gridSpan="2">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T="45725" marB="45725" marR="91450" marL="91450">
                    <a:solidFill>
                      <a:srgbClr val="010101"/>
                    </a:solidFill>
                  </a:tcPr>
                </a:tc>
                <a:tc hMerge="1"/>
              </a:tr>
              <a:tr h="2377650">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2000"/>
                        <a:buFont typeface="Arial"/>
                        <a:buNone/>
                      </a:pPr>
                      <a:r>
                        <a:rPr b="0" i="0" lang="en-US" sz="2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2293175">
                <a:tc gridSpan="2">
                  <a:txBody>
                    <a:bodyPr/>
                    <a:lstStyle/>
                    <a:p>
                      <a:pPr indent="0" lvl="0" marL="0" marR="0" rtl="0" algn="l">
                        <a:spcBef>
                          <a:spcPts val="0"/>
                        </a:spcBef>
                        <a:spcAft>
                          <a:spcPts val="0"/>
                        </a:spcAft>
                        <a:buNone/>
                      </a:pPr>
                      <a:r>
                        <a:t/>
                      </a:r>
                      <a:endParaRPr sz="2000">
                        <a:solidFill>
                          <a:schemeClr val="lt1"/>
                        </a:solidFill>
                        <a:latin typeface="Arial"/>
                        <a:ea typeface="Arial"/>
                        <a:cs typeface="Arial"/>
                        <a:sym typeface="Arial"/>
                      </a:endParaRPr>
                    </a:p>
                  </a:txBody>
                  <a:tcPr marT="137150" marB="45725" marR="91450" marL="182875"/>
                </a:tc>
                <a:tc hMerge="1"/>
              </a:tr>
              <a:tr h="128027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3187275">
                <a:tc gridSpan="2">
                  <a:txBody>
                    <a:bodyPr/>
                    <a:lstStyle/>
                    <a:p>
                      <a:pPr indent="0" lvl="0" marL="0" marR="0" rtl="0" algn="l">
                        <a:lnSpc>
                          <a:spcPct val="100000"/>
                        </a:lnSpc>
                        <a:spcBef>
                          <a:spcPts val="0"/>
                        </a:spcBef>
                        <a:spcAft>
                          <a:spcPts val="0"/>
                        </a:spcAft>
                        <a:buClr>
                          <a:schemeClr val="dk1"/>
                        </a:buClr>
                        <a:buSzPts val="2000"/>
                        <a:buFont typeface="Calibri"/>
                        <a:buNone/>
                      </a:pPr>
                      <a:r>
                        <a:t/>
                      </a:r>
                      <a:endParaRPr sz="20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16" name="Google Shape;16;p2"/>
          <p:cNvGraphicFramePr/>
          <p:nvPr/>
        </p:nvGraphicFramePr>
        <p:xfrm>
          <a:off x="44695229" y="-84749"/>
          <a:ext cx="3000000" cy="3000000"/>
        </p:xfrm>
        <a:graphic>
          <a:graphicData uri="http://schemas.openxmlformats.org/drawingml/2006/table">
            <a:tbl>
              <a:tblPr bandRow="1" firstRow="1">
                <a:noFill/>
                <a:tableStyleId>{FFE3DF73-68DA-40D3-B37D-6A1FE3B0A139}</a:tableStyleId>
              </a:tblPr>
              <a:tblGrid>
                <a:gridCol w="3343825"/>
                <a:gridCol w="1381550"/>
                <a:gridCol w="4704800"/>
              </a:tblGrid>
              <a:tr h="1756425">
                <a:tc gridSpan="3">
                  <a:txBody>
                    <a:bodyPr/>
                    <a:lstStyle/>
                    <a:p>
                      <a:pPr indent="0" lvl="0" marL="0" marR="0" rtl="0" algn="ctr">
                        <a:lnSpc>
                          <a:spcPct val="100000"/>
                        </a:lnSpc>
                        <a:spcBef>
                          <a:spcPts val="0"/>
                        </a:spcBef>
                        <a:spcAft>
                          <a:spcPts val="0"/>
                        </a:spcAft>
                        <a:buClr>
                          <a:srgbClr val="1F3A4E"/>
                        </a:buClr>
                        <a:buSzPts val="4000"/>
                        <a:buFont typeface="Arial Black"/>
                        <a:buNone/>
                      </a:pPr>
                      <a:r>
                        <a:rPr b="0" lang="en-US" sz="4000">
                          <a:solidFill>
                            <a:srgbClr val="1F3A4E"/>
                          </a:solidFill>
                          <a:latin typeface="Arial Black"/>
                          <a:ea typeface="Arial Black"/>
                          <a:cs typeface="Arial Black"/>
                          <a:sym typeface="Arial Black"/>
                        </a:rPr>
                        <a:t>QUICK START GUIDE</a:t>
                      </a:r>
                      <a:br>
                        <a:rPr b="0" lang="en-US" sz="4000">
                          <a:solidFill>
                            <a:srgbClr val="1F3A4E"/>
                          </a:solidFill>
                          <a:latin typeface="Arial Black"/>
                          <a:ea typeface="Arial Black"/>
                          <a:cs typeface="Arial Black"/>
                          <a:sym typeface="Arial Black"/>
                        </a:rPr>
                      </a:br>
                      <a:r>
                        <a:rPr b="1" lang="en-US" sz="3200">
                          <a:solidFill>
                            <a:srgbClr val="FF0000"/>
                          </a:solidFill>
                          <a:latin typeface="Trebuchet MS"/>
                          <a:ea typeface="Trebuchet MS"/>
                          <a:cs typeface="Trebuchet MS"/>
                          <a:sym typeface="Trebuchet MS"/>
                        </a:rPr>
                        <a:t>(THIS SIDEBAR WILL NOT PRINT)</a:t>
                      </a:r>
                      <a:endParaRPr b="1" sz="40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5563100">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1">
                            <a:extLst>
                              <a:ext uri="{A12FA001-AC4F-418D-AE19-62706E023703}">
                                <ahyp:hlinkClr val="tx"/>
                              </a:ext>
                            </a:extLst>
                          </a:hlinkClick>
                        </a:rPr>
                        <a:t>https://www.posterpresentations.com/how-to-change-the-research-poster-template-colors.html</a:t>
                      </a:r>
                      <a:endParaRPr sz="2400">
                        <a:solidFill>
                          <a:srgbClr val="FFC000"/>
                        </a:solidFill>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c hMerge="1"/>
              </a:tr>
              <a:tr h="3667725">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T="137150" marB="45725" marR="91450" marL="182875">
                    <a:solidFill>
                      <a:schemeClr val="dk1"/>
                    </a:solidFill>
                  </a:tcPr>
                </a:tc>
                <a:tc hMerge="1"/>
                <a:tc hMerge="1"/>
              </a:tr>
              <a:tr h="517707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tc>
                <a:tc hMerge="1"/>
                <a:tc rowSpan="2">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a:t>
                      </a:r>
                      <a:r>
                        <a:rPr lang="en-US" sz="2400">
                          <a:solidFill>
                            <a:srgbClr val="D9D9D9"/>
                          </a:solidFill>
                          <a:latin typeface="Arial"/>
                          <a:ea typeface="Arial"/>
                          <a:cs typeface="Arial"/>
                          <a:sym typeface="Arial"/>
                        </a:rPr>
                        <a:t> Guides</a:t>
                      </a:r>
                      <a:r>
                        <a:rPr lang="en-US" sz="2400">
                          <a:solidFill>
                            <a:srgbClr val="D9D9D9"/>
                          </a:solidFill>
                          <a:latin typeface="Arial"/>
                          <a:ea typeface="Arial"/>
                          <a:cs typeface="Arial"/>
                          <a:sym typeface="Arial"/>
                        </a:rPr>
                        <a:t>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a:t>
                      </a:r>
                      <a:r>
                        <a:rPr lang="en-US" sz="24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b="1" lang="en-US" sz="2400">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b="1"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b="1" lang="en-US" sz="2400">
                          <a:solidFill>
                            <a:srgbClr val="D9D9D9"/>
                          </a:solidFill>
                          <a:latin typeface="Arial"/>
                          <a:ea typeface="Arial"/>
                          <a:cs typeface="Arial"/>
                          <a:sym typeface="Arial"/>
                        </a:rPr>
                        <a:t>Without Guides </a:t>
                      </a:r>
                      <a:r>
                        <a:rPr b="0"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r>
              <a:tr h="288832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c hMerge="1"/>
                <a:tc vMerge="1"/>
              </a:tr>
              <a:tr h="3781425">
                <a:tc gridSpan="2">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a:t>
                      </a:r>
                      <a:r>
                        <a:rPr b="1" lang="en-US" sz="2800">
                          <a:solidFill>
                            <a:srgbClr val="FFC000"/>
                          </a:solidFill>
                          <a:latin typeface="Arial"/>
                          <a:ea typeface="Arial"/>
                          <a:cs typeface="Arial"/>
                          <a:sym typeface="Arial"/>
                        </a:rPr>
                        <a:t> preview your poster prior to printing</a:t>
                      </a:r>
                      <a:endParaRPr b="1" sz="2800">
                        <a:solidFill>
                          <a:srgbClr val="FFC000"/>
                        </a:solidFill>
                        <a:latin typeface="Arial"/>
                        <a:ea typeface="Arial"/>
                        <a:cs typeface="Arial"/>
                        <a:sym typeface="Arial"/>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T="137150" marB="45725" marR="91450" marL="182875">
                    <a:solidFill>
                      <a:srgbClr val="010101"/>
                    </a:solidFill>
                  </a:tcPr>
                </a:tc>
                <a:tc hMerge="1"/>
                <a:tc>
                  <a:txBody>
                    <a:bodyPr/>
                    <a:lstStyle/>
                    <a:p>
                      <a:pPr indent="0" lvl="0" marL="0" marR="0" rtl="0" algn="ctr">
                        <a:spcBef>
                          <a:spcPts val="0"/>
                        </a:spcBef>
                        <a:spcAft>
                          <a:spcPts val="0"/>
                        </a:spcAft>
                        <a:buNone/>
                      </a:pPr>
                      <a:r>
                        <a:rPr b="1" lang="en-US" sz="11500">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T="137150" marB="45725" marR="91450" marL="182875" anchor="ctr">
                    <a:solidFill>
                      <a:srgbClr val="0C0C0C"/>
                    </a:solidFill>
                  </a:tcPr>
                </a:tc>
              </a:tr>
              <a:tr h="5674000">
                <a:tc gridSpan="3">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c hMerge="1"/>
              </a:tr>
              <a:tr h="1354775">
                <a:tc gridSpan="3">
                  <a:txBody>
                    <a:bodyPr/>
                    <a:lstStyle/>
                    <a:p>
                      <a:pPr indent="0" lvl="0" marL="0" marR="0" rtl="0" algn="l">
                        <a:spcBef>
                          <a:spcPts val="0"/>
                        </a:spcBef>
                        <a:spcAft>
                          <a:spcPts val="0"/>
                        </a:spcAft>
                        <a:buNone/>
                      </a:pPr>
                      <a:r>
                        <a:t/>
                      </a:r>
                      <a:endParaRPr sz="2400">
                        <a:solidFill>
                          <a:srgbClr val="1F3A4E"/>
                        </a:solidFill>
                      </a:endParaRPr>
                    </a:p>
                  </a:txBody>
                  <a:tcPr marT="137150" marB="45725" marR="91450" marL="182875"/>
                </a:tc>
                <a:tc hMerge="1"/>
                <a:tc hMerge="1"/>
              </a:tr>
              <a:tr h="3212200">
                <a:tc>
                  <a:txBody>
                    <a:bodyPr/>
                    <a:lstStyle/>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 2019</a:t>
                      </a:r>
                      <a:r>
                        <a:rPr lang="en-US" sz="2000">
                          <a:solidFill>
                            <a:srgbClr val="D8D8D8"/>
                          </a:solidFill>
                          <a:latin typeface="Arial"/>
                          <a:ea typeface="Arial"/>
                          <a:cs typeface="Arial"/>
                          <a:sym typeface="Arial"/>
                        </a:rPr>
                        <a:t> </a:t>
                      </a:r>
                      <a:r>
                        <a:rPr lang="en-US" sz="2000">
                          <a:solidFill>
                            <a:srgbClr val="D8D8D8"/>
                          </a:solidFill>
                          <a:latin typeface="Arial"/>
                          <a:ea typeface="Arial"/>
                          <a:cs typeface="Arial"/>
                          <a:sym typeface="Arial"/>
                        </a:rPr>
                        <a:t>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a:t>
                      </a:r>
                      <a:r>
                        <a:rPr lang="en-US" sz="2000">
                          <a:solidFill>
                            <a:srgbClr val="D8D8D8"/>
                          </a:solidFill>
                          <a:latin typeface="Arial"/>
                          <a:ea typeface="Arial"/>
                          <a:cs typeface="Arial"/>
                          <a:sym typeface="Arial"/>
                        </a:rPr>
                        <a:t> STE C        </a:t>
                      </a:r>
                      <a:endParaRPr/>
                    </a:p>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T="137150" marB="45725" marR="91450" marL="182875">
                    <a:solidFill>
                      <a:srgbClr val="010101"/>
                    </a:solidFill>
                  </a:tcPr>
                </a:tc>
                <a:tc gridSpan="2">
                  <a:txBody>
                    <a:bodyPr/>
                    <a:lstStyle/>
                    <a:p>
                      <a:pPr indent="0" lvl="0" marL="0" marR="0" rtl="0" algn="l">
                        <a:lnSpc>
                          <a:spcPct val="100000"/>
                        </a:lnSpc>
                        <a:spcBef>
                          <a:spcPts val="0"/>
                        </a:spcBef>
                        <a:spcAft>
                          <a:spcPts val="0"/>
                        </a:spcAft>
                        <a:buClr>
                          <a:srgbClr val="D0D0D0"/>
                        </a:buClr>
                        <a:buSzPts val="2400"/>
                        <a:buFont typeface="Arial"/>
                        <a:buNone/>
                      </a:pPr>
                      <a:r>
                        <a:rPr b="1" lang="en-US" sz="2400">
                          <a:solidFill>
                            <a:srgbClr val="D0D0D0"/>
                          </a:solidFill>
                          <a:latin typeface="Arial"/>
                          <a:ea typeface="Arial"/>
                          <a:cs typeface="Arial"/>
                          <a:sym typeface="Arial"/>
                        </a:rPr>
                        <a:t>For complete tutorials</a:t>
                      </a:r>
                      <a:r>
                        <a:rPr b="1" lang="en-US" sz="24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1800"/>
                        <a:buFont typeface="Arial"/>
                        <a:buNone/>
                      </a:pPr>
                      <a:r>
                        <a:rPr b="1" lang="en-US" sz="1800">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T="137150" marB="45725" marR="91450" marL="182875">
                    <a:solidFill>
                      <a:srgbClr val="010101"/>
                    </a:solidFill>
                  </a:tcPr>
                </a:tc>
                <a:tc hMerge="1"/>
              </a:tr>
            </a:tbl>
          </a:graphicData>
        </a:graphic>
      </p:graphicFrame>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sp>
        <p:nvSpPr>
          <p:cNvPr id="36" name="Google Shape;36;p4"/>
          <p:cNvSpPr txBox="1"/>
          <p:nvPr/>
        </p:nvSpPr>
        <p:spPr>
          <a:xfrm>
            <a:off x="1567305" y="32390910"/>
            <a:ext cx="2514600" cy="341436"/>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2022</a:t>
            </a:r>
            <a:endParaRPr/>
          </a:p>
          <a:p>
            <a:pPr indent="0" lvl="0" marL="0" marR="0" rtl="0" algn="l">
              <a:lnSpc>
                <a:spcPct val="65000"/>
              </a:lnSpc>
              <a:spcBef>
                <a:spcPts val="550"/>
              </a:spcBef>
              <a:spcAft>
                <a:spcPts val="0"/>
              </a:spcAft>
              <a:buNone/>
            </a:pPr>
            <a:r>
              <a:rPr b="1" i="0" lang="en-US" sz="1100" u="none" cap="none" strike="noStrike">
                <a:solidFill>
                  <a:srgbClr val="BFBFBF"/>
                </a:solidFill>
                <a:latin typeface="Arial"/>
                <a:ea typeface="Arial"/>
                <a:cs typeface="Arial"/>
                <a:sym typeface="Arial"/>
              </a:rPr>
              <a:t>www.PosterPresentations.com</a:t>
            </a:r>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image" Target="../media/image4.png"/><Relationship Id="rId13" Type="http://schemas.openxmlformats.org/officeDocument/2006/relationships/image" Target="../media/image6.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ezasm-org/ezasm" TargetMode="External"/><Relationship Id="rId4" Type="http://schemas.openxmlformats.org/officeDocument/2006/relationships/hyperlink" Target="https://github.com/ezasm-org/rezasm" TargetMode="External"/><Relationship Id="rId9"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idx="1" type="body"/>
          </p:nvPr>
        </p:nvSpPr>
        <p:spPr>
          <a:xfrm>
            <a:off x="459674" y="5829841"/>
            <a:ext cx="10056900" cy="63723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1100"/>
              <a:buFont typeface="Arial"/>
              <a:buNone/>
            </a:pPr>
            <a:r>
              <a:rPr lang="en-US" sz="2400">
                <a:solidFill>
                  <a:schemeClr val="dk1"/>
                </a:solidFill>
              </a:rPr>
              <a:t>EzASM is an assembly-inspired language designed specifically for teaching computer organization. While it bridges the gap between C and actual assembly languages, EzASM incorporates features typical of modern high-level languages. These include terminal functions, function invocation using labels, both stack and heap memory allocation, and pointer dereferencing. Instead of aiming for speed or efficiency, the primary goal of EzASM is to offer a beginner-friendly introduction to assembly languages, steering clear of the complexities of x86.</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rtl="0" algn="l">
              <a:spcBef>
                <a:spcPts val="0"/>
              </a:spcBef>
              <a:spcAft>
                <a:spcPts val="0"/>
              </a:spcAft>
              <a:buClr>
                <a:schemeClr val="dk1"/>
              </a:buClr>
              <a:buSzPts val="1100"/>
              <a:buNone/>
            </a:pPr>
            <a:r>
              <a:rPr lang="en-US" sz="2400">
                <a:solidFill>
                  <a:schemeClr val="dk1"/>
                </a:solidFill>
              </a:rPr>
              <a:t>Developed with Java 17, EzASM provides an integrated environment complete with a dedicated text editor, syntax highlighting, an emulator, register view, and a memory viewer—all wrapped up in a user-friendly GUI. Additionally, there's a headless mode that allows for typical interpreted program execution.</a:t>
            </a:r>
            <a:endParaRPr sz="2400">
              <a:solidFill>
                <a:schemeClr val="dk1"/>
              </a:solidFill>
            </a:endParaRPr>
          </a:p>
        </p:txBody>
      </p:sp>
      <p:sp>
        <p:nvSpPr>
          <p:cNvPr id="60" name="Google Shape;60;p1"/>
          <p:cNvSpPr txBox="1"/>
          <p:nvPr>
            <p:ph idx="2" type="body"/>
          </p:nvPr>
        </p:nvSpPr>
        <p:spPr>
          <a:xfrm>
            <a:off x="477827" y="5000109"/>
            <a:ext cx="10048800" cy="800400"/>
          </a:xfrm>
          <a:prstGeom prst="rect">
            <a:avLst/>
          </a:prstGeom>
          <a:solidFill>
            <a:srgbClr val="1F3864"/>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lt1"/>
              </a:buClr>
              <a:buSzPts val="2800"/>
              <a:buNone/>
            </a:pPr>
            <a:r>
              <a:rPr lang="en-US" sz="4000"/>
              <a:t>Introduction</a:t>
            </a:r>
            <a:endParaRPr sz="4000"/>
          </a:p>
        </p:txBody>
      </p:sp>
      <p:sp>
        <p:nvSpPr>
          <p:cNvPr id="61" name="Google Shape;61;p1"/>
          <p:cNvSpPr txBox="1"/>
          <p:nvPr>
            <p:ph idx="3" type="body"/>
          </p:nvPr>
        </p:nvSpPr>
        <p:spPr>
          <a:xfrm>
            <a:off x="462813" y="12907398"/>
            <a:ext cx="10050600" cy="800400"/>
          </a:xfrm>
          <a:prstGeom prst="rect">
            <a:avLst/>
          </a:prstGeom>
          <a:solidFill>
            <a:srgbClr val="1F3864"/>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lt1"/>
              </a:buClr>
              <a:buSzPts val="2800"/>
              <a:buNone/>
            </a:pPr>
            <a:r>
              <a:rPr lang="en-US" sz="4000"/>
              <a:t>Objectives</a:t>
            </a:r>
            <a:endParaRPr sz="4000"/>
          </a:p>
        </p:txBody>
      </p:sp>
      <p:sp>
        <p:nvSpPr>
          <p:cNvPr id="62" name="Google Shape;62;p1"/>
          <p:cNvSpPr txBox="1"/>
          <p:nvPr>
            <p:ph idx="4" type="body"/>
          </p:nvPr>
        </p:nvSpPr>
        <p:spPr>
          <a:xfrm>
            <a:off x="11460123" y="5829841"/>
            <a:ext cx="10048800" cy="25046400"/>
          </a:xfrm>
          <a:prstGeom prst="rect">
            <a:avLst/>
          </a:prstGeom>
          <a:noFill/>
          <a:ln>
            <a:noFill/>
          </a:ln>
        </p:spPr>
        <p:txBody>
          <a:bodyPr anchorCtr="0" anchor="t" bIns="228575" lIns="228575" spcFirstLastPara="1" rIns="228575" wrap="square" tIns="228575">
            <a:spAutoFit/>
          </a:bodyPr>
          <a:lstStyle/>
          <a:p>
            <a:pPr indent="0" lvl="0" marL="0" rtl="0" algn="l">
              <a:lnSpc>
                <a:spcPct val="115000"/>
              </a:lnSpc>
              <a:spcBef>
                <a:spcPts val="0"/>
              </a:spcBef>
              <a:spcAft>
                <a:spcPts val="0"/>
              </a:spcAft>
              <a:buClr>
                <a:schemeClr val="dk1"/>
              </a:buClr>
              <a:buSzPts val="1100"/>
              <a:buFont typeface="Arial"/>
              <a:buNone/>
            </a:pPr>
            <a:r>
              <a:rPr lang="en-US" sz="2400">
                <a:solidFill>
                  <a:schemeClr val="dk1"/>
                </a:solidFill>
              </a:rPr>
              <a:t>EzASM was originally made using Java. We started porting it to Rust this semester to improve on the performance of the application, using React along with Rust for the UI. As we plan to fully move to the Rust version of EzASM, REzASM, we've been working on porting Java code to Rust while still maintaining the Java version, finding any bugs currently in it.</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rPr>
              <a:t>REzASM has 2 different cores: the main core (rezasm-core) and the web core (rezasm-web-core). rezasm-web-core contains all the functionality needed for the frontend GUI to interact with rezasm-core, while rezasm-core is where all the main functionality for REzASM lies. It contains code for simulating assembly, parsing user input, implementing instructions, and more. Specifically, rezasm-core contains the following:</a:t>
            </a:r>
            <a:endParaRPr sz="2400">
              <a:solidFill>
                <a:schemeClr val="dk1"/>
              </a:solidFill>
            </a:endParaRPr>
          </a:p>
          <a:p>
            <a:pPr indent="-381000" lvl="0" marL="457200" rtl="0" algn="l">
              <a:lnSpc>
                <a:spcPct val="115000"/>
              </a:lnSpc>
              <a:spcBef>
                <a:spcPts val="0"/>
              </a:spcBef>
              <a:spcAft>
                <a:spcPts val="0"/>
              </a:spcAft>
              <a:buClr>
                <a:schemeClr val="dk1"/>
              </a:buClr>
              <a:buSzPts val="2400"/>
              <a:buFont typeface="Century Gothic"/>
              <a:buChar char="●"/>
            </a:pPr>
            <a:r>
              <a:rPr lang="en-US" sz="2400" u="sng">
                <a:solidFill>
                  <a:schemeClr val="dk1"/>
                </a:solidFill>
              </a:rPr>
              <a:t>Utilities</a:t>
            </a:r>
            <a:r>
              <a:rPr lang="en-US" sz="2400">
                <a:solidFill>
                  <a:schemeClr val="dk1"/>
                </a:solidFill>
              </a:rPr>
              <a:t>: Utilities such as errors and data representation that is used everywhere</a:t>
            </a:r>
            <a:endParaRPr sz="2400">
              <a:solidFill>
                <a:schemeClr val="dk1"/>
              </a:solidFill>
            </a:endParaRPr>
          </a:p>
          <a:p>
            <a:pPr indent="-381000" lvl="0" marL="914400" rtl="0" algn="l">
              <a:lnSpc>
                <a:spcPct val="115000"/>
              </a:lnSpc>
              <a:spcBef>
                <a:spcPts val="0"/>
              </a:spcBef>
              <a:spcAft>
                <a:spcPts val="0"/>
              </a:spcAft>
              <a:buClr>
                <a:schemeClr val="dk1"/>
              </a:buClr>
              <a:buSzPts val="2400"/>
              <a:buFont typeface="Century Gothic"/>
              <a:buChar char="-"/>
            </a:pPr>
            <a:r>
              <a:rPr lang="en-US" sz="2400">
                <a:solidFill>
                  <a:schemeClr val="dk1"/>
                </a:solidFill>
              </a:rPr>
              <a:t>Errors include divide by zero, reading out of bounds, negative memory addresses, and more</a:t>
            </a:r>
            <a:endParaRPr sz="2400">
              <a:solidFill>
                <a:schemeClr val="dk1"/>
              </a:solidFill>
            </a:endParaRPr>
          </a:p>
          <a:p>
            <a:pPr indent="-381000" lvl="0" marL="914400" rtl="0" algn="l">
              <a:lnSpc>
                <a:spcPct val="115000"/>
              </a:lnSpc>
              <a:spcBef>
                <a:spcPts val="0"/>
              </a:spcBef>
              <a:spcAft>
                <a:spcPts val="0"/>
              </a:spcAft>
              <a:buClr>
                <a:schemeClr val="dk1"/>
              </a:buClr>
              <a:buSzPts val="2400"/>
              <a:buFont typeface="Century Gothic"/>
              <a:buChar char="-"/>
            </a:pPr>
            <a:r>
              <a:rPr lang="en-US" sz="2400">
                <a:solidFill>
                  <a:schemeClr val="dk1"/>
                </a:solidFill>
              </a:rPr>
              <a:t>Data is represented as raw data, a vector of integers or floats</a:t>
            </a:r>
            <a:endParaRPr sz="2400">
              <a:solidFill>
                <a:schemeClr val="dk1"/>
              </a:solidFill>
            </a:endParaRPr>
          </a:p>
          <a:p>
            <a:pPr indent="-381000" lvl="0" marL="914400" rtl="0" algn="l">
              <a:lnSpc>
                <a:spcPct val="115000"/>
              </a:lnSpc>
              <a:spcBef>
                <a:spcPts val="0"/>
              </a:spcBef>
              <a:spcAft>
                <a:spcPts val="0"/>
              </a:spcAft>
              <a:buClr>
                <a:schemeClr val="dk1"/>
              </a:buClr>
              <a:buSzPts val="2400"/>
              <a:buFont typeface="Century Gothic"/>
              <a:buChar char="-"/>
            </a:pPr>
            <a:r>
              <a:rPr lang="en-US" sz="2400">
                <a:solidFill>
                  <a:schemeClr val="dk1"/>
                </a:solidFill>
              </a:rPr>
              <a:t>Word size of data is determined by the WordSize enum</a:t>
            </a:r>
            <a:endParaRPr sz="2400">
              <a:solidFill>
                <a:schemeClr val="dk1"/>
              </a:solidFill>
            </a:endParaRPr>
          </a:p>
          <a:p>
            <a:pPr indent="-381000" lvl="0" marL="457200" rtl="0" algn="l">
              <a:lnSpc>
                <a:spcPct val="115000"/>
              </a:lnSpc>
              <a:spcBef>
                <a:spcPts val="0"/>
              </a:spcBef>
              <a:spcAft>
                <a:spcPts val="0"/>
              </a:spcAft>
              <a:buClr>
                <a:schemeClr val="dk1"/>
              </a:buClr>
              <a:buSzPts val="2400"/>
              <a:buFont typeface="Century Gothic"/>
              <a:buChar char="●"/>
            </a:pPr>
            <a:r>
              <a:rPr lang="en-US" sz="2400" u="sng">
                <a:solidFill>
                  <a:schemeClr val="dk1"/>
                </a:solidFill>
              </a:rPr>
              <a:t>Simulation</a:t>
            </a:r>
            <a:r>
              <a:rPr lang="en-US" sz="2400">
                <a:solidFill>
                  <a:schemeClr val="dk1"/>
                </a:solidFill>
              </a:rPr>
              <a:t>: Contains code about how registers and memory are represented. Everything gets stored in a simulator during runtime</a:t>
            </a:r>
            <a:endParaRPr sz="2400">
              <a:solidFill>
                <a:schemeClr val="dk1"/>
              </a:solidFill>
            </a:endParaRPr>
          </a:p>
          <a:p>
            <a:pPr indent="-381000" lvl="0" marL="914400" rtl="0" algn="l">
              <a:lnSpc>
                <a:spcPct val="115000"/>
              </a:lnSpc>
              <a:spcBef>
                <a:spcPts val="0"/>
              </a:spcBef>
              <a:spcAft>
                <a:spcPts val="0"/>
              </a:spcAft>
              <a:buClr>
                <a:schemeClr val="dk1"/>
              </a:buClr>
              <a:buSzPts val="2400"/>
              <a:buFont typeface="Century Gothic"/>
              <a:buChar char="-"/>
            </a:pPr>
            <a:r>
              <a:rPr lang="en-US" sz="2400">
                <a:solidFill>
                  <a:schemeClr val="dk1"/>
                </a:solidFill>
              </a:rPr>
              <a:t>During runtime, everything about the user's program gets stored in a simulator. The simulator contains everything about register data, memory, and more</a:t>
            </a:r>
            <a:endParaRPr sz="2400">
              <a:solidFill>
                <a:schemeClr val="dk1"/>
              </a:solidFill>
            </a:endParaRPr>
          </a:p>
          <a:p>
            <a:pPr indent="-381000" lvl="0" marL="914400" rtl="0" algn="l">
              <a:lnSpc>
                <a:spcPct val="115000"/>
              </a:lnSpc>
              <a:spcBef>
                <a:spcPts val="0"/>
              </a:spcBef>
              <a:spcAft>
                <a:spcPts val="0"/>
              </a:spcAft>
              <a:buClr>
                <a:schemeClr val="dk1"/>
              </a:buClr>
              <a:buSzPts val="2400"/>
              <a:buFont typeface="Century Gothic"/>
              <a:buChar char="-"/>
            </a:pPr>
            <a:r>
              <a:rPr lang="en-US" sz="2400">
                <a:solidFill>
                  <a:schemeClr val="dk1"/>
                </a:solidFill>
              </a:rPr>
              <a:t>Registers ($S0..9, $T0..9, $PC, etc.) are all defined by the instruction registry</a:t>
            </a:r>
            <a:endParaRPr sz="2400">
              <a:solidFill>
                <a:schemeClr val="dk1"/>
              </a:solidFill>
            </a:endParaRPr>
          </a:p>
          <a:p>
            <a:pPr indent="-381000" lvl="0" marL="457200" rtl="0" algn="l">
              <a:lnSpc>
                <a:spcPct val="115000"/>
              </a:lnSpc>
              <a:spcBef>
                <a:spcPts val="0"/>
              </a:spcBef>
              <a:spcAft>
                <a:spcPts val="0"/>
              </a:spcAft>
              <a:buClr>
                <a:schemeClr val="dk1"/>
              </a:buClr>
              <a:buSzPts val="2400"/>
              <a:buFont typeface="Century Gothic"/>
              <a:buChar char="●"/>
            </a:pPr>
            <a:r>
              <a:rPr lang="en-US" sz="2400" u="sng">
                <a:solidFill>
                  <a:schemeClr val="dk1"/>
                </a:solidFill>
              </a:rPr>
              <a:t>Parser</a:t>
            </a:r>
            <a:r>
              <a:rPr lang="en-US" sz="2400">
                <a:solidFill>
                  <a:schemeClr val="dk1"/>
                </a:solidFill>
              </a:rPr>
              <a:t>: How user input gets parsed</a:t>
            </a:r>
            <a:endParaRPr sz="2400">
              <a:solidFill>
                <a:schemeClr val="dk1"/>
              </a:solidFill>
            </a:endParaRPr>
          </a:p>
          <a:p>
            <a:pPr indent="-381000" lvl="0" marL="914400" rtl="0" algn="l">
              <a:lnSpc>
                <a:spcPct val="115000"/>
              </a:lnSpc>
              <a:spcBef>
                <a:spcPts val="0"/>
              </a:spcBef>
              <a:spcAft>
                <a:spcPts val="0"/>
              </a:spcAft>
              <a:buClr>
                <a:schemeClr val="dk1"/>
              </a:buClr>
              <a:buSzPts val="2400"/>
              <a:buFont typeface="Century Gothic"/>
              <a:buChar char="-"/>
            </a:pPr>
            <a:r>
              <a:rPr lang="en-US" sz="2400">
                <a:solidFill>
                  <a:schemeClr val="dk1"/>
                </a:solidFill>
              </a:rPr>
              <a:t>The input is parsed by getting every line and going through every string in the line, determining what the string could possibly be (instruction, label, register, dereference, etc.)</a:t>
            </a:r>
            <a:endParaRPr sz="2400">
              <a:solidFill>
                <a:schemeClr val="dk1"/>
              </a:solidFill>
            </a:endParaRPr>
          </a:p>
          <a:p>
            <a:pPr indent="-381000" lvl="0" marL="457200" rtl="0" algn="l">
              <a:lnSpc>
                <a:spcPct val="115000"/>
              </a:lnSpc>
              <a:spcBef>
                <a:spcPts val="0"/>
              </a:spcBef>
              <a:spcAft>
                <a:spcPts val="0"/>
              </a:spcAft>
              <a:buClr>
                <a:schemeClr val="dk1"/>
              </a:buClr>
              <a:buSzPts val="2400"/>
              <a:buFont typeface="Century Gothic"/>
              <a:buChar char="●"/>
            </a:pPr>
            <a:r>
              <a:rPr lang="en-US" sz="2400" u="sng">
                <a:solidFill>
                  <a:schemeClr val="dk1"/>
                </a:solidFill>
              </a:rPr>
              <a:t>Instructions</a:t>
            </a:r>
            <a:r>
              <a:rPr lang="en-US" sz="2400">
                <a:solidFill>
                  <a:schemeClr val="dk1"/>
                </a:solidFill>
              </a:rPr>
              <a:t>: How instructions are implemented and inputs and outputs are defined</a:t>
            </a:r>
            <a:endParaRPr sz="2400">
              <a:solidFill>
                <a:schemeClr val="dk1"/>
              </a:solidFill>
            </a:endParaRPr>
          </a:p>
          <a:p>
            <a:pPr indent="-381000" lvl="0" marL="914400" rtl="0" algn="l">
              <a:lnSpc>
                <a:spcPct val="115000"/>
              </a:lnSpc>
              <a:spcBef>
                <a:spcPts val="0"/>
              </a:spcBef>
              <a:spcAft>
                <a:spcPts val="0"/>
              </a:spcAft>
              <a:buClr>
                <a:schemeClr val="dk1"/>
              </a:buClr>
              <a:buSzPts val="2400"/>
              <a:buFont typeface="Century Gothic"/>
              <a:buChar char="-"/>
            </a:pPr>
            <a:r>
              <a:rPr lang="en-US" sz="2400">
                <a:solidFill>
                  <a:schemeClr val="dk1"/>
                </a:solidFill>
              </a:rPr>
              <a:t>Arithmetic instructions: add, sub, mul, div, ...</a:t>
            </a:r>
            <a:endParaRPr sz="2400">
              <a:solidFill>
                <a:schemeClr val="dk1"/>
              </a:solidFill>
            </a:endParaRPr>
          </a:p>
          <a:p>
            <a:pPr indent="-381000" lvl="0" marL="914400" rtl="0" algn="l">
              <a:lnSpc>
                <a:spcPct val="115000"/>
              </a:lnSpc>
              <a:spcBef>
                <a:spcPts val="0"/>
              </a:spcBef>
              <a:spcAft>
                <a:spcPts val="0"/>
              </a:spcAft>
              <a:buClr>
                <a:schemeClr val="dk1"/>
              </a:buClr>
              <a:buSzPts val="2400"/>
              <a:buFont typeface="Century Gothic"/>
              <a:buChar char="-"/>
            </a:pPr>
            <a:r>
              <a:rPr lang="en-US" sz="2400">
                <a:solidFill>
                  <a:schemeClr val="dk1"/>
                </a:solidFill>
              </a:rPr>
              <a:t>Float instructions: addf, subf, mulf, divf, ...</a:t>
            </a:r>
            <a:endParaRPr sz="2400">
              <a:solidFill>
                <a:schemeClr val="dk1"/>
              </a:solidFill>
            </a:endParaRPr>
          </a:p>
          <a:p>
            <a:pPr indent="-381000" lvl="0" marL="914400" rtl="0" algn="l">
              <a:lnSpc>
                <a:spcPct val="115000"/>
              </a:lnSpc>
              <a:spcBef>
                <a:spcPts val="0"/>
              </a:spcBef>
              <a:spcAft>
                <a:spcPts val="0"/>
              </a:spcAft>
              <a:buClr>
                <a:schemeClr val="dk1"/>
              </a:buClr>
              <a:buSzPts val="2400"/>
              <a:buFont typeface="Century Gothic"/>
              <a:buChar char="-"/>
            </a:pPr>
            <a:r>
              <a:rPr lang="en-US" sz="2400">
                <a:solidFill>
                  <a:schemeClr val="dk1"/>
                </a:solidFill>
              </a:rPr>
              <a:t>Comparison instructions: seq, sne, slt, sle, ...</a:t>
            </a:r>
            <a:endParaRPr sz="2400">
              <a:solidFill>
                <a:schemeClr val="dk1"/>
              </a:solidFill>
            </a:endParaRPr>
          </a:p>
          <a:p>
            <a:pPr indent="-381000" lvl="0" marL="914400" rtl="0" algn="l">
              <a:lnSpc>
                <a:spcPct val="115000"/>
              </a:lnSpc>
              <a:spcBef>
                <a:spcPts val="0"/>
              </a:spcBef>
              <a:spcAft>
                <a:spcPts val="0"/>
              </a:spcAft>
              <a:buClr>
                <a:schemeClr val="dk1"/>
              </a:buClr>
              <a:buSzPts val="2400"/>
              <a:buFont typeface="Century Gothic"/>
              <a:buChar char="-"/>
            </a:pPr>
            <a:r>
              <a:rPr lang="en-US" sz="2400">
                <a:solidFill>
                  <a:schemeClr val="dk1"/>
                </a:solidFill>
              </a:rPr>
              <a:t>Branch instructions: beq, bne, blt, ble, ...</a:t>
            </a:r>
            <a:endParaRPr sz="2400">
              <a:solidFill>
                <a:schemeClr val="dk1"/>
              </a:solidFill>
            </a:endParaRPr>
          </a:p>
          <a:p>
            <a:pPr indent="-381000" lvl="0" marL="914400" rtl="0" algn="l">
              <a:lnSpc>
                <a:spcPct val="115000"/>
              </a:lnSpc>
              <a:spcBef>
                <a:spcPts val="0"/>
              </a:spcBef>
              <a:spcAft>
                <a:spcPts val="0"/>
              </a:spcAft>
              <a:buClr>
                <a:schemeClr val="dk1"/>
              </a:buClr>
              <a:buSzPts val="2400"/>
              <a:buFont typeface="Century Gothic"/>
              <a:buChar char="-"/>
            </a:pPr>
            <a:r>
              <a:rPr lang="en-US" sz="2400">
                <a:solidFill>
                  <a:schemeClr val="dk1"/>
                </a:solidFill>
              </a:rPr>
              <a:t>Memory instructions: push, pop, load, store,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rPr>
              <a:t>REzASM's GUI is made with React. The GUI's components are:</a:t>
            </a:r>
            <a:endParaRPr sz="2400">
              <a:solidFill>
                <a:schemeClr val="dk1"/>
              </a:solidFill>
            </a:endParaRPr>
          </a:p>
          <a:p>
            <a:pPr indent="-381000" lvl="0" marL="457200" rtl="0" algn="l">
              <a:lnSpc>
                <a:spcPct val="115000"/>
              </a:lnSpc>
              <a:spcBef>
                <a:spcPts val="0"/>
              </a:spcBef>
              <a:spcAft>
                <a:spcPts val="0"/>
              </a:spcAft>
              <a:buClr>
                <a:schemeClr val="dk1"/>
              </a:buClr>
              <a:buSzPts val="2400"/>
              <a:buFont typeface="Century Gothic"/>
              <a:buChar char="●"/>
            </a:pPr>
            <a:r>
              <a:rPr lang="en-US" sz="2400" u="sng">
                <a:solidFill>
                  <a:schemeClr val="dk1"/>
                </a:solidFill>
              </a:rPr>
              <a:t>Code Area</a:t>
            </a:r>
            <a:r>
              <a:rPr lang="en-US" sz="2400">
                <a:solidFill>
                  <a:schemeClr val="dk1"/>
                </a:solidFill>
              </a:rPr>
              <a:t>: Where the user can input assembly code to be run</a:t>
            </a:r>
            <a:endParaRPr sz="2400">
              <a:solidFill>
                <a:schemeClr val="dk1"/>
              </a:solidFill>
            </a:endParaRPr>
          </a:p>
          <a:p>
            <a:pPr indent="-381000" lvl="0" marL="457200" rtl="0" algn="l">
              <a:lnSpc>
                <a:spcPct val="115000"/>
              </a:lnSpc>
              <a:spcBef>
                <a:spcPts val="0"/>
              </a:spcBef>
              <a:spcAft>
                <a:spcPts val="0"/>
              </a:spcAft>
              <a:buClr>
                <a:schemeClr val="dk1"/>
              </a:buClr>
              <a:buSzPts val="2400"/>
              <a:buFont typeface="Century Gothic"/>
              <a:buChar char="●"/>
            </a:pPr>
            <a:r>
              <a:rPr lang="en-US" sz="2400" u="sng">
                <a:solidFill>
                  <a:schemeClr val="dk1"/>
                </a:solidFill>
              </a:rPr>
              <a:t>Memory View</a:t>
            </a:r>
            <a:r>
              <a:rPr lang="en-US" sz="2400">
                <a:solidFill>
                  <a:schemeClr val="dk1"/>
                </a:solidFill>
              </a:rPr>
              <a:t>: View all memory addresses and data stored within</a:t>
            </a:r>
            <a:endParaRPr sz="2400">
              <a:solidFill>
                <a:schemeClr val="dk1"/>
              </a:solidFill>
            </a:endParaRPr>
          </a:p>
          <a:p>
            <a:pPr indent="-381000" lvl="0" marL="457200" rtl="0" algn="l">
              <a:lnSpc>
                <a:spcPct val="115000"/>
              </a:lnSpc>
              <a:spcBef>
                <a:spcPts val="0"/>
              </a:spcBef>
              <a:spcAft>
                <a:spcPts val="0"/>
              </a:spcAft>
              <a:buClr>
                <a:schemeClr val="dk1"/>
              </a:buClr>
              <a:buSzPts val="2400"/>
              <a:buFont typeface="Century Gothic"/>
              <a:buChar char="●"/>
            </a:pPr>
            <a:r>
              <a:rPr lang="en-US" sz="2400" u="sng">
                <a:solidFill>
                  <a:schemeClr val="dk1"/>
                </a:solidFill>
              </a:rPr>
              <a:t>Registry View</a:t>
            </a:r>
            <a:r>
              <a:rPr lang="en-US" sz="2400">
                <a:solidFill>
                  <a:schemeClr val="dk1"/>
                </a:solidFill>
              </a:rPr>
              <a:t>: View all registers and data stored within</a:t>
            </a:r>
            <a:endParaRPr sz="2400">
              <a:solidFill>
                <a:schemeClr val="dk1"/>
              </a:solidFill>
            </a:endParaRPr>
          </a:p>
          <a:p>
            <a:pPr indent="-381000" lvl="0" marL="457200" rtl="0" algn="l">
              <a:lnSpc>
                <a:spcPct val="115000"/>
              </a:lnSpc>
              <a:spcBef>
                <a:spcPts val="0"/>
              </a:spcBef>
              <a:spcAft>
                <a:spcPts val="0"/>
              </a:spcAft>
              <a:buClr>
                <a:schemeClr val="dk1"/>
              </a:buClr>
              <a:buSzPts val="2400"/>
              <a:buFont typeface="Century Gothic"/>
              <a:buChar char="●"/>
            </a:pPr>
            <a:r>
              <a:rPr lang="en-US" sz="2400" u="sng">
                <a:solidFill>
                  <a:schemeClr val="dk1"/>
                </a:solidFill>
              </a:rPr>
              <a:t>Toolbar</a:t>
            </a:r>
            <a:r>
              <a:rPr lang="en-US" sz="2400">
                <a:solidFill>
                  <a:schemeClr val="dk1"/>
                </a:solidFill>
              </a:rPr>
              <a:t>: Where the user can start, pause, step through, and reset their program</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0"/>
              </a:spcBef>
              <a:spcAft>
                <a:spcPts val="0"/>
              </a:spcAft>
              <a:buClr>
                <a:schemeClr val="dk1"/>
              </a:buClr>
              <a:buSzPts val="1100"/>
              <a:buNone/>
            </a:pPr>
            <a:r>
              <a:rPr lang="en-US" sz="2400">
                <a:solidFill>
                  <a:schemeClr val="dk1"/>
                </a:solidFill>
              </a:rPr>
              <a:t>REzASM has 3 different ways of being run: tauri, wasm, and CLI. Tauri is used to run the desktop application version of REzASM, wasm, or web assembly, is used to run REzASM on a website, and CLI is used to run REzASM from the command line. Each version of REzASM uses different parts of the rezasm-core and rezasm-web-core. For example, the tauri and wasm versions of REzASM will use the rezasm-web-core while the CLI version won't. </a:t>
            </a:r>
            <a:endParaRPr sz="2400"/>
          </a:p>
        </p:txBody>
      </p:sp>
      <p:sp>
        <p:nvSpPr>
          <p:cNvPr id="63" name="Google Shape;63;p1"/>
          <p:cNvSpPr txBox="1"/>
          <p:nvPr>
            <p:ph idx="5" type="body"/>
          </p:nvPr>
        </p:nvSpPr>
        <p:spPr>
          <a:xfrm>
            <a:off x="11460162" y="5000109"/>
            <a:ext cx="10048800" cy="800400"/>
          </a:xfrm>
          <a:prstGeom prst="rect">
            <a:avLst/>
          </a:prstGeom>
          <a:solidFill>
            <a:srgbClr val="1F3864"/>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lt1"/>
              </a:buClr>
              <a:buSzPts val="2800"/>
              <a:buNone/>
            </a:pPr>
            <a:r>
              <a:rPr lang="en-US" sz="4000"/>
              <a:t>Structure</a:t>
            </a:r>
            <a:endParaRPr sz="4000"/>
          </a:p>
        </p:txBody>
      </p:sp>
      <p:sp>
        <p:nvSpPr>
          <p:cNvPr id="64" name="Google Shape;64;p1"/>
          <p:cNvSpPr txBox="1"/>
          <p:nvPr>
            <p:ph idx="6" type="body"/>
          </p:nvPr>
        </p:nvSpPr>
        <p:spPr>
          <a:xfrm>
            <a:off x="22425168" y="5829979"/>
            <a:ext cx="10048800" cy="3380100"/>
          </a:xfrm>
          <a:prstGeom prst="rect">
            <a:avLst/>
          </a:prstGeom>
          <a:noFill/>
          <a:ln>
            <a:noFill/>
          </a:ln>
        </p:spPr>
        <p:txBody>
          <a:bodyPr anchorCtr="0" anchor="t" bIns="228575" lIns="228575" spcFirstLastPara="1" rIns="228575" wrap="square" tIns="228575">
            <a:spAutoFit/>
          </a:bodyPr>
          <a:lstStyle/>
          <a:p>
            <a:pPr indent="0" lvl="0" marL="0" rtl="0" algn="l">
              <a:lnSpc>
                <a:spcPct val="115000"/>
              </a:lnSpc>
              <a:spcBef>
                <a:spcPts val="0"/>
              </a:spcBef>
              <a:spcAft>
                <a:spcPts val="0"/>
              </a:spcAft>
              <a:buClr>
                <a:schemeClr val="dk1"/>
              </a:buClr>
              <a:buSzPts val="1100"/>
              <a:buFont typeface="Arial"/>
              <a:buNone/>
            </a:pPr>
            <a:r>
              <a:rPr lang="en-US" sz="2400">
                <a:solidFill>
                  <a:schemeClr val="dk1"/>
                </a:solidFill>
              </a:rPr>
              <a:t>So far this semester, we've worked on error handling, instruction handling, GUI components, and importing and fixing instructions. We've implemented a lot of the basic instructions used in assembly, debugging any issues found along the way. We've also created GUI components (memory view, registry view) to help the user view the data being stored in memory and registers.</a:t>
            </a:r>
            <a:endParaRPr sz="2400"/>
          </a:p>
        </p:txBody>
      </p:sp>
      <p:sp>
        <p:nvSpPr>
          <p:cNvPr id="65" name="Google Shape;65;p1"/>
          <p:cNvSpPr txBox="1"/>
          <p:nvPr>
            <p:ph idx="7" type="body"/>
          </p:nvPr>
        </p:nvSpPr>
        <p:spPr>
          <a:xfrm>
            <a:off x="22377404" y="5000109"/>
            <a:ext cx="10058400" cy="800400"/>
          </a:xfrm>
          <a:prstGeom prst="rect">
            <a:avLst/>
          </a:prstGeom>
          <a:solidFill>
            <a:srgbClr val="1F3864"/>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lt1"/>
              </a:buClr>
              <a:buSzPts val="2800"/>
              <a:buNone/>
            </a:pPr>
            <a:r>
              <a:rPr lang="en-US" sz="4000"/>
              <a:t>Progress</a:t>
            </a:r>
            <a:endParaRPr sz="4000"/>
          </a:p>
        </p:txBody>
      </p:sp>
      <p:sp>
        <p:nvSpPr>
          <p:cNvPr id="66" name="Google Shape;66;p1"/>
          <p:cNvSpPr txBox="1"/>
          <p:nvPr>
            <p:ph idx="8" type="body"/>
          </p:nvPr>
        </p:nvSpPr>
        <p:spPr>
          <a:xfrm>
            <a:off x="33390292" y="5000109"/>
            <a:ext cx="10047000" cy="800400"/>
          </a:xfrm>
          <a:prstGeom prst="rect">
            <a:avLst/>
          </a:prstGeom>
          <a:solidFill>
            <a:srgbClr val="1F3864"/>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lt1"/>
              </a:buClr>
              <a:buSzPts val="2800"/>
              <a:buNone/>
            </a:pPr>
            <a:r>
              <a:rPr lang="en-US" sz="4000"/>
              <a:t>Conclusion</a:t>
            </a:r>
            <a:endParaRPr sz="4000"/>
          </a:p>
        </p:txBody>
      </p:sp>
      <p:sp>
        <p:nvSpPr>
          <p:cNvPr id="67" name="Google Shape;67;p1"/>
          <p:cNvSpPr txBox="1"/>
          <p:nvPr>
            <p:ph idx="9" type="body"/>
          </p:nvPr>
        </p:nvSpPr>
        <p:spPr>
          <a:xfrm>
            <a:off x="33390292" y="5829841"/>
            <a:ext cx="10047000" cy="30477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1100"/>
              <a:buNone/>
            </a:pPr>
            <a:r>
              <a:rPr lang="en-US" sz="2400">
                <a:solidFill>
                  <a:schemeClr val="dk1"/>
                </a:solidFill>
              </a:rPr>
              <a:t>Transitioning from Java to Rust presented challenges due to our reliance on object-oriented features like polymorphism and reflection, which aren't inherent in Rust. While this necessitated rebuilding numerous features, the end result was a more streamlined and optimized codebase.</a:t>
            </a:r>
            <a:endParaRPr sz="2400">
              <a:solidFill>
                <a:schemeClr val="dk1"/>
              </a:solidFill>
            </a:endParaRPr>
          </a:p>
          <a:p>
            <a:pPr indent="0" lvl="0" marL="0" rtl="0" algn="l">
              <a:spcBef>
                <a:spcPts val="0"/>
              </a:spcBef>
              <a:spcAft>
                <a:spcPts val="0"/>
              </a:spcAft>
              <a:buClr>
                <a:schemeClr val="dk1"/>
              </a:buClr>
              <a:buSzPts val="1100"/>
              <a:buNone/>
            </a:pPr>
            <a:r>
              <a:t/>
            </a:r>
            <a:endParaRPr sz="2400">
              <a:solidFill>
                <a:schemeClr val="dk1"/>
              </a:solidFill>
            </a:endParaRPr>
          </a:p>
          <a:p>
            <a:pPr indent="0" lvl="0" marL="0" rtl="0" algn="l">
              <a:spcBef>
                <a:spcPts val="0"/>
              </a:spcBef>
              <a:spcAft>
                <a:spcPts val="0"/>
              </a:spcAft>
              <a:buClr>
                <a:schemeClr val="dk1"/>
              </a:buClr>
              <a:buSzPts val="1100"/>
              <a:buNone/>
            </a:pPr>
            <a:r>
              <a:t/>
            </a:r>
            <a:endParaRPr sz="2400">
              <a:solidFill>
                <a:schemeClr val="dk1"/>
              </a:solidFill>
            </a:endParaRPr>
          </a:p>
        </p:txBody>
      </p:sp>
      <p:sp>
        <p:nvSpPr>
          <p:cNvPr id="68" name="Google Shape;68;p1"/>
          <p:cNvSpPr txBox="1"/>
          <p:nvPr>
            <p:ph idx="13" type="body"/>
          </p:nvPr>
        </p:nvSpPr>
        <p:spPr>
          <a:xfrm>
            <a:off x="33476242" y="8906911"/>
            <a:ext cx="10047000" cy="800400"/>
          </a:xfrm>
          <a:prstGeom prst="rect">
            <a:avLst/>
          </a:prstGeom>
          <a:solidFill>
            <a:srgbClr val="1F3864"/>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lt1"/>
              </a:buClr>
              <a:buSzPts val="2800"/>
              <a:buNone/>
            </a:pPr>
            <a:r>
              <a:rPr lang="en-US" sz="4000"/>
              <a:t>Reference</a:t>
            </a:r>
            <a:endParaRPr sz="4000"/>
          </a:p>
        </p:txBody>
      </p:sp>
      <p:sp>
        <p:nvSpPr>
          <p:cNvPr id="69" name="Google Shape;69;p1"/>
          <p:cNvSpPr txBox="1"/>
          <p:nvPr>
            <p:ph idx="14" type="body"/>
          </p:nvPr>
        </p:nvSpPr>
        <p:spPr>
          <a:xfrm>
            <a:off x="33505942" y="9707325"/>
            <a:ext cx="10052100" cy="15699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1100"/>
              <a:buNone/>
            </a:pPr>
            <a:r>
              <a:rPr lang="en-US" sz="2400" u="sng">
                <a:solidFill>
                  <a:schemeClr val="hlink"/>
                </a:solidFill>
                <a:hlinkClick r:id="rId3"/>
              </a:rPr>
              <a:t>https://github.com/ezasm-org/ezasm</a:t>
            </a:r>
            <a:endParaRPr sz="2400"/>
          </a:p>
          <a:p>
            <a:pPr indent="0" lvl="0" marL="0" rtl="0" algn="l">
              <a:spcBef>
                <a:spcPts val="0"/>
              </a:spcBef>
              <a:spcAft>
                <a:spcPts val="0"/>
              </a:spcAft>
              <a:buClr>
                <a:schemeClr val="dk1"/>
              </a:buClr>
              <a:buSzPts val="1100"/>
              <a:buNone/>
            </a:pPr>
            <a:r>
              <a:t/>
            </a:r>
            <a:endParaRPr sz="2400"/>
          </a:p>
          <a:p>
            <a:pPr indent="0" lvl="0" marL="0" rtl="0" algn="l">
              <a:spcBef>
                <a:spcPts val="0"/>
              </a:spcBef>
              <a:spcAft>
                <a:spcPts val="0"/>
              </a:spcAft>
              <a:buClr>
                <a:schemeClr val="dk1"/>
              </a:buClr>
              <a:buSzPts val="1100"/>
              <a:buNone/>
            </a:pPr>
            <a:r>
              <a:rPr lang="en-US" sz="2400" u="sng">
                <a:solidFill>
                  <a:schemeClr val="hlink"/>
                </a:solidFill>
                <a:hlinkClick r:id="rId4"/>
              </a:rPr>
              <a:t>https://github.com/ezasm-org/rezasm</a:t>
            </a:r>
            <a:endParaRPr sz="2400"/>
          </a:p>
        </p:txBody>
      </p:sp>
      <p:sp>
        <p:nvSpPr>
          <p:cNvPr id="70" name="Google Shape;70;p1"/>
          <p:cNvSpPr txBox="1"/>
          <p:nvPr>
            <p:ph idx="15" type="body"/>
          </p:nvPr>
        </p:nvSpPr>
        <p:spPr>
          <a:xfrm>
            <a:off x="33505942" y="12106999"/>
            <a:ext cx="10047000" cy="800400"/>
          </a:xfrm>
          <a:prstGeom prst="rect">
            <a:avLst/>
          </a:prstGeom>
          <a:solidFill>
            <a:srgbClr val="1F3864"/>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lt1"/>
              </a:buClr>
              <a:buSzPts val="2800"/>
              <a:buFont typeface="Arial"/>
              <a:buNone/>
            </a:pPr>
            <a:r>
              <a:rPr lang="en-US" sz="4000"/>
              <a:t>Acknowledgement</a:t>
            </a:r>
            <a:endParaRPr sz="4000"/>
          </a:p>
        </p:txBody>
      </p:sp>
      <p:sp>
        <p:nvSpPr>
          <p:cNvPr id="71" name="Google Shape;71;p1"/>
          <p:cNvSpPr txBox="1"/>
          <p:nvPr>
            <p:ph idx="16" type="body"/>
          </p:nvPr>
        </p:nvSpPr>
        <p:spPr>
          <a:xfrm>
            <a:off x="33505950" y="12861027"/>
            <a:ext cx="10052100" cy="15699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rgbClr val="1F3864"/>
              </a:buClr>
              <a:buSzPts val="1800"/>
              <a:buNone/>
            </a:pPr>
            <a:r>
              <a:rPr lang="en-US" sz="2400">
                <a:solidFill>
                  <a:schemeClr val="dk1"/>
                </a:solidFill>
              </a:rPr>
              <a:t>Prof. Kuzmin, Trevor Brunette, Wyatt Ross, </a:t>
            </a:r>
            <a:endParaRPr sz="2400">
              <a:solidFill>
                <a:schemeClr val="dk1"/>
              </a:solidFill>
            </a:endParaRPr>
          </a:p>
          <a:p>
            <a:pPr indent="0" lvl="0" marL="0" rtl="0" algn="l">
              <a:spcBef>
                <a:spcPts val="0"/>
              </a:spcBef>
              <a:spcAft>
                <a:spcPts val="0"/>
              </a:spcAft>
              <a:buClr>
                <a:srgbClr val="1F3864"/>
              </a:buClr>
              <a:buSzPts val="1800"/>
              <a:buNone/>
            </a:pPr>
            <a:r>
              <a:rPr lang="en-US" sz="2400">
                <a:solidFill>
                  <a:schemeClr val="dk1"/>
                </a:solidFill>
              </a:rPr>
              <a:t>Nathan Paul, Sebastien Brand, Michael Ni, </a:t>
            </a:r>
            <a:endParaRPr sz="2400">
              <a:solidFill>
                <a:schemeClr val="dk1"/>
              </a:solidFill>
            </a:endParaRPr>
          </a:p>
          <a:p>
            <a:pPr indent="0" lvl="0" marL="0" rtl="0" algn="l">
              <a:spcBef>
                <a:spcPts val="0"/>
              </a:spcBef>
              <a:spcAft>
                <a:spcPts val="0"/>
              </a:spcAft>
              <a:buClr>
                <a:srgbClr val="1F3864"/>
              </a:buClr>
              <a:buSzPts val="1800"/>
              <a:buNone/>
            </a:pPr>
            <a:r>
              <a:rPr lang="en-US" sz="2400">
                <a:solidFill>
                  <a:schemeClr val="dk1"/>
                </a:solidFill>
              </a:rPr>
              <a:t>Hui Zhang, Siyan Zuhayer</a:t>
            </a:r>
            <a:endParaRPr sz="2400">
              <a:solidFill>
                <a:schemeClr val="dk1"/>
              </a:solidFill>
            </a:endParaRPr>
          </a:p>
        </p:txBody>
      </p:sp>
      <p:sp>
        <p:nvSpPr>
          <p:cNvPr id="72" name="Google Shape;72;p1"/>
          <p:cNvSpPr txBox="1"/>
          <p:nvPr>
            <p:ph idx="17" type="body"/>
          </p:nvPr>
        </p:nvSpPr>
        <p:spPr>
          <a:xfrm>
            <a:off x="459686" y="13707812"/>
            <a:ext cx="10056900" cy="100665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1100"/>
              <a:buNone/>
            </a:pPr>
            <a:r>
              <a:rPr lang="en-US" sz="2400">
                <a:solidFill>
                  <a:schemeClr val="dk1"/>
                </a:solidFill>
              </a:rPr>
              <a:t>This semester, our ambition is to transition EzASM from Java to Rust. Java, with its design emphasizing readability, has some inherent challenges—especially when it comes to memory-intensive tasks like string handling and array operations. The language's high memory consumption, combined with the mandatory synchronization in its stream-based I/O, presents clear inefficiencies. Additionally, the recurrence of breaking updates in Java mandates regular code amendments, amplifying maintenance efforts.</a:t>
            </a:r>
            <a:endParaRPr sz="2400">
              <a:solidFill>
                <a:schemeClr val="dk1"/>
              </a:solidFill>
            </a:endParaRPr>
          </a:p>
          <a:p>
            <a:pPr indent="0" lvl="0" marL="0" rtl="0" algn="l">
              <a:spcBef>
                <a:spcPts val="0"/>
              </a:spcBef>
              <a:spcAft>
                <a:spcPts val="0"/>
              </a:spcAft>
              <a:buClr>
                <a:schemeClr val="dk1"/>
              </a:buClr>
              <a:buSzPts val="1100"/>
              <a:buNone/>
            </a:pPr>
            <a:r>
              <a:t/>
            </a:r>
            <a:endParaRPr sz="2400">
              <a:solidFill>
                <a:schemeClr val="dk1"/>
              </a:solidFill>
            </a:endParaRPr>
          </a:p>
          <a:p>
            <a:pPr indent="0" lvl="0" marL="0" rtl="0" algn="l">
              <a:spcBef>
                <a:spcPts val="0"/>
              </a:spcBef>
              <a:spcAft>
                <a:spcPts val="0"/>
              </a:spcAft>
              <a:buClr>
                <a:schemeClr val="dk1"/>
              </a:buClr>
              <a:buSzPts val="1100"/>
              <a:buNone/>
            </a:pPr>
            <a:r>
              <a:rPr lang="en-US" sz="2400">
                <a:solidFill>
                  <a:schemeClr val="dk1"/>
                </a:solidFill>
              </a:rPr>
              <a:t>On the other hand, Rust stands out with a series of compelling features. It ensures memory safety without relying on a garbage collector, leading to more consistent and efficient execution. Its 'immutable by default' philosophy encourages a more deliberate approach to data manipulation, enhancing both code clarity and reliability. Furthermore, Rust's ownership system elegantly sidesteps data races, making concurrent programming both safer and more intuitive. Also, moving away from the software bloat often associated with the JVM, Rust compiles directly to machine code, offering minimal runtime overhead.</a:t>
            </a:r>
            <a:endParaRPr sz="2400">
              <a:solidFill>
                <a:schemeClr val="dk1"/>
              </a:solidFill>
            </a:endParaRPr>
          </a:p>
          <a:p>
            <a:pPr indent="0" lvl="0" marL="0" rtl="0" algn="l">
              <a:spcBef>
                <a:spcPts val="0"/>
              </a:spcBef>
              <a:spcAft>
                <a:spcPts val="0"/>
              </a:spcAft>
              <a:buClr>
                <a:schemeClr val="dk1"/>
              </a:buClr>
              <a:buSzPts val="1100"/>
              <a:buNone/>
            </a:pPr>
            <a:r>
              <a:t/>
            </a:r>
            <a:endParaRPr sz="2400">
              <a:solidFill>
                <a:schemeClr val="dk1"/>
              </a:solidFill>
            </a:endParaRPr>
          </a:p>
          <a:p>
            <a:pPr indent="0" lvl="0" marL="0" rtl="0" algn="l">
              <a:spcBef>
                <a:spcPts val="0"/>
              </a:spcBef>
              <a:spcAft>
                <a:spcPts val="0"/>
              </a:spcAft>
              <a:buClr>
                <a:schemeClr val="dk1"/>
              </a:buClr>
              <a:buSzPts val="1100"/>
              <a:buNone/>
            </a:pPr>
            <a:r>
              <a:rPr lang="en-US" sz="2400">
                <a:solidFill>
                  <a:schemeClr val="dk1"/>
                </a:solidFill>
              </a:rPr>
              <a:t>Given Rust's blend of safety, performance, and backward compatibility, it emerges as an optimal choice for advancing EzASM's development.</a:t>
            </a:r>
            <a:endParaRPr sz="2400">
              <a:solidFill>
                <a:schemeClr val="dk1"/>
              </a:solidFill>
            </a:endParaRPr>
          </a:p>
          <a:p>
            <a:pPr indent="0" lvl="0" marL="0" rtl="0" algn="l">
              <a:spcBef>
                <a:spcPts val="0"/>
              </a:spcBef>
              <a:spcAft>
                <a:spcPts val="0"/>
              </a:spcAft>
              <a:buClr>
                <a:schemeClr val="dk1"/>
              </a:buClr>
              <a:buSzPts val="1100"/>
              <a:buNone/>
            </a:pPr>
            <a:r>
              <a:t/>
            </a:r>
            <a:endParaRPr sz="2400">
              <a:solidFill>
                <a:schemeClr val="dk1"/>
              </a:solidFill>
            </a:endParaRPr>
          </a:p>
        </p:txBody>
      </p:sp>
      <p:sp>
        <p:nvSpPr>
          <p:cNvPr id="73" name="Google Shape;73;p1"/>
          <p:cNvSpPr txBox="1"/>
          <p:nvPr>
            <p:ph idx="20" type="body"/>
          </p:nvPr>
        </p:nvSpPr>
        <p:spPr>
          <a:xfrm>
            <a:off x="5946143" y="1086513"/>
            <a:ext cx="31998900" cy="1569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lt1"/>
              </a:buClr>
              <a:buSzPts val="5400"/>
              <a:buFont typeface="Century Gothic"/>
              <a:buNone/>
            </a:pPr>
            <a:r>
              <a:rPr lang="en-US" sz="9600"/>
              <a:t>EzASM</a:t>
            </a:r>
            <a:endParaRPr sz="9600"/>
          </a:p>
        </p:txBody>
      </p:sp>
      <p:pic>
        <p:nvPicPr>
          <p:cNvPr id="74" name="Google Shape;74;p1"/>
          <p:cNvPicPr preferRelativeResize="0"/>
          <p:nvPr/>
        </p:nvPicPr>
        <p:blipFill>
          <a:blip r:embed="rId5">
            <a:alphaModFix/>
          </a:blip>
          <a:stretch>
            <a:fillRect/>
          </a:stretch>
        </p:blipFill>
        <p:spPr>
          <a:xfrm>
            <a:off x="477825" y="28170350"/>
            <a:ext cx="3380101" cy="3380101"/>
          </a:xfrm>
          <a:prstGeom prst="rect">
            <a:avLst/>
          </a:prstGeom>
          <a:noFill/>
          <a:ln>
            <a:noFill/>
          </a:ln>
        </p:spPr>
      </p:pic>
      <p:pic>
        <p:nvPicPr>
          <p:cNvPr id="75" name="Google Shape;75;p1"/>
          <p:cNvPicPr preferRelativeResize="0"/>
          <p:nvPr/>
        </p:nvPicPr>
        <p:blipFill>
          <a:blip r:embed="rId6">
            <a:alphaModFix/>
          </a:blip>
          <a:stretch>
            <a:fillRect/>
          </a:stretch>
        </p:blipFill>
        <p:spPr>
          <a:xfrm>
            <a:off x="22750538" y="9800950"/>
            <a:ext cx="9312125" cy="4947051"/>
          </a:xfrm>
          <a:prstGeom prst="rect">
            <a:avLst/>
          </a:prstGeom>
          <a:noFill/>
          <a:ln>
            <a:noFill/>
          </a:ln>
        </p:spPr>
      </p:pic>
      <p:pic>
        <p:nvPicPr>
          <p:cNvPr id="76" name="Google Shape;76;p1"/>
          <p:cNvPicPr preferRelativeResize="0"/>
          <p:nvPr/>
        </p:nvPicPr>
        <p:blipFill>
          <a:blip r:embed="rId7">
            <a:alphaModFix/>
          </a:blip>
          <a:stretch>
            <a:fillRect/>
          </a:stretch>
        </p:blipFill>
        <p:spPr>
          <a:xfrm>
            <a:off x="22750538" y="14907825"/>
            <a:ext cx="9312125" cy="4947071"/>
          </a:xfrm>
          <a:prstGeom prst="rect">
            <a:avLst/>
          </a:prstGeom>
          <a:noFill/>
          <a:ln>
            <a:noFill/>
          </a:ln>
        </p:spPr>
      </p:pic>
      <p:pic>
        <p:nvPicPr>
          <p:cNvPr id="77" name="Google Shape;77;p1"/>
          <p:cNvPicPr preferRelativeResize="0"/>
          <p:nvPr/>
        </p:nvPicPr>
        <p:blipFill>
          <a:blip r:embed="rId8">
            <a:alphaModFix/>
          </a:blip>
          <a:stretch>
            <a:fillRect/>
          </a:stretch>
        </p:blipFill>
        <p:spPr>
          <a:xfrm>
            <a:off x="22750550" y="20350201"/>
            <a:ext cx="9312100" cy="5125927"/>
          </a:xfrm>
          <a:prstGeom prst="rect">
            <a:avLst/>
          </a:prstGeom>
          <a:noFill/>
          <a:ln>
            <a:noFill/>
          </a:ln>
        </p:spPr>
      </p:pic>
      <p:pic>
        <p:nvPicPr>
          <p:cNvPr id="78" name="Google Shape;78;p1"/>
          <p:cNvPicPr preferRelativeResize="0"/>
          <p:nvPr/>
        </p:nvPicPr>
        <p:blipFill>
          <a:blip r:embed="rId9">
            <a:alphaModFix/>
          </a:blip>
          <a:stretch>
            <a:fillRect/>
          </a:stretch>
        </p:blipFill>
        <p:spPr>
          <a:xfrm>
            <a:off x="22750550" y="25884802"/>
            <a:ext cx="9312099" cy="5665652"/>
          </a:xfrm>
          <a:prstGeom prst="rect">
            <a:avLst/>
          </a:prstGeom>
          <a:noFill/>
          <a:ln>
            <a:noFill/>
          </a:ln>
        </p:spPr>
      </p:pic>
      <p:pic>
        <p:nvPicPr>
          <p:cNvPr id="79" name="Google Shape;79;p1"/>
          <p:cNvPicPr preferRelativeResize="0"/>
          <p:nvPr/>
        </p:nvPicPr>
        <p:blipFill>
          <a:blip r:embed="rId10">
            <a:alphaModFix/>
          </a:blip>
          <a:stretch>
            <a:fillRect/>
          </a:stretch>
        </p:blipFill>
        <p:spPr>
          <a:xfrm>
            <a:off x="4349775" y="28336550"/>
            <a:ext cx="4608891" cy="3047700"/>
          </a:xfrm>
          <a:prstGeom prst="rect">
            <a:avLst/>
          </a:prstGeom>
          <a:noFill/>
          <a:ln>
            <a:noFill/>
          </a:ln>
        </p:spPr>
      </p:pic>
      <p:pic>
        <p:nvPicPr>
          <p:cNvPr id="80" name="Google Shape;80;p1"/>
          <p:cNvPicPr preferRelativeResize="0"/>
          <p:nvPr/>
        </p:nvPicPr>
        <p:blipFill>
          <a:blip r:embed="rId11">
            <a:alphaModFix/>
          </a:blip>
          <a:stretch>
            <a:fillRect/>
          </a:stretch>
        </p:blipFill>
        <p:spPr>
          <a:xfrm>
            <a:off x="40057199" y="28170350"/>
            <a:ext cx="3380100" cy="3380100"/>
          </a:xfrm>
          <a:prstGeom prst="rect">
            <a:avLst/>
          </a:prstGeom>
          <a:noFill/>
          <a:ln>
            <a:noFill/>
          </a:ln>
        </p:spPr>
      </p:pic>
      <p:pic>
        <p:nvPicPr>
          <p:cNvPr id="81" name="Google Shape;81;p1"/>
          <p:cNvPicPr preferRelativeResize="0"/>
          <p:nvPr/>
        </p:nvPicPr>
        <p:blipFill>
          <a:blip r:embed="rId12">
            <a:alphaModFix/>
          </a:blip>
          <a:stretch>
            <a:fillRect/>
          </a:stretch>
        </p:blipFill>
        <p:spPr>
          <a:xfrm>
            <a:off x="477813" y="23492002"/>
            <a:ext cx="5238750" cy="3333750"/>
          </a:xfrm>
          <a:prstGeom prst="rect">
            <a:avLst/>
          </a:prstGeom>
          <a:noFill/>
          <a:ln>
            <a:noFill/>
          </a:ln>
        </p:spPr>
      </p:pic>
      <p:pic>
        <p:nvPicPr>
          <p:cNvPr id="82" name="Google Shape;82;p1"/>
          <p:cNvPicPr preferRelativeResize="0"/>
          <p:nvPr/>
        </p:nvPicPr>
        <p:blipFill>
          <a:blip r:embed="rId13">
            <a:alphaModFix/>
          </a:blip>
          <a:stretch>
            <a:fillRect/>
          </a:stretch>
        </p:blipFill>
        <p:spPr>
          <a:xfrm>
            <a:off x="33304275" y="16205537"/>
            <a:ext cx="9312126" cy="70364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6x48-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thout guide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2012-02-03T19:11:35Z</dcterms:created>
  <dc:creator>PosterPresentations.com</dc:creator>
</cp:coreProperties>
</file>