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7" r:id="rId8"/>
    <p:sldId id="264" r:id="rId9"/>
    <p:sldId id="265" r:id="rId10"/>
    <p:sldId id="266" r:id="rId11"/>
  </p:sldIdLst>
  <p:sldSz cx="12599988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9A4CD1-2E07-499C-8F84-45462AB01883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B03D19-BAAB-434C-A529-06C53C67AA50}" type="slidenum">
              <a:rPr lang="es-ES" sz="1200" b="0" strike="noStrike" spc="-1">
                <a:latin typeface="+mn-lt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09BC11-0165-49DD-8E23-C20464EF79C7}" type="slidenum">
              <a:rPr lang="es-ES" sz="12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44076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64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298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464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298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75000" y="1122480"/>
            <a:ext cx="9449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4076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44076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64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298000" y="160452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464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298000" y="3682080"/>
            <a:ext cx="3651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75000" y="1122480"/>
            <a:ext cx="9449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440760" y="368208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440760" y="1604520"/>
            <a:ext cx="5533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39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75000" y="1122480"/>
            <a:ext cx="9449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273600"/>
            <a:ext cx="113396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39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1520" y="3580920"/>
            <a:ext cx="5884200" cy="14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4400" b="1" i="1" strike="noStrike" spc="-1">
                <a:solidFill>
                  <a:srgbClr val="FFFFFF"/>
                </a:solidFill>
                <a:latin typeface="Impact"/>
                <a:ea typeface="DejaVu Sans"/>
              </a:rPr>
              <a:t>SOCCER REGRESION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94720" y="5239800"/>
            <a:ext cx="815616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B3838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3B3838"/>
                </a:solidFill>
                <a:latin typeface="Cambria Math"/>
                <a:ea typeface="Cambria Math"/>
              </a:rPr>
              <a:t>Edgar Andrés Montenegro Martínez</a:t>
            </a:r>
            <a:endParaRPr lang="es-E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B3838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3B3838"/>
                </a:solidFill>
                <a:latin typeface="Cambria Math"/>
                <a:ea typeface="Cambria Math"/>
              </a:rPr>
              <a:t>Brayan Orlando Rivera Cepeda</a:t>
            </a:r>
            <a:endParaRPr lang="es-ES" sz="2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B3838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3B3838"/>
                </a:solidFill>
                <a:latin typeface="Cambria Math"/>
                <a:ea typeface="Cambria Math"/>
              </a:rPr>
              <a:t>Jorge Andrés Triana Mojica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59120" y="420120"/>
            <a:ext cx="452520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50000"/>
              </a:lnSpc>
            </a:pPr>
            <a:r>
              <a:t/>
            </a:r>
            <a:br/>
            <a:r>
              <a:t/>
            </a:r>
            <a:br/>
            <a:r>
              <a:rPr lang="es-ES" sz="2800" b="0" strike="noStrike" spc="-1">
                <a:solidFill>
                  <a:srgbClr val="FFFFFF"/>
                </a:solidFill>
                <a:latin typeface="Impact"/>
                <a:ea typeface="Humanist 521 Bold BT"/>
              </a:rPr>
              <a:t>PROBLEMAS A RESOLVER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85" name="Group 2"/>
          <p:cNvGrpSpPr/>
          <p:nvPr/>
        </p:nvGrpSpPr>
        <p:grpSpPr>
          <a:xfrm>
            <a:off x="789708" y="1512000"/>
            <a:ext cx="10969692" cy="4895640"/>
            <a:chOff x="1959119" y="1512000"/>
            <a:chExt cx="9800281" cy="4895640"/>
          </a:xfrm>
        </p:grpSpPr>
        <p:sp>
          <p:nvSpPr>
            <p:cNvPr id="86" name="CustomShape 3"/>
            <p:cNvSpPr/>
            <p:nvPr/>
          </p:nvSpPr>
          <p:spPr>
            <a:xfrm>
              <a:off x="1959119" y="1585080"/>
              <a:ext cx="1735561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"/>
            <p:cNvSpPr/>
            <p:nvPr/>
          </p:nvSpPr>
          <p:spPr>
            <a:xfrm>
              <a:off x="1973160" y="2724840"/>
              <a:ext cx="1721521" cy="10216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5"/>
            <p:cNvSpPr/>
            <p:nvPr/>
          </p:nvSpPr>
          <p:spPr>
            <a:xfrm>
              <a:off x="1973160" y="3947760"/>
              <a:ext cx="1649519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6"/>
            <p:cNvSpPr/>
            <p:nvPr/>
          </p:nvSpPr>
          <p:spPr>
            <a:xfrm>
              <a:off x="3838680" y="3933000"/>
              <a:ext cx="5093640" cy="10216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7"/>
            <p:cNvSpPr/>
            <p:nvPr/>
          </p:nvSpPr>
          <p:spPr>
            <a:xfrm>
              <a:off x="3838680" y="2755080"/>
              <a:ext cx="5093640" cy="10216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8"/>
            <p:cNvSpPr/>
            <p:nvPr/>
          </p:nvSpPr>
          <p:spPr>
            <a:xfrm>
              <a:off x="3825720" y="1556640"/>
              <a:ext cx="510624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A partir de una inteligencia artificial se tratara de predecir el costo de un jugador de Futbol y su clausula de recisión. 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92" name="CustomShape 9"/>
            <p:cNvSpPr/>
            <p:nvPr/>
          </p:nvSpPr>
          <p:spPr>
            <a:xfrm>
              <a:off x="2233800" y="1806120"/>
              <a:ext cx="186516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VALOR DEL JUGADOR</a:t>
              </a:r>
              <a:endParaRPr lang="es-ES" sz="1600" b="0" strike="noStrike" spc="-1">
                <a:latin typeface="Arial"/>
              </a:endParaRPr>
            </a:p>
          </p:txBody>
        </p:sp>
        <p:sp>
          <p:nvSpPr>
            <p:cNvPr id="93" name="CustomShape 10"/>
            <p:cNvSpPr/>
            <p:nvPr/>
          </p:nvSpPr>
          <p:spPr>
            <a:xfrm>
              <a:off x="2063160" y="3069000"/>
              <a:ext cx="141228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POTENCIAL</a:t>
              </a:r>
              <a:endParaRPr lang="es-ES" sz="1600" b="0" strike="noStrike" spc="-1">
                <a:latin typeface="Arial"/>
              </a:endParaRPr>
            </a:p>
          </p:txBody>
        </p:sp>
        <p:sp>
          <p:nvSpPr>
            <p:cNvPr id="94" name="CustomShape 11"/>
            <p:cNvSpPr/>
            <p:nvPr/>
          </p:nvSpPr>
          <p:spPr>
            <a:xfrm>
              <a:off x="2067840" y="4160520"/>
              <a:ext cx="1578599" cy="81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DATOS INTERESANTES</a:t>
              </a:r>
              <a:endParaRPr lang="es-ES" sz="1600" b="0" strike="noStrike" spc="-1" dirty="0">
                <a:latin typeface="Arial"/>
              </a:endParaRPr>
            </a:p>
          </p:txBody>
        </p:sp>
        <p:sp>
          <p:nvSpPr>
            <p:cNvPr id="95" name="CustomShape 12"/>
            <p:cNvSpPr/>
            <p:nvPr/>
          </p:nvSpPr>
          <p:spPr>
            <a:xfrm>
              <a:off x="3960720" y="1743840"/>
              <a:ext cx="4574520" cy="27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3"/>
            <p:cNvSpPr/>
            <p:nvPr/>
          </p:nvSpPr>
          <p:spPr>
            <a:xfrm>
              <a:off x="3915360" y="2804760"/>
              <a:ext cx="492732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 partir de una inteligencia artificial se buscara tratar de predecir el rendimiento de un jugador en el futuro.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97" name="CustomShape 14"/>
            <p:cNvSpPr/>
            <p:nvPr/>
          </p:nvSpPr>
          <p:spPr>
            <a:xfrm>
              <a:off x="3961440" y="4007880"/>
              <a:ext cx="4892040" cy="1186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 partir de una inteligencia artificial se buscara corroborar si es cierto el dicho que son mejores los jugadores de pierna izquierda.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98" name="CustomShape 15"/>
            <p:cNvSpPr/>
            <p:nvPr/>
          </p:nvSpPr>
          <p:spPr>
            <a:xfrm>
              <a:off x="1973160" y="5103000"/>
              <a:ext cx="1649519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6"/>
            <p:cNvSpPr/>
            <p:nvPr/>
          </p:nvSpPr>
          <p:spPr>
            <a:xfrm>
              <a:off x="3838680" y="5093640"/>
              <a:ext cx="5093640" cy="10216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17"/>
            <p:cNvSpPr/>
            <p:nvPr/>
          </p:nvSpPr>
          <p:spPr>
            <a:xfrm>
              <a:off x="2067840" y="5321160"/>
              <a:ext cx="1603081" cy="81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POSICIÓN ESTRATEGICA</a:t>
              </a:r>
              <a:endParaRPr lang="es-ES" sz="1600" b="0" strike="noStrike" spc="-1" dirty="0">
                <a:latin typeface="Arial"/>
              </a:endParaRPr>
            </a:p>
          </p:txBody>
        </p:sp>
        <p:sp>
          <p:nvSpPr>
            <p:cNvPr id="101" name="CustomShape 18"/>
            <p:cNvSpPr/>
            <p:nvPr/>
          </p:nvSpPr>
          <p:spPr>
            <a:xfrm>
              <a:off x="3961440" y="5142960"/>
              <a:ext cx="4892040" cy="91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 partir de una inteligencia artificial se busca predecir la mejor posición para un jugador.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02" name="CustomShape 19"/>
            <p:cNvSpPr/>
            <p:nvPr/>
          </p:nvSpPr>
          <p:spPr>
            <a:xfrm>
              <a:off x="9192240" y="1512000"/>
              <a:ext cx="239940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20"/>
            <p:cNvSpPr/>
            <p:nvPr/>
          </p:nvSpPr>
          <p:spPr>
            <a:xfrm>
              <a:off x="9192240" y="2664000"/>
              <a:ext cx="239940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21"/>
            <p:cNvSpPr/>
            <p:nvPr/>
          </p:nvSpPr>
          <p:spPr>
            <a:xfrm>
              <a:off x="9216000" y="3947760"/>
              <a:ext cx="239940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22"/>
            <p:cNvSpPr/>
            <p:nvPr/>
          </p:nvSpPr>
          <p:spPr>
            <a:xfrm>
              <a:off x="9192240" y="5112000"/>
              <a:ext cx="239940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23"/>
            <p:cNvSpPr/>
            <p:nvPr/>
          </p:nvSpPr>
          <p:spPr>
            <a:xfrm>
              <a:off x="9192240" y="1512360"/>
              <a:ext cx="2399400" cy="10198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24"/>
            <p:cNvSpPr/>
            <p:nvPr/>
          </p:nvSpPr>
          <p:spPr>
            <a:xfrm>
              <a:off x="9192240" y="2653560"/>
              <a:ext cx="2543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Mejor Resultado: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DecisionTreeC.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Con un 50% de presicion.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600" b="0" strike="noStrike" spc="-1">
                <a:latin typeface="Arial"/>
              </a:endParaRPr>
            </a:p>
          </p:txBody>
        </p:sp>
        <p:sp>
          <p:nvSpPr>
            <p:cNvPr id="108" name="CustomShape 25"/>
            <p:cNvSpPr/>
            <p:nvPr/>
          </p:nvSpPr>
          <p:spPr>
            <a:xfrm>
              <a:off x="9192240" y="1512360"/>
              <a:ext cx="2543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Mejor Resultado: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DecisionTreeC.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Con un 25% de presicion.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600" b="0" strike="noStrike" spc="-1">
                <a:latin typeface="Arial"/>
              </a:endParaRPr>
            </a:p>
          </p:txBody>
        </p:sp>
        <p:sp>
          <p:nvSpPr>
            <p:cNvPr id="109" name="CustomShape 26"/>
            <p:cNvSpPr/>
            <p:nvPr/>
          </p:nvSpPr>
          <p:spPr>
            <a:xfrm>
              <a:off x="9192240" y="3947760"/>
              <a:ext cx="2543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>
                  <a:solidFill>
                    <a:srgbClr val="FFFFFF"/>
                  </a:solidFill>
                  <a:latin typeface="Humanist 521 BT"/>
                  <a:ea typeface="DejaVu Sans"/>
                </a:rPr>
                <a:t>Tratamiento de datos utilizando algoritmos no supervisados</a:t>
              </a:r>
              <a:endParaRPr lang="es-E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600" b="0" strike="noStrike" spc="-1">
                <a:latin typeface="Arial"/>
              </a:endParaRPr>
            </a:p>
          </p:txBody>
        </p:sp>
        <p:sp>
          <p:nvSpPr>
            <p:cNvPr id="110" name="CustomShape 27"/>
            <p:cNvSpPr/>
            <p:nvPr/>
          </p:nvSpPr>
          <p:spPr>
            <a:xfrm>
              <a:off x="9216000" y="5101560"/>
              <a:ext cx="2543400" cy="1306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Mejor Resultado:</a:t>
              </a:r>
              <a:endParaRPr lang="es-ES" sz="16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 dirty="0" err="1">
                  <a:solidFill>
                    <a:srgbClr val="FFFFFF"/>
                  </a:solidFill>
                  <a:latin typeface="Humanist 521 BT"/>
                  <a:ea typeface="DejaVu Sans"/>
                </a:rPr>
                <a:t>DecisionTreeC</a:t>
              </a: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.</a:t>
              </a:r>
              <a:endParaRPr lang="es-ES" sz="16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Con un 44% de </a:t>
              </a:r>
              <a:r>
                <a:rPr lang="es-ES" sz="1600" b="1" strike="noStrike" spc="-1" dirty="0" err="1">
                  <a:solidFill>
                    <a:srgbClr val="FFFFFF"/>
                  </a:solidFill>
                  <a:latin typeface="Humanist 521 BT"/>
                  <a:ea typeface="DejaVu Sans"/>
                </a:rPr>
                <a:t>presicion</a:t>
              </a:r>
              <a:r>
                <a:rPr lang="es-ES" sz="1600" b="1" strike="noStrike" spc="-1" dirty="0">
                  <a:solidFill>
                    <a:srgbClr val="FFFFFF"/>
                  </a:solidFill>
                  <a:latin typeface="Humanist 521 BT"/>
                  <a:ea typeface="DejaVu Sans"/>
                </a:rPr>
                <a:t>.</a:t>
              </a:r>
              <a:endParaRPr lang="es-ES" sz="16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6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19440" y="496440"/>
            <a:ext cx="5787360" cy="8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5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es-ES" sz="2200" b="1" strike="noStrike" spc="-1">
                <a:solidFill>
                  <a:srgbClr val="FFFFFF"/>
                </a:solidFill>
                <a:latin typeface="Impact"/>
                <a:ea typeface="Humanist 521 Bold BT"/>
              </a:rPr>
              <a:t>Características DATASET (Mas importantes)</a:t>
            </a:r>
            <a:r>
              <a:t/>
            </a:r>
            <a:br/>
            <a:r>
              <a:t/>
            </a:r>
            <a:br/>
            <a:endParaRPr lang="es-ES" sz="2200" b="0" strike="noStrike" spc="-1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0" y="0"/>
            <a:ext cx="10553040" cy="5638320"/>
            <a:chOff x="0" y="0"/>
            <a:chExt cx="10553040" cy="5638320"/>
          </a:xfrm>
        </p:grpSpPr>
        <p:sp>
          <p:nvSpPr>
            <p:cNvPr id="113" name="CustomShape 3"/>
            <p:cNvSpPr/>
            <p:nvPr/>
          </p:nvSpPr>
          <p:spPr>
            <a:xfrm>
              <a:off x="2486160" y="2500200"/>
              <a:ext cx="1582920" cy="941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s-ES" sz="1400" b="1" strike="noStrike" spc="-1">
                  <a:solidFill>
                    <a:srgbClr val="FFFFFF"/>
                  </a:solidFill>
                  <a:latin typeface="Humanist 521 Bold BT"/>
                  <a:ea typeface="DejaVu Sans"/>
                </a:rPr>
                <a:t>TENGA EN CUENTA ESTA INFORMACIÓN</a:t>
              </a:r>
              <a:endParaRPr lang="es-ES" sz="1400" b="0" strike="noStrike" spc="-1">
                <a:latin typeface="Arial"/>
              </a:endParaRPr>
            </a:p>
          </p:txBody>
        </p:sp>
        <p:grpSp>
          <p:nvGrpSpPr>
            <p:cNvPr id="114" name="Group 4"/>
            <p:cNvGrpSpPr/>
            <p:nvPr/>
          </p:nvGrpSpPr>
          <p:grpSpPr>
            <a:xfrm>
              <a:off x="4696560" y="1845360"/>
              <a:ext cx="5856480" cy="3792960"/>
              <a:chOff x="4696560" y="1845360"/>
              <a:chExt cx="5856480" cy="3792960"/>
            </a:xfrm>
          </p:grpSpPr>
          <p:sp>
            <p:nvSpPr>
              <p:cNvPr id="115" name="CustomShape 5"/>
              <p:cNvSpPr/>
              <p:nvPr/>
            </p:nvSpPr>
            <p:spPr>
              <a:xfrm>
                <a:off x="4696560" y="1872360"/>
                <a:ext cx="2962800" cy="1870560"/>
              </a:xfrm>
              <a:prstGeom prst="rect">
                <a:avLst/>
              </a:prstGeom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ln>
                <a:noFill/>
              </a:ln>
              <a:effectLst>
                <a:outerShdw blurRad="44450" dist="27940" dir="5400000" algn="ctr" rotWithShape="0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0840" tIns="60840" rIns="60840" bIns="6084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s-ES" sz="1600" b="1" u="sng" strike="noStrike" spc="-1">
                    <a:solidFill>
                      <a:srgbClr val="006600"/>
                    </a:solidFill>
                    <a:uFillTx/>
                    <a:latin typeface="Humanist 521 Bold BT"/>
                    <a:ea typeface="DejaVu Sans"/>
                  </a:rPr>
                  <a:t>PRECIO (EUROS)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MESSI    	         €110.5M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Cristiano R.           €77M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Neymar Jr.       €118.5M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De Gea                  €72M</a:t>
                </a:r>
                <a:endParaRPr lang="es-ES" sz="1600" b="0" strike="noStrike" spc="-1">
                  <a:latin typeface="Arial"/>
                </a:endParaRPr>
              </a:p>
            </p:txBody>
          </p:sp>
          <p:sp>
            <p:nvSpPr>
              <p:cNvPr id="116" name="CustomShape 6"/>
              <p:cNvSpPr/>
              <p:nvPr/>
            </p:nvSpPr>
            <p:spPr>
              <a:xfrm>
                <a:off x="7745400" y="1845360"/>
                <a:ext cx="2770920" cy="1899000"/>
              </a:xfrm>
              <a:prstGeom prst="rect">
                <a:avLst/>
              </a:prstGeom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ln>
                <a:noFill/>
              </a:ln>
              <a:effectLst>
                <a:outerShdw blurRad="44450" dist="27940" dir="5400000" algn="ctr" rotWithShape="0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0840" tIns="60840" rIns="60840" bIns="60840" anchor="ctr"/>
              <a:lstStyle/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u="sng" strike="noStrike" spc="-1">
                    <a:solidFill>
                      <a:srgbClr val="006600"/>
                    </a:solidFill>
                    <a:uFillTx/>
                    <a:latin typeface="Humanist 521 Bold BT"/>
                    <a:ea typeface="DejaVu Sans"/>
                  </a:rPr>
                  <a:t>POTENCIAL ACTUAL Y A FUTURO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MESSI    	               94 y94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Cristiano R.           94 y 94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Neymar Jr.             93 y 93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De Gea                   91 y 93</a:t>
                </a:r>
                <a:endParaRPr lang="es-ES" sz="1600" b="0" strike="noStrike" spc="-1">
                  <a:latin typeface="Arial"/>
                </a:endParaRPr>
              </a:p>
            </p:txBody>
          </p:sp>
          <p:sp>
            <p:nvSpPr>
              <p:cNvPr id="117" name="CustomShape 7"/>
              <p:cNvSpPr/>
              <p:nvPr/>
            </p:nvSpPr>
            <p:spPr>
              <a:xfrm>
                <a:off x="4710960" y="3818520"/>
                <a:ext cx="2962800" cy="1815120"/>
              </a:xfrm>
              <a:prstGeom prst="rect">
                <a:avLst/>
              </a:prstGeom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ln>
                <a:noFill/>
              </a:ln>
              <a:effectLst>
                <a:outerShdw blurRad="44450" dist="27940" dir="5400000" algn="ctr" rotWithShape="0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0840" tIns="60840" rIns="60840" bIns="60840" anchor="ctr"/>
              <a:lstStyle/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lang="es-ES" sz="1600" b="1" u="sng" strike="noStrike" spc="-1">
                    <a:solidFill>
                      <a:srgbClr val="006600"/>
                    </a:solidFill>
                    <a:uFillTx/>
                    <a:latin typeface="Humanist 521 Bold BT"/>
                    <a:ea typeface="DejaVu Sans"/>
                  </a:rPr>
                  <a:t>PIERNA CON LA QUE JUEGA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MESSI    	              Izquierda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Cristiano R.           Derecha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Neymar Jr.            Derecha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De Gea                  Derecha</a:t>
                </a:r>
                <a:endParaRPr lang="es-ES" sz="1600" b="0" strike="noStrike" spc="-1">
                  <a:latin typeface="Arial"/>
                </a:endParaRPr>
              </a:p>
            </p:txBody>
          </p:sp>
          <p:sp>
            <p:nvSpPr>
              <p:cNvPr id="118" name="CustomShape 8"/>
              <p:cNvSpPr/>
              <p:nvPr/>
            </p:nvSpPr>
            <p:spPr>
              <a:xfrm>
                <a:off x="7794360" y="3823200"/>
                <a:ext cx="2758680" cy="1815120"/>
              </a:xfrm>
              <a:prstGeom prst="rect">
                <a:avLst/>
              </a:prstGeom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ln>
                <a:noFill/>
              </a:ln>
              <a:effectLst>
                <a:outerShdw blurRad="44450" dist="27940" dir="5400000" algn="ctr" rotWithShape="0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0840" tIns="60840" rIns="60840" bIns="6084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s-ES" sz="1600" b="1" u="sng" strike="noStrike" spc="-1">
                    <a:solidFill>
                      <a:srgbClr val="006600"/>
                    </a:solidFill>
                    <a:uFillTx/>
                    <a:latin typeface="Humanist 521 Bold BT"/>
                    <a:ea typeface="DejaVu Sans"/>
                  </a:rPr>
                  <a:t>POSICION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MESSI    	                RF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Cristiano R.           ST  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Neymar Jr.           LW</a:t>
                </a:r>
                <a:endParaRPr lang="es-ES" sz="1600" b="0" strike="noStrike" spc="-1">
                  <a:latin typeface="Arial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s-ES" sz="1600" b="1" strike="noStrike" spc="-1">
                    <a:solidFill>
                      <a:srgbClr val="44546A"/>
                    </a:solidFill>
                    <a:latin typeface="Humanist 521 Bold BT"/>
                    <a:ea typeface="DejaVu Sans"/>
                  </a:rPr>
                  <a:t>De Gea                  GK</a:t>
                </a:r>
                <a:endParaRPr lang="es-ES" sz="1600" b="0" strike="noStrike" spc="-1">
                  <a:latin typeface="Arial"/>
                </a:endParaRPr>
              </a:p>
            </p:txBody>
          </p:sp>
        </p:grpSp>
        <p:grpSp>
          <p:nvGrpSpPr>
            <p:cNvPr id="119" name="Group 9"/>
            <p:cNvGrpSpPr/>
            <p:nvPr/>
          </p:nvGrpSpPr>
          <p:grpSpPr>
            <a:xfrm>
              <a:off x="0" y="0"/>
              <a:ext cx="35640" cy="35640"/>
              <a:chOff x="0" y="0"/>
              <a:chExt cx="35640" cy="35640"/>
            </a:xfrm>
          </p:grpSpPr>
          <p:pic>
            <p:nvPicPr>
              <p:cNvPr id="120" name="RenderedShapes"/>
              <p:cNvPicPr/>
              <p:nvPr/>
            </p:nvPicPr>
            <p:blipFill>
              <a:blip r:embed="rId4"/>
              <a:stretch/>
            </p:blipFill>
            <p:spPr>
              <a:xfrm>
                <a:off x="0" y="0"/>
                <a:ext cx="35640" cy="356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21" name="Imagen 3"/>
          <p:cNvPicPr/>
          <p:nvPr/>
        </p:nvPicPr>
        <p:blipFill>
          <a:blip r:embed="rId5"/>
          <a:stretch/>
        </p:blipFill>
        <p:spPr>
          <a:xfrm>
            <a:off x="251280" y="2404080"/>
            <a:ext cx="3754080" cy="2834640"/>
          </a:xfrm>
          <a:prstGeom prst="rect">
            <a:avLst/>
          </a:prstGeom>
          <a:ln w="63360">
            <a:solidFill>
              <a:srgbClr val="333333"/>
            </a:solidFill>
            <a:rou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33480" y="939960"/>
            <a:ext cx="398556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5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es-ES" sz="2800" b="1" strike="noStrike" spc="-1">
                <a:solidFill>
                  <a:srgbClr val="FFFFFF"/>
                </a:solidFill>
                <a:latin typeface="Impact"/>
                <a:ea typeface="Humanist 521 Bold BT"/>
              </a:rPr>
              <a:t>DATASET  </a:t>
            </a:r>
            <a:r>
              <a:t/>
            </a:r>
            <a:br/>
            <a:r>
              <a:t/>
            </a:r>
            <a:br/>
            <a:endParaRPr lang="es-E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320920" y="2962440"/>
            <a:ext cx="17424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FFFFF"/>
                </a:solidFill>
                <a:latin typeface="Humanist 521 Bold BT"/>
                <a:ea typeface="DejaVu Sans"/>
              </a:rPr>
              <a:t>PORTAD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24" name="Imagen 3"/>
          <p:cNvPicPr/>
          <p:nvPr/>
        </p:nvPicPr>
        <p:blipFill>
          <a:blip r:embed="rId3"/>
          <a:srcRect l="4228" t="28499" r="1519" b="49592"/>
          <a:stretch/>
        </p:blipFill>
        <p:spPr>
          <a:xfrm>
            <a:off x="1137600" y="1717560"/>
            <a:ext cx="10291680" cy="15818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844720" y="3962520"/>
            <a:ext cx="68954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mbria Math"/>
                <a:ea typeface="Cambria Math"/>
              </a:rPr>
              <a:t>Características =</a:t>
            </a:r>
            <a:r>
              <a:rPr lang="es-ES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 54 columnas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mbria Math"/>
                <a:ea typeface="Cambria Math"/>
              </a:rPr>
              <a:t>Cantidad de registros = </a:t>
            </a:r>
            <a:r>
              <a:rPr lang="es-ES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16616 filas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Dataset tomado de: </a:t>
            </a:r>
            <a:r>
              <a:rPr lang="es-ES" sz="1800" b="0" u="sng" strike="noStrike" spc="-1">
                <a:solidFill>
                  <a:srgbClr val="2E75B6"/>
                </a:solidFill>
                <a:uFillTx/>
                <a:latin typeface="Cambria Math"/>
                <a:ea typeface="Cambria Math"/>
              </a:rPr>
              <a:t>https://www.kaggle.com/karangadiya/fifa19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43800" y="351720"/>
            <a:ext cx="10865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Impact"/>
                <a:ea typeface="Humanist 521 Bold BT"/>
              </a:rPr>
              <a:t>Resultados Obtenidos</a:t>
            </a:r>
            <a:r>
              <a:t/>
            </a:r>
            <a:br/>
            <a:endParaRPr lang="es-ES" sz="2800" b="0" strike="noStrike" spc="-1">
              <a:latin typeface="Arial"/>
            </a:endParaRPr>
          </a:p>
        </p:txBody>
      </p:sp>
      <p:pic>
        <p:nvPicPr>
          <p:cNvPr id="127" name="Picture 3"/>
          <p:cNvPicPr/>
          <p:nvPr/>
        </p:nvPicPr>
        <p:blipFill>
          <a:blip r:embed="rId3"/>
          <a:srcRect t="4150" b="36587"/>
          <a:stretch/>
        </p:blipFill>
        <p:spPr>
          <a:xfrm>
            <a:off x="142920" y="1367280"/>
            <a:ext cx="6559560" cy="4492440"/>
          </a:xfrm>
          <a:prstGeom prst="rect">
            <a:avLst/>
          </a:prstGeom>
          <a:ln>
            <a:noFill/>
          </a:ln>
        </p:spPr>
      </p:pic>
      <p:pic>
        <p:nvPicPr>
          <p:cNvPr id="128" name="Picture 4"/>
          <p:cNvPicPr/>
          <p:nvPr/>
        </p:nvPicPr>
        <p:blipFill>
          <a:blip r:embed="rId4"/>
          <a:srcRect r="37784"/>
          <a:stretch/>
        </p:blipFill>
        <p:spPr>
          <a:xfrm>
            <a:off x="6860880" y="1758960"/>
            <a:ext cx="5072760" cy="34527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70080" y="5656680"/>
            <a:ext cx="108658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Se compararan métodos de clasificación tales como, SCV, DecisionTreeClasifier, RandomForestClassifier, se llega a la conclusión de que el mejor en este caso es el RandomForestClassifier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43800" y="351720"/>
            <a:ext cx="10865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Impact"/>
                <a:ea typeface="Humanist 521 Bold BT"/>
              </a:rPr>
              <a:t>Resultados Obtenidos</a:t>
            </a:r>
            <a:r>
              <a:t/>
            </a:r>
            <a:br/>
            <a:endParaRPr lang="es-ES" sz="2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70080" y="5656680"/>
            <a:ext cx="1086588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Se compararan métodos de clasificación tales como, SCV,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DecisionTreeClasifier</a:t>
            </a:r>
            <a:r>
              <a:rPr lang="es-ES" sz="2000" b="0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,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RandomForestClassifier</a:t>
            </a:r>
            <a:r>
              <a:rPr lang="es-ES" sz="2000" b="0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, se llega a la conclusión de que el mejor en este caso es el </a:t>
            </a:r>
            <a:r>
              <a:rPr lang="es-ES" sz="2000" spc="-1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DescisionTree</a:t>
            </a:r>
            <a:r>
              <a:rPr lang="es-ES" sz="2000" b="0" strike="noStrike" spc="-1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Classifier</a:t>
            </a:r>
            <a:endParaRPr lang="es-ES" sz="20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9566" t="28694" r="9294" b="23012"/>
          <a:stretch/>
        </p:blipFill>
        <p:spPr>
          <a:xfrm>
            <a:off x="1039090" y="1870364"/>
            <a:ext cx="10557165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0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/>
          <p:cNvPicPr/>
          <p:nvPr/>
        </p:nvPicPr>
        <p:blipFill>
          <a:blip r:embed="rId3"/>
          <a:srcRect t="34574"/>
          <a:stretch/>
        </p:blipFill>
        <p:spPr>
          <a:xfrm>
            <a:off x="1079280" y="1198080"/>
            <a:ext cx="5614560" cy="478872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813764" y="352800"/>
            <a:ext cx="10865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ES" sz="2800" b="1" spc="-1" dirty="0" smtClean="0">
                <a:solidFill>
                  <a:srgbClr val="FFFFFF"/>
                </a:solidFill>
                <a:latin typeface="Impact"/>
              </a:rPr>
              <a:t>Correlación entre </a:t>
            </a:r>
            <a:r>
              <a:rPr lang="es-ES" sz="2800" b="1" spc="-1" dirty="0" err="1" smtClean="0">
                <a:solidFill>
                  <a:srgbClr val="FFFFFF"/>
                </a:solidFill>
                <a:latin typeface="Impact"/>
              </a:rPr>
              <a:t>Nacionlidad</a:t>
            </a:r>
            <a:r>
              <a:rPr lang="es-ES" sz="2800" b="1" spc="-1" dirty="0" smtClean="0">
                <a:solidFill>
                  <a:srgbClr val="FFFFFF"/>
                </a:solidFill>
                <a:latin typeface="Impact"/>
              </a:rPr>
              <a:t> y potencial</a:t>
            </a:r>
            <a:r>
              <a:rPr dirty="0"/>
              <a:t/>
            </a:r>
            <a:br>
              <a:rPr dirty="0"/>
            </a:br>
            <a:endParaRPr lang="es-ES" sz="2800" b="0" strike="noStrike" spc="-1" dirty="0">
              <a:latin typeface="Arial"/>
            </a:endParaRPr>
          </a:p>
        </p:txBody>
      </p:sp>
      <p:pic>
        <p:nvPicPr>
          <p:cNvPr id="143" name="Picture 4"/>
          <p:cNvPicPr/>
          <p:nvPr/>
        </p:nvPicPr>
        <p:blipFill>
          <a:blip r:embed="rId4"/>
          <a:srcRect l="20712" r="6871"/>
          <a:stretch/>
        </p:blipFill>
        <p:spPr>
          <a:xfrm>
            <a:off x="7835400" y="1677600"/>
            <a:ext cx="4451400" cy="33022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6542640" y="4255200"/>
            <a:ext cx="592236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Nuevamente se comparan métodos de clasificación, esta vez no supervisada, usando DBSSCAN y Kmeans para analizar la variable país de cada jugador, dando un mejor resultado este ultimo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67480"/>
            <a:ext cx="10865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ES" sz="2800" b="1" strike="noStrike" spc="-1" dirty="0">
                <a:solidFill>
                  <a:srgbClr val="FFFFFF"/>
                </a:solidFill>
                <a:latin typeface="Impact"/>
                <a:ea typeface="Humanist 521 Bold BT"/>
              </a:rPr>
              <a:t>Análisis </a:t>
            </a:r>
            <a:r>
              <a:rPr lang="es-ES" sz="2800" b="1" strike="noStrike" spc="-1" dirty="0" smtClean="0">
                <a:solidFill>
                  <a:srgbClr val="FFFFFF"/>
                </a:solidFill>
                <a:latin typeface="Impact"/>
                <a:ea typeface="Humanist 521 Bold BT"/>
              </a:rPr>
              <a:t>de potencial función </a:t>
            </a:r>
            <a:r>
              <a:rPr lang="es-ES" sz="2800" b="1" strike="noStrike" spc="-1" dirty="0">
                <a:solidFill>
                  <a:srgbClr val="FFFFFF"/>
                </a:solidFill>
                <a:latin typeface="Impact"/>
                <a:ea typeface="Humanist 521 Bold BT"/>
              </a:rPr>
              <a:t>de pierna débil</a:t>
            </a:r>
            <a:r>
              <a:rPr dirty="0"/>
              <a:t/>
            </a:r>
            <a:br>
              <a:rPr dirty="0"/>
            </a:br>
            <a:endParaRPr lang="es-ES" sz="2800" b="0" strike="noStrike" spc="-1" dirty="0">
              <a:latin typeface="Arial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3"/>
          <a:srcRect r="47537"/>
          <a:stretch/>
        </p:blipFill>
        <p:spPr>
          <a:xfrm>
            <a:off x="866880" y="1244520"/>
            <a:ext cx="5060160" cy="4695120"/>
          </a:xfrm>
          <a:prstGeom prst="rect">
            <a:avLst/>
          </a:prstGeom>
          <a:ln>
            <a:noFill/>
          </a:ln>
        </p:spPr>
      </p:pic>
      <p:pic>
        <p:nvPicPr>
          <p:cNvPr id="147" name="Picture 3"/>
          <p:cNvPicPr/>
          <p:nvPr/>
        </p:nvPicPr>
        <p:blipFill>
          <a:blip r:embed="rId4"/>
          <a:stretch/>
        </p:blipFill>
        <p:spPr>
          <a:xfrm>
            <a:off x="7053480" y="1403640"/>
            <a:ext cx="3803040" cy="33566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6274800" y="5234040"/>
            <a:ext cx="5457960" cy="39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mbria Math"/>
                <a:ea typeface="Cambria Math"/>
              </a:rPr>
              <a:t>Comparación del potencial estimado usando Kmeans y DBScan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724120" y="2695680"/>
            <a:ext cx="1740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Humanist 521 Bold BT"/>
                <a:ea typeface="DejaVu Sans"/>
              </a:rPr>
              <a:t>PORTADA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833480" y="838080"/>
            <a:ext cx="398556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5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endParaRPr lang="es-ES" sz="18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14720" y="2962440"/>
            <a:ext cx="20646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FFFFF"/>
                </a:solidFill>
                <a:latin typeface="Humanist 521 Bold BT"/>
                <a:ea typeface="DejaVu Sans"/>
              </a:rPr>
              <a:t>CONTRAPORTADA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076480" y="2959200"/>
            <a:ext cx="22298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FFFFF"/>
                </a:solidFill>
                <a:latin typeface="Humanist 521 Bold BT"/>
                <a:ea typeface="DejaVu Sans"/>
              </a:rPr>
              <a:t>CONTRAPORTADA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089080" y="2962440"/>
            <a:ext cx="21171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>
                <a:solidFill>
                  <a:srgbClr val="FFFFFF"/>
                </a:solidFill>
                <a:latin typeface="Humanist 521 Bold BT"/>
                <a:ea typeface="DejaVu Sans"/>
              </a:rPr>
              <a:t>CONTRAPORTADA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154" name="Imagen 5"/>
          <p:cNvPicPr/>
          <p:nvPr/>
        </p:nvPicPr>
        <p:blipFill>
          <a:blip r:embed="rId3"/>
          <a:stretch/>
        </p:blipFill>
        <p:spPr>
          <a:xfrm>
            <a:off x="2849400" y="3680280"/>
            <a:ext cx="2117160" cy="2117160"/>
          </a:xfrm>
          <a:prstGeom prst="rect">
            <a:avLst/>
          </a:prstGeom>
          <a:ln>
            <a:noFill/>
          </a:ln>
        </p:spPr>
      </p:pic>
      <p:pic>
        <p:nvPicPr>
          <p:cNvPr id="155" name="Imagen 7"/>
          <p:cNvPicPr/>
          <p:nvPr/>
        </p:nvPicPr>
        <p:blipFill>
          <a:blip r:embed="rId4"/>
          <a:stretch/>
        </p:blipFill>
        <p:spPr>
          <a:xfrm>
            <a:off x="6664320" y="3678120"/>
            <a:ext cx="3785400" cy="2127960"/>
          </a:xfrm>
          <a:prstGeom prst="rect">
            <a:avLst/>
          </a:prstGeom>
          <a:ln>
            <a:noFill/>
          </a:ln>
        </p:spPr>
      </p:pic>
      <p:sp>
        <p:nvSpPr>
          <p:cNvPr id="156" name="CustomShape 6"/>
          <p:cNvSpPr/>
          <p:nvPr/>
        </p:nvSpPr>
        <p:spPr>
          <a:xfrm>
            <a:off x="2499480" y="1409760"/>
            <a:ext cx="760032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9600" b="0" strike="noStrike" spc="-1">
                <a:solidFill>
                  <a:srgbClr val="2E75B6"/>
                </a:solidFill>
                <a:latin typeface="Cambria Math"/>
                <a:ea typeface="Cambria Math"/>
              </a:rPr>
              <a:t>GRACIAS</a:t>
            </a:r>
            <a:endParaRPr lang="es-ES" sz="9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309</Words>
  <Application>Microsoft Office PowerPoint</Application>
  <PresentationFormat>Personalizado</PresentationFormat>
  <Paragraphs>72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 Math</vt:lpstr>
      <vt:lpstr>DejaVu Sans</vt:lpstr>
      <vt:lpstr>Humanist 521 Bold BT</vt:lpstr>
      <vt:lpstr>Humanist 521 BT</vt:lpstr>
      <vt:lpstr>Impact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 de Microsoft Office</dc:creator>
  <dc:description/>
  <cp:lastModifiedBy>ALESSIO CERCI</cp:lastModifiedBy>
  <cp:revision>263</cp:revision>
  <dcterms:created xsi:type="dcterms:W3CDTF">2016-10-31T12:59:27Z</dcterms:created>
  <dcterms:modified xsi:type="dcterms:W3CDTF">2019-04-05T13:29:14Z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