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93" r:id="rId3"/>
    <p:sldId id="304" r:id="rId4"/>
    <p:sldId id="278" r:id="rId5"/>
    <p:sldId id="257" r:id="rId6"/>
    <p:sldId id="263" r:id="rId7"/>
    <p:sldId id="294" r:id="rId8"/>
    <p:sldId id="279" r:id="rId9"/>
    <p:sldId id="280" r:id="rId10"/>
    <p:sldId id="307" r:id="rId11"/>
    <p:sldId id="303" r:id="rId12"/>
    <p:sldId id="299" r:id="rId13"/>
    <p:sldId id="295" r:id="rId14"/>
    <p:sldId id="281" r:id="rId15"/>
    <p:sldId id="282" r:id="rId16"/>
    <p:sldId id="305" r:id="rId17"/>
    <p:sldId id="300" r:id="rId18"/>
    <p:sldId id="306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65" r:id="rId28"/>
    <p:sldId id="267" r:id="rId29"/>
    <p:sldId id="268" r:id="rId30"/>
    <p:sldId id="266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97" r:id="rId41"/>
    <p:sldId id="298" r:id="rId42"/>
    <p:sldId id="302" r:id="rId43"/>
    <p:sldId id="308" r:id="rId44"/>
    <p:sldId id="309" r:id="rId45"/>
    <p:sldId id="310" r:id="rId46"/>
    <p:sldId id="31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1" d="100"/>
          <a:sy n="131" d="100"/>
        </p:scale>
        <p:origin x="38" y="-53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AB8A6-CCFD-4B46-B71C-992C38A5866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B87A-096C-4D5B-970B-6233048FA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1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2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9974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44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455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76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66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4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4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4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2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6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2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FE7-B7B2-40E7-8699-78FEADACB1A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3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BFE7-B7B2-40E7-8699-78FEADACB1A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DFBFE8-0C96-44E6-8883-0D896A0A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4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version/0.23/generated/pandas.DataFrame.from_dic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reference/api/pandas.DataFrame.to_jso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getting_started/install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lens.org/datasets/movielen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datasci.com/tutorials/python-pandas-tutorial-complete-introduction-for-beginner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io.html" TargetMode="External"/><Relationship Id="rId2" Type="http://schemas.openxmlformats.org/officeDocument/2006/relationships/hyperlink" Target="https://pandas.pydata.org/pandas-docs/stabl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pandas-docs/stable/reference/plotting.html" TargetMode="External"/><Relationship Id="rId5" Type="http://schemas.openxmlformats.org/officeDocument/2006/relationships/hyperlink" Target="https://pandas.pydata.org/pandas-docs/stable/reference/series.html" TargetMode="External"/><Relationship Id="rId4" Type="http://schemas.openxmlformats.org/officeDocument/2006/relationships/hyperlink" Target="https://pandas.pydata.org/pandas-docs/stable/reference/frame.html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anda eating on the earth">
            <a:extLst>
              <a:ext uri="{FF2B5EF4-FFF2-40B4-BE49-F238E27FC236}">
                <a16:creationId xmlns:a16="http://schemas.microsoft.com/office/drawing/2014/main" id="{6AD6651E-D9AD-AA90-9D40-0EF60A28A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49" r="26141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r>
              <a:rPr lang="en-US" sz="5000"/>
              <a:t>Introduction to Pandas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>
            <a:normAutofit/>
          </a:bodyPr>
          <a:lstStyle/>
          <a:p>
            <a:r>
              <a:rPr lang="en-US"/>
              <a:t>A Library that is Used for Data Manipulation and Analysis Tool</a:t>
            </a:r>
          </a:p>
          <a:p>
            <a:r>
              <a:rPr lang="en-US"/>
              <a:t>Using Powerful Data Structures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822"/>
            <a:ext cx="10515600" cy="956899"/>
          </a:xfrm>
        </p:spPr>
        <p:txBody>
          <a:bodyPr/>
          <a:lstStyle/>
          <a:p>
            <a:r>
              <a:rPr lang="en-US" b="1" dirty="0" err="1"/>
              <a:t>pandas.DataFrame.</a:t>
            </a:r>
            <a:r>
              <a:rPr lang="en-US" b="1" dirty="0" err="1">
                <a:solidFill>
                  <a:srgbClr val="0070C0"/>
                </a:solidFill>
              </a:rPr>
              <a:t>from_dict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0308" y="1113551"/>
            <a:ext cx="1151079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pandas.DataFrame.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from_dict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orient='columns',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=None, columns=None)</a:t>
            </a:r>
          </a:p>
        </p:txBody>
      </p:sp>
      <p:sp>
        <p:nvSpPr>
          <p:cNvPr id="7" name="Rectangle 6"/>
          <p:cNvSpPr/>
          <p:nvPr/>
        </p:nvSpPr>
        <p:spPr>
          <a:xfrm>
            <a:off x="310308" y="1687354"/>
            <a:ext cx="972682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data</a:t>
            </a:r>
            <a:r>
              <a:rPr lang="en-US" sz="2000" dirty="0"/>
              <a:t> : </a:t>
            </a:r>
            <a:r>
              <a:rPr lang="en-US" sz="2000" dirty="0" err="1"/>
              <a:t>dict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Of the form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field:array-like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/>
              <a:t>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field:dict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orient</a:t>
            </a:r>
            <a:r>
              <a:rPr lang="en-US" sz="2000" dirty="0"/>
              <a:t> 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{‘columns’, ‘index’}</a:t>
            </a:r>
            <a:r>
              <a:rPr lang="en-US" sz="2000" dirty="0"/>
              <a:t>, </a:t>
            </a:r>
            <a:r>
              <a:rPr lang="en-US" sz="2000" u="sng" dirty="0"/>
              <a:t>default</a:t>
            </a:r>
            <a:r>
              <a:rPr lang="en-US" sz="2000" dirty="0"/>
              <a:t> ‘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US" sz="2000" dirty="0"/>
              <a:t>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“orientation” of the data.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keys of the passed </a:t>
            </a:r>
            <a:r>
              <a:rPr lang="en-US" sz="2000" dirty="0" err="1"/>
              <a:t>dict</a:t>
            </a:r>
            <a:r>
              <a:rPr lang="en-US" sz="2000" dirty="0"/>
              <a:t> should be the columns of the resulting </a:t>
            </a:r>
            <a:r>
              <a:rPr lang="en-US" sz="2000" dirty="0" err="1"/>
              <a:t>DataFrame</a:t>
            </a:r>
            <a:r>
              <a:rPr lang="en-US" sz="2000" dirty="0"/>
              <a:t>, pass ‘columns’ (default).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Otherwise if the keys should be rows, pass ‘index’.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dtype</a:t>
            </a:r>
            <a:r>
              <a:rPr lang="en-US" sz="2000" dirty="0"/>
              <a:t> 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000" dirty="0"/>
              <a:t>, default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Data type to force, otherwise infer.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columns</a:t>
            </a:r>
            <a:r>
              <a:rPr lang="en-US" sz="2000" dirty="0"/>
              <a:t> 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/>
              <a:t>, default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Column labels to use when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orient='index'</a:t>
            </a:r>
            <a:r>
              <a:rPr lang="en-US" sz="2000" dirty="0"/>
              <a:t>. Raises a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2000" dirty="0"/>
              <a:t> if used with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orient='columns'</a:t>
            </a:r>
            <a:r>
              <a:rPr lang="en-US" sz="2000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-642267" y="6396335"/>
            <a:ext cx="11631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2"/>
              </a:rPr>
              <a:t>https://pandas.pydata.org/pandas-docs/version/0.23/generated/pandas.DataFrame.from_dict.html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8263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031358"/>
          </a:xfrm>
        </p:spPr>
        <p:txBody>
          <a:bodyPr/>
          <a:lstStyle/>
          <a:p>
            <a:r>
              <a:rPr lang="en-US" dirty="0"/>
              <a:t>pandas’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orient</a:t>
            </a:r>
            <a:r>
              <a:rPr lang="en-US" dirty="0"/>
              <a:t> keyword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06817" y="586691"/>
            <a:ext cx="11240608" cy="2055391"/>
            <a:chOff x="506817" y="586691"/>
            <a:chExt cx="11240608" cy="2055391"/>
          </a:xfrm>
        </p:grpSpPr>
        <p:sp>
          <p:nvSpPr>
            <p:cNvPr id="18" name="Rectangle 17"/>
            <p:cNvSpPr/>
            <p:nvPr/>
          </p:nvSpPr>
          <p:spPr>
            <a:xfrm>
              <a:off x="506817" y="1115999"/>
              <a:ext cx="7965155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data = {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'col_1'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:[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3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 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2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 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1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 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0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], 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'col_2'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:[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b="1" dirty="0" err="1">
                  <a:solidFill>
                    <a:srgbClr val="A31515"/>
                  </a:solidFill>
                  <a:latin typeface="Courier New" panose="02070309020205020404" pitchFamily="49" charset="0"/>
                </a:rPr>
                <a:t>a'</a:t>
              </a:r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 err="1">
                  <a:solidFill>
                    <a:srgbClr val="A31515"/>
                  </a:solidFill>
                  <a:latin typeface="Courier New" panose="02070309020205020404" pitchFamily="49" charset="0"/>
                </a:rPr>
                <a:t>'b'</a:t>
              </a:r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 err="1">
                  <a:solidFill>
                    <a:srgbClr val="A31515"/>
                  </a:solidFill>
                  <a:latin typeface="Courier New" panose="02070309020205020404" pitchFamily="49" charset="0"/>
                </a:rPr>
                <a:t>'c'</a:t>
              </a:r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 err="1">
                  <a:solidFill>
                    <a:srgbClr val="A31515"/>
                  </a:solidFill>
                  <a:latin typeface="Courier New" panose="02070309020205020404" pitchFamily="49" charset="0"/>
                </a:rPr>
                <a:t>'d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]} </a:t>
              </a:r>
            </a:p>
            <a:p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pd.DataFrame.from_dict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(data)</a:t>
              </a:r>
              <a:endPara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4156" y="586691"/>
              <a:ext cx="1843269" cy="2055391"/>
            </a:xfrm>
            <a:prstGeom prst="rect">
              <a:avLst/>
            </a:prstGeom>
          </p:spPr>
        </p:pic>
        <p:sp>
          <p:nvSpPr>
            <p:cNvPr id="19" name="Right Arrow 18"/>
            <p:cNvSpPr/>
            <p:nvPr/>
          </p:nvSpPr>
          <p:spPr>
            <a:xfrm>
              <a:off x="8943195" y="1237437"/>
              <a:ext cx="776177" cy="478465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0565" y="3009781"/>
            <a:ext cx="11430885" cy="1389066"/>
            <a:chOff x="506815" y="3008491"/>
            <a:chExt cx="11430885" cy="1389066"/>
          </a:xfrm>
        </p:grpSpPr>
        <p:sp>
          <p:nvSpPr>
            <p:cNvPr id="21" name="Rectangle 20"/>
            <p:cNvSpPr/>
            <p:nvPr/>
          </p:nvSpPr>
          <p:spPr>
            <a:xfrm>
              <a:off x="506816" y="3173320"/>
              <a:ext cx="7991406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data = {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'row_1'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:[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3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 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2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 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1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 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0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], 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'row_2'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:[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b="1" dirty="0" err="1">
                  <a:solidFill>
                    <a:srgbClr val="A31515"/>
                  </a:solidFill>
                  <a:latin typeface="Courier New" panose="02070309020205020404" pitchFamily="49" charset="0"/>
                </a:rPr>
                <a:t>a'</a:t>
              </a:r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 err="1">
                  <a:solidFill>
                    <a:srgbClr val="A31515"/>
                  </a:solidFill>
                  <a:latin typeface="Courier New" panose="02070309020205020404" pitchFamily="49" charset="0"/>
                </a:rPr>
                <a:t>'b'</a:t>
              </a:r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 err="1">
                  <a:solidFill>
                    <a:srgbClr val="A31515"/>
                  </a:solidFill>
                  <a:latin typeface="Courier New" panose="02070309020205020404" pitchFamily="49" charset="0"/>
                </a:rPr>
                <a:t>'c'</a:t>
              </a:r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 err="1">
                  <a:solidFill>
                    <a:srgbClr val="A31515"/>
                  </a:solidFill>
                  <a:latin typeface="Courier New" panose="02070309020205020404" pitchFamily="49" charset="0"/>
                </a:rPr>
                <a:t>'d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]} </a:t>
              </a:r>
            </a:p>
            <a:p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pd.DataFrame.from_dict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(data, </a:t>
              </a:r>
            </a:p>
            <a:p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               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orient=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'index'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</a:t>
              </a:r>
              <a:endPara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506815" y="3008491"/>
              <a:ext cx="1137838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22507" y="3151621"/>
              <a:ext cx="2115193" cy="1245936"/>
            </a:xfrm>
            <a:prstGeom prst="rect">
              <a:avLst/>
            </a:prstGeom>
          </p:spPr>
        </p:pic>
        <p:sp>
          <p:nvSpPr>
            <p:cNvPr id="24" name="Right Arrow 23"/>
            <p:cNvSpPr/>
            <p:nvPr/>
          </p:nvSpPr>
          <p:spPr>
            <a:xfrm>
              <a:off x="8969445" y="3304640"/>
              <a:ext cx="776177" cy="478465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6815" y="4692235"/>
            <a:ext cx="11404635" cy="1493718"/>
            <a:chOff x="506815" y="4692235"/>
            <a:chExt cx="11404635" cy="1493718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506815" y="4692235"/>
              <a:ext cx="1137838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ight Arrow 26"/>
            <p:cNvSpPr/>
            <p:nvPr/>
          </p:nvSpPr>
          <p:spPr>
            <a:xfrm>
              <a:off x="8943195" y="4947241"/>
              <a:ext cx="776177" cy="478465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6816" y="4985624"/>
              <a:ext cx="7965156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data = {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'row_1'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:[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3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 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2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 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1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 </a:t>
              </a:r>
              <a:r>
                <a:rPr lang="en-US" b="1" dirty="0">
                  <a:solidFill>
                    <a:srgbClr val="09885A"/>
                  </a:solidFill>
                  <a:latin typeface="Courier New" panose="02070309020205020404" pitchFamily="49" charset="0"/>
                </a:rPr>
                <a:t>0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], 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'row_2'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:[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b="1" dirty="0" err="1">
                  <a:solidFill>
                    <a:srgbClr val="A31515"/>
                  </a:solidFill>
                  <a:latin typeface="Courier New" panose="02070309020205020404" pitchFamily="49" charset="0"/>
                </a:rPr>
                <a:t>a'</a:t>
              </a:r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 err="1">
                  <a:solidFill>
                    <a:srgbClr val="A31515"/>
                  </a:solidFill>
                  <a:latin typeface="Courier New" panose="02070309020205020404" pitchFamily="49" charset="0"/>
                </a:rPr>
                <a:t>'b'</a:t>
              </a:r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 err="1">
                  <a:solidFill>
                    <a:srgbClr val="A31515"/>
                  </a:solidFill>
                  <a:latin typeface="Courier New" panose="02070309020205020404" pitchFamily="49" charset="0"/>
                </a:rPr>
                <a:t>'c'</a:t>
              </a:r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 err="1">
                  <a:solidFill>
                    <a:srgbClr val="A31515"/>
                  </a:solidFill>
                  <a:latin typeface="Courier New" panose="02070309020205020404" pitchFamily="49" charset="0"/>
                </a:rPr>
                <a:t>'d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]} </a:t>
              </a:r>
            </a:p>
            <a:p>
              <a:r>
                <a:rPr 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pd.DataFrame.from_dict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(data, </a:t>
              </a:r>
              <a:b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</a:b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               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orient  = 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'index'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 </a:t>
              </a:r>
              <a:b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</a:b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               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columns = 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[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'A'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'B'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'C'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b="1" dirty="0">
                  <a:solidFill>
                    <a:srgbClr val="A31515"/>
                  </a:solidFill>
                  <a:latin typeface="Courier New" panose="02070309020205020404" pitchFamily="49" charset="0"/>
                </a:rPr>
                <a:t>'D'</a:t>
              </a:r>
              <a:r>
                <a:rPr 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])</a:t>
              </a:r>
              <a:endPara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23248" y="4947241"/>
              <a:ext cx="2088202" cy="1215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737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7300" y="772983"/>
            <a:ext cx="8583281" cy="15292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/>
              <a:t>Loading a </a:t>
            </a:r>
            <a:r>
              <a:rPr lang="en-US" sz="6600" b="1" dirty="0" err="1"/>
              <a:t>DataFrame</a:t>
            </a:r>
            <a:r>
              <a:rPr lang="en-US" sz="6600" b="1" dirty="0"/>
              <a:t> from files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985317"/>
            <a:ext cx="9862229" cy="267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01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9517"/>
          </a:xfrm>
        </p:spPr>
        <p:txBody>
          <a:bodyPr/>
          <a:lstStyle/>
          <a:p>
            <a:pPr algn="ctr"/>
            <a:r>
              <a:rPr lang="en-US" dirty="0"/>
              <a:t>Reading data from a CSV file</a:t>
            </a:r>
          </a:p>
        </p:txBody>
      </p:sp>
      <p:sp>
        <p:nvSpPr>
          <p:cNvPr id="10" name="Bent-Up Arrow 9"/>
          <p:cNvSpPr/>
          <p:nvPr/>
        </p:nvSpPr>
        <p:spPr>
          <a:xfrm flipV="1">
            <a:off x="4425941" y="1645304"/>
            <a:ext cx="1130595" cy="903768"/>
          </a:xfrm>
          <a:prstGeom prst="bentUpArrow">
            <a:avLst>
              <a:gd name="adj1" fmla="val 25000"/>
              <a:gd name="adj2" fmla="val 28175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6" y="1254642"/>
            <a:ext cx="3896543" cy="30860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942" y="2654720"/>
            <a:ext cx="6642552" cy="30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37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258"/>
            <a:ext cx="10515600" cy="1325563"/>
          </a:xfrm>
        </p:spPr>
        <p:txBody>
          <a:bodyPr/>
          <a:lstStyle/>
          <a:p>
            <a:r>
              <a:rPr lang="en-US" dirty="0"/>
              <a:t>Reading data from CSVs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83" y="1216828"/>
            <a:ext cx="10515600" cy="531985"/>
          </a:xfrm>
        </p:spPr>
        <p:txBody>
          <a:bodyPr>
            <a:normAutofit/>
          </a:bodyPr>
          <a:lstStyle/>
          <a:p>
            <a:r>
              <a:rPr lang="en-US" sz="2000" dirty="0"/>
              <a:t>With CSV files, all you need is a single line to load in the data:</a:t>
            </a:r>
          </a:p>
        </p:txBody>
      </p:sp>
      <p:sp>
        <p:nvSpPr>
          <p:cNvPr id="4" name="Rectangle 3"/>
          <p:cNvSpPr/>
          <p:nvPr/>
        </p:nvSpPr>
        <p:spPr>
          <a:xfrm>
            <a:off x="695172" y="1805830"/>
            <a:ext cx="44582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'dataset.csv'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5683" y="3504875"/>
            <a:ext cx="7449879" cy="69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CSVs don't have indexes like our </a:t>
            </a:r>
            <a:r>
              <a:rPr lang="en-US" sz="2000" dirty="0" err="1"/>
              <a:t>DataFrames</a:t>
            </a:r>
            <a:r>
              <a:rPr lang="en-US" sz="2000" dirty="0"/>
              <a:t>, so all we need to do is just designate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sz="2000" dirty="0"/>
              <a:t> when reading:</a:t>
            </a:r>
          </a:p>
        </p:txBody>
      </p:sp>
      <p:sp>
        <p:nvSpPr>
          <p:cNvPr id="8" name="Rectangle 7"/>
          <p:cNvSpPr/>
          <p:nvPr/>
        </p:nvSpPr>
        <p:spPr>
          <a:xfrm>
            <a:off x="695172" y="4379664"/>
            <a:ext cx="625042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'dataset.csv'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58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5412" y="4972493"/>
            <a:ext cx="59623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Note: here we're setting the </a:t>
            </a:r>
            <a:r>
              <a:rPr lang="en-US" sz="2000" i="1" u="sng" dirty="0"/>
              <a:t>index to be column zero</a:t>
            </a:r>
            <a:r>
              <a:rPr lang="en-US" sz="2000" i="1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785" y="1663752"/>
            <a:ext cx="2404037" cy="14752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000" y="4324587"/>
            <a:ext cx="2472828" cy="182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08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321749" cy="840457"/>
          </a:xfrm>
        </p:spPr>
        <p:txBody>
          <a:bodyPr>
            <a:normAutofit/>
          </a:bodyPr>
          <a:lstStyle/>
          <a:p>
            <a:r>
              <a:rPr lang="en-US" sz="2000" dirty="0"/>
              <a:t>If you have a JSON file — which is essentially a stored Python </a:t>
            </a:r>
            <a:r>
              <a:rPr lang="en-US" sz="2000" dirty="0" err="1"/>
              <a:t>dict</a:t>
            </a:r>
            <a:r>
              <a:rPr lang="en-US" sz="2000" dirty="0"/>
              <a:t> — pandas can read this just as easily: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801019"/>
            <a:ext cx="526297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read_json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dataset.json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5925" y="3748660"/>
            <a:ext cx="8715153" cy="20531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/>
              <a:t>Notice this time our index came with us correctly since using JSON allowed indexes to work through nesting.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Pandas will try to figure out how to create a </a:t>
            </a:r>
            <a:r>
              <a:rPr lang="en-US" sz="2000" dirty="0" err="1"/>
              <a:t>DataFrame</a:t>
            </a:r>
            <a:r>
              <a:rPr lang="en-US" sz="2000" dirty="0"/>
              <a:t> by analyzing structure of your JSON, and sometimes it doesn't get it right.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Often you'll need to set the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orient</a:t>
            </a:r>
            <a:r>
              <a:rPr lang="en-US" sz="2000" dirty="0"/>
              <a:t> keyword argument depending on the structure</a:t>
            </a:r>
          </a:p>
        </p:txBody>
      </p:sp>
    </p:spTree>
    <p:extLst>
      <p:ext uri="{BB962C8B-B14F-4D97-AF65-F5344CB8AC3E}">
        <p14:creationId xmlns:p14="http://schemas.microsoft.com/office/powerpoint/2010/main" val="24881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</a:t>
            </a:r>
            <a:r>
              <a:rPr lang="en-US" dirty="0">
                <a:solidFill>
                  <a:srgbClr val="FF0000"/>
                </a:solidFill>
              </a:rPr>
              <a:t>#1:</a:t>
            </a:r>
            <a:r>
              <a:rPr lang="en-US" dirty="0"/>
              <a:t>Reading data from JSON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46" y="4093186"/>
            <a:ext cx="5253779" cy="160054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849991" y="4457684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3036767" y="3254307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21" y="1661924"/>
            <a:ext cx="7827335" cy="12455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718" y="3988895"/>
            <a:ext cx="2504382" cy="189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32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</a:t>
            </a:r>
            <a:r>
              <a:rPr lang="en-US" dirty="0">
                <a:solidFill>
                  <a:srgbClr val="FF0000"/>
                </a:solidFill>
              </a:rPr>
              <a:t>#2: </a:t>
            </a:r>
            <a:r>
              <a:rPr lang="en-US" dirty="0"/>
              <a:t>Reading data from JSON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63" y="1575857"/>
            <a:ext cx="5943600" cy="1743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89" y="4268932"/>
            <a:ext cx="5953130" cy="1813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524" y="4254960"/>
            <a:ext cx="2872402" cy="90652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640670" y="4458421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2699342" y="3554699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93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66822"/>
            <a:ext cx="10515600" cy="780571"/>
          </a:xfrm>
        </p:spPr>
        <p:txBody>
          <a:bodyPr/>
          <a:lstStyle/>
          <a:p>
            <a:pPr algn="ctr"/>
            <a:r>
              <a:rPr lang="en-US" dirty="0"/>
              <a:t>Example </a:t>
            </a:r>
            <a:r>
              <a:rPr lang="en-US" dirty="0">
                <a:solidFill>
                  <a:srgbClr val="FF0000"/>
                </a:solidFill>
              </a:rPr>
              <a:t>#3: </a:t>
            </a:r>
            <a:r>
              <a:rPr lang="en-US" dirty="0"/>
              <a:t>Reading data from JSON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63" y="1140268"/>
            <a:ext cx="4635778" cy="13595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73" y="5056902"/>
            <a:ext cx="3445957" cy="1087532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5400000">
            <a:off x="2471744" y="2491920"/>
            <a:ext cx="402015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62" y="2946419"/>
            <a:ext cx="4635778" cy="158674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5400000">
            <a:off x="2471743" y="4509196"/>
            <a:ext cx="402015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967" y="2917901"/>
            <a:ext cx="4773458" cy="16152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4094" y="4915785"/>
            <a:ext cx="2099054" cy="158788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5400000">
            <a:off x="8642613" y="4472146"/>
            <a:ext cx="402015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 flipV="1">
            <a:off x="5165074" y="1555807"/>
            <a:ext cx="3917779" cy="1077224"/>
          </a:xfrm>
          <a:prstGeom prst="bent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93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916"/>
          </a:xfrm>
        </p:spPr>
        <p:txBody>
          <a:bodyPr/>
          <a:lstStyle/>
          <a:p>
            <a:r>
              <a:rPr lang="en-US" dirty="0"/>
              <a:t>Converting back to a CSV or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538" y="1562986"/>
            <a:ext cx="9556895" cy="46139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So after extensive work on cleaning your data, you’re now ready to save it as a file of your choice. Similar to the ways we read in data, pandas provides intuitive commands to save it: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When we save JSON and CSV files, all we have to input into those functions is our desired filename with the appropriate file extension.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2043223" y="2977968"/>
            <a:ext cx="60960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to_csv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'new_dataset.csv'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to_json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new_dataset.json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df.to_sql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new_dataset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con)</a:t>
            </a:r>
            <a:endParaRPr lang="en-US" sz="2000" b="1" i="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0344" y="6406907"/>
            <a:ext cx="10051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Reference: </a:t>
            </a:r>
            <a:r>
              <a:rPr lang="en-US" sz="1400" dirty="0">
                <a:hlinkClick r:id="rId2"/>
              </a:rPr>
              <a:t>https://pandas.pydata.org/pandas-docs/stable/reference/api/pandas.DataFrame.to_json.html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095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Pandas First Steps: </a:t>
            </a:r>
            <a:r>
              <a:rPr lang="en-US" b="1" dirty="0">
                <a:solidFill>
                  <a:srgbClr val="FF0000"/>
                </a:solidFill>
              </a:rPr>
              <a:t>install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116"/>
            <a:ext cx="7061791" cy="4486275"/>
          </a:xfrm>
        </p:spPr>
        <p:txBody>
          <a:bodyPr>
            <a:normAutofit/>
          </a:bodyPr>
          <a:lstStyle/>
          <a:p>
            <a:r>
              <a:rPr lang="en-US" sz="2400" dirty="0"/>
              <a:t>Pandas is an easy package to install. Open up your terminal program (shell or </a:t>
            </a:r>
            <a:r>
              <a:rPr lang="en-US" sz="2400" dirty="0" err="1"/>
              <a:t>cmd</a:t>
            </a:r>
            <a:r>
              <a:rPr lang="en-US" sz="2400" dirty="0"/>
              <a:t>) and install it using either of the following commands:</a:t>
            </a:r>
          </a:p>
          <a:p>
            <a:r>
              <a:rPr lang="en-US" sz="2400" dirty="0"/>
              <a:t>For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notebook </a:t>
            </a:r>
            <a:r>
              <a:rPr lang="en-US" sz="2400" dirty="0"/>
              <a:t>users, you can run this cell: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000" dirty="0"/>
              <a:t> at the beginning runs cells as if they were in a terminal.</a:t>
            </a:r>
            <a:endParaRPr lang="en-US" sz="2400" dirty="0"/>
          </a:p>
          <a:p>
            <a:r>
              <a:rPr lang="en-US" sz="2400" dirty="0"/>
              <a:t>To import pandas we usually import it with a shorter name since it's used so much:</a:t>
            </a:r>
          </a:p>
        </p:txBody>
      </p:sp>
      <p:sp>
        <p:nvSpPr>
          <p:cNvPr id="5" name="Rectangle 4"/>
          <p:cNvSpPr/>
          <p:nvPr/>
        </p:nvSpPr>
        <p:spPr>
          <a:xfrm>
            <a:off x="8245256" y="2303097"/>
            <a:ext cx="3570208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pandas</a:t>
            </a:r>
          </a:p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pip  install  pandas</a:t>
            </a:r>
          </a:p>
        </p:txBody>
      </p:sp>
      <p:sp>
        <p:nvSpPr>
          <p:cNvPr id="9" name="Rectangle 8"/>
          <p:cNvSpPr/>
          <p:nvPr/>
        </p:nvSpPr>
        <p:spPr>
          <a:xfrm>
            <a:off x="8245257" y="3896464"/>
            <a:ext cx="357020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!pip install pandas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45256" y="5829463"/>
            <a:ext cx="357020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6488668"/>
            <a:ext cx="66947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Installation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https://pandas.pydata.org/pandas-docs/stable/getting_started/install.html</a:t>
            </a:r>
            <a:r>
              <a:rPr lang="en-US" sz="1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76179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08814" y="612001"/>
            <a:ext cx="7772400" cy="2387600"/>
          </a:xfrm>
        </p:spPr>
        <p:txBody>
          <a:bodyPr/>
          <a:lstStyle/>
          <a:p>
            <a:r>
              <a:rPr lang="en-US" b="1" dirty="0"/>
              <a:t>Most important Pandas </a:t>
            </a:r>
            <a:r>
              <a:rPr lang="en-US" b="1" dirty="0" err="1"/>
              <a:t>DataFrame</a:t>
            </a:r>
            <a:r>
              <a:rPr lang="en-US" b="1" dirty="0"/>
              <a:t> operations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01749" y="3696926"/>
            <a:ext cx="8931349" cy="2236041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DataFrames</a:t>
            </a:r>
            <a:r>
              <a:rPr lang="en-US" sz="2000" dirty="0"/>
              <a:t> possess hundreds of methods and other operations that are crucial to any analysis. 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As a beginner, you should know the operations that:</a:t>
            </a:r>
          </a:p>
          <a:p>
            <a:pPr marL="800100" lvl="1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that perform </a:t>
            </a:r>
            <a:r>
              <a:rPr lang="en-US" u="sng" dirty="0">
                <a:solidFill>
                  <a:srgbClr val="FF0000"/>
                </a:solidFill>
              </a:rPr>
              <a:t>simple transformations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your data and those </a:t>
            </a:r>
          </a:p>
          <a:p>
            <a:pPr marL="800100" lvl="1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that provide </a:t>
            </a:r>
            <a:r>
              <a:rPr lang="en-US" u="sng" dirty="0"/>
              <a:t>fundamental statistical analysis</a:t>
            </a:r>
            <a:r>
              <a:rPr lang="en-US" dirty="0"/>
              <a:t> on your data.</a:t>
            </a:r>
          </a:p>
        </p:txBody>
      </p:sp>
    </p:spTree>
    <p:extLst>
      <p:ext uri="{BB962C8B-B14F-4D97-AF65-F5344CB8AC3E}">
        <p14:creationId xmlns:p14="http://schemas.microsoft.com/office/powerpoint/2010/main" val="2121004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 dataset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58963" cy="1181980"/>
          </a:xfrm>
        </p:spPr>
        <p:txBody>
          <a:bodyPr>
            <a:normAutofit/>
          </a:bodyPr>
          <a:lstStyle/>
          <a:p>
            <a:r>
              <a:rPr lang="en-US" sz="2400" dirty="0"/>
              <a:t>We're loading this dataset from a CSV and designating the movie titles to be our index.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9964" y="2830845"/>
            <a:ext cx="5908157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"movies.csv"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sz="2000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"title"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99707" y="6371097"/>
            <a:ext cx="427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https://grouplens.org/datasets/movielens/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4877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Viewing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first thing to do when opening a new dataset is print out a few rows to keep as a visual reference. We accomplish this with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.head()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dirty="0"/>
              <a:t>.head() outputs the first five rows of your </a:t>
            </a:r>
            <a:r>
              <a:rPr lang="en-US" sz="2000" dirty="0" err="1"/>
              <a:t>DataFrame</a:t>
            </a:r>
            <a:r>
              <a:rPr lang="en-US" sz="2000" dirty="0"/>
              <a:t> by default, but we could also pass a number as well: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movies_df.head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000" dirty="0"/>
              <a:t> would output the top ten rows, for example.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To see the last five rows use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.tail()</a:t>
            </a:r>
            <a:r>
              <a:rPr lang="en-US" sz="2000" dirty="0"/>
              <a:t> that also accepts a number, and in this case we printing the bottom two rows.: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020348" y="2878664"/>
            <a:ext cx="23903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51419" y="5733018"/>
            <a:ext cx="252825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58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293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info about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294882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.info() </a:t>
            </a:r>
            <a:r>
              <a:rPr lang="en-US" sz="2000" dirty="0"/>
              <a:t>should be one of the very first commands you run after loading your data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.info() </a:t>
            </a:r>
            <a:r>
              <a:rPr lang="en-US" sz="2000" dirty="0"/>
              <a:t>provides the essential details about your dataset, such as the number of rows and columns, the number of non-null values, what type of data is in each column, and how much memory your </a:t>
            </a:r>
            <a:r>
              <a:rPr lang="en-US" sz="2000" dirty="0" err="1"/>
              <a:t>DataFrame</a:t>
            </a:r>
            <a:r>
              <a:rPr lang="en-US" sz="2000" dirty="0"/>
              <a:t> is using.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3332096" y="3474655"/>
            <a:ext cx="23903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8939"/>
          <a:stretch/>
        </p:blipFill>
        <p:spPr>
          <a:xfrm>
            <a:off x="5944010" y="3207340"/>
            <a:ext cx="4034645" cy="25966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32096" y="5713610"/>
            <a:ext cx="225254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010" y="5713610"/>
            <a:ext cx="15144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55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813"/>
            <a:ext cx="10515600" cy="1325563"/>
          </a:xfrm>
        </p:spPr>
        <p:txBody>
          <a:bodyPr/>
          <a:lstStyle/>
          <a:p>
            <a:r>
              <a:rPr lang="en-US" b="1" dirty="0"/>
              <a:t>Handling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2192691"/>
          </a:xfrm>
        </p:spPr>
        <p:txBody>
          <a:bodyPr>
            <a:noAutofit/>
          </a:bodyPr>
          <a:lstStyle/>
          <a:p>
            <a:r>
              <a:rPr lang="en-US" sz="2000" dirty="0"/>
              <a:t>This dataset does not have duplicate rows, but it is always important to verify you aren't aggregating duplicate rows.</a:t>
            </a:r>
          </a:p>
          <a:p>
            <a:r>
              <a:rPr lang="en-US" sz="2000" dirty="0"/>
              <a:t>To demonstrate, let's simply just double up our movies </a:t>
            </a:r>
            <a:r>
              <a:rPr lang="en-US" sz="2000" dirty="0" err="1"/>
              <a:t>DataFrame</a:t>
            </a:r>
            <a:r>
              <a:rPr lang="en-US" sz="2000" dirty="0"/>
              <a:t> by appending it to itself:</a:t>
            </a:r>
          </a:p>
          <a:p>
            <a:r>
              <a:rPr lang="en-US" sz="2000" dirty="0"/>
              <a:t>Using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append() </a:t>
            </a:r>
            <a:r>
              <a:rPr lang="en-US" sz="2000" dirty="0"/>
              <a:t>will return a copy without affecting the original </a:t>
            </a:r>
            <a:r>
              <a:rPr lang="en-US" sz="2000" dirty="0" err="1"/>
              <a:t>DataFrame</a:t>
            </a:r>
            <a:r>
              <a:rPr lang="en-US" sz="2000" dirty="0"/>
              <a:t>. We are capturing this copy in </a:t>
            </a:r>
            <a:r>
              <a:rPr lang="en-US" sz="2000" b="1" dirty="0"/>
              <a:t>temp</a:t>
            </a:r>
            <a:r>
              <a:rPr lang="en-US" sz="2000" dirty="0"/>
              <a:t> so we aren't working with the real data.</a:t>
            </a:r>
          </a:p>
          <a:p>
            <a:r>
              <a:rPr lang="en-US" sz="2000" dirty="0"/>
              <a:t>Notice call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.shape</a:t>
            </a:r>
            <a:r>
              <a:rPr lang="en-US" sz="2000" dirty="0"/>
              <a:t> quickly proves our </a:t>
            </a:r>
            <a:r>
              <a:rPr lang="en-US" sz="2000" dirty="0" err="1"/>
              <a:t>DataFrame</a:t>
            </a:r>
            <a:r>
              <a:rPr lang="en-US" sz="2000" dirty="0"/>
              <a:t> rows have doubled.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5981" y="4343855"/>
            <a:ext cx="60960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en-US" b="1" i="0" dirty="0">
              <a:solidFill>
                <a:srgbClr val="4D4D4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106" y="4131204"/>
            <a:ext cx="2037116" cy="9392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5152157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proxima-nova"/>
              </a:rPr>
              <a:t>Now we can try dropping duplicates: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45981" y="5603486"/>
            <a:ext cx="60960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en-US" b="1" i="0" dirty="0">
              <a:solidFill>
                <a:srgbClr val="4D4D4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106" y="5572945"/>
            <a:ext cx="2037116" cy="8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60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939"/>
            <a:ext cx="10515600" cy="1325563"/>
          </a:xfrm>
        </p:spPr>
        <p:txBody>
          <a:bodyPr/>
          <a:lstStyle/>
          <a:p>
            <a:r>
              <a:rPr lang="en-US" b="1" dirty="0"/>
              <a:t>Handling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34691"/>
          </a:xfrm>
        </p:spPr>
        <p:txBody>
          <a:bodyPr>
            <a:noAutofit/>
          </a:bodyPr>
          <a:lstStyle/>
          <a:p>
            <a:r>
              <a:rPr lang="en-US" sz="2000" dirty="0"/>
              <a:t>Just like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lang="en-US" sz="2000" dirty="0"/>
              <a:t>,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method will also return a copy of your </a:t>
            </a:r>
            <a:r>
              <a:rPr lang="en-US" sz="2000" dirty="0" err="1"/>
              <a:t>DataFrame</a:t>
            </a:r>
            <a:r>
              <a:rPr lang="en-US" sz="2000" dirty="0"/>
              <a:t>, but this time with duplicates removed. Calling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.shape </a:t>
            </a:r>
            <a:r>
              <a:rPr lang="en-US" sz="2000" dirty="0"/>
              <a:t>confirms we're back to the 1000 rows of our original dataset.</a:t>
            </a:r>
          </a:p>
          <a:p>
            <a:r>
              <a:rPr lang="en-US" sz="2000" dirty="0"/>
              <a:t>It's a little verbose to keep assigning </a:t>
            </a:r>
            <a:r>
              <a:rPr lang="en-US" sz="2000" dirty="0" err="1"/>
              <a:t>DataFrames</a:t>
            </a:r>
            <a:r>
              <a:rPr lang="en-US" sz="2000" dirty="0"/>
              <a:t> to the same variable like in this example. For this reason, pandas has the </a:t>
            </a:r>
            <a:r>
              <a:rPr lang="en-US" sz="2000" dirty="0" err="1"/>
              <a:t>inplace</a:t>
            </a:r>
            <a:r>
              <a:rPr lang="en-US" sz="2000" dirty="0"/>
              <a:t> keyword argument on many of its methods. Using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sz="2000" dirty="0"/>
              <a:t> will modify the </a:t>
            </a:r>
            <a:r>
              <a:rPr lang="en-US" sz="2000" dirty="0" err="1"/>
              <a:t>DataFrame</a:t>
            </a:r>
            <a:r>
              <a:rPr lang="en-US" sz="2000" dirty="0"/>
              <a:t> object in place: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Another important argument for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is keep, which has three possible options: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first</a:t>
            </a:r>
            <a:r>
              <a:rPr lang="en-US" sz="1600" dirty="0"/>
              <a:t>: (default) Drop duplicates </a:t>
            </a:r>
            <a:r>
              <a:rPr lang="en-US" sz="1600" u="sng" dirty="0"/>
              <a:t>except</a:t>
            </a:r>
            <a:r>
              <a:rPr lang="en-US" sz="1600" dirty="0"/>
              <a:t> for the first occurrence.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last</a:t>
            </a:r>
            <a:r>
              <a:rPr lang="en-US" sz="1600" dirty="0"/>
              <a:t>: Drop duplicates </a:t>
            </a:r>
            <a:r>
              <a:rPr lang="en-US" sz="1600" u="sng" dirty="0"/>
              <a:t>except</a:t>
            </a:r>
            <a:r>
              <a:rPr lang="en-US" sz="1600" dirty="0"/>
              <a:t> for the last occurrence.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False</a:t>
            </a:r>
            <a:r>
              <a:rPr lang="en-US" sz="1600" dirty="0"/>
              <a:t>: Drop </a:t>
            </a:r>
            <a:r>
              <a:rPr lang="en-US" sz="1600" u="sng" dirty="0"/>
              <a:t>all</a:t>
            </a:r>
            <a:r>
              <a:rPr lang="en-US" sz="1600" dirty="0"/>
              <a:t> duplicates.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5385922" y="3828228"/>
            <a:ext cx="52854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58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4289" y="6246563"/>
            <a:ext cx="114281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https://www.learndatasci.com/tutorials/python-pandas-tutorial-complete-introduction-for-beginners/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1630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87"/>
            <a:ext cx="10515600" cy="1325563"/>
          </a:xfrm>
        </p:spPr>
        <p:txBody>
          <a:bodyPr/>
          <a:lstStyle/>
          <a:p>
            <a:r>
              <a:rPr lang="en-US" b="1" dirty="0"/>
              <a:t>Understanding your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5" y="1033152"/>
            <a:ext cx="10981660" cy="5107965"/>
          </a:xfrm>
        </p:spPr>
        <p:txBody>
          <a:bodyPr>
            <a:normAutofit/>
          </a:bodyPr>
          <a:lstStyle/>
          <a:p>
            <a:r>
              <a:rPr lang="en-US" sz="2000" dirty="0"/>
              <a:t>Using .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describe() </a:t>
            </a:r>
            <a:r>
              <a:rPr lang="en-US" sz="2000" dirty="0"/>
              <a:t>on an entire </a:t>
            </a:r>
            <a:r>
              <a:rPr lang="en-US" sz="2000" dirty="0" err="1"/>
              <a:t>DataFrame</a:t>
            </a:r>
            <a:r>
              <a:rPr lang="en-US" sz="2000" dirty="0"/>
              <a:t> we can get a summary of the distribution of continuous variables: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.describe() </a:t>
            </a:r>
            <a:r>
              <a:rPr lang="en-US" sz="2000" dirty="0"/>
              <a:t>can also be used on a categorical variable to get the count of rows, unique count of categories, top category, and </a:t>
            </a:r>
            <a:r>
              <a:rPr lang="en-US" sz="2000" dirty="0" err="1"/>
              <a:t>freq</a:t>
            </a:r>
            <a:r>
              <a:rPr lang="en-US" sz="2000" dirty="0"/>
              <a:t> of top category: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This tells us that the genre column has 207 unique values, the top value is Action/Adventure/Sci-Fi, which shows up 50 times (</a:t>
            </a:r>
            <a:r>
              <a:rPr lang="en-US" sz="2000" dirty="0" err="1"/>
              <a:t>freq</a:t>
            </a:r>
            <a:r>
              <a:rPr lang="en-US" sz="2000" dirty="0"/>
              <a:t>).</a:t>
            </a:r>
          </a:p>
        </p:txBody>
      </p:sp>
      <p:sp>
        <p:nvSpPr>
          <p:cNvPr id="4" name="Rectangle 3"/>
          <p:cNvSpPr/>
          <p:nvPr/>
        </p:nvSpPr>
        <p:spPr>
          <a:xfrm>
            <a:off x="2714689" y="2150372"/>
            <a:ext cx="29418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013" y="1375018"/>
            <a:ext cx="4692498" cy="19673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84540" y="4557098"/>
            <a:ext cx="418255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'genre'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399" y="3884496"/>
            <a:ext cx="2528370" cy="110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42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007"/>
            <a:ext cx="10515600" cy="1325563"/>
          </a:xfrm>
        </p:spPr>
        <p:txBody>
          <a:bodyPr/>
          <a:lstStyle/>
          <a:p>
            <a:r>
              <a:rPr lang="en-US" b="1" dirty="0"/>
              <a:t>More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000588"/>
            <a:ext cx="689501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pt-BR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[1,2,3,10,20,30]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</a:t>
            </a:r>
            <a:r>
              <a:rPr lang="pt-BR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pd.</a:t>
            </a:r>
            <a:r>
              <a:rPr lang="pt-BR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4788265"/>
            <a:ext cx="689501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pt-BR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[30,45]}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</a:t>
            </a:r>
            <a:r>
              <a:rPr lang="pt-BR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pd.</a:t>
            </a:r>
            <a:r>
              <a:rPr lang="pt-BR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919" y="1613570"/>
            <a:ext cx="976449" cy="230163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8489755" y="2000588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480" y="4702147"/>
            <a:ext cx="1800515" cy="107723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8289458" y="4788265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785948" y="4280962"/>
            <a:ext cx="1063098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166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342"/>
            <a:ext cx="10515600" cy="1161235"/>
          </a:xfrm>
        </p:spPr>
        <p:txBody>
          <a:bodyPr/>
          <a:lstStyle/>
          <a:p>
            <a:r>
              <a:rPr lang="en-US" b="1" dirty="0"/>
              <a:t>More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20189" y="1744750"/>
            <a:ext cx="736527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[{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1,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2},{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5,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10,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20}]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</a:t>
            </a:r>
            <a:r>
              <a:rPr lang="pt-BR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0189" y="3983775"/>
            <a:ext cx="736527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[{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1,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2},{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5,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10,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20}]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</a:t>
            </a:r>
            <a:r>
              <a:rPr lang="pt-BR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index=[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'first'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'second'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87098" y="1692812"/>
            <a:ext cx="2886890" cy="12464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9144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a   b     c</a:t>
            </a:r>
          </a:p>
          <a:p>
            <a:pPr>
              <a:lnSpc>
                <a:spcPct val="150000"/>
              </a:lnSpc>
            </a:pP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0  1   2   NaN</a:t>
            </a:r>
          </a:p>
          <a:p>
            <a:pPr>
              <a:lnSpc>
                <a:spcPct val="150000"/>
              </a:lnSpc>
            </a:pP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1  5  10  20.0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994469" y="2085833"/>
            <a:ext cx="644434" cy="49638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87097" y="3983775"/>
            <a:ext cx="2886891" cy="12464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a   b     c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  1   2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second  5  10  20.0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994469" y="4376796"/>
            <a:ext cx="644434" cy="49638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20188" y="3719259"/>
            <a:ext cx="1133856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443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449" y="125276"/>
            <a:ext cx="10515600" cy="1075748"/>
          </a:xfrm>
        </p:spPr>
        <p:txBody>
          <a:bodyPr/>
          <a:lstStyle/>
          <a:p>
            <a:r>
              <a:rPr lang="en-US" b="1" dirty="0"/>
              <a:t>More Examples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84018" y="1770643"/>
            <a:ext cx="9543473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[{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1,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2},{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5,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10,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20}]</a:t>
            </a:r>
          </a:p>
          <a:p>
            <a:endParaRPr lang="pt-BR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#With two column indices, values same as dictionary keys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df1 = pd.DataFrame(data,index=[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'first'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'second'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],columns=[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pt-BR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#With two column indices with one index with other name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df2 = pd.DataFrame(data,index=[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'first'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'second'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],columns=[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'b1'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print(df1)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'...........'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print(df2)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4018" y="1189422"/>
            <a:ext cx="113604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E.g. This shows how to create a </a:t>
            </a:r>
            <a:r>
              <a:rPr lang="en-US" sz="2000" dirty="0" err="1"/>
              <a:t>DataFrame</a:t>
            </a:r>
            <a:r>
              <a:rPr lang="en-US" sz="2000" dirty="0"/>
              <a:t> with a list of dictionaries, row indices, and column indices.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9967489" y="3804519"/>
            <a:ext cx="2094938" cy="29084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9144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  b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  1   2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second  5  10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...........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 b1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  1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second 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06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pandas: Data Table Representation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47" y="1415248"/>
            <a:ext cx="6962439" cy="50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21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Examples:</a:t>
            </a:r>
            <a:br>
              <a:rPr lang="en-US" b="1" dirty="0"/>
            </a:br>
            <a:r>
              <a:rPr lang="en-US" b="1" dirty="0"/>
              <a:t>Create a </a:t>
            </a:r>
            <a:r>
              <a:rPr lang="en-US" b="1" dirty="0" err="1"/>
              <a:t>DataFrame</a:t>
            </a:r>
            <a:r>
              <a:rPr lang="en-US" b="1" dirty="0"/>
              <a:t> from </a:t>
            </a:r>
            <a:r>
              <a:rPr lang="en-US" b="1" dirty="0" err="1"/>
              <a:t>Dict</a:t>
            </a:r>
            <a:r>
              <a:rPr lang="en-US" b="1" dirty="0"/>
              <a:t> of Series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249718"/>
            <a:ext cx="8896927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pd.Series([1, 2, 3]  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]),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pd.Series([1,2, 3, 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4452238"/>
            <a:ext cx="1780903" cy="20774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 1.0    1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  2.0    2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4</a:t>
            </a:r>
          </a:p>
        </p:txBody>
      </p:sp>
    </p:spTree>
    <p:extLst>
      <p:ext uri="{BB962C8B-B14F-4D97-AF65-F5344CB8AC3E}">
        <p14:creationId xmlns:p14="http://schemas.microsoft.com/office/powerpoint/2010/main" val="3858147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73" y="144341"/>
            <a:ext cx="10515600" cy="1325563"/>
          </a:xfrm>
        </p:spPr>
        <p:txBody>
          <a:bodyPr/>
          <a:lstStyle/>
          <a:p>
            <a:r>
              <a:rPr lang="en-US" b="1" dirty="0"/>
              <a:t>More Examples: Column Addition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2492" y="1469904"/>
            <a:ext cx="7123545" cy="4031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:pd.Series([1,2,3],  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]), 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:pd.Series([1,2,3,4],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</a:p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Adding a new column to an existing DataFrame object</a:t>
            </a:r>
          </a:p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column label by passing new series</a:t>
            </a:r>
          </a:p>
          <a:p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print("Adding a new column by passing as Series:")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pd.Series([10,20,30],index=[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</a:p>
          <a:p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print("Adding a column using an existing columns in DataFrame:")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'four'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df[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]+df[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07927" y="1494692"/>
            <a:ext cx="3860800" cy="47705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Adding a column using Series: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  three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 1.0    1   10.0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2.0    2   20.0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   30.0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4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Adding a column using columns: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  three  four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 1.0    1   10.0  11.0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2.0    2   20.0  22.0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   30.0  33.0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4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924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09" y="133523"/>
            <a:ext cx="10515600" cy="1085678"/>
          </a:xfrm>
        </p:spPr>
        <p:txBody>
          <a:bodyPr/>
          <a:lstStyle/>
          <a:p>
            <a:r>
              <a:rPr lang="en-US" b="1" dirty="0"/>
              <a:t>More Examples: Column Deletion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473" y="1459085"/>
            <a:ext cx="8388927" cy="501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Using the previous DataFrame, we will delete a column</a:t>
            </a:r>
          </a:p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using del function</a:t>
            </a:r>
          </a:p>
          <a:p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: pd.Series([1, 2, 3],   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]),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: pd.Series([1, 2, 3, 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]),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pd.Series([10,20,30],  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("Our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is:")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</a:p>
          <a:p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using del function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print("Deleting the first column using DEL function:")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</a:p>
          <a:p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using pop function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print("Deleting another column using POP function:")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df.pop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</a:p>
        </p:txBody>
      </p:sp>
      <p:sp>
        <p:nvSpPr>
          <p:cNvPr id="5" name="Rectangle 4"/>
          <p:cNvSpPr/>
          <p:nvPr/>
        </p:nvSpPr>
        <p:spPr>
          <a:xfrm>
            <a:off x="8719127" y="2029206"/>
            <a:ext cx="3373582" cy="46782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Our </a:t>
            </a:r>
            <a:r>
              <a:rPr lang="en-US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  three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 1.0    1   10.0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2.0    2   20.0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   30.0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4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Deleting the first column: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two  three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   1   10.0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  2   20.0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  3   30.0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   4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Deleting another column: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  10.0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 20.0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 30.0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841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Examples: </a:t>
            </a:r>
            <a:r>
              <a:rPr lang="en-US" b="1" dirty="0">
                <a:solidFill>
                  <a:srgbClr val="FF0000"/>
                </a:solidFill>
              </a:rPr>
              <a:t>Slicing</a:t>
            </a:r>
            <a:r>
              <a:rPr lang="en-US" b="1" dirty="0"/>
              <a:t> in </a:t>
            </a:r>
            <a:r>
              <a:rPr lang="en-US" b="1" dirty="0" err="1"/>
              <a:t>DataFrames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64309" y="1843318"/>
            <a:ext cx="860136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pd.Series([1, 2, 3],   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]),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pd.Series([1, 2, 3, 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print(df[2:4])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4309" y="4443002"/>
            <a:ext cx="2194230" cy="12464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  two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4</a:t>
            </a:r>
          </a:p>
        </p:txBody>
      </p:sp>
    </p:spTree>
    <p:extLst>
      <p:ext uri="{BB962C8B-B14F-4D97-AF65-F5344CB8AC3E}">
        <p14:creationId xmlns:p14="http://schemas.microsoft.com/office/powerpoint/2010/main" val="1228931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Examples: </a:t>
            </a:r>
            <a:r>
              <a:rPr lang="en-US" b="1" dirty="0">
                <a:solidFill>
                  <a:srgbClr val="FF0000"/>
                </a:solidFill>
              </a:rPr>
              <a:t>Addition</a:t>
            </a:r>
            <a:r>
              <a:rPr lang="en-US" b="1" dirty="0"/>
              <a:t> of rows</a:t>
            </a:r>
          </a:p>
        </p:txBody>
      </p:sp>
      <p:sp>
        <p:nvSpPr>
          <p:cNvPr id="4" name="Rectangle 3"/>
          <p:cNvSpPr/>
          <p:nvPr/>
        </p:nvSpPr>
        <p:spPr>
          <a:xfrm>
            <a:off x="293255" y="1483099"/>
            <a:ext cx="7927110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pd.Series([1, 2, 3],   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]),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pd.Series([1, 2, 3, 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</a:p>
          <a:p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df2 = pd.DataFrame([[5,6], [7,8]], columns = 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df.append(df2 )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</a:p>
        </p:txBody>
      </p:sp>
      <p:sp>
        <p:nvSpPr>
          <p:cNvPr id="5" name="Rectangle 4"/>
          <p:cNvSpPr/>
          <p:nvPr/>
        </p:nvSpPr>
        <p:spPr>
          <a:xfrm>
            <a:off x="8610599" y="1483099"/>
            <a:ext cx="2981037" cy="4801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 two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1.0    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2.0    2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4</a:t>
            </a:r>
          </a:p>
          <a:p>
            <a:pPr>
              <a:lnSpc>
                <a:spcPct val="150000"/>
              </a:lnSpc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    a    b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1.0  1.0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2.0  2.0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3.0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5.0  6.0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7.0  8.0</a:t>
            </a:r>
          </a:p>
        </p:txBody>
      </p:sp>
    </p:spTree>
    <p:extLst>
      <p:ext uri="{BB962C8B-B14F-4D97-AF65-F5344CB8AC3E}">
        <p14:creationId xmlns:p14="http://schemas.microsoft.com/office/powerpoint/2010/main" val="635150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Examples: </a:t>
            </a:r>
            <a:r>
              <a:rPr lang="en-US" b="1" dirty="0">
                <a:solidFill>
                  <a:srgbClr val="FF0000"/>
                </a:solidFill>
              </a:rPr>
              <a:t>Deletion</a:t>
            </a:r>
            <a:r>
              <a:rPr lang="en-US" b="1" dirty="0"/>
              <a:t> of rows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545" y="1511242"/>
            <a:ext cx="8037946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:pd.Series([1, 2, 3],   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]),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:pd.Series([1, 2, 3, 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df2 = pd.DataFrame([[5,6], [7,8]], columns = 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df.append(df2 )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df.drop(0)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</a:p>
        </p:txBody>
      </p:sp>
      <p:sp>
        <p:nvSpPr>
          <p:cNvPr id="5" name="Rectangle 4"/>
          <p:cNvSpPr/>
          <p:nvPr/>
        </p:nvSpPr>
        <p:spPr>
          <a:xfrm>
            <a:off x="8610599" y="1483099"/>
            <a:ext cx="2981037" cy="49244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1.0   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2.0   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4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    a    b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1.0  1.0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2.0  2.0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3.0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5.0  6.0</a:t>
            </a:r>
          </a:p>
          <a:p>
            <a:pPr marL="342900" indent="-342900">
              <a:buAutoNum type="arabicPlain"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7.0  8.0</a:t>
            </a:r>
          </a:p>
          <a:p>
            <a:pPr marL="342900" indent="-342900">
              <a:buAutoNum type="arabicPlain"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    a    b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1.0  1.0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2.0  2.0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3.0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7.0  8.0</a:t>
            </a:r>
          </a:p>
        </p:txBody>
      </p:sp>
    </p:spTree>
    <p:extLst>
      <p:ext uri="{BB962C8B-B14F-4D97-AF65-F5344CB8AC3E}">
        <p14:creationId xmlns:p14="http://schemas.microsoft.com/office/powerpoint/2010/main" val="1252852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221434"/>
            <a:ext cx="10515600" cy="1325563"/>
          </a:xfrm>
        </p:spPr>
        <p:txBody>
          <a:bodyPr/>
          <a:lstStyle/>
          <a:p>
            <a:r>
              <a:rPr lang="en-US" b="1" dirty="0"/>
              <a:t>More Examples: </a:t>
            </a:r>
            <a:r>
              <a:rPr lang="en-US" b="1" dirty="0" err="1">
                <a:solidFill>
                  <a:srgbClr val="FF0000"/>
                </a:solidFill>
              </a:rPr>
              <a:t>Reindexing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1258" y="1526451"/>
            <a:ext cx="7276011" cy="501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Creating the first dataframe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df1 = pd.DataFrame({"A":[1, 5, 3, 4, 2],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"B":[3, 2, 4, 3, 4],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"C":[2, 2, 7, 3, 4],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"D":[4, 3, 6, 12, 7]},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index =["A1", "A2", "A3", "A4", "A5"])</a:t>
            </a:r>
          </a:p>
          <a:p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Creating the second dataframe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df2 = pd.DataFrame({"A":[10, 11, 7, 8, 5],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"B":[21, 5, 32, 4, 6],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"C":[11, 21, 23, 7, 9],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"D":[1, 5, 3, 8, 6]},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index =["A1", "A3", "A4", "A7", "A8"])</a:t>
            </a:r>
          </a:p>
          <a:p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the first dataframe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print(df1)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print(df2)</a:t>
            </a:r>
          </a:p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matching indexes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df1.reindex_like(df2)</a:t>
            </a:r>
          </a:p>
        </p:txBody>
      </p:sp>
      <p:sp>
        <p:nvSpPr>
          <p:cNvPr id="3" name="Rectangle 2"/>
          <p:cNvSpPr/>
          <p:nvPr/>
        </p:nvSpPr>
        <p:spPr>
          <a:xfrm>
            <a:off x="7903030" y="615474"/>
            <a:ext cx="42889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Pandas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dataframe.reindex_like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function return an object with matching indices to myself.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Any non-matching indexes are filled with </a:t>
            </a:r>
            <a:r>
              <a:rPr lang="en-US" sz="2000" dirty="0" err="1"/>
              <a:t>NaN</a:t>
            </a:r>
            <a:r>
              <a:rPr lang="en-US" sz="2000" dirty="0"/>
              <a:t> values.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482" y="2948506"/>
            <a:ext cx="4064217" cy="285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498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Examples:</a:t>
            </a:r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Concatenating</a:t>
            </a:r>
            <a:r>
              <a:rPr lang="en-US" b="1" dirty="0"/>
              <a:t> Objects (Data Frames)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606334" y="2371638"/>
            <a:ext cx="1097933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df1 = pd.DataFrame({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'SSN'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:[10,20],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'marks'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:[90, 95] })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df2 = pd.DataFrame({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'SSN'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:[25,30],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'marks'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:[80, 97] })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df3 = pd.concat([df1, df2])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df3</a:t>
            </a:r>
          </a:p>
        </p:txBody>
      </p:sp>
    </p:spTree>
    <p:extLst>
      <p:ext uri="{BB962C8B-B14F-4D97-AF65-F5344CB8AC3E}">
        <p14:creationId xmlns:p14="http://schemas.microsoft.com/office/powerpoint/2010/main" val="2300895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821"/>
            <a:ext cx="10515600" cy="1325563"/>
          </a:xfrm>
        </p:spPr>
        <p:txBody>
          <a:bodyPr/>
          <a:lstStyle/>
          <a:p>
            <a:r>
              <a:rPr lang="en-US" b="1" dirty="0"/>
              <a:t>Handling categorical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837" y="1270844"/>
            <a:ext cx="9161721" cy="51086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There are many data that are repetitive for example gender , country , and codes are always repetitive 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Categorical variables can take on only a limited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The categorical data type is useful in the following cases −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A string variable consisting of only a few different values. Converting such a string variable to a categorical variable will save some memory.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The lexical order of a variable is not the same as the logical order (“one”, “two”, “three”).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By converting to a categorical and specifying an order on the categories, sorting and min/max will use the logical order instead of the lexical order.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As a signal to other python libraries that this column should be treated as a categorical variable (e.g. to use suitable statistical methods or plot types).</a:t>
            </a:r>
          </a:p>
        </p:txBody>
      </p:sp>
    </p:spTree>
    <p:extLst>
      <p:ext uri="{BB962C8B-B14F-4D97-AF65-F5344CB8AC3E}">
        <p14:creationId xmlns:p14="http://schemas.microsoft.com/office/powerpoint/2010/main" val="2368813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61785" y="1813428"/>
            <a:ext cx="1097933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cat = pd.Categorical([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print(cat)</a:t>
            </a:r>
          </a:p>
        </p:txBody>
      </p:sp>
      <p:sp>
        <p:nvSpPr>
          <p:cNvPr id="5" name="Rectangle 4"/>
          <p:cNvSpPr/>
          <p:nvPr/>
        </p:nvSpPr>
        <p:spPr>
          <a:xfrm>
            <a:off x="361785" y="3429000"/>
            <a:ext cx="10979331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pd.Categorical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categories=[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"cat"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cat, 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]})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"cat"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].describe())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1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2" y="223817"/>
            <a:ext cx="10981508" cy="102151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Core components of pandas:  </a:t>
            </a:r>
            <a:br>
              <a:rPr lang="en-US" sz="4000" b="1" dirty="0"/>
            </a:br>
            <a:r>
              <a:rPr lang="en-US" sz="4000" b="1" dirty="0">
                <a:solidFill>
                  <a:srgbClr val="0070C0"/>
                </a:solidFill>
              </a:rPr>
              <a:t>Series</a:t>
            </a:r>
            <a:r>
              <a:rPr lang="en-US" sz="4000" b="1" dirty="0"/>
              <a:t> &amp; </a:t>
            </a:r>
            <a:r>
              <a:rPr lang="en-US" sz="4000" b="1" dirty="0" err="1">
                <a:solidFill>
                  <a:srgbClr val="0070C0"/>
                </a:solidFill>
              </a:rPr>
              <a:t>DataFrames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2" y="1366283"/>
            <a:ext cx="9542214" cy="22517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The primary two components of pandas are the </a:t>
            </a:r>
            <a:r>
              <a:rPr lang="en-US" sz="2000" u="sng" dirty="0">
                <a:solidFill>
                  <a:srgbClr val="FF0000"/>
                </a:solidFill>
              </a:rPr>
              <a:t>Series</a:t>
            </a:r>
            <a:r>
              <a:rPr lang="en-US" sz="2000" dirty="0"/>
              <a:t> and </a:t>
            </a:r>
            <a:r>
              <a:rPr lang="en-US" sz="2000" u="sng" dirty="0" err="1">
                <a:solidFill>
                  <a:srgbClr val="FF0000"/>
                </a:solidFill>
              </a:rPr>
              <a:t>DataFrame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</a:rPr>
              <a:t>Series</a:t>
            </a:r>
            <a:r>
              <a:rPr lang="en-US" sz="2000" dirty="0"/>
              <a:t> is essentially a </a:t>
            </a:r>
            <a:r>
              <a:rPr lang="en-US" sz="2000" dirty="0">
                <a:solidFill>
                  <a:srgbClr val="FF0000"/>
                </a:solidFill>
              </a:rPr>
              <a:t>column</a:t>
            </a:r>
            <a:r>
              <a:rPr lang="en-US" sz="2000" dirty="0"/>
              <a:t>, and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FF0000"/>
                </a:solidFill>
              </a:rPr>
              <a:t>DataFrame</a:t>
            </a:r>
            <a:r>
              <a:rPr lang="en-US" sz="2000" dirty="0"/>
              <a:t> is a multi-dimensional table made up of a </a:t>
            </a:r>
            <a:r>
              <a:rPr lang="en-US" sz="2000" dirty="0">
                <a:solidFill>
                  <a:srgbClr val="FF0000"/>
                </a:solidFill>
              </a:rPr>
              <a:t>collection of Series</a:t>
            </a:r>
            <a:r>
              <a:rPr lang="en-US" sz="20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FF0000"/>
                </a:solidFill>
              </a:rPr>
              <a:t>DataFrames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Series</a:t>
            </a:r>
            <a:r>
              <a:rPr lang="en-US" sz="2000" dirty="0"/>
              <a:t> are quite similar in that many </a:t>
            </a:r>
            <a:r>
              <a:rPr lang="en-US" sz="2000" u="sng" dirty="0"/>
              <a:t>operations</a:t>
            </a:r>
            <a:r>
              <a:rPr lang="en-US" sz="2000" dirty="0"/>
              <a:t> that you can do with one you can do with the other, such as filling in null values and calculating the mean.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A Data frame is a two-dimensional data structure, i.e., data is aligned in a tabular fashion in rows and columns.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1600" dirty="0"/>
          </a:p>
        </p:txBody>
      </p:sp>
      <p:pic>
        <p:nvPicPr>
          <p:cNvPr id="1026" name="Picture 2" descr="Series vs DataF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6" y="4536724"/>
            <a:ext cx="5291545" cy="202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9685" y="4536724"/>
            <a:ext cx="528610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Features of </a:t>
            </a:r>
            <a:r>
              <a:rPr lang="en-US" sz="2400" dirty="0" err="1"/>
              <a:t>DataFrame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Potentially columns are of different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Size – Mutable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Labeled axes (</a:t>
            </a:r>
            <a:r>
              <a:rPr lang="en-US" i="1" dirty="0"/>
              <a:t>rows</a:t>
            </a:r>
            <a:r>
              <a:rPr lang="en-US" dirty="0"/>
              <a:t> and </a:t>
            </a:r>
            <a:r>
              <a:rPr lang="en-US" i="1" dirty="0"/>
              <a:t>columns</a:t>
            </a:r>
            <a:r>
              <a:rPr lang="en-US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Can Perform Arithmetic operations on rows and columns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055127" y="5268687"/>
            <a:ext cx="1010193" cy="1114696"/>
            <a:chOff x="11129555" y="5268687"/>
            <a:chExt cx="1010193" cy="1114696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11129555" y="5799909"/>
              <a:ext cx="444136" cy="755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11195413" y="5875501"/>
              <a:ext cx="378278" cy="5078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11460480" y="5686103"/>
              <a:ext cx="679268" cy="3787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rows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11129555" y="5268687"/>
              <a:ext cx="444136" cy="6068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9910355" y="3848839"/>
            <a:ext cx="1474197" cy="1306635"/>
            <a:chOff x="9910355" y="3848839"/>
            <a:chExt cx="1474197" cy="1306635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9910355" y="4232366"/>
              <a:ext cx="971550" cy="92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10672355" y="4232366"/>
              <a:ext cx="218258" cy="92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0374359" y="3848839"/>
              <a:ext cx="1010193" cy="3787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columns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78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9872"/>
            <a:ext cx="10515600" cy="1325563"/>
          </a:xfrm>
        </p:spPr>
        <p:txBody>
          <a:bodyPr/>
          <a:lstStyle/>
          <a:p>
            <a:r>
              <a:rPr lang="en-US" dirty="0"/>
              <a:t>Reading data from a SQL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210"/>
            <a:ext cx="10515600" cy="3899971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f you’re working with data from a SQL database you need to first establish a connection using an appropriate Python library, then pass a query to pandas. Here we'll use SQLite to demonstrate.</a:t>
            </a:r>
          </a:p>
          <a:p>
            <a:r>
              <a:rPr lang="en-US" sz="2000" dirty="0"/>
              <a:t>First, we need pysqlite3 installed, so run this command in your terminal:</a:t>
            </a:r>
          </a:p>
          <a:p>
            <a:pPr lvl="1"/>
            <a:r>
              <a:rPr lang="en-US" sz="1600" dirty="0"/>
              <a:t>pip install pysqlite3</a:t>
            </a:r>
          </a:p>
          <a:p>
            <a:pPr lvl="1"/>
            <a:r>
              <a:rPr lang="en-US" sz="1600" dirty="0"/>
              <a:t>Or run this cell if you're in a notebook: !pip install pysqlite3</a:t>
            </a:r>
          </a:p>
          <a:p>
            <a:r>
              <a:rPr lang="en-US" sz="2000" dirty="0"/>
              <a:t>sqlite3 is used to create a connection to a database which we can then use to generate a </a:t>
            </a:r>
            <a:r>
              <a:rPr lang="en-US" sz="2000" dirty="0" err="1"/>
              <a:t>DataFrame</a:t>
            </a:r>
            <a:r>
              <a:rPr lang="en-US" sz="2000" dirty="0"/>
              <a:t> through a SELECT query.</a:t>
            </a:r>
          </a:p>
          <a:p>
            <a:pPr lvl="1"/>
            <a:r>
              <a:rPr lang="en-US" sz="1600" dirty="0"/>
              <a:t>So first we'll make a connection to a SQLite database file: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In this SQLite database we have a table called purchases, and our index is in a column called "index".</a:t>
            </a:r>
          </a:p>
          <a:p>
            <a:pPr lvl="1"/>
            <a:r>
              <a:rPr lang="en-US" sz="1600" dirty="0"/>
              <a:t>By passing a SELECT query and our con, we can read from the purchases table:</a:t>
            </a:r>
          </a:p>
          <a:p>
            <a:pPr lvl="1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599104" y="3800819"/>
            <a:ext cx="537623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8959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it-IT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sqlite3 </a:t>
            </a:r>
          </a:p>
          <a:p>
            <a:r>
              <a:rPr lang="it-IT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 </a:t>
            </a:r>
            <a:r>
              <a:rPr lang="it-IT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sqlite3.</a:t>
            </a:r>
            <a:r>
              <a:rPr lang="it-IT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it-IT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"database.db"</a:t>
            </a:r>
            <a:r>
              <a:rPr lang="it-IT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t-IT" b="1" i="0" dirty="0">
              <a:solidFill>
                <a:srgbClr val="4D4D4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7426" y="5343181"/>
            <a:ext cx="77779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read_sql_query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* FROM purchases"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con) </a:t>
            </a:r>
          </a:p>
        </p:txBody>
      </p:sp>
    </p:spTree>
    <p:extLst>
      <p:ext uri="{BB962C8B-B14F-4D97-AF65-F5344CB8AC3E}">
        <p14:creationId xmlns:p14="http://schemas.microsoft.com/office/powerpoint/2010/main" val="1880791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4865"/>
          </a:xfrm>
        </p:spPr>
        <p:txBody>
          <a:bodyPr/>
          <a:lstStyle/>
          <a:p>
            <a:r>
              <a:rPr lang="en-US" dirty="0"/>
              <a:t>Reading data from a SQL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210"/>
            <a:ext cx="10515600" cy="369065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In this SQLite database we have a table called purchases, and our index is in a column called "index".</a:t>
            </a:r>
          </a:p>
          <a:p>
            <a:r>
              <a:rPr lang="en-US" sz="2000" dirty="0"/>
              <a:t>By passing a SELECT query and our con, we can read from the purchases table: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Just like with CSVs, we could pass </a:t>
            </a:r>
            <a:r>
              <a:rPr lang="en-US" sz="2000" dirty="0" err="1"/>
              <a:t>index_col</a:t>
            </a:r>
            <a:r>
              <a:rPr lang="en-US" sz="2000" dirty="0"/>
              <a:t>='index', but we can also set an index after-the-fact:</a:t>
            </a:r>
          </a:p>
          <a:p>
            <a:pPr lvl="1"/>
            <a:r>
              <a:rPr lang="en-US" sz="1600" dirty="0"/>
              <a:t>In fact, we could use </a:t>
            </a:r>
            <a:r>
              <a:rPr lang="en-US" sz="1600" dirty="0" err="1"/>
              <a:t>set_index</a:t>
            </a:r>
            <a:r>
              <a:rPr lang="en-US" sz="1600" dirty="0"/>
              <a:t>() on any </a:t>
            </a:r>
            <a:r>
              <a:rPr lang="en-US" sz="1600" dirty="0" err="1"/>
              <a:t>DataFrame</a:t>
            </a:r>
            <a:r>
              <a:rPr lang="en-US" sz="1600" dirty="0"/>
              <a:t> using any column at any time. Indexing Series and </a:t>
            </a:r>
            <a:r>
              <a:rPr lang="en-US" sz="1600" dirty="0" err="1"/>
              <a:t>DataFrames</a:t>
            </a:r>
            <a:r>
              <a:rPr lang="en-US" sz="1600" dirty="0"/>
              <a:t> is a very common task, and the different ways of doing it is worth remembering. </a:t>
            </a:r>
          </a:p>
          <a:p>
            <a:pPr lvl="1"/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123720" y="2264685"/>
            <a:ext cx="77779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read_sql_query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* FROM purchases"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con)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482" y="2243149"/>
            <a:ext cx="2794550" cy="14915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79623" y="5151734"/>
            <a:ext cx="37689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set_index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'index'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076" y="4912085"/>
            <a:ext cx="2331362" cy="173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91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4409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10" y="1467700"/>
            <a:ext cx="9609667" cy="456096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/>
              <a:t>pandas documentation</a:t>
            </a:r>
          </a:p>
          <a:p>
            <a:pPr lvl="1"/>
            <a:r>
              <a:rPr lang="en-US" sz="2000" dirty="0">
                <a:hlinkClick r:id="rId2"/>
              </a:rPr>
              <a:t>https://pandas.pydata.org/pandas-docs/stable/index.html</a:t>
            </a:r>
            <a:r>
              <a:rPr lang="en-US" sz="2000" dirty="0"/>
              <a:t> </a:t>
            </a:r>
          </a:p>
          <a:p>
            <a:r>
              <a:rPr lang="en-US" sz="2400" dirty="0"/>
              <a:t>pandas: Input/output</a:t>
            </a:r>
          </a:p>
          <a:p>
            <a:pPr lvl="1"/>
            <a:r>
              <a:rPr lang="en-US" sz="2000" dirty="0">
                <a:hlinkClick r:id="rId3"/>
              </a:rPr>
              <a:t>https://pandas.pydata.org/pandas-docs/stable/reference/io.html</a:t>
            </a:r>
            <a:r>
              <a:rPr lang="en-US" sz="2000" dirty="0"/>
              <a:t> </a:t>
            </a:r>
          </a:p>
          <a:p>
            <a:r>
              <a:rPr lang="en-US" sz="2400" dirty="0"/>
              <a:t>pandas: </a:t>
            </a:r>
            <a:r>
              <a:rPr lang="en-US" sz="2400" dirty="0" err="1"/>
              <a:t>DataFrame</a:t>
            </a:r>
            <a:endParaRPr lang="en-US" sz="2400" dirty="0"/>
          </a:p>
          <a:p>
            <a:pPr lvl="1"/>
            <a:r>
              <a:rPr lang="en-US" sz="2000" dirty="0">
                <a:hlinkClick r:id="rId4"/>
              </a:rPr>
              <a:t>https://pandas.pydata.org/pandas-docs/stable/reference/frame.html</a:t>
            </a:r>
            <a:r>
              <a:rPr lang="en-US" sz="2000" dirty="0"/>
              <a:t> </a:t>
            </a:r>
          </a:p>
          <a:p>
            <a:r>
              <a:rPr lang="en-US" sz="2400" dirty="0"/>
              <a:t>pandas: Series</a:t>
            </a:r>
          </a:p>
          <a:p>
            <a:pPr lvl="1"/>
            <a:r>
              <a:rPr lang="en-US" sz="2000" dirty="0">
                <a:hlinkClick r:id="rId5"/>
              </a:rPr>
              <a:t>https://pandas.pydata.org/pandas-docs/stable/reference/series.html</a:t>
            </a:r>
            <a:r>
              <a:rPr lang="en-US" sz="2000" dirty="0"/>
              <a:t> </a:t>
            </a:r>
          </a:p>
          <a:p>
            <a:r>
              <a:rPr lang="en-US" sz="2400" dirty="0"/>
              <a:t>pandas: Plotting</a:t>
            </a:r>
          </a:p>
          <a:p>
            <a:pPr lvl="1"/>
            <a:r>
              <a:rPr lang="en-US" sz="2000" dirty="0">
                <a:hlinkClick r:id="rId6"/>
              </a:rPr>
              <a:t>https://pandas.pydata.org/pandas-docs/stable/reference/plotting.html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3598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2186-E190-518D-8AD6-AA916F1F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5268-DAA0-0221-C7B3-B5BBF3A2B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ata Science in Python: Pandas Cheat Sheet - DataScienceCentral.com">
            <a:extLst>
              <a:ext uri="{FF2B5EF4-FFF2-40B4-BE49-F238E27FC236}">
                <a16:creationId xmlns:a16="http://schemas.microsoft.com/office/drawing/2014/main" id="{DCF2847D-D1D1-316E-EDAC-5AF5DE114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81" y="48969"/>
            <a:ext cx="9602694" cy="679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8270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3E9A-3B57-6B78-05D4-07FD6B77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DDFF8-EA74-8B20-C65D-B79F9A9BC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PDF Collection] 7 Beautiful Pandas Cheat Sheets - Post Them to Your Wall -  Be on the Right Side of Change">
            <a:extLst>
              <a:ext uri="{FF2B5EF4-FFF2-40B4-BE49-F238E27FC236}">
                <a16:creationId xmlns:a16="http://schemas.microsoft.com/office/drawing/2014/main" id="{F8D97AC6-AB58-1491-C2F7-11DA61B7B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5" y="0"/>
            <a:ext cx="8878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8141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00A5-809B-164B-D869-22410E81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6B9D0-A657-B5D5-3186-6507E880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pandas-cheat-sheet – Data Science Duniya">
            <a:extLst>
              <a:ext uri="{FF2B5EF4-FFF2-40B4-BE49-F238E27FC236}">
                <a16:creationId xmlns:a16="http://schemas.microsoft.com/office/drawing/2014/main" id="{854606DC-8F05-545B-3465-F089F6B9E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0"/>
            <a:ext cx="883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930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atplotlib cheatsheets — Visualization with Python">
            <a:extLst>
              <a:ext uri="{FF2B5EF4-FFF2-40B4-BE49-F238E27FC236}">
                <a16:creationId xmlns:a16="http://schemas.microsoft.com/office/drawing/2014/main" id="{25C8CEEB-C6B2-8976-25BA-AEA26A9E4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0"/>
            <a:ext cx="9701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52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Data Structure in Pandas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948826"/>
              </p:ext>
            </p:extLst>
          </p:nvPr>
        </p:nvGraphicFramePr>
        <p:xfrm>
          <a:off x="507213" y="1475502"/>
          <a:ext cx="9991059" cy="23196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81711">
                  <a:extLst>
                    <a:ext uri="{9D8B030D-6E8A-4147-A177-3AD203B41FA5}">
                      <a16:colId xmlns:a16="http://schemas.microsoft.com/office/drawing/2014/main" val="750764602"/>
                    </a:ext>
                  </a:extLst>
                </a:gridCol>
                <a:gridCol w="1464816">
                  <a:extLst>
                    <a:ext uri="{9D8B030D-6E8A-4147-A177-3AD203B41FA5}">
                      <a16:colId xmlns:a16="http://schemas.microsoft.com/office/drawing/2014/main" val="3776776231"/>
                    </a:ext>
                  </a:extLst>
                </a:gridCol>
                <a:gridCol w="6544532">
                  <a:extLst>
                    <a:ext uri="{9D8B030D-6E8A-4147-A177-3AD203B41FA5}">
                      <a16:colId xmlns:a16="http://schemas.microsoft.com/office/drawing/2014/main" val="3716100037"/>
                    </a:ext>
                  </a:extLst>
                </a:gridCol>
              </a:tblGrid>
              <a:tr h="473888">
                <a:tc>
                  <a:txBody>
                    <a:bodyPr/>
                    <a:lstStyle/>
                    <a:p>
                      <a:r>
                        <a:rPr lang="en-US" sz="2000" dirty="0"/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920883"/>
                  </a:ext>
                </a:extLst>
              </a:tr>
              <a:tr h="443688">
                <a:tc>
                  <a:txBody>
                    <a:bodyPr/>
                    <a:lstStyle/>
                    <a:p>
                      <a:r>
                        <a:rPr lang="en-US" sz="2000" b="1" dirty="0"/>
                        <a:t>Series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1D labeled </a:t>
                      </a:r>
                      <a:r>
                        <a:rPr lang="en-US" sz="2000" u="sng" dirty="0">
                          <a:solidFill>
                            <a:srgbClr val="FF0000"/>
                          </a:solidFill>
                        </a:rPr>
                        <a:t>homogeneous</a:t>
                      </a:r>
                      <a:r>
                        <a:rPr lang="en-US" sz="2000" dirty="0"/>
                        <a:t> array</a:t>
                      </a:r>
                      <a:r>
                        <a:rPr lang="en-US" sz="2000" baseline="0" dirty="0"/>
                        <a:t> with</a:t>
                      </a:r>
                      <a:r>
                        <a:rPr lang="en-US" sz="2000" dirty="0"/>
                        <a:t> immutable size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491421"/>
                  </a:ext>
                </a:extLst>
              </a:tr>
              <a:tr h="642539"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Frames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General 2D labeled, size mutable tabular structure</a:t>
                      </a:r>
                    </a:p>
                    <a:p>
                      <a:r>
                        <a:rPr lang="en-US" sz="2000" dirty="0"/>
                        <a:t>with potentially </a:t>
                      </a:r>
                      <a:r>
                        <a:rPr lang="en-US" sz="2000" u="sng" dirty="0">
                          <a:solidFill>
                            <a:srgbClr val="FF0000"/>
                          </a:solidFill>
                        </a:rPr>
                        <a:t>heterogeneously</a:t>
                      </a:r>
                      <a:r>
                        <a:rPr lang="en-US" sz="2000" dirty="0"/>
                        <a:t> typed columns.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07339"/>
                  </a:ext>
                </a:extLst>
              </a:tr>
              <a:tr h="473888">
                <a:tc>
                  <a:txBody>
                    <a:bodyPr/>
                    <a:lstStyle/>
                    <a:p>
                      <a:r>
                        <a:rPr lang="en-US" sz="2000" b="1" dirty="0"/>
                        <a:t>Panel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General 3D labeled, size mutable array.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861149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75684" y="4137609"/>
            <a:ext cx="9991059" cy="2194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Series &amp; </a:t>
            </a:r>
            <a:r>
              <a:rPr lang="en-US" sz="2400" b="1" dirty="0" err="1"/>
              <a:t>DataFrame</a:t>
            </a:r>
            <a:endParaRPr lang="en-US" sz="24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Series</a:t>
            </a:r>
            <a:r>
              <a:rPr lang="en-US" sz="2000" dirty="0"/>
              <a:t> is a one-dimensional array (1D Array) like structure with homogeneous data. 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</a:rPr>
              <a:t>DataFrame</a:t>
            </a:r>
            <a:r>
              <a:rPr lang="en-US" sz="2000" dirty="0"/>
              <a:t> is a two-dimensional array (2D Array) with </a:t>
            </a:r>
            <a:r>
              <a:rPr lang="en-US" sz="2000" u="sng" dirty="0">
                <a:solidFill>
                  <a:srgbClr val="FF0000"/>
                </a:solidFill>
              </a:rPr>
              <a:t>heterogeneous</a:t>
            </a:r>
            <a:r>
              <a:rPr lang="en-US" sz="2000" dirty="0"/>
              <a:t> data. </a:t>
            </a:r>
          </a:p>
          <a:p>
            <a:r>
              <a:rPr lang="en-US" sz="2400" b="1" dirty="0"/>
              <a:t>Panel</a:t>
            </a:r>
          </a:p>
          <a:p>
            <a:pPr lvl="1"/>
            <a:r>
              <a:rPr lang="en-US" sz="2000" dirty="0"/>
              <a:t>Panel is a three-dimensional data structure (3D Array) with </a:t>
            </a:r>
            <a:r>
              <a:rPr lang="en-US" sz="2000" u="sng" dirty="0">
                <a:solidFill>
                  <a:srgbClr val="FF0000"/>
                </a:solidFill>
              </a:rPr>
              <a:t>heterogeneous</a:t>
            </a:r>
            <a:r>
              <a:rPr lang="en-US" sz="2000" dirty="0"/>
              <a:t> data.</a:t>
            </a:r>
          </a:p>
          <a:p>
            <a:pPr lvl="1"/>
            <a:r>
              <a:rPr lang="en-US" sz="2000" dirty="0"/>
              <a:t>It is hard to represent the panel in graphical representation. </a:t>
            </a:r>
          </a:p>
          <a:p>
            <a:pPr lvl="1"/>
            <a:r>
              <a:rPr lang="en-US" sz="2000" dirty="0"/>
              <a:t>But a panel can be illustrated as a container of </a:t>
            </a:r>
            <a:r>
              <a:rPr lang="en-US" sz="2000" dirty="0" err="1"/>
              <a:t>DataFrame</a:t>
            </a: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743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91" y="243206"/>
            <a:ext cx="10515600" cy="797742"/>
          </a:xfrm>
        </p:spPr>
        <p:txBody>
          <a:bodyPr/>
          <a:lstStyle/>
          <a:p>
            <a:r>
              <a:rPr lang="en-US" b="1" dirty="0" err="1"/>
              <a:t>pandas.DataFrame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6" y="1887583"/>
            <a:ext cx="8951297" cy="197902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data:        </a:t>
            </a:r>
            <a:r>
              <a:rPr lang="en-US" sz="1600" dirty="0"/>
              <a:t>data takes various forms like </a:t>
            </a:r>
            <a:r>
              <a:rPr lang="en-US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lists</a:t>
            </a:r>
            <a:r>
              <a:rPr lang="en-US" sz="1600" dirty="0"/>
              <a:t>, </a:t>
            </a:r>
            <a:r>
              <a:rPr lang="en-US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600" dirty="0"/>
              <a:t>, constants and also another </a:t>
            </a:r>
            <a:r>
              <a:rPr lang="en-US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600" dirty="0"/>
              <a:t>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index:      </a:t>
            </a:r>
            <a:r>
              <a:rPr lang="en-US" sz="1600" dirty="0"/>
              <a:t>For the </a:t>
            </a:r>
            <a:r>
              <a:rPr lang="en-US" sz="1600" b="1" u="sng" dirty="0"/>
              <a:t>row labels</a:t>
            </a:r>
            <a:r>
              <a:rPr lang="en-US" sz="1600" dirty="0"/>
              <a:t>, that are to be used for the resulting frame,  </a:t>
            </a:r>
            <a:br>
              <a:rPr lang="en-US" sz="1600" dirty="0"/>
            </a:br>
            <a:r>
              <a:rPr lang="en-US" sz="1600" dirty="0"/>
              <a:t>Optional, Default is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np.arrange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sz="1600" dirty="0"/>
              <a:t>if no index is passed.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columns: </a:t>
            </a:r>
            <a:r>
              <a:rPr lang="en-US" sz="1600" dirty="0"/>
              <a:t>For </a:t>
            </a:r>
            <a:r>
              <a:rPr lang="en-US" sz="1600" b="1" u="sng" dirty="0"/>
              <a:t>column labels</a:t>
            </a:r>
            <a:r>
              <a:rPr lang="en-US" sz="1600" dirty="0"/>
              <a:t>, the optional default syntax is -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np.arrange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sz="1600" dirty="0"/>
              <a:t>. </a:t>
            </a:r>
            <a:br>
              <a:rPr lang="en-US" sz="1600" dirty="0"/>
            </a:br>
            <a:r>
              <a:rPr lang="en-US" sz="1600" dirty="0"/>
              <a:t>This is only true if no index is passed.</a:t>
            </a:r>
          </a:p>
          <a:p>
            <a:r>
              <a:rPr lang="en-US" sz="1800" dirty="0" err="1">
                <a:solidFill>
                  <a:srgbClr val="0070C0"/>
                </a:solidFill>
              </a:rPr>
              <a:t>dtype</a:t>
            </a:r>
            <a:r>
              <a:rPr lang="en-US" sz="1800" dirty="0">
                <a:solidFill>
                  <a:srgbClr val="0070C0"/>
                </a:solidFill>
              </a:rPr>
              <a:t>:      </a:t>
            </a:r>
            <a:r>
              <a:rPr lang="en-US" sz="1600" dirty="0"/>
              <a:t>Data type of each column.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copy:        </a:t>
            </a:r>
            <a:r>
              <a:rPr lang="en-US" sz="1600" dirty="0"/>
              <a:t>This command (or whatever it is) is used for copying of data, if the default is False.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413759" y="1149215"/>
            <a:ext cx="91352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(data, index , columns ,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copy 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0926" y="4883362"/>
            <a:ext cx="8213652" cy="15601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Create </a:t>
            </a:r>
            <a:r>
              <a:rPr lang="en-US" sz="2400" b="1" dirty="0" err="1"/>
              <a:t>DataFrame</a:t>
            </a:r>
            <a:endParaRPr lang="en-US" sz="2400" dirty="0"/>
          </a:p>
          <a:p>
            <a:pPr lvl="1"/>
            <a:r>
              <a:rPr lang="en-US" sz="2000" dirty="0"/>
              <a:t>A pandas </a:t>
            </a:r>
            <a:r>
              <a:rPr lang="en-US" sz="2000" dirty="0" err="1"/>
              <a:t>DataFrame</a:t>
            </a:r>
            <a:r>
              <a:rPr lang="en-US" sz="2000" dirty="0"/>
              <a:t> can be created using various inputs like −</a:t>
            </a:r>
          </a:p>
          <a:p>
            <a:pPr lvl="2"/>
            <a:r>
              <a:rPr lang="en-US" sz="1800" dirty="0"/>
              <a:t>Lists</a:t>
            </a:r>
          </a:p>
          <a:p>
            <a:pPr lvl="2"/>
            <a:r>
              <a:rPr lang="en-US" sz="1800" dirty="0" err="1"/>
              <a:t>dict</a:t>
            </a:r>
            <a:endParaRPr lang="en-US" sz="1800" dirty="0"/>
          </a:p>
          <a:p>
            <a:pPr lvl="2"/>
            <a:r>
              <a:rPr lang="en-US" sz="1800" dirty="0"/>
              <a:t>Series</a:t>
            </a:r>
          </a:p>
          <a:p>
            <a:pPr lvl="2"/>
            <a:r>
              <a:rPr lang="en-US" sz="1800" dirty="0" err="1"/>
              <a:t>Numpy</a:t>
            </a:r>
            <a:r>
              <a:rPr lang="en-US" sz="1800" dirty="0"/>
              <a:t> </a:t>
            </a:r>
            <a:r>
              <a:rPr lang="en-US" sz="1800" dirty="0" err="1"/>
              <a:t>ndarrays</a:t>
            </a:r>
            <a:endParaRPr lang="en-US" sz="1800" dirty="0"/>
          </a:p>
          <a:p>
            <a:pPr lvl="2"/>
            <a:r>
              <a:rPr lang="en-US" sz="1800" dirty="0"/>
              <a:t>Another </a:t>
            </a:r>
            <a:r>
              <a:rPr lang="en-US" sz="1800" dirty="0" err="1"/>
              <a:t>DataFrame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9686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A2813D-D8E7-E1EC-BEA8-71B62DFBB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52" r="20954" b="1197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2363" y="1678665"/>
            <a:ext cx="4593265" cy="30687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6000" dirty="0"/>
              <a:t>Creating a </a:t>
            </a:r>
            <a:r>
              <a:rPr lang="en-US" sz="6000" dirty="0" err="1"/>
              <a:t>DataFrame</a:t>
            </a:r>
            <a:r>
              <a:rPr lang="en-US" sz="6000" dirty="0"/>
              <a:t> from scratch</a:t>
            </a:r>
          </a:p>
        </p:txBody>
      </p:sp>
    </p:spTree>
    <p:extLst>
      <p:ext uri="{BB962C8B-B14F-4D97-AF65-F5344CB8AC3E}">
        <p14:creationId xmlns:p14="http://schemas.microsoft.com/office/powerpoint/2010/main" val="148068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3052"/>
            <a:ext cx="10515600" cy="1325563"/>
          </a:xfrm>
        </p:spPr>
        <p:txBody>
          <a:bodyPr/>
          <a:lstStyle/>
          <a:p>
            <a:r>
              <a:rPr lang="en-US" b="1" dirty="0"/>
              <a:t>Creating a </a:t>
            </a:r>
            <a:r>
              <a:rPr lang="en-US" b="1" dirty="0" err="1"/>
              <a:t>DataFrame</a:t>
            </a:r>
            <a:r>
              <a:rPr lang="en-US" b="1" dirty="0"/>
              <a:t> from scratch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615"/>
            <a:ext cx="9198183" cy="487092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There are many ways to create a </a:t>
            </a:r>
            <a:r>
              <a:rPr lang="en-US" sz="2000" dirty="0" err="1"/>
              <a:t>DataFrame</a:t>
            </a:r>
            <a:r>
              <a:rPr lang="en-US" sz="2000" dirty="0"/>
              <a:t> from scratch, but a great option is to just use a simple dict. But first you must import pandas.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Let's say we have a fruit stand that sells apples and oranges. We want to have a column for each fruit and a row for each customer purchase. To organize this as a dictionary for pandas we could do something like: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And then pass it to the pandas </a:t>
            </a:r>
            <a:r>
              <a:rPr lang="en-US" sz="2000" dirty="0" err="1"/>
              <a:t>DataFrame</a:t>
            </a:r>
            <a:r>
              <a:rPr lang="en-US" sz="2000" dirty="0"/>
              <a:t> constructor:</a:t>
            </a:r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107213" y="5518023"/>
            <a:ext cx="5746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(data)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7714199" y="5408890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80892" y="2361387"/>
            <a:ext cx="28039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 pandas </a:t>
            </a:r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0892" y="3940717"/>
            <a:ext cx="857449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data = { </a:t>
            </a:r>
            <a:r>
              <a:rPr lang="it-IT" b="1" dirty="0">
                <a:solidFill>
                  <a:srgbClr val="A31515"/>
                </a:solidFill>
                <a:latin typeface="Courier New" panose="02070309020205020404" pitchFamily="49" charset="0"/>
              </a:rPr>
              <a:t>'apples'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:[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] , </a:t>
            </a:r>
            <a:r>
              <a:rPr lang="it-IT" b="1" dirty="0">
                <a:solidFill>
                  <a:srgbClr val="A31515"/>
                </a:solidFill>
                <a:latin typeface="Courier New" panose="02070309020205020404" pitchFamily="49" charset="0"/>
              </a:rPr>
              <a:t>'oranges'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:[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] }</a:t>
            </a:r>
            <a:endParaRPr lang="it-IT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194" y="4494686"/>
            <a:ext cx="2002652" cy="18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46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026"/>
            <a:ext cx="10515600" cy="1092843"/>
          </a:xfrm>
        </p:spPr>
        <p:txBody>
          <a:bodyPr/>
          <a:lstStyle/>
          <a:p>
            <a:r>
              <a:rPr lang="en-US" b="1" dirty="0"/>
              <a:t>How did that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140" y="1448294"/>
            <a:ext cx="9601200" cy="1534520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Each (</a:t>
            </a:r>
            <a:r>
              <a:rPr lang="en-US" sz="2000" dirty="0">
                <a:solidFill>
                  <a:srgbClr val="FF0000"/>
                </a:solidFill>
              </a:rPr>
              <a:t>key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value</a:t>
            </a:r>
            <a:r>
              <a:rPr lang="en-US" sz="2000" dirty="0"/>
              <a:t>) item in data corresponds to a </a:t>
            </a:r>
            <a:r>
              <a:rPr lang="en-US" sz="2000" dirty="0">
                <a:solidFill>
                  <a:srgbClr val="FF0000"/>
                </a:solidFill>
              </a:rPr>
              <a:t>column</a:t>
            </a:r>
            <a:r>
              <a:rPr lang="en-US" sz="2000" dirty="0"/>
              <a:t> in the resulting </a:t>
            </a:r>
            <a:r>
              <a:rPr lang="en-US" sz="2000" dirty="0" err="1">
                <a:solidFill>
                  <a:srgbClr val="0070C0"/>
                </a:solidFill>
              </a:rPr>
              <a:t>DataFrame</a:t>
            </a:r>
            <a:r>
              <a:rPr lang="en-US" sz="2000" dirty="0"/>
              <a:t>.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Index</a:t>
            </a:r>
            <a:r>
              <a:rPr lang="en-US" sz="2000" dirty="0"/>
              <a:t> of this </a:t>
            </a:r>
            <a:r>
              <a:rPr lang="en-US" sz="2000" u="sng" dirty="0" err="1"/>
              <a:t>DataFrame</a:t>
            </a:r>
            <a:r>
              <a:rPr lang="en-US" sz="2000" dirty="0"/>
              <a:t> was given to us on creation as the numbers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0-3</a:t>
            </a:r>
            <a:r>
              <a:rPr lang="en-US" sz="2000" dirty="0"/>
              <a:t>, but we could also create our own when we initialize the </a:t>
            </a:r>
            <a:r>
              <a:rPr lang="en-US" sz="2000" u="sng" dirty="0" err="1"/>
              <a:t>DataFrame</a:t>
            </a:r>
            <a:r>
              <a:rPr lang="en-US" sz="2000" dirty="0"/>
              <a:t>.</a:t>
            </a:r>
          </a:p>
          <a:p>
            <a:r>
              <a:rPr lang="en-US" sz="2000" dirty="0"/>
              <a:t>E.g. if you want to have customer names as the </a:t>
            </a:r>
            <a:r>
              <a:rPr lang="en-US" sz="2000" dirty="0">
                <a:solidFill>
                  <a:srgbClr val="FF0000"/>
                </a:solidFill>
              </a:rPr>
              <a:t>index</a:t>
            </a:r>
            <a:r>
              <a:rPr lang="en-US" sz="2000" dirty="0"/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2619" y="3855396"/>
            <a:ext cx="4244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now we could locate a customer's order by using their names:</a:t>
            </a:r>
          </a:p>
        </p:txBody>
      </p:sp>
      <p:sp>
        <p:nvSpPr>
          <p:cNvPr id="9" name="Rectangle 8"/>
          <p:cNvSpPr/>
          <p:nvPr/>
        </p:nvSpPr>
        <p:spPr>
          <a:xfrm>
            <a:off x="372140" y="3142239"/>
            <a:ext cx="104796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(data, index=[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'Ahmad'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'Ali'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Rashed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'Hamza'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60" y="3855396"/>
            <a:ext cx="3452317" cy="252871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191347" y="4738097"/>
            <a:ext cx="19768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df.loc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'Ali'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347" y="5343700"/>
            <a:ext cx="3467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142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4324</Words>
  <Application>Microsoft Office PowerPoint</Application>
  <PresentationFormat>Widescreen</PresentationFormat>
  <Paragraphs>467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Courier New</vt:lpstr>
      <vt:lpstr>proxima-nova</vt:lpstr>
      <vt:lpstr>Trebuchet MS</vt:lpstr>
      <vt:lpstr>Wingdings 3</vt:lpstr>
      <vt:lpstr>Facet</vt:lpstr>
      <vt:lpstr>Introduction to Pandas</vt:lpstr>
      <vt:lpstr>Pandas First Steps: install and import</vt:lpstr>
      <vt:lpstr>pandas: Data Table Representation</vt:lpstr>
      <vt:lpstr>Core components of pandas:   Series &amp; DataFrames</vt:lpstr>
      <vt:lpstr>Types of Data Structure in Pandas</vt:lpstr>
      <vt:lpstr>pandas.DataFrame</vt:lpstr>
      <vt:lpstr>Creating a DataFrame from scratch</vt:lpstr>
      <vt:lpstr>Creating a DataFrame from scratch</vt:lpstr>
      <vt:lpstr>How did that work?</vt:lpstr>
      <vt:lpstr>pandas.DataFrame.from_dict</vt:lpstr>
      <vt:lpstr>pandas’ orient keyword </vt:lpstr>
      <vt:lpstr>Loading a DataFrame from files</vt:lpstr>
      <vt:lpstr>Reading data from a CSV file</vt:lpstr>
      <vt:lpstr>Reading data from CSVs</vt:lpstr>
      <vt:lpstr>Reading data from JSON</vt:lpstr>
      <vt:lpstr>Example #1:Reading data from JSON</vt:lpstr>
      <vt:lpstr>Example #2: Reading data from JSON</vt:lpstr>
      <vt:lpstr>Example #3: Reading data from JSON</vt:lpstr>
      <vt:lpstr>Converting back to a CSV or JSON</vt:lpstr>
      <vt:lpstr>Most important Pandas DataFrame operations</vt:lpstr>
      <vt:lpstr>Loading dataset </vt:lpstr>
      <vt:lpstr>Viewing your data</vt:lpstr>
      <vt:lpstr>Getting info about your data</vt:lpstr>
      <vt:lpstr>Handling duplicates</vt:lpstr>
      <vt:lpstr>Handling duplicates</vt:lpstr>
      <vt:lpstr>Understanding your variables</vt:lpstr>
      <vt:lpstr>More Examples</vt:lpstr>
      <vt:lpstr>More Examples</vt:lpstr>
      <vt:lpstr>More Examples</vt:lpstr>
      <vt:lpstr>More Examples: Create a DataFrame from Dict of Series</vt:lpstr>
      <vt:lpstr>More Examples: Column Addition</vt:lpstr>
      <vt:lpstr>More Examples: Column Deletion</vt:lpstr>
      <vt:lpstr>More Examples: Slicing in DataFrames</vt:lpstr>
      <vt:lpstr>More Examples: Addition of rows</vt:lpstr>
      <vt:lpstr>More Examples: Deletion of rows</vt:lpstr>
      <vt:lpstr>More Examples: Reindexing</vt:lpstr>
      <vt:lpstr>More Examples: Concatenating Objects (Data Frames)</vt:lpstr>
      <vt:lpstr>Handling categorical data</vt:lpstr>
      <vt:lpstr>Examples</vt:lpstr>
      <vt:lpstr>Reading data from a SQL database</vt:lpstr>
      <vt:lpstr>Reading data from a SQL database</vt:lpstr>
      <vt:lpstr>References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Pandas</dc:title>
  <dc:creator>Dr. Ziad Al-Sharif</dc:creator>
  <cp:lastModifiedBy>Edgar Cardenas</cp:lastModifiedBy>
  <cp:revision>137</cp:revision>
  <dcterms:created xsi:type="dcterms:W3CDTF">2021-07-10T10:37:04Z</dcterms:created>
  <dcterms:modified xsi:type="dcterms:W3CDTF">2023-09-11T10:53:56Z</dcterms:modified>
</cp:coreProperties>
</file>