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19" r:id="rId2"/>
    <p:sldId id="282" r:id="rId3"/>
    <p:sldId id="324" r:id="rId4"/>
    <p:sldId id="302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320" r:id="rId15"/>
    <p:sldId id="327" r:id="rId16"/>
    <p:sldId id="326" r:id="rId17"/>
    <p:sldId id="294" r:id="rId18"/>
    <p:sldId id="295" r:id="rId19"/>
    <p:sldId id="303" r:id="rId20"/>
    <p:sldId id="296" r:id="rId21"/>
    <p:sldId id="299" r:id="rId22"/>
    <p:sldId id="297" r:id="rId23"/>
    <p:sldId id="298" r:id="rId24"/>
    <p:sldId id="300" r:id="rId25"/>
    <p:sldId id="304" r:id="rId26"/>
    <p:sldId id="310" r:id="rId27"/>
    <p:sldId id="307" r:id="rId28"/>
    <p:sldId id="311" r:id="rId29"/>
    <p:sldId id="308" r:id="rId30"/>
    <p:sldId id="315" r:id="rId31"/>
    <p:sldId id="316" r:id="rId32"/>
    <p:sldId id="314" r:id="rId33"/>
    <p:sldId id="321" r:id="rId34"/>
    <p:sldId id="322" r:id="rId35"/>
    <p:sldId id="323" r:id="rId36"/>
    <p:sldId id="328" r:id="rId37"/>
    <p:sldId id="329" r:id="rId38"/>
    <p:sldId id="317" r:id="rId3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300"/>
    <a:srgbClr val="C5F5FF"/>
    <a:srgbClr val="FFC7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/>
    <p:restoredTop sz="94558"/>
  </p:normalViewPr>
  <p:slideViewPr>
    <p:cSldViewPr snapToGrid="0">
      <p:cViewPr>
        <p:scale>
          <a:sx n="92" d="100"/>
          <a:sy n="92" d="100"/>
        </p:scale>
        <p:origin x="1232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60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PAT04_SVM.pptx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ickdarby/data-chef-episode-8-svms-7fb495e96d90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upport_vector_machine#Histor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8.emf"/><Relationship Id="rId7" Type="http://schemas.openxmlformats.org/officeDocument/2006/relationships/image" Target="../media/image1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23.emf"/><Relationship Id="rId5" Type="http://schemas.openxmlformats.org/officeDocument/2006/relationships/image" Target="../media/image10.emf"/><Relationship Id="rId10" Type="http://schemas.openxmlformats.org/officeDocument/2006/relationships/image" Target="../media/image22.emf"/><Relationship Id="rId4" Type="http://schemas.openxmlformats.org/officeDocument/2006/relationships/image" Target="../media/image9.emf"/><Relationship Id="rId9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N1vOgolbjSc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SVM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042701-A130-6E48-BAA1-0AE00275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0DBB5-5BF0-7B45-9D70-2CC0DE9C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75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598616" y="2266461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780323" y="2076946"/>
            <a:ext cx="3331308" cy="3624384"/>
          </a:xfrm>
          <a:prstGeom prst="line">
            <a:avLst/>
          </a:prstGeom>
          <a:ln w="127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473580" y="2493109"/>
            <a:ext cx="3331308" cy="3624384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762368" y="5517251"/>
            <a:ext cx="187905" cy="1956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587956" y="5698610"/>
            <a:ext cx="187905" cy="1956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19234" y="5580285"/>
            <a:ext cx="270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b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5648360" y="5755776"/>
            <a:ext cx="270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b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69" name="Oval 68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ED02A1-205B-884B-8AF6-E3764CB8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623C4-0E48-B347-8C4D-0718F107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15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b must be maximized.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73580" y="2076946"/>
            <a:ext cx="3638051" cy="4040547"/>
            <a:chOff x="2473580" y="2076946"/>
            <a:chExt cx="3638051" cy="4040547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780323" y="2076946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73580" y="249310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5762368" y="5517251"/>
              <a:ext cx="187905" cy="19567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5587956" y="5698610"/>
              <a:ext cx="187905" cy="19567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19234" y="5580285"/>
              <a:ext cx="270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8360" y="5755776"/>
              <a:ext cx="270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endParaRPr lang="en-US" sz="12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57ED7-B1E8-864A-9296-DA926407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7855F-8ADE-7546-8D37-354C6387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7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b must be maximized.</a:t>
            </a:r>
          </a:p>
        </p:txBody>
      </p: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411679" y="3417514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085164" y="3218973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0BB30-EAC5-584D-B7D9-C0FF30BE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BAA29-D050-0E47-8F27-526D79B8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66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b must be maximized.</a:t>
            </a:r>
          </a:p>
        </p:txBody>
      </p: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C5F5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411679" y="3417514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85164" y="3218973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5190" y="3706733"/>
            <a:ext cx="3937628" cy="797028"/>
            <a:chOff x="395190" y="3706733"/>
            <a:chExt cx="3937628" cy="797028"/>
          </a:xfrm>
        </p:grpSpPr>
        <p:sp>
          <p:nvSpPr>
            <p:cNvPr id="99" name="TextBox 98"/>
            <p:cNvSpPr txBox="1"/>
            <p:nvPr/>
          </p:nvSpPr>
          <p:spPr>
            <a:xfrm>
              <a:off x="395190" y="3706733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Support Vectors</a:t>
              </a:r>
            </a:p>
          </p:txBody>
        </p:sp>
        <p:cxnSp>
          <p:nvCxnSpPr>
            <p:cNvPr id="5" name="Straight Connector 4"/>
            <p:cNvCxnSpPr>
              <a:stCxn id="99" idx="3"/>
            </p:cNvCxnSpPr>
            <p:nvPr/>
          </p:nvCxnSpPr>
          <p:spPr>
            <a:xfrm flipV="1">
              <a:off x="2027368" y="3735030"/>
              <a:ext cx="1022373" cy="14098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9" idx="3"/>
            </p:cNvCxnSpPr>
            <p:nvPr/>
          </p:nvCxnSpPr>
          <p:spPr>
            <a:xfrm>
              <a:off x="2027368" y="3876010"/>
              <a:ext cx="2108582" cy="627751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9" idx="3"/>
              <a:endCxn id="97" idx="0"/>
            </p:cNvCxnSpPr>
            <p:nvPr/>
          </p:nvCxnSpPr>
          <p:spPr>
            <a:xfrm>
              <a:off x="2027368" y="3876010"/>
              <a:ext cx="2305450" cy="111692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23841-14F5-864C-9A29-78787B0A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8847C-EF6C-1549-B306-1F134014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1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159670" y="3634153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sp>
        <p:nvSpPr>
          <p:cNvPr id="94" name="Oval 93"/>
          <p:cNvSpPr/>
          <p:nvPr/>
        </p:nvSpPr>
        <p:spPr>
          <a:xfrm rot="2553764">
            <a:off x="4480269" y="383087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13" y="2343473"/>
            <a:ext cx="484761" cy="275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99" y="3716591"/>
            <a:ext cx="2159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378" y="3588776"/>
            <a:ext cx="2159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125" y="4729318"/>
            <a:ext cx="3048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578" y="2907048"/>
            <a:ext cx="7747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770" y="5590320"/>
            <a:ext cx="774700" cy="203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02B01-D61A-D347-B813-A38ED012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2EDB-EE03-4643-8C62-59B12AB8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43AD9-FC17-474D-8759-E509A28A4ECB}"/>
              </a:ext>
            </a:extLst>
          </p:cNvPr>
          <p:cNvSpPr txBox="1"/>
          <p:nvPr/>
        </p:nvSpPr>
        <p:spPr>
          <a:xfrm>
            <a:off x="6303098" y="1513036"/>
            <a:ext cx="3309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b must be maximized.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Solution: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1465AE-1E7F-F94B-A234-B97926040E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0301" y="2846210"/>
            <a:ext cx="546286" cy="52807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6DA9F58-94C5-7D49-9B21-0D19014802F8}"/>
              </a:ext>
            </a:extLst>
          </p:cNvPr>
          <p:cNvGrpSpPr/>
          <p:nvPr/>
        </p:nvGrpSpPr>
        <p:grpSpPr>
          <a:xfrm>
            <a:off x="1063230" y="1895122"/>
            <a:ext cx="3090140" cy="1821469"/>
            <a:chOff x="1063230" y="1895122"/>
            <a:chExt cx="3090140" cy="182146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87335A0-6713-354F-B89D-8B33A5F0B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3570" y="1895122"/>
              <a:ext cx="939800" cy="2667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FFC212-62AA-9348-95C6-0BD2B105F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3230" y="3449891"/>
              <a:ext cx="939800" cy="266700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35AE65-012C-DB44-8187-81C6E4B03836}"/>
                </a:ext>
              </a:extLst>
            </p:cNvPr>
            <p:cNvCxnSpPr/>
            <p:nvPr/>
          </p:nvCxnSpPr>
          <p:spPr>
            <a:xfrm flipV="1">
              <a:off x="2062214" y="2172150"/>
              <a:ext cx="1089533" cy="1348119"/>
            </a:xfrm>
            <a:prstGeom prst="straightConnector1">
              <a:avLst/>
            </a:prstGeom>
            <a:ln>
              <a:solidFill>
                <a:srgbClr val="FF93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D0B414-1331-0448-8769-417F383707CA}"/>
              </a:ext>
            </a:extLst>
          </p:cNvPr>
          <p:cNvSpPr/>
          <p:nvPr/>
        </p:nvSpPr>
        <p:spPr>
          <a:xfrm>
            <a:off x="2568599" y="2788567"/>
            <a:ext cx="108000" cy="108000"/>
          </a:xfrm>
          <a:prstGeom prst="ellipse">
            <a:avLst/>
          </a:prstGeom>
          <a:solidFill>
            <a:srgbClr val="FF930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159670" y="3634153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sp>
        <p:nvSpPr>
          <p:cNvPr id="94" name="Oval 93"/>
          <p:cNvSpPr/>
          <p:nvPr/>
        </p:nvSpPr>
        <p:spPr>
          <a:xfrm rot="2553764">
            <a:off x="4480269" y="383087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47" y="4814071"/>
            <a:ext cx="2987046" cy="812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13" y="2343473"/>
            <a:ext cx="484761" cy="275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9" y="3716591"/>
            <a:ext cx="2159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378" y="3588776"/>
            <a:ext cx="2159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125" y="4729318"/>
            <a:ext cx="3048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578" y="2907048"/>
            <a:ext cx="7747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70" y="5590320"/>
            <a:ext cx="774700" cy="203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02B01-D61A-D347-B813-A38ED012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2EDB-EE03-4643-8C62-59B12AB8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43AD9-FC17-474D-8759-E509A28A4ECB}"/>
              </a:ext>
            </a:extLst>
          </p:cNvPr>
          <p:cNvSpPr txBox="1"/>
          <p:nvPr/>
        </p:nvSpPr>
        <p:spPr>
          <a:xfrm>
            <a:off x="6303098" y="1513036"/>
            <a:ext cx="3309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b must be maximized.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Solution: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1465AE-1E7F-F94B-A234-B97926040E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0301" y="2846210"/>
            <a:ext cx="546286" cy="5280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F16F1D-9753-4D47-A1E0-D231A23961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3570" y="1895122"/>
            <a:ext cx="939800" cy="2667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A9B747-70BF-6F43-AB28-70A8309EE3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3230" y="3449891"/>
            <a:ext cx="939800" cy="2667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3840F6-5840-E648-B954-5948F16E0235}"/>
              </a:ext>
            </a:extLst>
          </p:cNvPr>
          <p:cNvCxnSpPr/>
          <p:nvPr/>
        </p:nvCxnSpPr>
        <p:spPr>
          <a:xfrm flipV="1">
            <a:off x="2062214" y="2172150"/>
            <a:ext cx="1089533" cy="1348119"/>
          </a:xfrm>
          <a:prstGeom prst="straightConnector1">
            <a:avLst/>
          </a:prstGeom>
          <a:ln>
            <a:solidFill>
              <a:srgbClr val="FF93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4B6B8AF-9E91-524E-83E2-187FF97F8BE9}"/>
              </a:ext>
            </a:extLst>
          </p:cNvPr>
          <p:cNvSpPr/>
          <p:nvPr/>
        </p:nvSpPr>
        <p:spPr>
          <a:xfrm>
            <a:off x="2568599" y="2788567"/>
            <a:ext cx="108000" cy="108000"/>
          </a:xfrm>
          <a:prstGeom prst="ellipse">
            <a:avLst/>
          </a:prstGeom>
          <a:solidFill>
            <a:srgbClr val="FF930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38CA836-27CA-2B49-A8BC-27201F18C04B}"/>
              </a:ext>
            </a:extLst>
          </p:cNvPr>
          <p:cNvSpPr/>
          <p:nvPr/>
        </p:nvSpPr>
        <p:spPr>
          <a:xfrm>
            <a:off x="329609" y="4729318"/>
            <a:ext cx="3306726" cy="1064202"/>
          </a:xfrm>
          <a:prstGeom prst="roundRect">
            <a:avLst>
              <a:gd name="adj" fmla="val 4678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829A3B-AD09-8C4A-82D1-2E407A81C5E4}"/>
              </a:ext>
            </a:extLst>
          </p:cNvPr>
          <p:cNvSpPr txBox="1"/>
          <p:nvPr/>
        </p:nvSpPr>
        <p:spPr>
          <a:xfrm>
            <a:off x="230913" y="4322126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</p:spTree>
    <p:extLst>
      <p:ext uri="{BB962C8B-B14F-4D97-AF65-F5344CB8AC3E}">
        <p14:creationId xmlns:p14="http://schemas.microsoft.com/office/powerpoint/2010/main" val="8413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 panose="020B0703020202090204" pitchFamily="34" charset="0"/>
                <a:cs typeface="Trebuchet MS"/>
              </a:rPr>
              <a:t>The Solution of SVM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02B01-D61A-D347-B813-A38ED012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2EDB-EE03-4643-8C62-59B12AB8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16</a:t>
            </a:fld>
            <a:endParaRPr lang="es-E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D31D7-4AB9-5B48-AEBE-737ED69406D7}"/>
              </a:ext>
            </a:extLst>
          </p:cNvPr>
          <p:cNvGrpSpPr/>
          <p:nvPr/>
        </p:nvGrpSpPr>
        <p:grpSpPr>
          <a:xfrm>
            <a:off x="502402" y="3568803"/>
            <a:ext cx="910188" cy="920561"/>
            <a:chOff x="502402" y="3568803"/>
            <a:chExt cx="910188" cy="92056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D97771E-8637-104D-99D9-975745BFE1A5}"/>
                </a:ext>
              </a:extLst>
            </p:cNvPr>
            <p:cNvCxnSpPr/>
            <p:nvPr/>
          </p:nvCxnSpPr>
          <p:spPr>
            <a:xfrm flipH="1">
              <a:off x="933949" y="3568803"/>
              <a:ext cx="478641" cy="612784"/>
            </a:xfrm>
            <a:prstGeom prst="straightConnector1">
              <a:avLst/>
            </a:prstGeom>
            <a:ln>
              <a:solidFill>
                <a:srgbClr val="FF93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BE5ED3-84B4-2D47-B737-D0D274F8351E}"/>
                </a:ext>
              </a:extLst>
            </p:cNvPr>
            <p:cNvSpPr txBox="1"/>
            <p:nvPr/>
          </p:nvSpPr>
          <p:spPr>
            <a:xfrm>
              <a:off x="502402" y="4181587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 panose="020B0703020202090204" pitchFamily="34" charset="0"/>
                </a:rPr>
                <a:t>features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FD5C7DB-F3C5-954B-8692-3E443203C9AD}"/>
              </a:ext>
            </a:extLst>
          </p:cNvPr>
          <p:cNvGrpSpPr/>
          <p:nvPr/>
        </p:nvGrpSpPr>
        <p:grpSpPr>
          <a:xfrm>
            <a:off x="1717508" y="3563445"/>
            <a:ext cx="1015021" cy="1141362"/>
            <a:chOff x="1717508" y="3563445"/>
            <a:chExt cx="1015021" cy="11413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6C2FAE-A14B-F741-B4BA-B2CF348A24B8}"/>
                </a:ext>
              </a:extLst>
            </p:cNvPr>
            <p:cNvSpPr txBox="1"/>
            <p:nvPr/>
          </p:nvSpPr>
          <p:spPr>
            <a:xfrm>
              <a:off x="1717508" y="4181587"/>
              <a:ext cx="1015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rebuchet MS" panose="020B0703020202090204" pitchFamily="34" charset="0"/>
                </a:rPr>
                <a:t>+1 or -1</a:t>
              </a:r>
            </a:p>
            <a:p>
              <a:pPr algn="ctr"/>
              <a:r>
                <a:rPr lang="en-US" sz="1400" dirty="0">
                  <a:latin typeface="Trebuchet MS" panose="020B0703020202090204" pitchFamily="34" charset="0"/>
                </a:rPr>
                <a:t>(2 classes)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7B695D-CFAA-4843-A783-53F78AEF1E1D}"/>
                </a:ext>
              </a:extLst>
            </p:cNvPr>
            <p:cNvCxnSpPr>
              <a:cxnSpLocks/>
            </p:cNvCxnSpPr>
            <p:nvPr/>
          </p:nvCxnSpPr>
          <p:spPr>
            <a:xfrm>
              <a:off x="1730916" y="3563445"/>
              <a:ext cx="478641" cy="612784"/>
            </a:xfrm>
            <a:prstGeom prst="straightConnector1">
              <a:avLst/>
            </a:prstGeom>
            <a:ln>
              <a:solidFill>
                <a:srgbClr val="FF93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108821-A22F-8540-BE8A-FDADD60AE441}"/>
              </a:ext>
            </a:extLst>
          </p:cNvPr>
          <p:cNvGrpSpPr/>
          <p:nvPr/>
        </p:nvGrpSpPr>
        <p:grpSpPr>
          <a:xfrm>
            <a:off x="2164729" y="3088513"/>
            <a:ext cx="2722703" cy="706821"/>
            <a:chOff x="2164729" y="3088513"/>
            <a:chExt cx="2722703" cy="70682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937D1DB-6E32-A640-97EF-53EF217F8399}"/>
                </a:ext>
              </a:extLst>
            </p:cNvPr>
            <p:cNvCxnSpPr>
              <a:cxnSpLocks/>
            </p:cNvCxnSpPr>
            <p:nvPr/>
          </p:nvCxnSpPr>
          <p:spPr>
            <a:xfrm>
              <a:off x="2164729" y="3435453"/>
              <a:ext cx="562827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FE1D547-BEC3-DF49-8A9C-2C99EEF3DE5D}"/>
                </a:ext>
              </a:extLst>
            </p:cNvPr>
            <p:cNvSpPr/>
            <p:nvPr/>
          </p:nvSpPr>
          <p:spPr>
            <a:xfrm>
              <a:off x="2727556" y="3088513"/>
              <a:ext cx="1606786" cy="70682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2D5A14-5EF7-1D49-8345-FCED66CA9983}"/>
                </a:ext>
              </a:extLst>
            </p:cNvPr>
            <p:cNvSpPr txBox="1"/>
            <p:nvPr/>
          </p:nvSpPr>
          <p:spPr>
            <a:xfrm>
              <a:off x="2797415" y="3266078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Optimization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26C05F-665C-7B4D-B321-3517EDC60B9B}"/>
                </a:ext>
              </a:extLst>
            </p:cNvPr>
            <p:cNvCxnSpPr>
              <a:cxnSpLocks/>
            </p:cNvCxnSpPr>
            <p:nvPr/>
          </p:nvCxnSpPr>
          <p:spPr>
            <a:xfrm>
              <a:off x="4324605" y="3435453"/>
              <a:ext cx="562827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C420D5B1-0A1E-854A-A2AB-3E292F61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4" y="3029184"/>
            <a:ext cx="2987046" cy="8125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08757B8-7611-144D-A06F-86F5405B80B7}"/>
              </a:ext>
            </a:extLst>
          </p:cNvPr>
          <p:cNvGrpSpPr/>
          <p:nvPr/>
        </p:nvGrpSpPr>
        <p:grpSpPr>
          <a:xfrm>
            <a:off x="4669205" y="2276667"/>
            <a:ext cx="1192955" cy="982641"/>
            <a:chOff x="4669205" y="2276667"/>
            <a:chExt cx="1192955" cy="98264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ABEEE1-C045-C94C-BDC7-553F76015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5683" y="2732691"/>
              <a:ext cx="0" cy="526617"/>
            </a:xfrm>
            <a:prstGeom prst="straightConnector1">
              <a:avLst/>
            </a:prstGeom>
            <a:ln>
              <a:solidFill>
                <a:srgbClr val="FF93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131A9A-88DC-9E48-96AD-A55F44E76510}"/>
                </a:ext>
              </a:extLst>
            </p:cNvPr>
            <p:cNvSpPr txBox="1"/>
            <p:nvPr/>
          </p:nvSpPr>
          <p:spPr>
            <a:xfrm>
              <a:off x="4669205" y="227666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 panose="020B0703020202090204" pitchFamily="34" charset="0"/>
                </a:rPr>
                <a:t>decision line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55E829-96CB-444A-BA4F-3F2471B4D478}"/>
              </a:ext>
            </a:extLst>
          </p:cNvPr>
          <p:cNvGrpSpPr/>
          <p:nvPr/>
        </p:nvGrpSpPr>
        <p:grpSpPr>
          <a:xfrm>
            <a:off x="5991065" y="3635411"/>
            <a:ext cx="1522661" cy="1212774"/>
            <a:chOff x="5991065" y="3635411"/>
            <a:chExt cx="1522661" cy="1212774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EBE0E6B-8342-B34A-95A9-19591F88B7EC}"/>
                </a:ext>
              </a:extLst>
            </p:cNvPr>
            <p:cNvCxnSpPr>
              <a:cxnSpLocks/>
            </p:cNvCxnSpPr>
            <p:nvPr/>
          </p:nvCxnSpPr>
          <p:spPr>
            <a:xfrm>
              <a:off x="6755704" y="3704736"/>
              <a:ext cx="0" cy="630739"/>
            </a:xfrm>
            <a:prstGeom prst="straightConnector1">
              <a:avLst/>
            </a:prstGeom>
            <a:ln>
              <a:solidFill>
                <a:srgbClr val="FF93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820CFAE-A1CB-894A-8CB9-2E668E0B7896}"/>
                </a:ext>
              </a:extLst>
            </p:cNvPr>
            <p:cNvSpPr txBox="1"/>
            <p:nvPr/>
          </p:nvSpPr>
          <p:spPr>
            <a:xfrm>
              <a:off x="5991065" y="4324965"/>
              <a:ext cx="15226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 panose="020B0703020202090204" pitchFamily="34" charset="0"/>
                </a:rPr>
                <a:t>Training data for</a:t>
              </a:r>
            </a:p>
            <a:p>
              <a:r>
                <a:rPr lang="en-US" sz="1400" dirty="0">
                  <a:latin typeface="Trebuchet MS" panose="020B0703020202090204" pitchFamily="34" charset="0"/>
                </a:rPr>
                <a:t>Support vectors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899B3478-8463-7B45-BA5E-03CF8F9D1085}"/>
                </a:ext>
              </a:extLst>
            </p:cNvPr>
            <p:cNvSpPr/>
            <p:nvPr/>
          </p:nvSpPr>
          <p:spPr>
            <a:xfrm rot="5400000">
              <a:off x="6736540" y="3415195"/>
              <a:ext cx="45719" cy="486152"/>
            </a:xfrm>
            <a:prstGeom prst="rightBrace">
              <a:avLst/>
            </a:prstGeom>
            <a:ln w="1587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42A34-E319-A644-8906-9E419DA54D2D}"/>
              </a:ext>
            </a:extLst>
          </p:cNvPr>
          <p:cNvGrpSpPr/>
          <p:nvPr/>
        </p:nvGrpSpPr>
        <p:grpSpPr>
          <a:xfrm>
            <a:off x="6846741" y="2316718"/>
            <a:ext cx="800284" cy="1035103"/>
            <a:chOff x="6846741" y="2316718"/>
            <a:chExt cx="800284" cy="1035103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DAB127-B921-304A-8313-1B0A71373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883" y="2825204"/>
              <a:ext cx="0" cy="526617"/>
            </a:xfrm>
            <a:prstGeom prst="straightConnector1">
              <a:avLst/>
            </a:prstGeom>
            <a:ln>
              <a:solidFill>
                <a:srgbClr val="FF93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E4DE395-19B9-AC43-A4A8-ECF923ACD077}"/>
                </a:ext>
              </a:extLst>
            </p:cNvPr>
            <p:cNvSpPr txBox="1"/>
            <p:nvPr/>
          </p:nvSpPr>
          <p:spPr>
            <a:xfrm>
              <a:off x="6846741" y="2316718"/>
              <a:ext cx="800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 panose="020B0703020202090204" pitchFamily="34" charset="0"/>
                </a:rPr>
                <a:t>Testing </a:t>
              </a:r>
            </a:p>
            <a:p>
              <a:r>
                <a:rPr lang="en-US" sz="1400" dirty="0">
                  <a:latin typeface="Trebuchet MS" panose="020B0703020202090204" pitchFamily="34" charset="0"/>
                </a:rPr>
                <a:t>sample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C93F4E-1EBC-B742-99CB-03006ACF1CBB}"/>
              </a:ext>
            </a:extLst>
          </p:cNvPr>
          <p:cNvGrpSpPr/>
          <p:nvPr/>
        </p:nvGrpSpPr>
        <p:grpSpPr>
          <a:xfrm>
            <a:off x="6050007" y="1904714"/>
            <a:ext cx="944489" cy="1391605"/>
            <a:chOff x="6050007" y="1904714"/>
            <a:chExt cx="944489" cy="139160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E07CE8-3DF0-FB4E-B64D-9C7BE57CE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5931" y="2216319"/>
              <a:ext cx="0" cy="1080000"/>
            </a:xfrm>
            <a:prstGeom prst="straightConnector1">
              <a:avLst/>
            </a:prstGeom>
            <a:ln w="15875">
              <a:solidFill>
                <a:schemeClr val="bg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E1615B-6321-294B-823D-5E886CCD11EA}"/>
                </a:ext>
              </a:extLst>
            </p:cNvPr>
            <p:cNvSpPr txBox="1"/>
            <p:nvPr/>
          </p:nvSpPr>
          <p:spPr>
            <a:xfrm>
              <a:off x="6050007" y="1904714"/>
              <a:ext cx="944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 panose="020B0703020202090204" pitchFamily="34" charset="0"/>
                </a:rPr>
                <a:t>constants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AF3D56-572C-0B4E-A20B-177BEC7C7AFA}"/>
              </a:ext>
            </a:extLst>
          </p:cNvPr>
          <p:cNvGrpSpPr/>
          <p:nvPr/>
        </p:nvGrpSpPr>
        <p:grpSpPr>
          <a:xfrm>
            <a:off x="7322645" y="1900886"/>
            <a:ext cx="872355" cy="1456191"/>
            <a:chOff x="7322645" y="1900886"/>
            <a:chExt cx="872355" cy="145619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08153BE-E820-DE41-8B93-B50383F835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3035" y="2205077"/>
              <a:ext cx="0" cy="1152000"/>
            </a:xfrm>
            <a:prstGeom prst="straightConnector1">
              <a:avLst/>
            </a:prstGeom>
            <a:ln w="15875">
              <a:solidFill>
                <a:schemeClr val="bg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48B558B-4281-6743-9DF6-5A84F08602DB}"/>
                </a:ext>
              </a:extLst>
            </p:cNvPr>
            <p:cNvSpPr txBox="1"/>
            <p:nvPr/>
          </p:nvSpPr>
          <p:spPr>
            <a:xfrm>
              <a:off x="7322645" y="1900886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 panose="020B0703020202090204" pitchFamily="34" charset="0"/>
                </a:rPr>
                <a:t>constant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359AF1D-B46C-0246-9D5A-53ABA8F50CB1}"/>
              </a:ext>
            </a:extLst>
          </p:cNvPr>
          <p:cNvGrpSpPr/>
          <p:nvPr/>
        </p:nvGrpSpPr>
        <p:grpSpPr>
          <a:xfrm>
            <a:off x="5330803" y="1330132"/>
            <a:ext cx="1428596" cy="1595714"/>
            <a:chOff x="5330803" y="1330132"/>
            <a:chExt cx="1428596" cy="159571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4085792-6D60-8044-81CF-52DF206AD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5094" y="1840061"/>
              <a:ext cx="0" cy="1085785"/>
            </a:xfrm>
            <a:prstGeom prst="straightConnector1">
              <a:avLst/>
            </a:prstGeom>
            <a:ln w="15875">
              <a:solidFill>
                <a:schemeClr val="bg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CA99202-6302-8A46-83E6-CB74973CECE2}"/>
                </a:ext>
              </a:extLst>
            </p:cNvPr>
            <p:cNvSpPr txBox="1"/>
            <p:nvPr/>
          </p:nvSpPr>
          <p:spPr>
            <a:xfrm>
              <a:off x="5330803" y="1330132"/>
              <a:ext cx="14285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rebuchet MS" panose="020B0703020202090204" pitchFamily="34" charset="0"/>
                </a:rPr>
                <a:t>Number of </a:t>
              </a:r>
            </a:p>
            <a:p>
              <a:pPr algn="ctr"/>
              <a:r>
                <a:rPr lang="en-US" sz="1400" dirty="0">
                  <a:latin typeface="Trebuchet MS" panose="020B0703020202090204" pitchFamily="34" charset="0"/>
                </a:rPr>
                <a:t>support vectors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FCC83A-1E0F-9544-8655-219B9C19C6C1}"/>
              </a:ext>
            </a:extLst>
          </p:cNvPr>
          <p:cNvGrpSpPr/>
          <p:nvPr/>
        </p:nvGrpSpPr>
        <p:grpSpPr>
          <a:xfrm>
            <a:off x="839356" y="2130646"/>
            <a:ext cx="1606787" cy="1400719"/>
            <a:chOff x="839356" y="2130646"/>
            <a:chExt cx="1606787" cy="14007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008FA6-8EE4-EB45-A428-E90092EAB930}"/>
                </a:ext>
              </a:extLst>
            </p:cNvPr>
            <p:cNvSpPr txBox="1"/>
            <p:nvPr/>
          </p:nvSpPr>
          <p:spPr>
            <a:xfrm>
              <a:off x="839356" y="2889975"/>
              <a:ext cx="160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Training data 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B6B0F80-4DE2-304F-BC1A-9882D9547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444" y="3264665"/>
              <a:ext cx="800100" cy="2667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FEBF9B-0FCB-584A-BCEE-5A195F9A6AD6}"/>
                </a:ext>
              </a:extLst>
            </p:cNvPr>
            <p:cNvSpPr txBox="1"/>
            <p:nvPr/>
          </p:nvSpPr>
          <p:spPr>
            <a:xfrm>
              <a:off x="839356" y="2130646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TRAINING: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0F0257-91CB-6242-8083-E76918F86294}"/>
              </a:ext>
            </a:extLst>
          </p:cNvPr>
          <p:cNvGrpSpPr/>
          <p:nvPr/>
        </p:nvGrpSpPr>
        <p:grpSpPr>
          <a:xfrm>
            <a:off x="873366" y="5235497"/>
            <a:ext cx="4929555" cy="646331"/>
            <a:chOff x="873366" y="5235497"/>
            <a:chExt cx="492955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4EC5BF-8865-D74E-A63A-ECC995CAB768}"/>
                </a:ext>
              </a:extLst>
            </p:cNvPr>
            <p:cNvSpPr txBox="1"/>
            <p:nvPr/>
          </p:nvSpPr>
          <p:spPr>
            <a:xfrm>
              <a:off x="873366" y="5235497"/>
              <a:ext cx="49295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TESTING:                      	then 	class = +1</a:t>
              </a:r>
            </a:p>
            <a:p>
              <a:r>
                <a:rPr lang="en-US" dirty="0"/>
                <a:t>			else 	class = -1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63C4846-9CEC-2A47-B647-C1CC576E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6142" y="5280005"/>
              <a:ext cx="9398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00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8923" y="2818029"/>
            <a:ext cx="2748606" cy="976658"/>
            <a:chOff x="358923" y="2818029"/>
            <a:chExt cx="2748606" cy="976658"/>
          </a:xfrm>
        </p:grpSpPr>
        <p:sp>
          <p:nvSpPr>
            <p:cNvPr id="43" name="Oval 42"/>
            <p:cNvSpPr/>
            <p:nvPr/>
          </p:nvSpPr>
          <p:spPr>
            <a:xfrm>
              <a:off x="2891505" y="3578663"/>
              <a:ext cx="216024" cy="21602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923" y="2818029"/>
              <a:ext cx="1859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rebuchet MS"/>
                  <a:cs typeface="Trebuchet MS"/>
                </a:rPr>
                <a:t>Testing data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9357" y="3148452"/>
              <a:ext cx="297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rebuchet MS"/>
                  <a:cs typeface="Trebuchet MS"/>
                </a:rPr>
                <a:t>?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775638" y="3299535"/>
              <a:ext cx="914818" cy="2934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86C791-BF49-A049-8E82-726ED34C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8B30A-5B6A-9744-A89D-E00AE245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8923" y="2818029"/>
            <a:ext cx="2748606" cy="976658"/>
            <a:chOff x="358923" y="2818029"/>
            <a:chExt cx="2748606" cy="976658"/>
          </a:xfrm>
        </p:grpSpPr>
        <p:sp>
          <p:nvSpPr>
            <p:cNvPr id="43" name="Oval 42"/>
            <p:cNvSpPr/>
            <p:nvPr/>
          </p:nvSpPr>
          <p:spPr>
            <a:xfrm>
              <a:off x="2891505" y="357866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923" y="2818029"/>
              <a:ext cx="1859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rebuchet MS"/>
                  <a:cs typeface="Trebuchet MS"/>
                </a:rPr>
                <a:t>Testing data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775638" y="3299535"/>
              <a:ext cx="914818" cy="2934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0D22BB-61FE-AB44-81B9-C5EEF973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F6A73-4ED7-5043-A81A-E9192BAB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79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2) Linear with no perfect 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3) Non linear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431692" y="1377463"/>
            <a:ext cx="1924539" cy="153376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90307" y="5128846"/>
            <a:ext cx="1924539" cy="153376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B77F0A4-E7E5-5449-A53B-F0F6C94D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1AEE5C4-9D8A-DC40-A360-07F4827A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81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2) Linear with no perfect 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3) Non linear</a:t>
              </a:r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3ED18D6-F0DB-C448-B8C1-A539D3FC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09C5B14-AE1C-5A49-BA4A-ADD22095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1942" y="1532236"/>
            <a:ext cx="316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How to define the decision line when there is no perfect separation?</a:t>
            </a:r>
          </a:p>
        </p:txBody>
      </p: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110" name="Oval 10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A6B56C-600C-9C43-B7DC-68E7C83A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D06D5-AA93-4D45-86A8-00058F5B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94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5769E-6 -5.73941E-6 L -0.04029 0.06086 " pathEditMode="relative" ptsTypes="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4231E-6 -5.73016E-6 L 0.03369 -0.04768 " pathEditMode="relative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1942" y="1532236"/>
            <a:ext cx="316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How to define the decision line when there is no perfect separation?</a:t>
            </a:r>
          </a:p>
        </p:txBody>
      </p: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324803" y="3308275"/>
            <a:ext cx="1440160" cy="1800200"/>
            <a:chOff x="2888654" y="3429000"/>
            <a:chExt cx="1440160" cy="1800200"/>
          </a:xfrm>
          <a:solidFill>
            <a:srgbClr val="FF0000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517858" y="3043029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118" name="Oval 11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303098" y="1513036"/>
            <a:ext cx="33098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We consider only the miss-classified samples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DCF5B7-4CE8-2744-99E0-890ACA17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988AB-5E93-DE41-99E1-6F6644E2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3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1942" y="1532236"/>
            <a:ext cx="316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How to define the decision line when there is no perfect separation?</a:t>
            </a:r>
          </a:p>
        </p:txBody>
      </p: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324803" y="3308275"/>
            <a:ext cx="1440160" cy="1800200"/>
            <a:chOff x="2888654" y="3429000"/>
            <a:chExt cx="1440160" cy="1800200"/>
          </a:xfrm>
          <a:solidFill>
            <a:srgbClr val="FFC7FF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517858" y="3043029"/>
            <a:ext cx="1922676" cy="1440160"/>
            <a:chOff x="4299707" y="3005336"/>
            <a:chExt cx="1922676" cy="1440160"/>
          </a:xfrm>
          <a:solidFill>
            <a:srgbClr val="C5F5FF"/>
          </a:solidFill>
        </p:grpSpPr>
        <p:sp>
          <p:nvSpPr>
            <p:cNvPr id="118" name="Oval 11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303098" y="1513036"/>
            <a:ext cx="33098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We consider only the miss-classified samples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07C2EF-2094-0945-8BD6-BB0C6F5D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C10A3-C2A0-494F-8247-BA42A445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88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468819" y="3308275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479201" y="4026208"/>
            <a:ext cx="1368152" cy="360040"/>
            <a:chOff x="4644008" y="4085456"/>
            <a:chExt cx="1368152" cy="360040"/>
          </a:xfrm>
          <a:solidFill>
            <a:srgbClr val="C5F5FF"/>
          </a:solidFill>
        </p:grpSpPr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1942" y="764704"/>
            <a:ext cx="9060964" cy="1598529"/>
            <a:chOff x="551942" y="764704"/>
            <a:chExt cx="9060964" cy="1598529"/>
          </a:xfrm>
        </p:grpSpPr>
        <p:sp>
          <p:nvSpPr>
            <p:cNvPr id="44" name="TextBox 43"/>
            <p:cNvSpPr txBox="1"/>
            <p:nvPr/>
          </p:nvSpPr>
          <p:spPr>
            <a:xfrm>
              <a:off x="611560" y="764704"/>
              <a:ext cx="6200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rebuchet MS"/>
                  <a:cs typeface="Trebuchet MS"/>
                </a:rPr>
                <a:t>SVM: Support Vector Machines (two classes)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1942" y="1532236"/>
              <a:ext cx="3166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How to define the decision line when there is no perfect separation?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03098" y="1513036"/>
              <a:ext cx="330980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We consider only the miss-classified samples</a:t>
              </a:r>
            </a:p>
          </p:txBody>
        </p:sp>
      </p:grpSp>
      <p:pic>
        <p:nvPicPr>
          <p:cNvPr id="2" name="Picture 1" descr="Screen Shot 2014-10-28 at 10.4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59672"/>
            <a:ext cx="6858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813538" y="2163897"/>
            <a:ext cx="3461044" cy="3916096"/>
            <a:chOff x="2813538" y="2163897"/>
            <a:chExt cx="3461044" cy="3916096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2813538" y="2686538"/>
              <a:ext cx="195385" cy="244231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31165" y="216389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  <p:cxnSp>
          <p:nvCxnSpPr>
            <p:cNvPr id="49" name="Straight Connector 48"/>
            <p:cNvCxnSpPr>
              <a:cxnSpLocks noChangeAspect="1"/>
            </p:cNvCxnSpPr>
            <p:nvPr/>
          </p:nvCxnSpPr>
          <p:spPr>
            <a:xfrm flipH="1">
              <a:off x="5750168" y="4841630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 noChangeAspect="1"/>
            </p:cNvCxnSpPr>
            <p:nvPr/>
          </p:nvCxnSpPr>
          <p:spPr>
            <a:xfrm flipH="1">
              <a:off x="5046782" y="4509473"/>
              <a:ext cx="55824" cy="72000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H="1">
              <a:off x="3323490" y="3577493"/>
              <a:ext cx="316800" cy="396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 noChangeAspect="1"/>
            </p:cNvCxnSpPr>
            <p:nvPr/>
          </p:nvCxnSpPr>
          <p:spPr>
            <a:xfrm flipH="1">
              <a:off x="4824045" y="4804513"/>
              <a:ext cx="460799" cy="575999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 noChangeAspect="1"/>
            </p:cNvCxnSpPr>
            <p:nvPr/>
          </p:nvCxnSpPr>
          <p:spPr>
            <a:xfrm flipH="1">
              <a:off x="5986582" y="5546969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17873" y="3996603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36183" y="4348295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65276" y="344561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65831" y="4848479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53768" y="537210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95190" y="3706733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Support Vectors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7E8F4-08D0-024D-834C-27036272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1695-705E-9842-A813-FD1F2915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0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468819" y="3308275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479201" y="4026208"/>
            <a:ext cx="1368152" cy="360040"/>
            <a:chOff x="4644008" y="4085456"/>
            <a:chExt cx="1368152" cy="360040"/>
          </a:xfrm>
          <a:solidFill>
            <a:srgbClr val="C5F5FF"/>
          </a:solidFill>
        </p:grpSpPr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Screen Shot 2014-10-28 at 10.4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59672"/>
            <a:ext cx="6858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813538" y="2163897"/>
            <a:ext cx="3461044" cy="3916096"/>
            <a:chOff x="2813538" y="2163897"/>
            <a:chExt cx="3461044" cy="3916096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2813538" y="2686538"/>
              <a:ext cx="195385" cy="244231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31165" y="216389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  <p:cxnSp>
          <p:nvCxnSpPr>
            <p:cNvPr id="49" name="Straight Connector 48"/>
            <p:cNvCxnSpPr>
              <a:cxnSpLocks noChangeAspect="1"/>
            </p:cNvCxnSpPr>
            <p:nvPr/>
          </p:nvCxnSpPr>
          <p:spPr>
            <a:xfrm flipH="1">
              <a:off x="5750168" y="4841630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 noChangeAspect="1"/>
            </p:cNvCxnSpPr>
            <p:nvPr/>
          </p:nvCxnSpPr>
          <p:spPr>
            <a:xfrm flipH="1">
              <a:off x="5046782" y="4509473"/>
              <a:ext cx="55824" cy="72000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H="1">
              <a:off x="3323490" y="3577493"/>
              <a:ext cx="316800" cy="396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 noChangeAspect="1"/>
            </p:cNvCxnSpPr>
            <p:nvPr/>
          </p:nvCxnSpPr>
          <p:spPr>
            <a:xfrm flipH="1">
              <a:off x="4824045" y="4804513"/>
              <a:ext cx="460799" cy="575999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 noChangeAspect="1"/>
            </p:cNvCxnSpPr>
            <p:nvPr/>
          </p:nvCxnSpPr>
          <p:spPr>
            <a:xfrm flipH="1">
              <a:off x="5986582" y="5546969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17873" y="3996603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36183" y="4348295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65276" y="344561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65831" y="4848479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53768" y="537210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rebuchet MS"/>
                  <a:cs typeface="Trebuchet MS"/>
                </a:rPr>
                <a:t>.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870559" y="2648415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15882" y="4412738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81435" y="4828906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22601" y="3584306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23693" y="4938322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</a:t>
            </a:r>
            <a:r>
              <a:rPr lang="en-US" baseline="-25000" dirty="0">
                <a:latin typeface="Trebuchet MS"/>
                <a:cs typeface="Trebuchet MS"/>
              </a:rPr>
              <a:t>5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44304" y="5485402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>
                <a:solidFill>
                  <a:schemeClr val="bg1"/>
                </a:solidFill>
                <a:latin typeface="Trebuchet MS"/>
                <a:cs typeface="Trebuchet MS"/>
              </a:rPr>
              <a:t>6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30631" y="2150184"/>
            <a:ext cx="31983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Find the decision line so that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Trebuchet MS"/>
                <a:cs typeface="Trebuchet MS"/>
              </a:rPr>
              <a:t>e =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err="1">
                <a:latin typeface="Trebuchet MS"/>
                <a:cs typeface="Trebuchet MS"/>
              </a:rPr>
              <a:t>e</a:t>
            </a:r>
            <a:r>
              <a:rPr lang="en-US" baseline="-25000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min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55463" y="1710565"/>
            <a:ext cx="200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 OF SVM: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5190" y="3706733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Support Vectors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284" y="4015444"/>
            <a:ext cx="103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e</a:t>
            </a:r>
            <a:r>
              <a:rPr lang="en-US" sz="16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: errors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E026-ACB3-D64D-A672-2096CA93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A12C-0C3B-894F-9B64-271649ED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7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2) Linear with no perfect 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3) Non linear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539154" y="1328615"/>
            <a:ext cx="1924539" cy="358530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1CFFC75-F670-0B42-8590-2136A03C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D455C7E-4DD8-1744-850E-73CE3CD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066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E78D4-355C-D14D-BE7E-50DC4FFE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CCF6F-4894-084D-99BC-F52BDCC2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41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 84"/>
          <p:cNvSpPr/>
          <p:nvPr/>
        </p:nvSpPr>
        <p:spPr>
          <a:xfrm>
            <a:off x="4054226" y="1484923"/>
            <a:ext cx="2530231" cy="264719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3356707" y="1246554"/>
            <a:ext cx="3364524" cy="341336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633786" y="840153"/>
            <a:ext cx="4312139" cy="4347308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037860" y="341923"/>
            <a:ext cx="5220678" cy="548053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348154" y="2803769"/>
            <a:ext cx="4210538" cy="2901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781539" y="2530230"/>
            <a:ext cx="4650155" cy="1240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833078" y="3067538"/>
            <a:ext cx="2969845" cy="3595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164017" y="3214077"/>
            <a:ext cx="1039445" cy="327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357923" y="1910862"/>
            <a:ext cx="3747479" cy="72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9228" y="181708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4551" y="35520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1628" y="553525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487243" y="63851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64720" y="648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08259" y="31671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562965" y="36615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705596" y="4233972"/>
            <a:ext cx="2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20523" y="469313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d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4656015" y="1953847"/>
            <a:ext cx="1830754" cy="1514230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229227" y="526560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FCE7A-5AD2-AD45-AB36-3B7136D7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B6A27-2094-BD46-9A5A-A660F991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151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 84"/>
          <p:cNvSpPr/>
          <p:nvPr/>
        </p:nvSpPr>
        <p:spPr>
          <a:xfrm>
            <a:off x="4054226" y="1484923"/>
            <a:ext cx="2530231" cy="264719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3356707" y="1246554"/>
            <a:ext cx="3364524" cy="341336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633786" y="840153"/>
            <a:ext cx="4312139" cy="4347308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037860" y="341923"/>
            <a:ext cx="5220678" cy="548053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 w="57150" cmpd="sng">
            <a:solidFill>
              <a:srgbClr val="26262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348154" y="2803769"/>
            <a:ext cx="4210538" cy="2901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781539" y="2530230"/>
            <a:ext cx="4650155" cy="1240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833078" y="3067538"/>
            <a:ext cx="2969845" cy="3595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164017" y="3214077"/>
            <a:ext cx="1039445" cy="327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357923" y="1910862"/>
            <a:ext cx="3747479" cy="72292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9228" y="181708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4551" y="35520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1628" y="553525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487243" y="63851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64720" y="648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08259" y="31671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562965" y="36615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705596" y="4233972"/>
            <a:ext cx="2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20523" y="469313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d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4656015" y="1953847"/>
            <a:ext cx="1830754" cy="1514230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229227" y="526560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904308" y="1700794"/>
            <a:ext cx="258947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New coordinate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56B51-4B2B-8544-AFD8-4FCE728D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68E60-C4E3-1741-9C07-048F6687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955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135167" y="2370237"/>
            <a:ext cx="6303549" cy="3733637"/>
            <a:chOff x="1135167" y="2370237"/>
            <a:chExt cx="6303549" cy="3733637"/>
          </a:xfrm>
        </p:grpSpPr>
        <p:sp>
          <p:nvSpPr>
            <p:cNvPr id="6" name="Oval 5"/>
            <p:cNvSpPr/>
            <p:nvPr/>
          </p:nvSpPr>
          <p:spPr>
            <a:xfrm>
              <a:off x="3159670" y="36341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87662" y="421021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15654" y="392218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47487" y="42727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75694" y="457025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01243" y="346051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967673" y="420407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93357" y="384228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35734" y="457025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214108" y="440307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28082" y="4563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493790" y="424535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65148" y="37561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986431" y="456521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15654" y="457025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21026" y="40806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32695" y="472009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14556" y="39826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2553764">
              <a:off x="3922403" y="2500663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2553764">
              <a:off x="3069414" y="269063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rot="2553764">
              <a:off x="3621506" y="2615397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2553764">
              <a:off x="3019610" y="3051090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2553764">
              <a:off x="3848874" y="332648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2553764">
              <a:off x="4256812" y="2818197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2553764">
              <a:off x="5001107" y="2908220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2553764">
              <a:off x="4812424" y="3313115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2553764">
              <a:off x="4778364" y="306203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2553764">
              <a:off x="5759081" y="3087421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2553764">
              <a:off x="5114209" y="257149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2553764">
              <a:off x="5472283" y="338205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2553764">
              <a:off x="2553884" y="314237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2553764">
              <a:off x="3500518" y="3158194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2553764">
              <a:off x="3261306" y="2926650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2553764">
              <a:off x="3861024" y="2971574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2553764">
              <a:off x="6087286" y="2934374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2553764">
              <a:off x="3476955" y="2370237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4807221">
              <a:off x="2467691" y="489991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4807221">
              <a:off x="5101895" y="454683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4807221">
              <a:off x="2256917" y="397708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4807221">
              <a:off x="2779305" y="393430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4807221">
              <a:off x="4777077" y="381775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4807221">
              <a:off x="2826753" y="43029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4807221">
              <a:off x="5928860" y="37569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4807221">
              <a:off x="2633139" y="41658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4807221">
              <a:off x="3901005" y="36156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4807221">
              <a:off x="6199305" y="374558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4807221">
              <a:off x="3636933" y="43355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4807221">
              <a:off x="3376688" y="34335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4807221">
              <a:off x="4504412" y="4553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4807221">
              <a:off x="2509588" y="345641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4807221">
              <a:off x="2370687" y="366820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4807221">
              <a:off x="5544733" y="395442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4807221">
              <a:off x="5183923" y="37726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rot="4807221">
              <a:off x="4408009" y="380648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15100624">
              <a:off x="2354720" y="431458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15100624">
              <a:off x="6050367" y="517877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15100624">
              <a:off x="5799576" y="533767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5100624">
              <a:off x="6028073" y="491245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15100624">
              <a:off x="6203914" y="46065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15100624">
              <a:off x="5777829" y="481390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15100624">
              <a:off x="5772024" y="421859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15100624">
              <a:off x="5198519" y="489714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15100624">
              <a:off x="6090727" y="42647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15100624">
              <a:off x="4707020" y="440049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15100624">
              <a:off x="5518138" y="42565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15100624">
              <a:off x="4994363" y="427828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15100624">
              <a:off x="5709027" y="506424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15100624">
              <a:off x="6577660" y="50922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15100624">
              <a:off x="6356176" y="53000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15100624">
              <a:off x="5930930" y="446938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15100624">
              <a:off x="6653052" y="475449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15100624">
              <a:off x="5523498" y="490371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>
              <a:off x="2129679" y="2647457"/>
              <a:ext cx="0" cy="314569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973382" y="57345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4319" y="57208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06628" y="57208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49628" y="57306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30104" y="571689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13950" y="27080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a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10040" y="332935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b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15899" y="4028821"/>
              <a:ext cx="298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c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25672" y="466382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d</a:t>
              </a:r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3171072" y="2643557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362876" y="2643553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521514" y="2649421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6586367" y="2639646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141030" y="2852615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146891" y="3503245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142983" y="4212493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1135167" y="5445373"/>
              <a:ext cx="5892819" cy="17589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1150801" y="4845560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7121759" y="5246067"/>
              <a:ext cx="310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e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9" y="734661"/>
            <a:ext cx="1688495" cy="1489969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2089824" y="1479646"/>
            <a:ext cx="4544326" cy="864969"/>
            <a:chOff x="2089824" y="1479646"/>
            <a:chExt cx="4544326" cy="864969"/>
          </a:xfrm>
        </p:grpSpPr>
        <p:sp>
          <p:nvSpPr>
            <p:cNvPr id="114" name="Rectangle 113"/>
            <p:cNvSpPr/>
            <p:nvPr/>
          </p:nvSpPr>
          <p:spPr>
            <a:xfrm>
              <a:off x="2660924" y="1671489"/>
              <a:ext cx="3973226" cy="36933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Non linear geometric transformation</a:t>
              </a:r>
              <a:endParaRPr lang="en-US" dirty="0"/>
            </a:p>
          </p:txBody>
        </p:sp>
        <p:cxnSp>
          <p:nvCxnSpPr>
            <p:cNvPr id="115" name="Elbow Connector 114"/>
            <p:cNvCxnSpPr>
              <a:stCxn id="45" idx="3"/>
              <a:endCxn id="114" idx="0"/>
            </p:cNvCxnSpPr>
            <p:nvPr/>
          </p:nvCxnSpPr>
          <p:spPr>
            <a:xfrm>
              <a:off x="2089824" y="1479646"/>
              <a:ext cx="2557713" cy="191843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4" idx="2"/>
            </p:cNvCxnSpPr>
            <p:nvPr/>
          </p:nvCxnSpPr>
          <p:spPr>
            <a:xfrm>
              <a:off x="4647537" y="2040821"/>
              <a:ext cx="2617" cy="30379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79568-3E5E-C14D-B855-797845A5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CD891-498B-9648-ADA3-BCFA6CAA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99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5CBF-9ED5-FF42-8789-4CE8EEB3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50" y="472307"/>
            <a:ext cx="26670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3C8C-E0A6-6A46-A968-D75E5514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02189-3598-3140-A8EE-B972A329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258ED-9CB2-FC48-8B70-63DF47BBF41E}"/>
              </a:ext>
            </a:extLst>
          </p:cNvPr>
          <p:cNvSpPr txBox="1"/>
          <p:nvPr/>
        </p:nvSpPr>
        <p:spPr>
          <a:xfrm>
            <a:off x="5318237" y="881038"/>
            <a:ext cx="31636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600" dirty="0">
                <a:latin typeface="Trebuchet MS" panose="020B0703020202090204" pitchFamily="34" charset="0"/>
              </a:rPr>
              <a:t>The Support Vector Machine algorithm was developed by two Russian mathematicians </a:t>
            </a:r>
            <a:r>
              <a:rPr lang="en-AU" sz="1600" b="1" dirty="0">
                <a:latin typeface="Trebuchet MS" panose="020B0703020202090204" pitchFamily="34" charset="0"/>
              </a:rPr>
              <a:t>Vladimir </a:t>
            </a:r>
            <a:r>
              <a:rPr lang="en-AU" sz="1600" b="1" dirty="0" err="1">
                <a:latin typeface="Trebuchet MS" panose="020B0703020202090204" pitchFamily="34" charset="0"/>
              </a:rPr>
              <a:t>Vapnik</a:t>
            </a:r>
            <a:r>
              <a:rPr lang="en-AU" sz="1600" dirty="0">
                <a:latin typeface="Trebuchet MS" panose="020B0703020202090204" pitchFamily="34" charset="0"/>
              </a:rPr>
              <a:t> and </a:t>
            </a:r>
            <a:r>
              <a:rPr lang="en-AU" sz="1600" b="1" dirty="0">
                <a:latin typeface="Trebuchet MS" panose="020B0703020202090204" pitchFamily="34" charset="0"/>
              </a:rPr>
              <a:t>Alexey </a:t>
            </a:r>
            <a:r>
              <a:rPr lang="en-AU" sz="1600" b="1" dirty="0" err="1">
                <a:latin typeface="Trebuchet MS" panose="020B0703020202090204" pitchFamily="34" charset="0"/>
              </a:rPr>
              <a:t>Chervonenkis</a:t>
            </a:r>
            <a:r>
              <a:rPr lang="en-AU" sz="1600" dirty="0">
                <a:latin typeface="Trebuchet MS" panose="020B0703020202090204" pitchFamily="34" charset="0"/>
              </a:rPr>
              <a:t> in 1963. </a:t>
            </a:r>
            <a:r>
              <a:rPr lang="en-AU" sz="1600" dirty="0" err="1">
                <a:latin typeface="Trebuchet MS" panose="020B0703020202090204" pitchFamily="34" charset="0"/>
              </a:rPr>
              <a:t>Vapnik</a:t>
            </a:r>
            <a:r>
              <a:rPr lang="en-AU" sz="1600" dirty="0">
                <a:latin typeface="Trebuchet MS" panose="020B0703020202090204" pitchFamily="34" charset="0"/>
              </a:rPr>
              <a:t> has continued developing the algorithm throughout his career, and in 1992, he created a nonlinear version of the classifier by utilizing the “kernel trick” while working with Bernhard </a:t>
            </a:r>
            <a:r>
              <a:rPr lang="en-AU" sz="1600" dirty="0" err="1">
                <a:latin typeface="Trebuchet MS" panose="020B0703020202090204" pitchFamily="34" charset="0"/>
              </a:rPr>
              <a:t>Boser</a:t>
            </a:r>
            <a:r>
              <a:rPr lang="en-AU" sz="1600" dirty="0">
                <a:latin typeface="Trebuchet MS" panose="020B0703020202090204" pitchFamily="34" charset="0"/>
              </a:rPr>
              <a:t> and Isabelle Guyon. He proposed the soft margin nonlinear version with Corinna Cortes in 1993, which was released in 1995.</a:t>
            </a:r>
          </a:p>
          <a:p>
            <a:endParaRPr lang="en-AU" sz="1600" dirty="0">
              <a:latin typeface="Trebuchet MS" panose="020B070302020209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06CE9-4FC9-9046-A8FB-4EDA6FD2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5" y="1896249"/>
            <a:ext cx="3825765" cy="2869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49C71-3443-D448-A863-88F78F297750}"/>
              </a:ext>
            </a:extLst>
          </p:cNvPr>
          <p:cNvSpPr txBox="1"/>
          <p:nvPr/>
        </p:nvSpPr>
        <p:spPr>
          <a:xfrm>
            <a:off x="788276" y="5327458"/>
            <a:ext cx="7120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703020202090204" pitchFamily="34" charset="0"/>
                <a:hlinkClick r:id="rId3"/>
              </a:rPr>
              <a:t>https://medium.com/@nickdarby/data-chef-episode-8-svms-7fb495e96d90</a:t>
            </a:r>
            <a:endParaRPr lang="en-US" sz="1600" dirty="0">
              <a:latin typeface="Trebuchet MS" panose="020B0703020202090204" pitchFamily="34" charset="0"/>
            </a:endParaRPr>
          </a:p>
          <a:p>
            <a:r>
              <a:rPr lang="en-US" sz="1600" dirty="0">
                <a:latin typeface="Trebuchet MS" panose="020B0703020202090204" pitchFamily="34" charset="0"/>
                <a:hlinkClick r:id="rId4"/>
              </a:rPr>
              <a:t>https://en.wikipedia.org/wiki/Support_vector_machine#History</a:t>
            </a:r>
            <a:r>
              <a:rPr lang="en-US" sz="1600" dirty="0">
                <a:latin typeface="Trebuchet MS" panose="020B0703020202090204" pitchFamily="34" charset="0"/>
              </a:rPr>
              <a:t> </a:t>
            </a:r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7384D-3D5D-1C4E-A66E-31E79363434D}"/>
              </a:ext>
            </a:extLst>
          </p:cNvPr>
          <p:cNvSpPr txBox="1"/>
          <p:nvPr/>
        </p:nvSpPr>
        <p:spPr>
          <a:xfrm>
            <a:off x="1613812" y="4765573"/>
            <a:ext cx="22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Chervonenkis</a:t>
            </a:r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A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Vapnik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00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59670" y="363415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7662" y="421021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5654" y="39221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7487" y="42727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569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1243" y="34605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7673" y="42040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93357" y="384228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3573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14108" y="440307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28082" y="45637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93790" y="42453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65148" y="37561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86431" y="45652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1565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1026" y="40806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2695" y="47200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14556" y="398268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553764">
            <a:off x="3922403" y="2500663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553764">
            <a:off x="3069414" y="269063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2553764">
            <a:off x="3621506" y="26153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2553764">
            <a:off x="3019610" y="305109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2553764">
            <a:off x="3848874" y="332648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553764">
            <a:off x="4256812" y="28181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2553764">
            <a:off x="5001107" y="290822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2553764">
            <a:off x="4812424" y="3313115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553764">
            <a:off x="4778364" y="306203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553764">
            <a:off x="5759081" y="3087421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2553764">
            <a:off x="5114209" y="257149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553764">
            <a:off x="5472283" y="338205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553764">
            <a:off x="2553884" y="314237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500518" y="315819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3261306" y="292665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2553764">
            <a:off x="3861024" y="29715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553764">
            <a:off x="6087286" y="29343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553764">
            <a:off x="3476955" y="237023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4807221">
            <a:off x="2467691" y="489991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4807221">
            <a:off x="5101895" y="454683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4807221">
            <a:off x="2256917" y="39770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4807221">
            <a:off x="2779305" y="39343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4807221">
            <a:off x="4777077" y="38177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4807221">
            <a:off x="2826753" y="43029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4807221">
            <a:off x="5928860" y="37569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4807221">
            <a:off x="2633139" y="41658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4807221">
            <a:off x="3901005" y="361560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4807221">
            <a:off x="6199305" y="37455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4807221">
            <a:off x="3636933" y="43355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4807221">
            <a:off x="3376688" y="34335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4807221">
            <a:off x="4504412" y="455392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4807221">
            <a:off x="2509588" y="34564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4807221">
            <a:off x="2370687" y="36682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807221">
            <a:off x="5544733" y="39544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4807221">
            <a:off x="5183923" y="37726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4807221">
            <a:off x="4408009" y="38064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5100624">
            <a:off x="2354720" y="431458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5100624">
            <a:off x="6050367" y="51787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5100624">
            <a:off x="5799576" y="533767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5100624">
            <a:off x="6028073" y="49124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5100624">
            <a:off x="6203914" y="460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5100624">
            <a:off x="5777829" y="481390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15100624">
            <a:off x="5772024" y="421859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5100624">
            <a:off x="5198519" y="48971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15100624">
            <a:off x="6090727" y="42647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5100624">
            <a:off x="4707020" y="440049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15100624">
            <a:off x="5518138" y="425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15100624">
            <a:off x="4994363" y="42782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15100624">
            <a:off x="5709027" y="50642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15100624">
            <a:off x="6577660" y="509226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15100624">
            <a:off x="6356176" y="530001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5100624">
            <a:off x="5930930" y="446938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5100624">
            <a:off x="6653052" y="475449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15100624">
            <a:off x="5523498" y="490371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2D84D8-D30F-9144-8CAD-55B897C3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AC2A9-6CF9-E74E-868F-E709D32B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163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59670" y="363415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7662" y="421021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5654" y="39221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7487" y="42727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569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1243" y="34605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7673" y="42040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93357" y="384228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3573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14108" y="440307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28082" y="45637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93790" y="42453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65148" y="37561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86431" y="45652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1565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1026" y="40806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2695" y="47200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14556" y="398268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553764">
            <a:off x="3922403" y="2500663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553764">
            <a:off x="3069414" y="269063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2553764">
            <a:off x="3621506" y="26153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2553764">
            <a:off x="3019610" y="305109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2553764">
            <a:off x="3848874" y="332648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553764">
            <a:off x="4256812" y="28181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2553764">
            <a:off x="5001107" y="290822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2553764">
            <a:off x="4812424" y="3313115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553764">
            <a:off x="4778364" y="306203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553764">
            <a:off x="5759081" y="3087421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2553764">
            <a:off x="5114209" y="257149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553764">
            <a:off x="5472283" y="338205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553764">
            <a:off x="2553884" y="314237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500518" y="315819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3261306" y="292665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2553764">
            <a:off x="3861024" y="29715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553764">
            <a:off x="6087286" y="29343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553764">
            <a:off x="3476955" y="237023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4807221">
            <a:off x="2467691" y="489991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4807221">
            <a:off x="5101895" y="454683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4807221">
            <a:off x="2256917" y="39770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4807221">
            <a:off x="2779305" y="39343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4807221">
            <a:off x="4777077" y="38177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4807221">
            <a:off x="2826753" y="43029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4807221">
            <a:off x="5928860" y="37569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4807221">
            <a:off x="2633139" y="41658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4807221">
            <a:off x="3901005" y="361560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4807221">
            <a:off x="6199305" y="37455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4807221">
            <a:off x="3636933" y="43355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4807221">
            <a:off x="3376688" y="34335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4807221">
            <a:off x="4504412" y="455392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4807221">
            <a:off x="2509588" y="34564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4807221">
            <a:off x="2370687" y="36682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807221">
            <a:off x="5544733" y="39544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4807221">
            <a:off x="5183923" y="37726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4807221">
            <a:off x="4408009" y="38064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5100624">
            <a:off x="2354720" y="431458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5100624">
            <a:off x="6050367" y="51787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5100624">
            <a:off x="5799576" y="533767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5100624">
            <a:off x="6028073" y="49124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5100624">
            <a:off x="6203914" y="460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5100624">
            <a:off x="5777829" y="481390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15100624">
            <a:off x="5772024" y="421859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5100624">
            <a:off x="5198519" y="48971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15100624">
            <a:off x="6090727" y="42647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5100624">
            <a:off x="4707020" y="440049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15100624">
            <a:off x="5518138" y="425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15100624">
            <a:off x="4994363" y="42782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15100624">
            <a:off x="5709027" y="50642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15100624">
            <a:off x="6577660" y="509226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15100624">
            <a:off x="6356176" y="530001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5100624">
            <a:off x="5930930" y="446938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5100624">
            <a:off x="6653052" y="475449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15100624">
            <a:off x="5523498" y="490371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1660769" y="3223846"/>
            <a:ext cx="5793154" cy="63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651155" y="1437027"/>
            <a:ext cx="40249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Linear SVM in new coordinate system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748847" y="5294923"/>
            <a:ext cx="3973226" cy="1024821"/>
            <a:chOff x="2748847" y="5294923"/>
            <a:chExt cx="3973226" cy="1024821"/>
          </a:xfrm>
        </p:grpSpPr>
        <p:sp>
          <p:nvSpPr>
            <p:cNvPr id="88" name="Rectangle 87"/>
            <p:cNvSpPr/>
            <p:nvPr/>
          </p:nvSpPr>
          <p:spPr>
            <a:xfrm>
              <a:off x="2748847" y="5950412"/>
              <a:ext cx="3973226" cy="36933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Non linear geometric transformation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endCxn id="88" idx="0"/>
            </p:cNvCxnSpPr>
            <p:nvPr/>
          </p:nvCxnSpPr>
          <p:spPr>
            <a:xfrm>
              <a:off x="4728308" y="5294923"/>
              <a:ext cx="0" cy="65548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3BF910-D92A-CC4D-B374-C20D28D4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50030"/>
            <a:ext cx="2895600" cy="476250"/>
          </a:xfrm>
        </p:spPr>
        <p:txBody>
          <a:bodyPr/>
          <a:lstStyle/>
          <a:p>
            <a:r>
              <a:rPr lang="es-ES" dirty="0"/>
              <a:t>PAT04_SVM.pptx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C829B0-31D2-714B-B17F-84E1A837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6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 84"/>
          <p:cNvSpPr/>
          <p:nvPr/>
        </p:nvSpPr>
        <p:spPr>
          <a:xfrm>
            <a:off x="4073764" y="1484923"/>
            <a:ext cx="2530231" cy="271584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691887" y="3752335"/>
            <a:ext cx="149696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BA3D0D-6A25-F64C-8229-D3258EF7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A0667-6ECF-504E-B924-2714D5F4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25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159670" y="3634153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sp>
        <p:nvSpPr>
          <p:cNvPr id="94" name="Oval 93"/>
          <p:cNvSpPr/>
          <p:nvPr/>
        </p:nvSpPr>
        <p:spPr>
          <a:xfrm rot="2553764">
            <a:off x="4480269" y="383087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47" y="4814071"/>
            <a:ext cx="2987046" cy="812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13" y="2343473"/>
            <a:ext cx="484761" cy="275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9" y="3716591"/>
            <a:ext cx="2159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378" y="3588776"/>
            <a:ext cx="2159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125" y="4729318"/>
            <a:ext cx="3048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578" y="2907048"/>
            <a:ext cx="7747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70" y="5590320"/>
            <a:ext cx="774700" cy="203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117F-0C3D-6F4D-97C4-847EA419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81F6-6331-5E4B-BA04-6A2D0E1F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800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8215" y="150428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267822" y="3535833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 rot="2553764">
            <a:off x="4480269" y="390952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99" y="3716591"/>
            <a:ext cx="2159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78" y="3588776"/>
            <a:ext cx="2159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25" y="4729318"/>
            <a:ext cx="3048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78" y="2907048"/>
            <a:ext cx="7747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558" y="4520782"/>
            <a:ext cx="774700" cy="203200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711627" y="1504280"/>
            <a:ext cx="2530231" cy="271584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952516" y="1705840"/>
            <a:ext cx="2228068" cy="2335217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 w="12700">
            <a:solidFill>
              <a:srgbClr val="26262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384954" y="1307090"/>
            <a:ext cx="2952942" cy="3112292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 w="12700">
            <a:solidFill>
              <a:srgbClr val="26262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8270" y="1892506"/>
            <a:ext cx="7366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00" y="4712518"/>
            <a:ext cx="3789725" cy="74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300" y="5619956"/>
            <a:ext cx="3954984" cy="6841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299588" y="5388076"/>
            <a:ext cx="3518923" cy="646331"/>
            <a:chOff x="5299588" y="5801032"/>
            <a:chExt cx="3518923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99588" y="5801032"/>
              <a:ext cx="3126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don’t need         , we only need the kernel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29411" y="6170746"/>
              <a:ext cx="1689100" cy="266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2393" y="5883213"/>
              <a:ext cx="469900" cy="266700"/>
            </a:xfrm>
            <a:prstGeom prst="rect">
              <a:avLst/>
            </a:prstGeom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5691DE-E2E5-EB4B-8F7F-95C288E7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7B80D-7F9B-144D-B27F-3274CFE9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0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5660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(Kernels)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43" y="3795848"/>
            <a:ext cx="21336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43" y="2920517"/>
            <a:ext cx="965200" cy="406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643" y="5605213"/>
            <a:ext cx="3505200" cy="40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643" y="4665714"/>
            <a:ext cx="3111500" cy="444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19" y="1931737"/>
            <a:ext cx="4330700" cy="4064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56710" y="2903352"/>
            <a:ext cx="17443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rebuchet MS"/>
                <a:cs typeface="Trebuchet MS"/>
              </a:rPr>
              <a:t>linear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Trebuchet MS"/>
              <a:cs typeface="Trebuchet MS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rebuchet MS"/>
                <a:cs typeface="Trebuchet MS"/>
              </a:rPr>
              <a:t>polynomial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Trebuchet MS"/>
              <a:cs typeface="Trebuchet MS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rebuchet MS"/>
                <a:cs typeface="Trebuchet MS"/>
              </a:rPr>
              <a:t>radial basis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Trebuchet MS"/>
              <a:cs typeface="Trebuchet MS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rebuchet MS"/>
                <a:cs typeface="Trebuchet MS"/>
              </a:rPr>
              <a:t>sigmoid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74A88F-7263-FC4C-BA04-76E92F9C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874A9-23D7-9549-8175-9F9D42D8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891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BF60F2B-658A-5C43-A34A-9B3FE6BB0D63}"/>
              </a:ext>
            </a:extLst>
          </p:cNvPr>
          <p:cNvGrpSpPr/>
          <p:nvPr/>
        </p:nvGrpSpPr>
        <p:grpSpPr>
          <a:xfrm>
            <a:off x="4423144" y="1189517"/>
            <a:ext cx="4450908" cy="3706775"/>
            <a:chOff x="4423144" y="1189517"/>
            <a:chExt cx="4450908" cy="37067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8E9645-7BFE-0748-8A3E-24BE3B569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474"/>
            <a:stretch/>
          </p:blipFill>
          <p:spPr>
            <a:xfrm>
              <a:off x="5059579" y="1189517"/>
              <a:ext cx="3814473" cy="3706775"/>
            </a:xfrm>
            <a:prstGeom prst="rect">
              <a:avLst/>
            </a:prstGeom>
          </p:spPr>
        </p:pic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E84943A-4E96-A848-AB70-7EA885086534}"/>
                </a:ext>
              </a:extLst>
            </p:cNvPr>
            <p:cNvSpPr/>
            <p:nvPr/>
          </p:nvSpPr>
          <p:spPr>
            <a:xfrm>
              <a:off x="4423144" y="2721933"/>
              <a:ext cx="329609" cy="276446"/>
            </a:xfrm>
            <a:prstGeom prst="rightArrow">
              <a:avLst/>
            </a:prstGeom>
            <a:solidFill>
              <a:srgbClr val="FF93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3A416-D7AF-1149-B277-3D23BB5A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ECD91-FD08-E241-8498-9CDE3012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36</a:t>
            </a:fld>
            <a:endParaRPr lang="es-E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F0E275-7981-6E46-809A-78837C9E1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8"/>
          <a:stretch/>
        </p:blipFill>
        <p:spPr>
          <a:xfrm>
            <a:off x="471967" y="1490864"/>
            <a:ext cx="3711764" cy="340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CCFA9E-5580-5348-A146-BB455166F6DB}"/>
              </a:ext>
            </a:extLst>
          </p:cNvPr>
          <p:cNvSpPr txBox="1"/>
          <p:nvPr/>
        </p:nvSpPr>
        <p:spPr>
          <a:xfrm>
            <a:off x="793059" y="5386092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Linear Separation is impossible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EDE7DC-61B7-AE43-ADDE-4FA189B22BC8}"/>
              </a:ext>
            </a:extLst>
          </p:cNvPr>
          <p:cNvGrpSpPr/>
          <p:nvPr/>
        </p:nvGrpSpPr>
        <p:grpSpPr>
          <a:xfrm>
            <a:off x="5271479" y="3838345"/>
            <a:ext cx="3457851" cy="1917079"/>
            <a:chOff x="5271479" y="3838345"/>
            <a:chExt cx="3457851" cy="19170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CA5FED-B5B3-584E-9218-2FEF96EA50B2}"/>
                </a:ext>
              </a:extLst>
            </p:cNvPr>
            <p:cNvSpPr txBox="1"/>
            <p:nvPr/>
          </p:nvSpPr>
          <p:spPr>
            <a:xfrm>
              <a:off x="5271479" y="5386092"/>
              <a:ext cx="3031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Linear Separation is Perfect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5799FE0-12D5-5146-88D6-94783CAD0909}"/>
                </a:ext>
              </a:extLst>
            </p:cNvPr>
            <p:cNvSpPr/>
            <p:nvPr/>
          </p:nvSpPr>
          <p:spPr>
            <a:xfrm>
              <a:off x="5486400" y="3838345"/>
              <a:ext cx="3242930" cy="350875"/>
            </a:xfrm>
            <a:custGeom>
              <a:avLst/>
              <a:gdLst>
                <a:gd name="connsiteX0" fmla="*/ 0 w 3242930"/>
                <a:gd name="connsiteY0" fmla="*/ 212652 h 350875"/>
                <a:gd name="connsiteX1" fmla="*/ 1169581 w 3242930"/>
                <a:gd name="connsiteY1" fmla="*/ 0 h 350875"/>
                <a:gd name="connsiteX2" fmla="*/ 3242930 w 3242930"/>
                <a:gd name="connsiteY2" fmla="*/ 148856 h 350875"/>
                <a:gd name="connsiteX3" fmla="*/ 2073349 w 3242930"/>
                <a:gd name="connsiteY3" fmla="*/ 350875 h 350875"/>
                <a:gd name="connsiteX4" fmla="*/ 0 w 3242930"/>
                <a:gd name="connsiteY4" fmla="*/ 212652 h 35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2930" h="350875">
                  <a:moveTo>
                    <a:pt x="0" y="212652"/>
                  </a:moveTo>
                  <a:lnTo>
                    <a:pt x="1169581" y="0"/>
                  </a:lnTo>
                  <a:lnTo>
                    <a:pt x="3242930" y="148856"/>
                  </a:lnTo>
                  <a:lnTo>
                    <a:pt x="2073349" y="350875"/>
                  </a:lnTo>
                  <a:lnTo>
                    <a:pt x="0" y="21265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  <a:alpha val="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477CC82-E6D7-6A4A-89F4-29DD00D1E121}"/>
              </a:ext>
            </a:extLst>
          </p:cNvPr>
          <p:cNvSpPr txBox="1"/>
          <p:nvPr/>
        </p:nvSpPr>
        <p:spPr>
          <a:xfrm>
            <a:off x="793059" y="539399"/>
            <a:ext cx="242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 panose="020B0703020202090204" pitchFamily="34" charset="0"/>
                <a:cs typeface="Trebuchet MS"/>
              </a:rPr>
              <a:t>The Kernel Trick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056AD0-9615-C049-B00A-3CD330F5D2F0}"/>
              </a:ext>
            </a:extLst>
          </p:cNvPr>
          <p:cNvGrpSpPr/>
          <p:nvPr/>
        </p:nvGrpSpPr>
        <p:grpSpPr>
          <a:xfrm>
            <a:off x="1918571" y="3022604"/>
            <a:ext cx="2834182" cy="837018"/>
            <a:chOff x="1918571" y="3022604"/>
            <a:chExt cx="2834182" cy="837018"/>
          </a:xfrm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714ED70E-9676-AD48-A5CA-37F8F9CC429D}"/>
                </a:ext>
              </a:extLst>
            </p:cNvPr>
            <p:cNvSpPr/>
            <p:nvPr/>
          </p:nvSpPr>
          <p:spPr>
            <a:xfrm rot="10800000">
              <a:off x="4423144" y="3583176"/>
              <a:ext cx="329609" cy="276446"/>
            </a:xfrm>
            <a:prstGeom prst="rightArrow">
              <a:avLst/>
            </a:prstGeom>
            <a:solidFill>
              <a:srgbClr val="FF93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71DB411-194E-914A-BCDE-82A8C766AD32}"/>
                </a:ext>
              </a:extLst>
            </p:cNvPr>
            <p:cNvSpPr/>
            <p:nvPr/>
          </p:nvSpPr>
          <p:spPr>
            <a:xfrm>
              <a:off x="1918571" y="3022604"/>
              <a:ext cx="455237" cy="38671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7AE1EAF-DFFD-9142-85BE-CA5DE36FFAAA}"/>
              </a:ext>
            </a:extLst>
          </p:cNvPr>
          <p:cNvSpPr/>
          <p:nvPr/>
        </p:nvSpPr>
        <p:spPr>
          <a:xfrm>
            <a:off x="589126" y="6219847"/>
            <a:ext cx="6518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  <a:hlinkClick r:id="rId4"/>
              </a:rPr>
              <a:t>https://youtu.be/N1vOgolbjSc</a:t>
            </a:r>
            <a:r>
              <a:rPr lang="en-US" sz="1400" dirty="0">
                <a:latin typeface="Trebuchet MS" panose="020B070302020209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53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0334D-8A57-D541-840E-536872AE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2320"/>
            <a:ext cx="2895600" cy="476250"/>
          </a:xfrm>
        </p:spPr>
        <p:txBody>
          <a:bodyPr/>
          <a:lstStyle/>
          <a:p>
            <a:r>
              <a:rPr lang="es-ES" dirty="0"/>
              <a:t>PAT04_SVM.pptx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7B50A-8F52-9245-B504-4AE63CCD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37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BF3E3-DC27-7147-9289-DB6E0A17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49" y="3738534"/>
            <a:ext cx="6737771" cy="271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0D3A9-91F3-9D4F-8215-5AF35D3E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30" y="1039827"/>
            <a:ext cx="6737770" cy="2741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B1FB86-918D-8245-8044-A2896387C6C5}"/>
              </a:ext>
            </a:extLst>
          </p:cNvPr>
          <p:cNvSpPr txBox="1"/>
          <p:nvPr/>
        </p:nvSpPr>
        <p:spPr>
          <a:xfrm>
            <a:off x="793059" y="539399"/>
            <a:ext cx="464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rebuchet MS" panose="020B0703020202090204" pitchFamily="34" charset="0"/>
                <a:cs typeface="Trebuchet MS"/>
              </a:rPr>
              <a:t>Examples: SVM-LIN and SVM-RBF</a:t>
            </a:r>
            <a:endParaRPr lang="en-US" sz="2400" dirty="0">
              <a:latin typeface="Trebuchet MS" panose="020B070302020209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70368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2) Linear with no perfect 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3) Non linear</a:t>
              </a:r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C2A0125-3964-A34C-A567-AF967251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A76F9E2-01AF-F24A-956D-BB57B9E3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21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Trebuchet MS"/>
                  <a:cs typeface="Trebuchet MS"/>
                </a:rPr>
                <a:t>2) Linear with no perfect 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3) Non linear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470769" y="3370385"/>
            <a:ext cx="1924539" cy="323361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17D0CEC-628D-0F4E-B80C-C2C7E7EF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DC07254-23AF-8D4F-87C0-1BE3C433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75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62194" y="1837123"/>
            <a:ext cx="112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Class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47056" y="4930062"/>
            <a:ext cx="112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Class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4A2CE-24ED-4E46-AF08-BDD8E9CF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30017-92D4-094A-ABC2-AAD9A87A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23836" y="1513036"/>
            <a:ext cx="8174200" cy="4338733"/>
            <a:chOff x="1023836" y="1513036"/>
            <a:chExt cx="8174200" cy="4338733"/>
          </a:xfrm>
        </p:grpSpPr>
        <p:sp>
          <p:nvSpPr>
            <p:cNvPr id="45" name="TextBox 44"/>
            <p:cNvSpPr txBox="1"/>
            <p:nvPr/>
          </p:nvSpPr>
          <p:spPr>
            <a:xfrm>
              <a:off x="5550884" y="1513036"/>
              <a:ext cx="3647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Line 1 separates the classes perfectly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637692" y="2227385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3836" y="1938966"/>
              <a:ext cx="1563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Decision Line 1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83163" y="1782664"/>
            <a:ext cx="8320738" cy="3727182"/>
            <a:chOff x="877298" y="1513036"/>
            <a:chExt cx="8320738" cy="3727182"/>
          </a:xfrm>
        </p:grpSpPr>
        <p:sp>
          <p:nvSpPr>
            <p:cNvPr id="54" name="TextBox 53"/>
            <p:cNvSpPr txBox="1"/>
            <p:nvPr/>
          </p:nvSpPr>
          <p:spPr>
            <a:xfrm>
              <a:off x="5550884" y="1513036"/>
              <a:ext cx="3647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FF00"/>
                  </a:solidFill>
                  <a:latin typeface="Trebuchet MS"/>
                  <a:cs typeface="Trebuchet MS"/>
                </a:rPr>
                <a:t>Line 2 separates the classes perfectly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485289" y="2387603"/>
              <a:ext cx="3946769" cy="2852615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77298" y="2222270"/>
              <a:ext cx="1563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FF00"/>
                  </a:solidFill>
                  <a:latin typeface="Trebuchet MS"/>
                  <a:cs typeface="Trebuchet MS"/>
                </a:rPr>
                <a:t>Decision Line 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81568" y="2052292"/>
            <a:ext cx="8428198" cy="2812785"/>
            <a:chOff x="769838" y="1513036"/>
            <a:chExt cx="8428198" cy="2812785"/>
          </a:xfrm>
        </p:grpSpPr>
        <p:sp>
          <p:nvSpPr>
            <p:cNvPr id="61" name="TextBox 60"/>
            <p:cNvSpPr txBox="1"/>
            <p:nvPr/>
          </p:nvSpPr>
          <p:spPr>
            <a:xfrm>
              <a:off x="5550884" y="1513036"/>
              <a:ext cx="3647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6600"/>
                  </a:solidFill>
                  <a:latin typeface="Trebuchet MS"/>
                  <a:cs typeface="Trebuchet MS"/>
                </a:rPr>
                <a:t>Line 3 separates the classes perfectly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93808" y="2704129"/>
              <a:ext cx="4269154" cy="1621692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69838" y="2534888"/>
              <a:ext cx="1563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6600"/>
                  </a:solidFill>
                  <a:latin typeface="Trebuchet MS"/>
                  <a:cs typeface="Trebuchet MS"/>
                </a:rPr>
                <a:t>Decision Line 3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232769" y="2569308"/>
            <a:ext cx="228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Which</a:t>
            </a:r>
            <a:r>
              <a:rPr lang="en-US" dirty="0"/>
              <a:t> one is better?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71" name="Oval 7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90" name="Oval 8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066DA-3A80-FA45-AF6D-B61BCB77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26FBCC-A5A5-FA46-9455-16426826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1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637692" y="222738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0323" y="1513036"/>
            <a:ext cx="6080370" cy="4534114"/>
            <a:chOff x="2780323" y="1513036"/>
            <a:chExt cx="6080370" cy="4534114"/>
          </a:xfrm>
        </p:grpSpPr>
        <p:grpSp>
          <p:nvGrpSpPr>
            <p:cNvPr id="46" name="Group 45"/>
            <p:cNvGrpSpPr/>
            <p:nvPr/>
          </p:nvGrpSpPr>
          <p:grpSpPr>
            <a:xfrm>
              <a:off x="2780323" y="1513036"/>
              <a:ext cx="6080370" cy="4534114"/>
              <a:chOff x="2780323" y="1513036"/>
              <a:chExt cx="6080370" cy="453411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550885" y="1513036"/>
                <a:ext cx="33098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For a decision line, we define margin ‘</a:t>
                </a:r>
                <a:r>
                  <a:rPr lang="en-US" sz="1600" dirty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b</a:t>
                </a:r>
                <a:r>
                  <a:rPr lang="en-US" sz="1600" baseline="-25000" dirty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1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’ as the perpendicular distance of the line to the nearest sample of class 1.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780323" y="2076946"/>
                <a:ext cx="3331308" cy="3624384"/>
              </a:xfrm>
              <a:prstGeom prst="line">
                <a:avLst/>
              </a:prstGeom>
              <a:ln w="12700" cmpd="sng">
                <a:solidFill>
                  <a:srgbClr val="0000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 flipH="1">
                <a:off x="5949462" y="5148385"/>
                <a:ext cx="341923" cy="36146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5490308" y="5681780"/>
                <a:ext cx="328247" cy="36537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6260476" y="4807411"/>
              <a:ext cx="39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Trebuchet MS"/>
                  <a:cs typeface="Trebuchet MS"/>
                </a:rPr>
                <a:t>1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186705" y="2301611"/>
            <a:ext cx="6702168" cy="3815882"/>
            <a:chOff x="2186705" y="2301611"/>
            <a:chExt cx="6702168" cy="3815882"/>
          </a:xfrm>
        </p:grpSpPr>
        <p:grpSp>
          <p:nvGrpSpPr>
            <p:cNvPr id="84" name="Group 83"/>
            <p:cNvGrpSpPr/>
            <p:nvPr/>
          </p:nvGrpSpPr>
          <p:grpSpPr>
            <a:xfrm>
              <a:off x="2473580" y="2301611"/>
              <a:ext cx="6415293" cy="3815882"/>
              <a:chOff x="2477484" y="1289539"/>
              <a:chExt cx="6415293" cy="381588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582969" y="1544302"/>
                <a:ext cx="3309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And 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we define margin ‘</a:t>
                </a:r>
                <a:r>
                  <a:rPr lang="en-US" sz="1600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b</a:t>
                </a:r>
                <a:r>
                  <a:rPr lang="en-US" sz="1600" baseline="-25000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2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’ as the perpendicular distance of the line to the nearest sample of class 2.</a:t>
                </a: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477484" y="1481037"/>
                <a:ext cx="3331308" cy="3624384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3038231" y="1289539"/>
                <a:ext cx="341923" cy="36146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V="1">
                <a:off x="2491156" y="1871779"/>
                <a:ext cx="328247" cy="3653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2186705" y="3127104"/>
              <a:ext cx="39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91" name="Oval 90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593968-57F4-3C47-B7E9-35EAA231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7F5B3-B878-CD43-8DDC-266042A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8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637692" y="222738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780323" y="2076946"/>
            <a:ext cx="3331308" cy="3624384"/>
          </a:xfrm>
          <a:prstGeom prst="line">
            <a:avLst/>
          </a:prstGeom>
          <a:ln w="127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949462" y="5148385"/>
            <a:ext cx="341923" cy="3614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490308" y="5681780"/>
            <a:ext cx="328247" cy="3653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60476" y="4807411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2186705" y="2301611"/>
            <a:ext cx="3618183" cy="3815882"/>
            <a:chOff x="2186705" y="2301611"/>
            <a:chExt cx="3618183" cy="3815882"/>
          </a:xfrm>
        </p:grpSpPr>
        <p:grpSp>
          <p:nvGrpSpPr>
            <p:cNvPr id="84" name="Group 83"/>
            <p:cNvGrpSpPr/>
            <p:nvPr/>
          </p:nvGrpSpPr>
          <p:grpSpPr>
            <a:xfrm>
              <a:off x="2473580" y="2301611"/>
              <a:ext cx="3331308" cy="3815882"/>
              <a:chOff x="2477484" y="1289539"/>
              <a:chExt cx="3331308" cy="3815882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2477484" y="1481037"/>
                <a:ext cx="3331308" cy="3624384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3038231" y="1289539"/>
                <a:ext cx="341923" cy="36146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V="1">
                <a:off x="2491156" y="1871779"/>
                <a:ext cx="328247" cy="3653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2186705" y="3127104"/>
              <a:ext cx="39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61" name="Oval 60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C891AE-9E40-3240-AD1A-CEE35233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6B3DE-7D29-A543-A17B-85F246CD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9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SVM: Support Vector Machines (two classes)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598616" y="2266461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780323" y="2076946"/>
            <a:ext cx="3331308" cy="3624384"/>
          </a:xfrm>
          <a:prstGeom prst="line">
            <a:avLst/>
          </a:prstGeom>
          <a:ln w="127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949462" y="5148385"/>
            <a:ext cx="341923" cy="3614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441463" y="5720856"/>
            <a:ext cx="328247" cy="3653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60476" y="4807411"/>
            <a:ext cx="75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Trebuchet MS"/>
                <a:cs typeface="Trebuchet MS"/>
              </a:rPr>
              <a:t>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= 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186705" y="2340687"/>
            <a:ext cx="3618183" cy="3776806"/>
            <a:chOff x="2186705" y="2340687"/>
            <a:chExt cx="3618183" cy="3776806"/>
          </a:xfrm>
        </p:grpSpPr>
        <p:grpSp>
          <p:nvGrpSpPr>
            <p:cNvPr id="84" name="Group 83"/>
            <p:cNvGrpSpPr/>
            <p:nvPr/>
          </p:nvGrpSpPr>
          <p:grpSpPr>
            <a:xfrm>
              <a:off x="2473580" y="2340687"/>
              <a:ext cx="3331308" cy="3776806"/>
              <a:chOff x="2477484" y="1328615"/>
              <a:chExt cx="3331308" cy="3776806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2477484" y="1481037"/>
                <a:ext cx="3331308" cy="3624384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2999155" y="1328615"/>
                <a:ext cx="341923" cy="36146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V="1">
                <a:off x="2491156" y="1871779"/>
                <a:ext cx="328247" cy="3653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2186705" y="3127104"/>
              <a:ext cx="7131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= b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5" name="Oval 54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CF5FE5-7CCB-594F-AF36-2E71266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PAT04_SVM.pptx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C08FC-0B25-3548-9DC1-65195910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5890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1176</Words>
  <Application>Microsoft Macintosh PowerPoint</Application>
  <PresentationFormat>On-screen Show (4:3)</PresentationFormat>
  <Paragraphs>338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Trebuchet MS</vt:lpstr>
      <vt:lpstr>Wingdings</vt:lpstr>
      <vt:lpstr>Diseño predeterminado</vt:lpstr>
      <vt:lpstr>PowerPoint Presentation</vt:lpstr>
      <vt:lpstr>PowerPoint Presentation</vt:lpstr>
      <vt:lpstr>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69</cp:revision>
  <dcterms:created xsi:type="dcterms:W3CDTF">2010-05-25T21:48:43Z</dcterms:created>
  <dcterms:modified xsi:type="dcterms:W3CDTF">2020-05-19T15:01:26Z</dcterms:modified>
</cp:coreProperties>
</file>