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459" r:id="rId2"/>
    <p:sldId id="447" r:id="rId3"/>
    <p:sldId id="448" r:id="rId4"/>
    <p:sldId id="449" r:id="rId5"/>
    <p:sldId id="450" r:id="rId6"/>
    <p:sldId id="451" r:id="rId7"/>
    <p:sldId id="453" r:id="rId8"/>
    <p:sldId id="455" r:id="rId9"/>
    <p:sldId id="456" r:id="rId10"/>
    <p:sldId id="457" r:id="rId11"/>
    <p:sldId id="350" r:id="rId12"/>
    <p:sldId id="444" r:id="rId13"/>
    <p:sldId id="445" r:id="rId14"/>
    <p:sldId id="352" r:id="rId15"/>
    <p:sldId id="362" r:id="rId16"/>
    <p:sldId id="363" r:id="rId17"/>
    <p:sldId id="366" r:id="rId18"/>
    <p:sldId id="365" r:id="rId19"/>
    <p:sldId id="430" r:id="rId20"/>
    <p:sldId id="434" r:id="rId21"/>
    <p:sldId id="435" r:id="rId22"/>
    <p:sldId id="436" r:id="rId23"/>
    <p:sldId id="438" r:id="rId24"/>
    <p:sldId id="468" r:id="rId25"/>
    <p:sldId id="470" r:id="rId26"/>
    <p:sldId id="357" r:id="rId27"/>
    <p:sldId id="358" r:id="rId28"/>
    <p:sldId id="359" r:id="rId29"/>
    <p:sldId id="360" r:id="rId30"/>
    <p:sldId id="460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36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/>
    <p:restoredTop sz="90730" autoAdjust="0"/>
  </p:normalViewPr>
  <p:slideViewPr>
    <p:cSldViewPr snapToGrid="0" snapToObjects="1">
      <p:cViewPr>
        <p:scale>
          <a:sx n="200" d="100"/>
          <a:sy n="200" d="100"/>
        </p:scale>
        <p:origin x="-1096" y="-2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perception.csl.illinois.edu/recognition/Home.html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6.png"/><Relationship Id="rId26" Type="http://schemas.openxmlformats.org/officeDocument/2006/relationships/image" Target="../media/image55.png"/><Relationship Id="rId3" Type="http://schemas.openxmlformats.org/officeDocument/2006/relationships/image" Target="../media/image49.png"/><Relationship Id="rId21" Type="http://schemas.openxmlformats.org/officeDocument/2006/relationships/image" Target="../media/image5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4.png"/><Relationship Id="rId25" Type="http://schemas.openxmlformats.org/officeDocument/2006/relationships/image" Target="../media/image54.png"/><Relationship Id="rId2" Type="http://schemas.openxmlformats.org/officeDocument/2006/relationships/image" Target="../media/image57.png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3.png"/><Relationship Id="rId5" Type="http://schemas.openxmlformats.org/officeDocument/2006/relationships/image" Target="../media/image42.png"/><Relationship Id="rId15" Type="http://schemas.openxmlformats.org/officeDocument/2006/relationships/image" Target="../media/image41.png"/><Relationship Id="rId23" Type="http://schemas.openxmlformats.org/officeDocument/2006/relationships/image" Target="../media/image52.png"/><Relationship Id="rId10" Type="http://schemas.openxmlformats.org/officeDocument/2006/relationships/image" Target="../media/image36.png"/><Relationship Id="rId19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Sparse Representations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76" y="2765150"/>
            <a:ext cx="1044627" cy="1299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12" y="2765150"/>
            <a:ext cx="133450" cy="166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34" y="2531189"/>
            <a:ext cx="1402559" cy="172132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29292" y="1904528"/>
            <a:ext cx="1036756" cy="2963546"/>
            <a:chOff x="6333434" y="3843655"/>
            <a:chExt cx="1036756" cy="2963546"/>
          </a:xfrm>
        </p:grpSpPr>
        <p:sp>
          <p:nvSpPr>
            <p:cNvPr id="8" name="TextBox 7"/>
            <p:cNvSpPr txBox="1"/>
            <p:nvPr/>
          </p:nvSpPr>
          <p:spPr>
            <a:xfrm>
              <a:off x="6966048" y="4552463"/>
              <a:ext cx="24643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3434" y="5205646"/>
              <a:ext cx="491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y</a:t>
              </a:r>
              <a:r>
                <a:rPr lang="en-US" dirty="0"/>
                <a:t> = </a:t>
              </a:r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6794468" y="3843655"/>
              <a:ext cx="107137" cy="296354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ket 10"/>
            <p:cNvSpPr/>
            <p:nvPr/>
          </p:nvSpPr>
          <p:spPr>
            <a:xfrm>
              <a:off x="7294290" y="3843655"/>
              <a:ext cx="75900" cy="296354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1647" y="1929525"/>
            <a:ext cx="3031945" cy="2135605"/>
            <a:chOff x="4085789" y="3868652"/>
            <a:chExt cx="3031945" cy="213560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3868652"/>
              <a:ext cx="42078" cy="7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4085789" y="4704277"/>
              <a:ext cx="45719" cy="1299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76602" y="2775498"/>
            <a:ext cx="2541971" cy="1299980"/>
            <a:chOff x="4580744" y="4714625"/>
            <a:chExt cx="2541971" cy="129998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4978634"/>
              <a:ext cx="47059" cy="720000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4580744" y="4714625"/>
              <a:ext cx="45719" cy="129998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9547" y="2775498"/>
            <a:ext cx="2049026" cy="2059152"/>
            <a:chOff x="5073689" y="4714625"/>
            <a:chExt cx="2049026" cy="2059152"/>
          </a:xfrm>
        </p:grpSpPr>
        <p:pic>
          <p:nvPicPr>
            <p:cNvPr id="19" name="Picture 18" descr="Screen Shot 2014-03-19 at 4.15.48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909" y="6053777"/>
              <a:ext cx="41806" cy="720000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</p:pic>
        <p:sp>
          <p:nvSpPr>
            <p:cNvPr id="20" name="Rectangle 19"/>
            <p:cNvSpPr/>
            <p:nvPr/>
          </p:nvSpPr>
          <p:spPr>
            <a:xfrm>
              <a:off x="5073689" y="4714625"/>
              <a:ext cx="45719" cy="1299980"/>
            </a:xfrm>
            <a:prstGeom prst="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7417" y="889400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How can we work with 2D signals?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33417" y="5049357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110x90                  11x9                          99x1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77484" y="2032302"/>
            <a:ext cx="171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76092"/>
                </a:solidFill>
                <a:latin typeface="Trebuchet MS"/>
                <a:cs typeface="Trebuchet MS"/>
              </a:rPr>
              <a:t>Column 1</a:t>
            </a:r>
          </a:p>
          <a:p>
            <a:pPr algn="ctr"/>
            <a:r>
              <a:rPr lang="en-US" sz="1200" dirty="0">
                <a:solidFill>
                  <a:srgbClr val="376092"/>
                </a:solidFill>
                <a:latin typeface="Trebuchet MS"/>
                <a:cs typeface="Trebuchet MS"/>
              </a:rPr>
              <a:t>(11 elements)</a:t>
            </a: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solidFill>
                  <a:srgbClr val="376092"/>
                </a:solidFill>
                <a:latin typeface="Trebuchet MS"/>
                <a:cs typeface="Trebuchet MS"/>
              </a:rPr>
              <a:t>Column 5</a:t>
            </a:r>
          </a:p>
          <a:p>
            <a:pPr algn="ctr"/>
            <a:r>
              <a:rPr lang="en-US" sz="1200" dirty="0">
                <a:solidFill>
                  <a:srgbClr val="376092"/>
                </a:solidFill>
                <a:latin typeface="Trebuchet MS"/>
                <a:cs typeface="Trebuchet MS"/>
              </a:rPr>
              <a:t>(11 elements)</a:t>
            </a: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solidFill>
                  <a:srgbClr val="376092"/>
                </a:solidFill>
                <a:latin typeface="Trebuchet MS"/>
                <a:cs typeface="Trebuchet MS"/>
              </a:rPr>
              <a:t>Column 9</a:t>
            </a:r>
          </a:p>
          <a:p>
            <a:pPr algn="ctr"/>
            <a:r>
              <a:rPr lang="en-US" sz="1200" dirty="0">
                <a:solidFill>
                  <a:srgbClr val="376092"/>
                </a:solidFill>
                <a:latin typeface="Trebuchet MS"/>
                <a:cs typeface="Trebuchet MS"/>
              </a:rPr>
              <a:t>(11 elements)</a:t>
            </a:r>
          </a:p>
          <a:p>
            <a:pPr algn="ctr"/>
            <a:endParaRPr lang="en-US" sz="2000" dirty="0">
              <a:solidFill>
                <a:srgbClr val="376092"/>
              </a:solidFill>
              <a:latin typeface="Trebuchet MS"/>
              <a:cs typeface="Trebuchet M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02812" y="5659260"/>
            <a:ext cx="7595249" cy="676364"/>
            <a:chOff x="2662220" y="5659260"/>
            <a:chExt cx="7595249" cy="676364"/>
          </a:xfrm>
        </p:grpSpPr>
        <p:sp>
          <p:nvSpPr>
            <p:cNvPr id="24" name="Left Brace 23"/>
            <p:cNvSpPr/>
            <p:nvPr/>
          </p:nvSpPr>
          <p:spPr>
            <a:xfrm rot="16200000">
              <a:off x="3874664" y="4855206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62220" y="5935514"/>
              <a:ext cx="7595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      Down-sampling              Stacking</a:t>
              </a:r>
              <a:endParaRPr lang="en-US" sz="2000" dirty="0">
                <a:solidFill>
                  <a:srgbClr val="0000F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>
              <a:off x="6266821" y="4852385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6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0" y="1035635"/>
            <a:ext cx="9143999" cy="16890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creen Shot 2014-04-29 at 4.49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80" y="2986665"/>
            <a:ext cx="1350132" cy="453479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675895" y="1274942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41603" y="2068750"/>
            <a:ext cx="2320036" cy="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0229" y="1162701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M Roman 10 Regular"/>
                <a:cs typeface="LM Roman 10 Regular"/>
              </a:rPr>
              <a:t>x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802764" y="1429119"/>
            <a:ext cx="1733312" cy="641812"/>
            <a:chOff x="5740385" y="2839142"/>
            <a:chExt cx="1733312" cy="64181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772074" y="1201460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Left Brace 90"/>
          <p:cNvSpPr/>
          <p:nvPr/>
        </p:nvSpPr>
        <p:spPr>
          <a:xfrm rot="16200000">
            <a:off x="1939812" y="1426208"/>
            <a:ext cx="242634" cy="1856384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909434" y="2390660"/>
            <a:ext cx="30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LM Roman 10 Regular"/>
                <a:cs typeface="LM Roman 10 Regular"/>
              </a:rPr>
              <a:t>n</a:t>
            </a:r>
          </a:p>
        </p:txBody>
      </p:sp>
      <p:sp>
        <p:nvSpPr>
          <p:cNvPr id="95" name="Left Brace 94"/>
          <p:cNvSpPr/>
          <p:nvPr/>
        </p:nvSpPr>
        <p:spPr>
          <a:xfrm rot="16200000">
            <a:off x="6523157" y="1370405"/>
            <a:ext cx="242634" cy="1856384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0" y="3875757"/>
            <a:ext cx="9144000" cy="16890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09321" y="3440144"/>
            <a:ext cx="352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Sparse Linear Transformation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5668005" y="4115064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533713" y="4910066"/>
            <a:ext cx="3503943" cy="2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312339" y="4002823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M Roman 10 Regular"/>
                <a:cs typeface="LM Roman 10 Regular"/>
              </a:rPr>
              <a:t>x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5794826" y="4269241"/>
            <a:ext cx="2952789" cy="641278"/>
            <a:chOff x="5740385" y="2839142"/>
            <a:chExt cx="2117826" cy="641278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64184" y="4041582"/>
            <a:ext cx="2475253" cy="967109"/>
            <a:chOff x="772074" y="1201460"/>
            <a:chExt cx="2475253" cy="967109"/>
          </a:xfrm>
        </p:grpSpPr>
        <p:cxnSp>
          <p:nvCxnSpPr>
            <p:cNvPr id="129" name="Straight Arrow Connector 128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grpSp>
          <p:nvGrpSpPr>
            <p:cNvPr id="132" name="Group 131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Left Brace 154"/>
          <p:cNvSpPr/>
          <p:nvPr/>
        </p:nvSpPr>
        <p:spPr>
          <a:xfrm rot="16200000">
            <a:off x="1931922" y="4266330"/>
            <a:ext cx="242634" cy="1856384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901544" y="5230782"/>
            <a:ext cx="30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LM Roman 10 Regular"/>
                <a:cs typeface="LM Roman 10 Regular"/>
              </a:rPr>
              <a:t>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901875" y="5213905"/>
            <a:ext cx="715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LM Roman 10 Regular"/>
                <a:cs typeface="LM Roman 10 Regular"/>
              </a:rPr>
              <a:t>K&gt;n</a:t>
            </a:r>
          </a:p>
        </p:txBody>
      </p:sp>
      <p:sp>
        <p:nvSpPr>
          <p:cNvPr id="158" name="Left Brace 157"/>
          <p:cNvSpPr/>
          <p:nvPr/>
        </p:nvSpPr>
        <p:spPr>
          <a:xfrm rot="16200000">
            <a:off x="7130219" y="3586863"/>
            <a:ext cx="251345" cy="3095001"/>
          </a:xfrm>
          <a:prstGeom prst="leftBrac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6120646" y="2373783"/>
            <a:ext cx="108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LM Roman 10 Regular"/>
                <a:cs typeface="LM Roman 10 Regular"/>
              </a:rPr>
              <a:t>K </a:t>
            </a:r>
            <a:r>
              <a:rPr lang="en-US" sz="1600" i="1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sz="1600" i="1" dirty="0">
                <a:latin typeface="LM Roman 10 Regular"/>
                <a:cs typeface="LM Roman 10 Regular"/>
              </a:rPr>
              <a:t> 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3532" y="480181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8591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/>
      <p:bldP spid="104" grpId="0"/>
      <p:bldP spid="155" grpId="0" animBg="1"/>
      <p:bldP spid="156" grpId="0"/>
      <p:bldP spid="157" grpId="0"/>
      <p:bldP spid="1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79695" y="1877570"/>
            <a:ext cx="5746853" cy="2597853"/>
            <a:chOff x="3279695" y="1877570"/>
            <a:chExt cx="5746853" cy="2597853"/>
          </a:xfrm>
        </p:grpSpPr>
        <p:sp>
          <p:nvSpPr>
            <p:cNvPr id="116" name="Rounded Rectangle 115"/>
            <p:cNvSpPr/>
            <p:nvPr/>
          </p:nvSpPr>
          <p:spPr>
            <a:xfrm>
              <a:off x="3279695" y="1877570"/>
              <a:ext cx="5746853" cy="259785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125642" y="3297715"/>
              <a:ext cx="2541410" cy="1005868"/>
              <a:chOff x="5320229" y="1162701"/>
              <a:chExt cx="2541410" cy="100586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567589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541603" y="2068750"/>
                <a:ext cx="2320036" cy="11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320229" y="1162701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LM Roman 10 Regular"/>
                    <a:cs typeface="LM Roman 10 Regular"/>
                  </a:rPr>
                  <a:t>x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5802764" y="1429119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Left Brace 90"/>
            <p:cNvSpPr/>
            <p:nvPr/>
          </p:nvSpPr>
          <p:spPr>
            <a:xfrm rot="5400000" flipV="1">
              <a:off x="6452864" y="2083526"/>
              <a:ext cx="242636" cy="2185745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/>
            <p:cNvCxnSpPr>
              <a:endCxn id="91" idx="1"/>
            </p:cNvCxnSpPr>
            <p:nvPr/>
          </p:nvCxnSpPr>
          <p:spPr>
            <a:xfrm>
              <a:off x="4445093" y="2774022"/>
              <a:ext cx="2129090" cy="281059"/>
            </a:xfrm>
            <a:prstGeom prst="bentConnector4">
              <a:avLst>
                <a:gd name="adj1" fmla="val 98"/>
                <a:gd name="adj2" fmla="val 36"/>
              </a:avLst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8" y="730817"/>
            <a:ext cx="2501900" cy="3238500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3279695" y="4635701"/>
            <a:ext cx="5746854" cy="2057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Example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4533" y="4791212"/>
            <a:ext cx="2200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What is this?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13755" y="977051"/>
            <a:ext cx="5612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What is this if we don’t have the word ‘chair’ in our dictionary?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85624" y="1987190"/>
            <a:ext cx="5379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piece of furniture consisting of a seat, legs, back, and arms, designed to accommodate one person.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381367" y="3174814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5139719" y="5457645"/>
            <a:ext cx="3725317" cy="1005868"/>
            <a:chOff x="5139719" y="4767221"/>
            <a:chExt cx="3725317" cy="1005868"/>
          </a:xfrm>
        </p:grpSpPr>
        <p:cxnSp>
          <p:nvCxnSpPr>
            <p:cNvPr id="92" name="Straight Arrow Connector 91"/>
            <p:cNvCxnSpPr/>
            <p:nvPr/>
          </p:nvCxnSpPr>
          <p:spPr>
            <a:xfrm flipH="1" flipV="1">
              <a:off x="5495385" y="487946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361093" y="5674464"/>
              <a:ext cx="3503943" cy="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39719" y="4767221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6548798" y="5033639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487735" y="4924601"/>
            <a:ext cx="957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chair.</a:t>
            </a:r>
          </a:p>
        </p:txBody>
      </p:sp>
      <p:cxnSp>
        <p:nvCxnSpPr>
          <p:cNvPr id="93" name="Elbow Connector 92"/>
          <p:cNvCxnSpPr/>
          <p:nvPr/>
        </p:nvCxnSpPr>
        <p:spPr>
          <a:xfrm>
            <a:off x="4416763" y="5173902"/>
            <a:ext cx="2129090" cy="281059"/>
          </a:xfrm>
          <a:prstGeom prst="bentConnector4">
            <a:avLst>
              <a:gd name="adj1" fmla="val 99"/>
              <a:gd name="adj2" fmla="val 198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0107643">
            <a:off x="2851182" y="3266115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[ REPRESENTATION WITHOUT WORD ‘CHAIR’ ]</a:t>
            </a:r>
          </a:p>
        </p:txBody>
      </p:sp>
      <p:sp>
        <p:nvSpPr>
          <p:cNvPr id="94" name="TextBox 93"/>
          <p:cNvSpPr txBox="1"/>
          <p:nvPr/>
        </p:nvSpPr>
        <p:spPr>
          <a:xfrm rot="20107643">
            <a:off x="3001770" y="5675963"/>
            <a:ext cx="284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[ REPRESENTATION WITH WORD ‘CHAIR’ ]</a:t>
            </a:r>
          </a:p>
        </p:txBody>
      </p:sp>
    </p:spTree>
    <p:extLst>
      <p:ext uri="{BB962C8B-B14F-4D97-AF65-F5344CB8AC3E}">
        <p14:creationId xmlns:p14="http://schemas.microsoft.com/office/powerpoint/2010/main" val="29676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21" grpId="0" build="p"/>
      <p:bldP spid="90" grpId="0" build="p"/>
      <p:bldP spid="22" grpId="0"/>
      <p:bldP spid="89" grpId="0"/>
      <p:bldP spid="2" grpId="0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79695" y="1877570"/>
            <a:ext cx="5746853" cy="2597853"/>
            <a:chOff x="3279695" y="1877570"/>
            <a:chExt cx="5746853" cy="2597853"/>
          </a:xfrm>
        </p:grpSpPr>
        <p:sp>
          <p:nvSpPr>
            <p:cNvPr id="116" name="Rounded Rectangle 115"/>
            <p:cNvSpPr/>
            <p:nvPr/>
          </p:nvSpPr>
          <p:spPr>
            <a:xfrm>
              <a:off x="3279695" y="1877570"/>
              <a:ext cx="5746853" cy="259785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125642" y="3297715"/>
              <a:ext cx="2541410" cy="1005868"/>
              <a:chOff x="5320229" y="1162701"/>
              <a:chExt cx="2541410" cy="100586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567589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541603" y="2068750"/>
                <a:ext cx="2320036" cy="11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320229" y="1162701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LM Roman 10 Regular"/>
                    <a:cs typeface="LM Roman 10 Regular"/>
                  </a:rPr>
                  <a:t>x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5802764" y="1429119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Left Brace 90"/>
            <p:cNvSpPr/>
            <p:nvPr/>
          </p:nvSpPr>
          <p:spPr>
            <a:xfrm rot="5400000" flipV="1">
              <a:off x="6452864" y="2083526"/>
              <a:ext cx="242636" cy="2185745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/>
            <p:cNvCxnSpPr>
              <a:endCxn id="91" idx="1"/>
            </p:cNvCxnSpPr>
            <p:nvPr/>
          </p:nvCxnSpPr>
          <p:spPr>
            <a:xfrm>
              <a:off x="4445093" y="2774022"/>
              <a:ext cx="2129090" cy="281059"/>
            </a:xfrm>
            <a:prstGeom prst="bentConnector4">
              <a:avLst>
                <a:gd name="adj1" fmla="val 98"/>
                <a:gd name="adj2" fmla="val 36"/>
              </a:avLst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8" y="730817"/>
            <a:ext cx="2501900" cy="3238500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3279695" y="4635701"/>
            <a:ext cx="5746854" cy="2057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Example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4533" y="4791212"/>
            <a:ext cx="2200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What is this?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13755" y="977051"/>
            <a:ext cx="5612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However, what is this if we don’t have the word chair?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85624" y="1987190"/>
            <a:ext cx="5379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piece of furniture consisting of a seat, legs, back, and arms, designed to accommodate one person.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381367" y="3174814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5139719" y="5457645"/>
            <a:ext cx="3725317" cy="1005868"/>
            <a:chOff x="5139719" y="4767221"/>
            <a:chExt cx="3725317" cy="1005868"/>
          </a:xfrm>
        </p:grpSpPr>
        <p:cxnSp>
          <p:nvCxnSpPr>
            <p:cNvPr id="92" name="Straight Arrow Connector 91"/>
            <p:cNvCxnSpPr/>
            <p:nvPr/>
          </p:nvCxnSpPr>
          <p:spPr>
            <a:xfrm flipH="1" flipV="1">
              <a:off x="5495385" y="487946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361093" y="5674464"/>
              <a:ext cx="3503943" cy="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39719" y="4767221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6548798" y="5033639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487735" y="4924601"/>
            <a:ext cx="957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chair.</a:t>
            </a:r>
          </a:p>
        </p:txBody>
      </p:sp>
      <p:cxnSp>
        <p:nvCxnSpPr>
          <p:cNvPr id="93" name="Elbow Connector 92"/>
          <p:cNvCxnSpPr/>
          <p:nvPr/>
        </p:nvCxnSpPr>
        <p:spPr>
          <a:xfrm>
            <a:off x="4416763" y="5173902"/>
            <a:ext cx="2129090" cy="281059"/>
          </a:xfrm>
          <a:prstGeom prst="bentConnector4">
            <a:avLst>
              <a:gd name="adj1" fmla="val 99"/>
              <a:gd name="adj2" fmla="val 198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 descr="Screen Shot 2014-04-29 at 9.36.59 PM.png"/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298" y="0"/>
            <a:ext cx="11573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0011" y="757239"/>
            <a:ext cx="9043989" cy="35606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 Methodology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 descr="Screen Shot 2014-04-29 at 6.2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1" y="1035253"/>
            <a:ext cx="8707793" cy="1002821"/>
          </a:xfrm>
          <a:prstGeom prst="rect">
            <a:avLst/>
          </a:prstGeom>
        </p:spPr>
      </p:pic>
      <p:pic>
        <p:nvPicPr>
          <p:cNvPr id="7" name="Picture 6" descr="Screen Shot 2014-04-29 at 6.21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7" y="3852129"/>
            <a:ext cx="7958670" cy="42288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463397" y="1731884"/>
            <a:ext cx="2641600" cy="1873140"/>
            <a:chOff x="1463397" y="1731884"/>
            <a:chExt cx="2641600" cy="1873140"/>
          </a:xfrm>
        </p:grpSpPr>
        <p:pic>
          <p:nvPicPr>
            <p:cNvPr id="8" name="Picture 7" descr="Screen Shot 2014-04-29 at 6.23.09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397" y="2919224"/>
              <a:ext cx="2641600" cy="68580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1962615" y="1731884"/>
              <a:ext cx="1395870" cy="1187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02469" y="1731884"/>
            <a:ext cx="2742893" cy="1817374"/>
            <a:chOff x="4502469" y="1731884"/>
            <a:chExt cx="2742893" cy="1817374"/>
          </a:xfrm>
        </p:grpSpPr>
        <p:pic>
          <p:nvPicPr>
            <p:cNvPr id="3" name="Picture 2" descr="Screen Shot 2014-04-29 at 6.20.49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062" y="2952358"/>
              <a:ext cx="2400300" cy="596900"/>
            </a:xfrm>
            <a:prstGeom prst="rect">
              <a:avLst/>
            </a:prstGeom>
          </p:spPr>
        </p:pic>
        <p:cxnSp>
          <p:nvCxnSpPr>
            <p:cNvPr id="89" name="Straight Arrow Connector 88"/>
            <p:cNvCxnSpPr/>
            <p:nvPr/>
          </p:nvCxnSpPr>
          <p:spPr>
            <a:xfrm>
              <a:off x="4502469" y="1731884"/>
              <a:ext cx="524763" cy="1220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 descr="Screen Shot 2014-04-30 at 9.06.4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75" y="5294489"/>
            <a:ext cx="6202390" cy="9729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34997" y="4392939"/>
            <a:ext cx="6766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If we have a signal </a:t>
            </a:r>
            <a:r>
              <a:rPr lang="en-US" sz="2400" b="1" dirty="0">
                <a:latin typeface="LM Roman 10 Regular"/>
                <a:cs typeface="LM Roman 10 Regular"/>
              </a:rPr>
              <a:t>y</a:t>
            </a:r>
            <a:r>
              <a:rPr lang="en-US" sz="2400" dirty="0">
                <a:latin typeface="LM Roman 10 Regular"/>
                <a:cs typeface="LM Roman 10 Regular"/>
              </a:rPr>
              <a:t> and a learned dictionary </a:t>
            </a:r>
            <a:r>
              <a:rPr lang="en-US" sz="2400" b="1" dirty="0">
                <a:latin typeface="LM Roman 10 Regular"/>
                <a:cs typeface="LM Roman 10 Regular"/>
              </a:rPr>
              <a:t>D</a:t>
            </a:r>
            <a:r>
              <a:rPr lang="en-US" sz="2400" dirty="0">
                <a:latin typeface="LM Roman 10 Regular"/>
                <a:cs typeface="LM Roman 10 Regular"/>
              </a:rPr>
              <a:t>, </a:t>
            </a:r>
          </a:p>
          <a:p>
            <a:r>
              <a:rPr lang="en-US" sz="2400" dirty="0">
                <a:latin typeface="LM Roman 10 Regular"/>
                <a:cs typeface="LM Roman 10 Regular"/>
              </a:rPr>
              <a:t>its sparse representation is </a:t>
            </a:r>
          </a:p>
          <a:p>
            <a:endParaRPr lang="en-US" sz="2400" dirty="0">
              <a:latin typeface="LM Roman 10 Regular"/>
              <a:cs typeface="LM Roman 10 Regular"/>
            </a:endParaRPr>
          </a:p>
          <a:p>
            <a:r>
              <a:rPr lang="en-US" sz="2400" b="1" dirty="0">
                <a:latin typeface="LM Roman 10 Regular"/>
                <a:cs typeface="LM Roman 10 Regular"/>
              </a:rPr>
              <a:t>x</a:t>
            </a:r>
            <a:r>
              <a:rPr lang="en-US" sz="2400" dirty="0">
                <a:latin typeface="LM Roman 10 Regular"/>
                <a:cs typeface="LM Roman 10 Regular"/>
              </a:rPr>
              <a:t>* 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7233" y="837241"/>
            <a:ext cx="328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[ 1. SPARSE DICTIONARY LEARNING ]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957" y="4392938"/>
            <a:ext cx="9043989" cy="22347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27686" y="6174795"/>
            <a:ext cx="2784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[ 2. SPARSE REPRESENTATION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422" y="2628901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original features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0171" y="2324095"/>
            <a:ext cx="216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transformed features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(new representation)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05212" y="761995"/>
            <a:ext cx="1126527" cy="523880"/>
            <a:chOff x="3705212" y="761995"/>
            <a:chExt cx="1126527" cy="523880"/>
          </a:xfrm>
        </p:grpSpPr>
        <p:sp>
          <p:nvSpPr>
            <p:cNvPr id="21" name="TextBox 20"/>
            <p:cNvSpPr txBox="1"/>
            <p:nvPr/>
          </p:nvSpPr>
          <p:spPr>
            <a:xfrm>
              <a:off x="3705212" y="761995"/>
              <a:ext cx="1126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dictionary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257675" y="1071563"/>
              <a:ext cx="0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761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  <p:bldP spid="14" grpId="0"/>
      <p:bldP spid="18" grpId="0" animBg="1"/>
      <p:bldP spid="19" grpId="0"/>
      <p:bldP spid="6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503" y="1096000"/>
            <a:ext cx="2857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a) Collect signals from each class 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4082954" y="765638"/>
            <a:ext cx="4977218" cy="922716"/>
            <a:chOff x="4082954" y="765638"/>
            <a:chExt cx="4977218" cy="922716"/>
          </a:xfrm>
        </p:grpSpPr>
        <p:grpSp>
          <p:nvGrpSpPr>
            <p:cNvPr id="14" name="Group 13"/>
            <p:cNvGrpSpPr/>
            <p:nvPr/>
          </p:nvGrpSpPr>
          <p:grpSpPr>
            <a:xfrm>
              <a:off x="4082954" y="1179080"/>
              <a:ext cx="4977218" cy="509274"/>
              <a:chOff x="3679547" y="1179079"/>
              <a:chExt cx="4977218" cy="125894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79547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7720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74821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72481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71504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69164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66778" y="118985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364438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63163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560823" y="118542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5843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56097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56644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5430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051918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9578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48601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346261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43875" y="118668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41535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40260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737920" y="118225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83553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933194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033582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13124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228856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6516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25539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23199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620813" y="118631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718473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817198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14858" y="118188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1247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110132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14529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1218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709803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807463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906486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004146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101760" y="118350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199420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298145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395805" y="117907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49341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591079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79827" y="77171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848" y="76699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8048" y="766355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24905" y="76563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LM Roman 10 Regular"/>
                  <a:cs typeface="LM Roman 10 Regular"/>
                </a:rPr>
                <a:t>Y</a:t>
              </a:r>
              <a:r>
                <a:rPr lang="en-US" sz="1400" i="1" baseline="-25000" dirty="0" err="1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26" y="2116838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b) Compute a dictionary for each one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3502974" y="2218660"/>
            <a:ext cx="2638353" cy="2572317"/>
            <a:chOff x="3502974" y="3070297"/>
            <a:chExt cx="2638353" cy="2572317"/>
          </a:xfrm>
        </p:grpSpPr>
        <p:grpSp>
          <p:nvGrpSpPr>
            <p:cNvPr id="243" name="Group 242"/>
            <p:cNvGrpSpPr/>
            <p:nvPr/>
          </p:nvGrpSpPr>
          <p:grpSpPr>
            <a:xfrm rot="5400000">
              <a:off x="3816403" y="3317690"/>
              <a:ext cx="2572317" cy="2077531"/>
              <a:chOff x="3673859" y="3059147"/>
              <a:chExt cx="4977218" cy="125894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673859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7151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869133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66793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065816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163476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261090" y="306992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58750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57475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555135" y="306549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65274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750409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50956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94861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046230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143890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42913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340573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438187" y="306675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535847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634572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32232" y="306232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82984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927506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027894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2555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23168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320828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419851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517511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15125" y="306638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712785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811510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909170" y="306195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00678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104444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08841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60650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704115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801775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00798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98458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096072" y="306357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193732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8292457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8390117" y="305914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848773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585391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3502974" y="315977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517582" y="383003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41692" y="442527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53485" y="5139451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LM Roman 10 Regular"/>
                  <a:cs typeface="LM Roman 10 Regular"/>
                </a:rPr>
                <a:t>D</a:t>
              </a:r>
              <a:r>
                <a:rPr lang="en-US" sz="1400" i="1" baseline="-25000" dirty="0" err="1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285427" y="2427119"/>
            <a:ext cx="3095721" cy="426690"/>
            <a:chOff x="285427" y="3278756"/>
            <a:chExt cx="3095721" cy="426690"/>
          </a:xfrm>
        </p:grpSpPr>
        <p:pic>
          <p:nvPicPr>
            <p:cNvPr id="12" name="Picture 11" descr="Screen Shot 2014-04-30 at 9.54.4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27" y="3278756"/>
              <a:ext cx="3095721" cy="37436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14991" y="3368380"/>
              <a:ext cx="7360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800" i="1" dirty="0">
                  <a:latin typeface="LM Roman 10 Regular"/>
                  <a:cs typeface="LM Roman 10 Regular"/>
                </a:rPr>
                <a:t>         </a:t>
              </a:r>
              <a:r>
                <a:rPr lang="en-US" sz="8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800" i="1" dirty="0">
                  <a:latin typeface="LM Roman 10 Regular"/>
                  <a:cs typeface="LM Roman 10 Regular"/>
                </a:rPr>
                <a:t>   </a:t>
              </a:r>
              <a:r>
                <a:rPr lang="en-US" sz="800" i="1" dirty="0" err="1">
                  <a:latin typeface="LM Roman 10 Regular"/>
                  <a:cs typeface="LM Roman 10 Regular"/>
                </a:rPr>
                <a:t>i</a:t>
              </a:r>
              <a:endParaRPr lang="en-US" sz="8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28463" y="3520780"/>
              <a:ext cx="40267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600" i="1" dirty="0">
                  <a:latin typeface="LM Roman 10 Regular"/>
                  <a:cs typeface="LM Roman 10 Regular"/>
                </a:rPr>
                <a:t>     </a:t>
              </a:r>
              <a:r>
                <a:rPr lang="en-US" sz="600" i="1" dirty="0" err="1">
                  <a:latin typeface="LM Roman 10 Regular"/>
                  <a:cs typeface="LM Roman 10 Regular"/>
                </a:rPr>
                <a:t>i</a:t>
              </a:r>
              <a:endParaRPr lang="en-US" sz="6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94416" y="5003441"/>
            <a:ext cx="2660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c) Concatenate all dictionaries</a:t>
            </a:r>
          </a:p>
        </p:txBody>
      </p:sp>
      <p:grpSp>
        <p:nvGrpSpPr>
          <p:cNvPr id="309" name="Group 308"/>
          <p:cNvGrpSpPr/>
          <p:nvPr/>
        </p:nvGrpSpPr>
        <p:grpSpPr>
          <a:xfrm>
            <a:off x="-38181" y="5311218"/>
            <a:ext cx="9057515" cy="1477328"/>
            <a:chOff x="-38181" y="5311218"/>
            <a:chExt cx="9057515" cy="1477328"/>
          </a:xfrm>
        </p:grpSpPr>
        <p:sp>
          <p:nvSpPr>
            <p:cNvPr id="250" name="Rectangle 249"/>
            <p:cNvSpPr/>
            <p:nvPr/>
          </p:nvSpPr>
          <p:spPr>
            <a:xfrm>
              <a:off x="-38181" y="5311218"/>
              <a:ext cx="894867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latin typeface="LM Roman 10 Regular"/>
                  <a:cs typeface="LM Roman 10 Regular"/>
                </a:rPr>
                <a:t>     </a:t>
              </a:r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i="1" dirty="0">
                  <a:latin typeface="LM Roman 10 Regular"/>
                  <a:cs typeface="LM Roman 10 Regular"/>
                </a:rPr>
                <a:t> = </a:t>
              </a:r>
              <a:r>
                <a:rPr lang="en-US" dirty="0">
                  <a:latin typeface="LM Roman 10 Regular"/>
                  <a:cs typeface="LM Roman 10 Regular"/>
                </a:rPr>
                <a:t>[</a:t>
              </a:r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baseline="-25000" dirty="0">
                  <a:latin typeface="LM Roman 10 Regular"/>
                  <a:cs typeface="LM Roman 10 Regular"/>
                </a:rPr>
                <a:t>1</a:t>
              </a:r>
              <a:r>
                <a:rPr lang="en-US" i="1" dirty="0">
                  <a:latin typeface="LM Roman 10 Regular"/>
                  <a:cs typeface="LM Roman 10 Regular"/>
                </a:rPr>
                <a:t>, </a:t>
              </a:r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baseline="-25000" dirty="0">
                  <a:latin typeface="LM Roman 10 Regular"/>
                  <a:cs typeface="LM Roman 10 Regular"/>
                </a:rPr>
                <a:t>2</a:t>
              </a:r>
              <a:r>
                <a:rPr lang="en-US" i="1" dirty="0">
                  <a:latin typeface="LM Roman 10 Regular"/>
                  <a:cs typeface="LM Roman 10 Regular"/>
                </a:rPr>
                <a:t>, …, </a:t>
              </a:r>
              <a:r>
                <a:rPr lang="en-US" b="1" dirty="0" err="1">
                  <a:latin typeface="LM Roman 10 Regular"/>
                  <a:cs typeface="LM Roman 10 Regular"/>
                </a:rPr>
                <a:t>D</a:t>
              </a:r>
              <a:r>
                <a:rPr lang="en-US" i="1" baseline="-25000" dirty="0" err="1">
                  <a:latin typeface="LM Roman 10 Regular"/>
                  <a:cs typeface="LM Roman 10 Regular"/>
                </a:rPr>
                <a:t>k</a:t>
              </a:r>
              <a:r>
                <a:rPr lang="en-US" dirty="0">
                  <a:latin typeface="LM Roman 10 Regular"/>
                  <a:cs typeface="LM Roman 10 Regular"/>
                </a:rPr>
                <a:t>]</a:t>
              </a:r>
            </a:p>
            <a:p>
              <a:endParaRPr lang="en-US" dirty="0">
                <a:latin typeface="LM Roman 10 Regular"/>
                <a:cs typeface="LM Roman 10 Regular"/>
              </a:endParaRPr>
            </a:p>
            <a:p>
              <a:endParaRPr lang="en-US" dirty="0">
                <a:latin typeface="LM Roman 10 Regular"/>
                <a:cs typeface="LM Roman 10 Regular"/>
              </a:endParaRPr>
            </a:p>
            <a:p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dirty="0">
                  <a:latin typeface="LM Roman 10 Regular"/>
                  <a:cs typeface="LM Roman 10 Regular"/>
                </a:rPr>
                <a:t> =</a:t>
              </a:r>
            </a:p>
            <a:p>
              <a:endParaRPr lang="en-US" dirty="0">
                <a:latin typeface="LM Roman 10 Regular"/>
                <a:cs typeface="LM Roman 10 Regular"/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574196" y="6080132"/>
              <a:ext cx="2067055" cy="590329"/>
              <a:chOff x="6955104" y="3082540"/>
              <a:chExt cx="2067055" cy="590329"/>
            </a:xfrm>
          </p:grpSpPr>
          <p:sp>
            <p:nvSpPr>
              <p:cNvPr id="257" name="Rectangle 256"/>
              <p:cNvSpPr/>
              <p:nvPr/>
            </p:nvSpPr>
            <p:spPr>
              <a:xfrm rot="5400000">
                <a:off x="7970927" y="2069641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>
                <a:off x="7972389" y="2120114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rot="5400000">
                <a:off x="7969465" y="2170563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 rot="5400000">
                <a:off x="7970927" y="2221035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 rot="5400000">
                <a:off x="7969465" y="2272212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 rot="5400000">
                <a:off x="7970927" y="2322684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rot="5400000">
                <a:off x="7968003" y="2373133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rot="5400000">
                <a:off x="7969465" y="2423606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 rot="5400000">
                <a:off x="7973851" y="2474628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 rot="5400000">
                <a:off x="7975313" y="2525101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 rot="5400000">
                <a:off x="7972389" y="2575550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 rot="5400000">
                <a:off x="7973851" y="2626022"/>
                <a:ext cx="33948" cy="20597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2649859" y="6080131"/>
              <a:ext cx="2067056" cy="590328"/>
              <a:chOff x="6960341" y="3690886"/>
              <a:chExt cx="2067056" cy="590328"/>
            </a:xfrm>
          </p:grpSpPr>
          <p:sp>
            <p:nvSpPr>
              <p:cNvPr id="269" name="Rectangle 268"/>
              <p:cNvSpPr/>
              <p:nvPr/>
            </p:nvSpPr>
            <p:spPr>
              <a:xfrm rot="5400000">
                <a:off x="7976165" y="2677987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 rot="5400000">
                <a:off x="7977627" y="2728459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 rot="5400000">
                <a:off x="7974703" y="2778908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 rot="5400000">
                <a:off x="7976165" y="2829380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 rot="5400000">
                <a:off x="7974703" y="2880557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 rot="5400000">
                <a:off x="7976165" y="2931030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 rot="5400000">
                <a:off x="7973240" y="2981478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 rot="5400000">
                <a:off x="7974703" y="3031951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 rot="5400000">
                <a:off x="7979089" y="3082974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 rot="5400000">
                <a:off x="7980551" y="3133446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 rot="5400000">
                <a:off x="7977627" y="3183895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 rot="5400000">
                <a:off x="7979089" y="3234367"/>
                <a:ext cx="33948" cy="20597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4717273" y="6088459"/>
              <a:ext cx="2067055" cy="590328"/>
              <a:chOff x="6960952" y="4299149"/>
              <a:chExt cx="2067055" cy="590328"/>
            </a:xfrm>
          </p:grpSpPr>
          <p:sp>
            <p:nvSpPr>
              <p:cNvPr id="281" name="Rectangle 280"/>
              <p:cNvSpPr/>
              <p:nvPr/>
            </p:nvSpPr>
            <p:spPr>
              <a:xfrm rot="5400000">
                <a:off x="7976775" y="3286250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 rot="5400000">
                <a:off x="7978237" y="3336722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 rot="5400000">
                <a:off x="7975313" y="3387171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 rot="5400000">
                <a:off x="7976775" y="3437643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 rot="5400000">
                <a:off x="7975313" y="3488820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 rot="5400000">
                <a:off x="7976775" y="3539293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 rot="5400000">
                <a:off x="7973851" y="3589741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 rot="5400000">
                <a:off x="7975313" y="3640214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 rot="5400000">
                <a:off x="7979699" y="3691237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 rot="5400000">
                <a:off x="7981161" y="3741709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 rot="5400000">
                <a:off x="7978237" y="3792158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 rot="5400000">
                <a:off x="7979699" y="3842630"/>
                <a:ext cx="33948" cy="2059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952278" y="6082454"/>
              <a:ext cx="2067056" cy="590329"/>
              <a:chOff x="6965579" y="5064529"/>
              <a:chExt cx="2067056" cy="590329"/>
            </a:xfrm>
          </p:grpSpPr>
          <p:sp>
            <p:nvSpPr>
              <p:cNvPr id="293" name="Rectangle 292"/>
              <p:cNvSpPr/>
              <p:nvPr/>
            </p:nvSpPr>
            <p:spPr>
              <a:xfrm rot="5400000">
                <a:off x="7981402" y="4051630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 rot="5400000">
                <a:off x="7982864" y="4102102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 rot="5400000">
                <a:off x="7979940" y="4152551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 rot="5400000">
                <a:off x="7981402" y="4203024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 rot="5400000">
                <a:off x="7979940" y="4254201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 rot="5400000">
                <a:off x="7981402" y="4304673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 rot="5400000">
                <a:off x="7978478" y="4355122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 rot="5400000">
                <a:off x="7979940" y="4405594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 rot="5400000">
                <a:off x="7984327" y="4456617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 rot="5400000">
                <a:off x="7985789" y="4507089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 rot="5400000">
                <a:off x="7982864" y="4557538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 rot="5400000">
                <a:off x="7984327" y="4608011"/>
                <a:ext cx="33948" cy="205974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3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48" grpId="0"/>
      <p:bldP spid="2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503" y="1190465"/>
            <a:ext cx="2699073" cy="504914"/>
            <a:chOff x="97503" y="1190465"/>
            <a:chExt cx="2699073" cy="504914"/>
          </a:xfrm>
        </p:grpSpPr>
        <p:sp>
          <p:nvSpPr>
            <p:cNvPr id="2" name="TextBox 1"/>
            <p:cNvSpPr txBox="1"/>
            <p:nvPr/>
          </p:nvSpPr>
          <p:spPr>
            <a:xfrm>
              <a:off x="97503" y="1307692"/>
              <a:ext cx="1232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/>
                  <a:cs typeface="Trebuchet MS"/>
                </a:rPr>
                <a:t>a) Test signal 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05047" y="1190465"/>
              <a:ext cx="65686" cy="5049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96220" y="1299397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 =       ???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426" y="2968475"/>
            <a:ext cx="3985470" cy="879597"/>
            <a:chOff x="91426" y="2968475"/>
            <a:chExt cx="3985470" cy="879597"/>
          </a:xfrm>
        </p:grpSpPr>
        <p:sp>
          <p:nvSpPr>
            <p:cNvPr id="10" name="TextBox 9"/>
            <p:cNvSpPr txBox="1"/>
            <p:nvPr/>
          </p:nvSpPr>
          <p:spPr>
            <a:xfrm>
              <a:off x="91426" y="2968475"/>
              <a:ext cx="3985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/>
                  <a:cs typeface="Trebuchet MS"/>
                </a:rPr>
                <a:t>b) Compute sparse representation of </a:t>
              </a:r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  <a:r>
                <a:rPr lang="en-US" sz="1400" dirty="0">
                  <a:latin typeface="Trebuchet MS"/>
                  <a:cs typeface="Trebuchet MS"/>
                </a:rPr>
                <a:t> using </a:t>
              </a:r>
              <a:r>
                <a:rPr lang="en-US" sz="1600" b="1" dirty="0">
                  <a:latin typeface="LM Roman 10 Regular"/>
                  <a:cs typeface="LM Roman 10 Regular"/>
                </a:rPr>
                <a:t>D</a:t>
              </a:r>
            </a:p>
          </p:txBody>
        </p:sp>
        <p:pic>
          <p:nvPicPr>
            <p:cNvPr id="126" name="Picture 125" descr="Screen Shot 2014-04-30 at 9.06.46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30" y="3326811"/>
              <a:ext cx="3323042" cy="521261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2087644" y="4201432"/>
            <a:ext cx="5215008" cy="1416005"/>
            <a:chOff x="2087644" y="4201432"/>
            <a:chExt cx="5215008" cy="1416005"/>
          </a:xfrm>
        </p:grpSpPr>
        <p:grpSp>
          <p:nvGrpSpPr>
            <p:cNvPr id="128" name="Group 127"/>
            <p:cNvGrpSpPr/>
            <p:nvPr/>
          </p:nvGrpSpPr>
          <p:grpSpPr>
            <a:xfrm>
              <a:off x="2087644" y="4201432"/>
              <a:ext cx="5215008" cy="598656"/>
              <a:chOff x="574196" y="6080131"/>
              <a:chExt cx="8445138" cy="598656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574196" y="6080132"/>
                <a:ext cx="2067055" cy="590329"/>
                <a:chOff x="6955104" y="3082540"/>
                <a:chExt cx="2067055" cy="590329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 rot="5400000">
                  <a:off x="7970927" y="2069641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rot="5400000">
                  <a:off x="7972389" y="2120114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 rot="5400000">
                  <a:off x="7969465" y="2170563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 rot="5400000">
                  <a:off x="7970927" y="2221035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5400000">
                  <a:off x="7969465" y="2272212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 rot="5400000">
                  <a:off x="7970927" y="2322684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 rot="5400000">
                  <a:off x="7968003" y="2373133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 rot="5400000">
                  <a:off x="7969465" y="2423606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 rot="5400000">
                  <a:off x="7973851" y="2474628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 rot="5400000">
                  <a:off x="7975313" y="2525101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 rot="5400000">
                  <a:off x="7972389" y="2575550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 rot="5400000">
                  <a:off x="7973851" y="2626022"/>
                  <a:ext cx="33948" cy="205974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649859" y="6080131"/>
                <a:ext cx="2067056" cy="590328"/>
                <a:chOff x="6960341" y="3690886"/>
                <a:chExt cx="2067056" cy="590328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 rot="5400000">
                  <a:off x="7976165" y="2677987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rot="5400000">
                  <a:off x="7977627" y="2728459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rot="5400000">
                  <a:off x="7974703" y="2778908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 rot="5400000">
                  <a:off x="7976165" y="2829380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 rot="5400000">
                  <a:off x="7974703" y="2880557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 rot="5400000">
                  <a:off x="7976165" y="2931030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 rot="5400000">
                  <a:off x="7973240" y="2981478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 rot="5400000">
                  <a:off x="7974703" y="3031951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5400000">
                  <a:off x="7979089" y="3082974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 rot="5400000">
                  <a:off x="7980551" y="3133446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 rot="5400000">
                  <a:off x="7977627" y="3183895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5400000">
                  <a:off x="7979089" y="3234367"/>
                  <a:ext cx="33948" cy="205974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717273" y="6088459"/>
                <a:ext cx="2067055" cy="590328"/>
                <a:chOff x="6960952" y="4299149"/>
                <a:chExt cx="2067055" cy="590328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rot="5400000">
                  <a:off x="7976775" y="3286250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 rot="5400000">
                  <a:off x="7978237" y="3336722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rot="5400000">
                  <a:off x="7975313" y="3387171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rot="5400000">
                  <a:off x="7976775" y="3437643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 rot="5400000">
                  <a:off x="7975313" y="3488820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 rot="5400000">
                  <a:off x="7976775" y="3539293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 rot="5400000">
                  <a:off x="7973851" y="3589741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 rot="5400000">
                  <a:off x="7975313" y="3640214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 rot="5400000">
                  <a:off x="7979699" y="3691237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 rot="5400000">
                  <a:off x="7981161" y="3741709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 rot="5400000">
                  <a:off x="7978237" y="3792158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 rot="5400000">
                  <a:off x="7979699" y="3842630"/>
                  <a:ext cx="33948" cy="205974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6952278" y="6082454"/>
                <a:ext cx="2067056" cy="590329"/>
                <a:chOff x="6965579" y="5064529"/>
                <a:chExt cx="2067056" cy="590329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 rot="5400000">
                  <a:off x="7981402" y="4051630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5400000">
                  <a:off x="7982864" y="4102102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 rot="5400000">
                  <a:off x="7979940" y="4152551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 rot="5400000">
                  <a:off x="7981402" y="4203024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 rot="5400000">
                  <a:off x="7979940" y="4254201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 rot="5400000">
                  <a:off x="7981402" y="4304673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 rot="5400000">
                  <a:off x="7978478" y="4355122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 rot="5400000">
                  <a:off x="7979940" y="4405594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 rot="5400000">
                  <a:off x="7984327" y="4456617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 rot="5400000">
                  <a:off x="7985789" y="4507089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 rot="5400000">
                  <a:off x="7982864" y="4557538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 rot="5400000">
                  <a:off x="7984327" y="4608011"/>
                  <a:ext cx="33948" cy="205974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9" name="Left Brace 248"/>
            <p:cNvSpPr/>
            <p:nvPr/>
          </p:nvSpPr>
          <p:spPr>
            <a:xfrm rot="16200000">
              <a:off x="4571574" y="2521541"/>
              <a:ext cx="242634" cy="521049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8904" y="5248105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43123" y="4203414"/>
            <a:ext cx="300082" cy="966310"/>
            <a:chOff x="1043123" y="4203414"/>
            <a:chExt cx="300082" cy="966310"/>
          </a:xfrm>
        </p:grpSpPr>
        <p:sp>
          <p:nvSpPr>
            <p:cNvPr id="183" name="Rectangle 182"/>
            <p:cNvSpPr/>
            <p:nvPr/>
          </p:nvSpPr>
          <p:spPr>
            <a:xfrm>
              <a:off x="1164026" y="4203414"/>
              <a:ext cx="65686" cy="59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43123" y="4861947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pic>
        <p:nvPicPr>
          <p:cNvPr id="8" name="Picture 7" descr="Screen Shot 2014-04-30 at 10.25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38" y="4313992"/>
            <a:ext cx="520700" cy="419100"/>
          </a:xfrm>
          <a:prstGeom prst="rect">
            <a:avLst/>
          </a:prstGeom>
        </p:spPr>
      </p:pic>
      <p:grpSp>
        <p:nvGrpSpPr>
          <p:cNvPr id="252" name="Group 251"/>
          <p:cNvGrpSpPr/>
          <p:nvPr/>
        </p:nvGrpSpPr>
        <p:grpSpPr>
          <a:xfrm>
            <a:off x="7532938" y="1176354"/>
            <a:ext cx="300082" cy="5520507"/>
            <a:chOff x="7532938" y="1176354"/>
            <a:chExt cx="300082" cy="5520507"/>
          </a:xfrm>
        </p:grpSpPr>
        <p:grpSp>
          <p:nvGrpSpPr>
            <p:cNvPr id="3" name="Group 2"/>
            <p:cNvGrpSpPr/>
            <p:nvPr/>
          </p:nvGrpSpPr>
          <p:grpSpPr>
            <a:xfrm rot="5400000">
              <a:off x="5064919" y="3763061"/>
              <a:ext cx="5210493" cy="37080"/>
              <a:chOff x="2201975" y="3992168"/>
              <a:chExt cx="5210493" cy="37080"/>
            </a:xfrm>
          </p:grpSpPr>
          <p:sp>
            <p:nvSpPr>
              <p:cNvPr id="239" name="Rectangle 238"/>
              <p:cNvSpPr/>
              <p:nvPr/>
            </p:nvSpPr>
            <p:spPr>
              <a:xfrm rot="5400000">
                <a:off x="2820964" y="3373989"/>
                <a:ext cx="33948" cy="12719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 rot="5400000">
                <a:off x="4102719" y="3373988"/>
                <a:ext cx="33948" cy="12719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 rot="5400000">
                <a:off x="5388518" y="3373179"/>
                <a:ext cx="33948" cy="12719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rot="5400000">
                <a:off x="6759532" y="3376311"/>
                <a:ext cx="33948" cy="127192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TextBox 250"/>
            <p:cNvSpPr txBox="1"/>
            <p:nvPr/>
          </p:nvSpPr>
          <p:spPr>
            <a:xfrm>
              <a:off x="7532938" y="6389084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x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7337883" y="4304003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×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</p:spTree>
    <p:extLst>
      <p:ext uri="{BB962C8B-B14F-4D97-AF65-F5344CB8AC3E}">
        <p14:creationId xmlns:p14="http://schemas.microsoft.com/office/powerpoint/2010/main" val="18205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5400000">
            <a:off x="5064919" y="3763061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613823" y="21221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32938" y="638908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</p:spTree>
    <p:extLst>
      <p:ext uri="{BB962C8B-B14F-4D97-AF65-F5344CB8AC3E}">
        <p14:creationId xmlns:p14="http://schemas.microsoft.com/office/powerpoint/2010/main" val="313931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-0.50642 -0.2178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30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613823" y="21221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</p:spTree>
    <p:extLst>
      <p:ext uri="{BB962C8B-B14F-4D97-AF65-F5344CB8AC3E}">
        <p14:creationId xmlns:p14="http://schemas.microsoft.com/office/powerpoint/2010/main" val="380754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1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2354" y="1364986"/>
            <a:ext cx="3571091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</p:spTree>
    <p:extLst>
      <p:ext uri="{BB962C8B-B14F-4D97-AF65-F5344CB8AC3E}">
        <p14:creationId xmlns:p14="http://schemas.microsoft.com/office/powerpoint/2010/main" val="185914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TRAINING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TESTING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: Test Image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9042" y="5299545"/>
            <a:ext cx="1338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rebuchet MS"/>
                <a:cs typeface="Trebuchet MS"/>
              </a:rPr>
              <a:t> Extraction of 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Trebuchet MS"/>
                <a:cs typeface="Trebuchet MS"/>
              </a:rPr>
              <a:t>selected 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Trebuchet MS"/>
                <a:cs typeface="Trebuchet MS"/>
              </a:rPr>
              <a:t>features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69130" y="5502086"/>
            <a:ext cx="129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6635" y="607177"/>
            <a:ext cx="4691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Pattern Recognition Schema</a:t>
            </a:r>
          </a:p>
        </p:txBody>
      </p:sp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696" y="1364986"/>
            <a:ext cx="888682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07941" y="1356531"/>
            <a:ext cx="2040170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</p:spTree>
    <p:extLst>
      <p:ext uri="{BB962C8B-B14F-4D97-AF65-F5344CB8AC3E}">
        <p14:creationId xmlns:p14="http://schemas.microsoft.com/office/powerpoint/2010/main" val="387344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3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695" y="1364986"/>
            <a:ext cx="2239145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2416" y="1356531"/>
            <a:ext cx="1104471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</p:spTree>
    <p:extLst>
      <p:ext uri="{BB962C8B-B14F-4D97-AF65-F5344CB8AC3E}">
        <p14:creationId xmlns:p14="http://schemas.microsoft.com/office/powerpoint/2010/main" val="355511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703402" y="203492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LM Roman 10 Regular"/>
                  <a:cs typeface="LM Roman 10 Regular"/>
                </a:rPr>
                <a:t>k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695" y="1364986"/>
            <a:ext cx="3373527" cy="917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</p:spTree>
    <p:extLst>
      <p:ext uri="{BB962C8B-B14F-4D97-AF65-F5344CB8AC3E}">
        <p14:creationId xmlns:p14="http://schemas.microsoft.com/office/powerpoint/2010/main" val="167205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160" y="2279920"/>
            <a:ext cx="5210493" cy="37080"/>
            <a:chOff x="2201975" y="3992168"/>
            <a:chExt cx="5210493" cy="37080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2820964" y="3373989"/>
              <a:ext cx="33948" cy="1271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4102719" y="3373988"/>
              <a:ext cx="33948" cy="12719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5388518" y="3373179"/>
              <a:ext cx="33948" cy="12719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759532" y="3376311"/>
              <a:ext cx="33948" cy="1271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613823" y="21221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99493" y="1641773"/>
            <a:ext cx="2952789" cy="641278"/>
            <a:chOff x="5740385" y="2839142"/>
            <a:chExt cx="2117826" cy="6412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65044" y="1633389"/>
            <a:ext cx="2952789" cy="641278"/>
            <a:chOff x="5740385" y="2839142"/>
            <a:chExt cx="2117826" cy="64127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8211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37513" y="2667844"/>
            <a:ext cx="763358" cy="473853"/>
            <a:chOff x="637513" y="2667844"/>
            <a:chExt cx="763358" cy="47385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673" y="2664724"/>
            <a:ext cx="763358" cy="473853"/>
            <a:chOff x="637513" y="2667844"/>
            <a:chExt cx="763358" cy="47385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35401" y="2667844"/>
            <a:ext cx="763358" cy="473853"/>
            <a:chOff x="637513" y="2667844"/>
            <a:chExt cx="763358" cy="47385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77566" y="28339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M Roman 10 Regular"/>
                  <a:cs typeface="LM Roman 10 Regular"/>
                </a:rPr>
                <a:t>3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1091" y="2664724"/>
            <a:ext cx="763358" cy="473853"/>
            <a:chOff x="637513" y="2667844"/>
            <a:chExt cx="763358" cy="473853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3" y="2667844"/>
              <a:ext cx="763358" cy="41984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77566" y="283392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LM Roman 10 Regular"/>
                  <a:cs typeface="LM Roman 10 Regular"/>
                </a:rPr>
                <a:t>k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8361" y="3512795"/>
            <a:ext cx="33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c) Compute the residuals for each class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6537" y="3959127"/>
            <a:ext cx="3262272" cy="433675"/>
            <a:chOff x="316537" y="3959127"/>
            <a:chExt cx="3262272" cy="43367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37" y="3959127"/>
              <a:ext cx="3262272" cy="43367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251759" y="3959127"/>
              <a:ext cx="410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000" b="1" dirty="0">
                  <a:solidFill>
                    <a:prstClr val="black"/>
                  </a:solidFill>
                  <a:latin typeface="LM Roman 10 Regular"/>
                  <a:cs typeface="LM Roman 10 Regular"/>
                </a:rPr>
                <a:t>D</a:t>
              </a: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3" y="5705075"/>
            <a:ext cx="3159716" cy="40947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98361" y="5229035"/>
            <a:ext cx="35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d) Classify according the minimal residual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‘A’</a:t>
            </a:r>
          </a:p>
        </p:txBody>
      </p:sp>
    </p:spTree>
    <p:extLst>
      <p:ext uri="{BB962C8B-B14F-4D97-AF65-F5344CB8AC3E}">
        <p14:creationId xmlns:p14="http://schemas.microsoft.com/office/powerpoint/2010/main" val="308013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‘B’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503" y="1096000"/>
            <a:ext cx="2857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a) Collect signals from each class 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4082954" y="765638"/>
            <a:ext cx="4977218" cy="922716"/>
            <a:chOff x="4082954" y="765638"/>
            <a:chExt cx="4977218" cy="922716"/>
          </a:xfrm>
        </p:grpSpPr>
        <p:grpSp>
          <p:nvGrpSpPr>
            <p:cNvPr id="14" name="Group 13"/>
            <p:cNvGrpSpPr/>
            <p:nvPr/>
          </p:nvGrpSpPr>
          <p:grpSpPr>
            <a:xfrm>
              <a:off x="4082954" y="1179080"/>
              <a:ext cx="4977218" cy="509274"/>
              <a:chOff x="3679547" y="1179079"/>
              <a:chExt cx="4977218" cy="125894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79547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7720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74821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72481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71504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69164" y="118808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66778" y="118985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364438" y="118897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63163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560823" y="118542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58437" y="118719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56097" y="118631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56644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5430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051918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9578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48601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346261" y="118491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43875" y="118668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41535" y="118579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40260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737920" y="118225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835534" y="118402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933194" y="118313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033582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13124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228856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26516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25539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23199" y="118454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620813" y="118631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718473" y="118542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817198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14858" y="118188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12472" y="118365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110132" y="118276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14529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61218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709803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807463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906486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004146" y="118173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101760" y="118350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199420" y="118262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298145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395805" y="117907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493419" y="118085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591079" y="117996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79827" y="77171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848" y="76699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8048" y="766355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24905" y="76563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LM Roman 10 Regular"/>
                  <a:cs typeface="LM Roman 10 Regular"/>
                </a:rPr>
                <a:t>Y</a:t>
              </a:r>
              <a:r>
                <a:rPr lang="en-US" sz="1400" i="1" baseline="-25000" dirty="0" err="1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26" y="2116838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b) Compute a dictionary for each one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3502974" y="2218660"/>
            <a:ext cx="2638353" cy="2572317"/>
            <a:chOff x="3502974" y="3070297"/>
            <a:chExt cx="2638353" cy="2572317"/>
          </a:xfrm>
        </p:grpSpPr>
        <p:grpSp>
          <p:nvGrpSpPr>
            <p:cNvPr id="243" name="Group 242"/>
            <p:cNvGrpSpPr/>
            <p:nvPr/>
          </p:nvGrpSpPr>
          <p:grpSpPr>
            <a:xfrm rot="5400000">
              <a:off x="3816403" y="3317690"/>
              <a:ext cx="2572317" cy="2077531"/>
              <a:chOff x="3673859" y="3059147"/>
              <a:chExt cx="4977218" cy="125894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673859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7151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869133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66793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065816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163476" y="3068153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261090" y="306992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58750" y="3069039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457475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555135" y="3065495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652749" y="3067267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750409" y="3066381"/>
                <a:ext cx="65686" cy="12481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50956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94861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046230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143890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42913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340573" y="3064979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438187" y="306675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535847" y="3065865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634572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32232" y="3062321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829846" y="3064093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927506" y="3063207"/>
                <a:ext cx="65686" cy="12481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027894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2555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223168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320828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419851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517511" y="3064609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15125" y="306638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712785" y="3065495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811510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909170" y="3061951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006784" y="3063723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104444" y="3062837"/>
                <a:ext cx="65686" cy="12481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08841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60650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704115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801775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00798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98458" y="3061805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096072" y="306357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193732" y="3062691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8292457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8390117" y="3059147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8487731" y="3060919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585391" y="3060033"/>
                <a:ext cx="65686" cy="12481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3502974" y="315977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517582" y="383003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41692" y="442527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D</a:t>
              </a:r>
              <a:r>
                <a:rPr lang="en-US" sz="1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53485" y="5139451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LM Roman 10 Regular"/>
                  <a:cs typeface="LM Roman 10 Regular"/>
                </a:rPr>
                <a:t>D</a:t>
              </a:r>
              <a:r>
                <a:rPr lang="en-US" sz="1400" i="1" baseline="-25000" dirty="0" err="1">
                  <a:latin typeface="LM Roman 10 Regular"/>
                  <a:cs typeface="LM Roman 10 Regular"/>
                </a:rPr>
                <a:t>k</a:t>
              </a:r>
              <a:endParaRPr lang="en-US" sz="1400" i="1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285427" y="2427119"/>
            <a:ext cx="3095721" cy="426690"/>
            <a:chOff x="285427" y="3278756"/>
            <a:chExt cx="3095721" cy="426690"/>
          </a:xfrm>
        </p:grpSpPr>
        <p:pic>
          <p:nvPicPr>
            <p:cNvPr id="12" name="Picture 11" descr="Screen Shot 2014-04-30 at 9.54.4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27" y="3278756"/>
              <a:ext cx="3095721" cy="37436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14991" y="3368380"/>
              <a:ext cx="7360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800" i="1" dirty="0">
                  <a:latin typeface="LM Roman 10 Regular"/>
                  <a:cs typeface="LM Roman 10 Regular"/>
                </a:rPr>
                <a:t>         </a:t>
              </a:r>
              <a:r>
                <a:rPr lang="en-US" sz="8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800" i="1" dirty="0">
                  <a:latin typeface="LM Roman 10 Regular"/>
                  <a:cs typeface="LM Roman 10 Regular"/>
                </a:rPr>
                <a:t>   </a:t>
              </a:r>
              <a:r>
                <a:rPr lang="en-US" sz="800" i="1" dirty="0" err="1">
                  <a:latin typeface="LM Roman 10 Regular"/>
                  <a:cs typeface="LM Roman 10 Regular"/>
                </a:rPr>
                <a:t>i</a:t>
              </a:r>
              <a:endParaRPr lang="en-US" sz="8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28463" y="3520780"/>
              <a:ext cx="40267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600" i="1" dirty="0">
                  <a:latin typeface="LM Roman 10 Regular"/>
                  <a:cs typeface="LM Roman 10 Regular"/>
                </a:rPr>
                <a:t>     </a:t>
              </a:r>
              <a:r>
                <a:rPr lang="en-US" sz="600" i="1" dirty="0" err="1">
                  <a:latin typeface="LM Roman 10 Regular"/>
                  <a:cs typeface="LM Roman 10 Regular"/>
                </a:rPr>
                <a:t>i</a:t>
              </a:r>
              <a:endParaRPr lang="en-US" sz="600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374066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828695" y="4038602"/>
            <a:ext cx="6605586" cy="2390773"/>
            <a:chOff x="1971675" y="4038602"/>
            <a:chExt cx="6605586" cy="23907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87644" y="4201432"/>
              <a:ext cx="5215008" cy="1416005"/>
              <a:chOff x="2087644" y="4201432"/>
              <a:chExt cx="5215008" cy="141600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2087644" y="4201432"/>
                <a:ext cx="5215008" cy="598656"/>
                <a:chOff x="574196" y="6080131"/>
                <a:chExt cx="8445138" cy="598656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574196" y="6080132"/>
                  <a:ext cx="2067055" cy="590329"/>
                  <a:chOff x="6955104" y="3082540"/>
                  <a:chExt cx="2067055" cy="590329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 rot="5400000">
                    <a:off x="7970927" y="2069641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 rot="5400000">
                    <a:off x="7972389" y="2120114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 rot="5400000">
                    <a:off x="7969465" y="2170563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 rot="5400000">
                    <a:off x="7970927" y="2221035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 rot="5400000">
                    <a:off x="7969465" y="2272212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 rot="5400000">
                    <a:off x="7970927" y="2322684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 rot="5400000">
                    <a:off x="7968003" y="2373133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 rot="5400000">
                    <a:off x="7969465" y="2423606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 rot="5400000">
                    <a:off x="7973851" y="2474628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 rot="5400000">
                    <a:off x="7975313" y="2525101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 rot="5400000">
                    <a:off x="7972389" y="2575550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 rot="5400000">
                    <a:off x="7973851" y="2626022"/>
                    <a:ext cx="33948" cy="205974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2649859" y="6080131"/>
                  <a:ext cx="2067056" cy="590328"/>
                  <a:chOff x="6960341" y="3690886"/>
                  <a:chExt cx="2067056" cy="590328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 rot="5400000">
                    <a:off x="7976165" y="2677987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 rot="5400000">
                    <a:off x="7977627" y="2728459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 rot="5400000">
                    <a:off x="7974703" y="2778908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 rot="5400000">
                    <a:off x="7976165" y="2829380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 rot="5400000">
                    <a:off x="7974703" y="2880557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 rot="5400000">
                    <a:off x="7976165" y="2931030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 rot="5400000">
                    <a:off x="7973240" y="2981478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 rot="5400000">
                    <a:off x="7974703" y="3031951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 rot="5400000">
                    <a:off x="7979089" y="3082974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 rot="5400000">
                    <a:off x="7980551" y="3133446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 rot="5400000">
                    <a:off x="7977627" y="3183895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 rot="5400000">
                    <a:off x="7979089" y="3234367"/>
                    <a:ext cx="33948" cy="205974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4717273" y="6088459"/>
                  <a:ext cx="2067055" cy="590328"/>
                  <a:chOff x="6960952" y="4299149"/>
                  <a:chExt cx="2067055" cy="590328"/>
                </a:xfrm>
              </p:grpSpPr>
              <p:sp>
                <p:nvSpPr>
                  <p:cNvPr id="147" name="Rectangle 146"/>
                  <p:cNvSpPr/>
                  <p:nvPr/>
                </p:nvSpPr>
                <p:spPr>
                  <a:xfrm rot="5400000">
                    <a:off x="7976775" y="3286250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 rot="5400000">
                    <a:off x="7978237" y="3336722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 rot="5400000">
                    <a:off x="7975313" y="3387171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 rot="5400000">
                    <a:off x="7976775" y="3437643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 rot="5400000">
                    <a:off x="7975313" y="3488820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 rot="5400000">
                    <a:off x="7976775" y="3539293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 rot="5400000">
                    <a:off x="7973851" y="3589741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 rot="5400000">
                    <a:off x="7975313" y="3640214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 rot="5400000">
                    <a:off x="7979699" y="3691237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5400000">
                    <a:off x="7981161" y="3741709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 rot="5400000">
                    <a:off x="7978237" y="3792158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 rot="5400000">
                    <a:off x="7979699" y="3842630"/>
                    <a:ext cx="33948" cy="205974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6952278" y="6082454"/>
                  <a:ext cx="2067056" cy="590329"/>
                  <a:chOff x="6965579" y="5064529"/>
                  <a:chExt cx="2067056" cy="590329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 rot="5400000">
                    <a:off x="7981402" y="4051630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 rot="5400000">
                    <a:off x="7982864" y="4102102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 rot="5400000">
                    <a:off x="7979940" y="4152551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 rot="5400000">
                    <a:off x="7981402" y="4203024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 rot="5400000">
                    <a:off x="7979940" y="4254201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 rot="5400000">
                    <a:off x="7981402" y="4304673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 rot="5400000">
                    <a:off x="7978478" y="4355122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 rot="5400000">
                    <a:off x="7979940" y="4405594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 rot="5400000">
                    <a:off x="7984327" y="4456617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 rot="5400000">
                    <a:off x="7985789" y="4507089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 rot="5400000">
                    <a:off x="7982864" y="4557538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 rot="5400000">
                    <a:off x="7984327" y="4608011"/>
                    <a:ext cx="33948" cy="205974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49" name="Left Brace 248"/>
              <p:cNvSpPr/>
              <p:nvPr/>
            </p:nvSpPr>
            <p:spPr>
              <a:xfrm rot="16200000">
                <a:off x="5141204" y="4445708"/>
                <a:ext cx="276055" cy="1328738"/>
              </a:xfrm>
              <a:prstGeom prst="leftBrace">
                <a:avLst/>
              </a:prstGeom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084694" y="5248105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LM Roman 10 Regular"/>
                    <a:cs typeface="LM Roman 10 Regular"/>
                  </a:rPr>
                  <a:t>D</a:t>
                </a:r>
                <a:endParaRPr lang="en-US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971675" y="4057650"/>
              <a:ext cx="2700338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910261" y="4038602"/>
              <a:ext cx="1419225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238743" y="5324499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endParaRPr lang="en-US" sz="1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58036" y="5057777"/>
              <a:ext cx="1419225" cy="1371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94867" y="430400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×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503" y="1190465"/>
            <a:ext cx="5520358" cy="504914"/>
            <a:chOff x="97503" y="1190465"/>
            <a:chExt cx="5520358" cy="504914"/>
          </a:xfrm>
        </p:grpSpPr>
        <p:sp>
          <p:nvSpPr>
            <p:cNvPr id="2" name="TextBox 1"/>
            <p:cNvSpPr txBox="1"/>
            <p:nvPr/>
          </p:nvSpPr>
          <p:spPr>
            <a:xfrm>
              <a:off x="97503" y="1307692"/>
              <a:ext cx="1232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/>
                  <a:cs typeface="Trebuchet MS"/>
                </a:rPr>
                <a:t>a) Test signal 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059422" y="1190465"/>
              <a:ext cx="65686" cy="5049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96220" y="1299397"/>
              <a:ext cx="4121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 =             how is y represented by each dictionary?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426" y="2968475"/>
            <a:ext cx="3985470" cy="879597"/>
            <a:chOff x="91426" y="2968475"/>
            <a:chExt cx="3985470" cy="879597"/>
          </a:xfrm>
        </p:grpSpPr>
        <p:sp>
          <p:nvSpPr>
            <p:cNvPr id="10" name="TextBox 9"/>
            <p:cNvSpPr txBox="1"/>
            <p:nvPr/>
          </p:nvSpPr>
          <p:spPr>
            <a:xfrm>
              <a:off x="91426" y="2968475"/>
              <a:ext cx="3985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rebuchet MS"/>
                  <a:cs typeface="Trebuchet MS"/>
                </a:rPr>
                <a:t>b) Compute sparse representation of </a:t>
              </a:r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  <a:r>
                <a:rPr lang="en-US" sz="1400" dirty="0">
                  <a:latin typeface="Trebuchet MS"/>
                  <a:cs typeface="Trebuchet MS"/>
                </a:rPr>
                <a:t> using </a:t>
              </a:r>
              <a:r>
                <a:rPr lang="en-US" sz="1600" b="1" dirty="0">
                  <a:latin typeface="LM Roman 10 Regular"/>
                  <a:cs typeface="LM Roman 10 Regular"/>
                </a:rPr>
                <a:t>D</a:t>
              </a:r>
              <a:r>
                <a:rPr lang="en-US" sz="1600" i="1" baseline="-25000" dirty="0">
                  <a:latin typeface="LM Roman 10 Regular"/>
                  <a:cs typeface="LM Roman 10 Regular"/>
                </a:rPr>
                <a:t>i</a:t>
              </a:r>
            </a:p>
          </p:txBody>
        </p:sp>
        <p:pic>
          <p:nvPicPr>
            <p:cNvPr id="126" name="Picture 125" descr="Screen Shot 2014-04-30 at 9.06.46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30" y="3326811"/>
              <a:ext cx="3323042" cy="52126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43123" y="4203414"/>
            <a:ext cx="300082" cy="966310"/>
            <a:chOff x="1043123" y="4203414"/>
            <a:chExt cx="300082" cy="966310"/>
          </a:xfrm>
        </p:grpSpPr>
        <p:sp>
          <p:nvSpPr>
            <p:cNvPr id="183" name="Rectangle 182"/>
            <p:cNvSpPr/>
            <p:nvPr/>
          </p:nvSpPr>
          <p:spPr>
            <a:xfrm>
              <a:off x="1164026" y="4203414"/>
              <a:ext cx="65686" cy="59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43123" y="4861947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M Roman 10 Regular"/>
                  <a:cs typeface="LM Roman 10 Regular"/>
                </a:rPr>
                <a:t>y</a:t>
              </a:r>
              <a:endParaRPr lang="en-US" sz="1400" baseline="-25000" dirty="0">
                <a:latin typeface="LM Roman 10 Regular"/>
                <a:cs typeface="LM Roman 10 Regular"/>
              </a:endParaRPr>
            </a:p>
          </p:txBody>
        </p:sp>
      </p:grpSp>
      <p:pic>
        <p:nvPicPr>
          <p:cNvPr id="8" name="Picture 7" descr="Screen Shot 2014-04-30 at 10.25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88" y="4313992"/>
            <a:ext cx="520700" cy="4191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0981" y="3498863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48486" y="1090615"/>
            <a:ext cx="1419225" cy="2652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0800000">
            <a:off x="3663772" y="3896309"/>
            <a:ext cx="33948" cy="1271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541952" y="522702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M Roman 10 Regular"/>
                <a:cs typeface="LM Roman 10 Regular"/>
              </a:rPr>
              <a:t>x</a:t>
            </a:r>
            <a:endParaRPr lang="en-US" sz="1400" baseline="-25000" dirty="0">
              <a:latin typeface="LM Roman 10 Regular"/>
              <a:cs typeface="LM Roman 10 Regular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33767" y="5305443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54070" y="3529019"/>
            <a:ext cx="22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2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28482" y="3525847"/>
            <a:ext cx="22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2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70435" y="2927007"/>
            <a:ext cx="33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c) Compute the residuals for each class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388611" y="3373339"/>
            <a:ext cx="3262272" cy="433675"/>
            <a:chOff x="316537" y="3959127"/>
            <a:chExt cx="3262272" cy="433675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37" y="3959127"/>
              <a:ext cx="3262272" cy="433675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251759" y="3959127"/>
              <a:ext cx="410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000" b="1" dirty="0">
                  <a:solidFill>
                    <a:prstClr val="black"/>
                  </a:solidFill>
                  <a:latin typeface="LM Roman 10 Regular"/>
                  <a:cs typeface="LM Roman 10 Regular"/>
                </a:rPr>
                <a:t>D</a:t>
              </a: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77" y="5119287"/>
            <a:ext cx="3159716" cy="409479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5170435" y="4643247"/>
            <a:ext cx="35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/>
                <a:cs typeface="Trebuchet MS"/>
              </a:rPr>
              <a:t>d) Classify according the minimal residual</a:t>
            </a:r>
            <a:endParaRPr lang="en-US" sz="1600" b="1" dirty="0">
              <a:latin typeface="LM Roman 10 Regular"/>
              <a:cs typeface="LM Roman 10 Regular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05691" y="3319464"/>
            <a:ext cx="738209" cy="609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486641" y="3543315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752009" y="33505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M Roman 10 Regular"/>
                <a:cs typeface="LM Roman 10 Regular"/>
              </a:rPr>
              <a:t>x</a:t>
            </a:r>
            <a:endParaRPr lang="en-US" sz="2000" baseline="-25000" dirty="0">
              <a:latin typeface="LM Roman 10 Regular"/>
              <a:cs typeface="LM Roman 10 Regula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924791" y="3538548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sz="14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0" y="37917"/>
            <a:ext cx="6947865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Sparse Representations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 Classification </a:t>
            </a:r>
            <a:r>
              <a:rPr lang="mr-IN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 Strategy ‘B’</a:t>
            </a:r>
          </a:p>
        </p:txBody>
      </p:sp>
    </p:spTree>
    <p:extLst>
      <p:ext uri="{BB962C8B-B14F-4D97-AF65-F5344CB8AC3E}">
        <p14:creationId xmlns:p14="http://schemas.microsoft.com/office/powerpoint/2010/main" val="2120658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5222" y="2761371"/>
            <a:ext cx="8988778" cy="2082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rebuchet MS"/>
                <a:cs typeface="Trebuchet MS"/>
              </a:rPr>
              <a:t>Face Recognition using</a:t>
            </a:r>
          </a:p>
          <a:p>
            <a:r>
              <a:rPr lang="en-US" dirty="0">
                <a:latin typeface="Trebuchet MS"/>
                <a:cs typeface="Trebuchet MS"/>
              </a:rPr>
              <a:t>Sparse Representation Classification</a:t>
            </a:r>
          </a:p>
          <a:p>
            <a:r>
              <a:rPr lang="en-US" dirty="0">
                <a:latin typeface="Trebuchet MS"/>
                <a:cs typeface="Trebuchet MS"/>
              </a:rPr>
              <a:t>(SRC)</a:t>
            </a:r>
          </a:p>
        </p:txBody>
      </p:sp>
    </p:spTree>
    <p:extLst>
      <p:ext uri="{BB962C8B-B14F-4D97-AF65-F5344CB8AC3E}">
        <p14:creationId xmlns:p14="http://schemas.microsoft.com/office/powerpoint/2010/main" val="443979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rebuchet MS"/>
                <a:cs typeface="Trebuchet MS"/>
              </a:rPr>
              <a:t>Sparse Representation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1972" y="794596"/>
            <a:ext cx="688415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 Regular"/>
                <a:cs typeface="LM Roman 10 Regular"/>
              </a:rPr>
              <a:t>In the training set there are </a:t>
            </a:r>
            <a:r>
              <a:rPr lang="en-US" i="1" dirty="0">
                <a:latin typeface="LM Roman 10 Regular"/>
                <a:cs typeface="LM Roman 10 Regular"/>
              </a:rPr>
              <a:t>k</a:t>
            </a:r>
            <a:r>
              <a:rPr lang="en-US" dirty="0">
                <a:latin typeface="LM Roman 10 Regular"/>
                <a:cs typeface="LM Roman 10 Regular"/>
              </a:rPr>
              <a:t> subjects.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For each subject we have </a:t>
            </a:r>
            <a:r>
              <a:rPr lang="en-US" i="1" dirty="0">
                <a:latin typeface="LM Roman 10 Regular"/>
                <a:cs typeface="LM Roman 10 Regular"/>
              </a:rPr>
              <a:t>n</a:t>
            </a:r>
            <a:r>
              <a:rPr lang="en-US" dirty="0">
                <a:latin typeface="LM Roman 10 Regular"/>
                <a:cs typeface="LM Roman 10 Regular"/>
              </a:rPr>
              <a:t> training images. 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In this example there are 40 subjects with 9 images each.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Each image is </a:t>
            </a:r>
            <a:r>
              <a:rPr lang="en-US" dirty="0" err="1">
                <a:latin typeface="LM Roman 10 Regular"/>
                <a:cs typeface="LM Roman 10 Regular"/>
              </a:rPr>
              <a:t>downsampled</a:t>
            </a:r>
            <a:r>
              <a:rPr lang="en-US" dirty="0">
                <a:latin typeface="LM Roman 10 Regular"/>
                <a:cs typeface="LM Roman 10 Regular"/>
              </a:rPr>
              <a:t> to </a:t>
            </a:r>
            <a:r>
              <a:rPr lang="en-US" i="1" dirty="0">
                <a:latin typeface="LM Roman 10 Regular"/>
                <a:cs typeface="LM Roman 10 Regular"/>
              </a:rPr>
              <a:t>h</a:t>
            </a:r>
            <a:r>
              <a:rPr lang="en-US" dirty="0">
                <a:latin typeface="LM Roman 10 Regular"/>
                <a:cs typeface="LM Roman 10 Regular"/>
              </a:rPr>
              <a:t> × </a:t>
            </a:r>
            <a:r>
              <a:rPr lang="en-US" i="1" dirty="0">
                <a:latin typeface="LM Roman 10 Regular"/>
                <a:cs typeface="LM Roman 10 Regular"/>
              </a:rPr>
              <a:t>w</a:t>
            </a:r>
            <a:r>
              <a:rPr lang="en-US" dirty="0">
                <a:latin typeface="LM Roman 10 Regular"/>
                <a:cs typeface="LM Roman 10 Regular"/>
              </a:rPr>
              <a:t> = </a:t>
            </a:r>
            <a:r>
              <a:rPr lang="en-US" i="1" dirty="0">
                <a:latin typeface="LM Roman 10 Regular"/>
                <a:cs typeface="LM Roman 10 Regular"/>
              </a:rPr>
              <a:t>m</a:t>
            </a:r>
            <a:r>
              <a:rPr lang="en-US" dirty="0">
                <a:latin typeface="LM Roman 10 Regular"/>
                <a:cs typeface="LM Roman 10 Regular"/>
              </a:rPr>
              <a:t> pixels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Each </a:t>
            </a:r>
            <a:r>
              <a:rPr lang="en-US" dirty="0" err="1">
                <a:latin typeface="LM Roman 10 Regular"/>
                <a:cs typeface="LM Roman 10 Regular"/>
              </a:rPr>
              <a:t>downsampled</a:t>
            </a:r>
            <a:r>
              <a:rPr lang="en-US" dirty="0">
                <a:latin typeface="LM Roman 10 Regular"/>
                <a:cs typeface="LM Roman 10 Regular"/>
              </a:rPr>
              <a:t> image is represented as a vector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dirty="0">
                <a:latin typeface="LM Roman 10 Regular"/>
                <a:cs typeface="LM Roman 10 Regular"/>
              </a:rPr>
              <a:t> of </a:t>
            </a:r>
            <a:r>
              <a:rPr lang="en-US" i="1" dirty="0">
                <a:latin typeface="LM Roman 10 Regular"/>
                <a:cs typeface="LM Roman 10 Regular"/>
              </a:rPr>
              <a:t>m</a:t>
            </a:r>
            <a:r>
              <a:rPr lang="en-US" dirty="0">
                <a:latin typeface="LM Roman 10 Regular"/>
                <a:cs typeface="LM Roman 10 Regular"/>
              </a:rPr>
              <a:t> elements (by stacking its columns)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567" y="821033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1" y="4351502"/>
            <a:ext cx="1044627" cy="1299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09" y="4351502"/>
            <a:ext cx="133450" cy="1660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76" y="4117541"/>
            <a:ext cx="1402559" cy="172132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333434" y="3490880"/>
            <a:ext cx="1036756" cy="2963546"/>
            <a:chOff x="6333434" y="3843655"/>
            <a:chExt cx="1036756" cy="2963546"/>
          </a:xfrm>
        </p:grpSpPr>
        <p:sp>
          <p:nvSpPr>
            <p:cNvPr id="16" name="TextBox 15"/>
            <p:cNvSpPr txBox="1"/>
            <p:nvPr/>
          </p:nvSpPr>
          <p:spPr>
            <a:xfrm>
              <a:off x="6966048" y="4552463"/>
              <a:ext cx="24643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33434" y="5205646"/>
              <a:ext cx="49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d</a:t>
              </a:r>
              <a:r>
                <a:rPr lang="en-US" dirty="0"/>
                <a:t> = </a:t>
              </a:r>
            </a:p>
          </p:txBody>
        </p:sp>
        <p:sp>
          <p:nvSpPr>
            <p:cNvPr id="18" name="Left Bracket 17"/>
            <p:cNvSpPr/>
            <p:nvPr/>
          </p:nvSpPr>
          <p:spPr>
            <a:xfrm>
              <a:off x="6794468" y="3843655"/>
              <a:ext cx="107137" cy="296354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/>
            <p:cNvSpPr/>
            <p:nvPr/>
          </p:nvSpPr>
          <p:spPr>
            <a:xfrm>
              <a:off x="7294290" y="3843655"/>
              <a:ext cx="75900" cy="296354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85789" y="3515877"/>
            <a:ext cx="3031945" cy="2135605"/>
            <a:chOff x="4085789" y="3868652"/>
            <a:chExt cx="3031945" cy="213560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3868652"/>
              <a:ext cx="42078" cy="7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1" name="Rectangle 20"/>
            <p:cNvSpPr/>
            <p:nvPr/>
          </p:nvSpPr>
          <p:spPr>
            <a:xfrm>
              <a:off x="4085789" y="4704277"/>
              <a:ext cx="45719" cy="1299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80744" y="4361850"/>
            <a:ext cx="2541971" cy="1299980"/>
            <a:chOff x="4580744" y="4714625"/>
            <a:chExt cx="2541971" cy="129998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656" y="4978634"/>
              <a:ext cx="47059" cy="720000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  <p:sp>
          <p:nvSpPr>
            <p:cNvPr id="22" name="Rectangle 21"/>
            <p:cNvSpPr/>
            <p:nvPr/>
          </p:nvSpPr>
          <p:spPr>
            <a:xfrm>
              <a:off x="4580744" y="4714625"/>
              <a:ext cx="45719" cy="129998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3689" y="4361850"/>
            <a:ext cx="2049026" cy="2059152"/>
            <a:chOff x="5073689" y="4714625"/>
            <a:chExt cx="2049026" cy="2059152"/>
          </a:xfrm>
        </p:grpSpPr>
        <p:pic>
          <p:nvPicPr>
            <p:cNvPr id="13" name="Picture 12" descr="Screen Shot 2014-03-19 at 4.15.48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909" y="6053777"/>
              <a:ext cx="41806" cy="720000"/>
            </a:xfrm>
            <a:prstGeom prst="rect">
              <a:avLst/>
            </a:prstGeom>
            <a:ln>
              <a:solidFill>
                <a:srgbClr val="00FF00"/>
              </a:solidFill>
            </a:ln>
          </p:spPr>
        </p:pic>
        <p:sp>
          <p:nvSpPr>
            <p:cNvPr id="23" name="Rectangle 22"/>
            <p:cNvSpPr/>
            <p:nvPr/>
          </p:nvSpPr>
          <p:spPr>
            <a:xfrm>
              <a:off x="5073689" y="4714625"/>
              <a:ext cx="45719" cy="1299980"/>
            </a:xfrm>
            <a:prstGeom prst="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-1193672" y="6542249"/>
            <a:ext cx="8280400" cy="513305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rebuchet MS"/>
                <a:cs typeface="Trebuchet MS"/>
              </a:rPr>
              <a:t>Wright, et. Al. </a:t>
            </a:r>
            <a:r>
              <a:rPr lang="en-US" sz="1200" dirty="0">
                <a:solidFill>
                  <a:schemeClr val="tx1"/>
                </a:solidFill>
                <a:latin typeface="Trebuchet MS"/>
                <a:cs typeface="Trebuchet MS"/>
                <a:hlinkClick r:id="rId8"/>
              </a:rPr>
              <a:t>Robust Face Recognition via Sparse Representation</a:t>
            </a:r>
            <a:r>
              <a:rPr lang="en-US" sz="1200" dirty="0">
                <a:solidFill>
                  <a:schemeClr val="tx1"/>
                </a:solidFill>
                <a:latin typeface="Trebuchet MS"/>
                <a:cs typeface="Trebuchet MS"/>
              </a:rPr>
              <a:t>. PAMI 2009</a:t>
            </a:r>
          </a:p>
        </p:txBody>
      </p:sp>
    </p:spTree>
    <p:extLst>
      <p:ext uri="{BB962C8B-B14F-4D97-AF65-F5344CB8AC3E}">
        <p14:creationId xmlns:p14="http://schemas.microsoft.com/office/powerpoint/2010/main" val="31546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 Regular"/>
                <a:cs typeface="LM Roman 10 Regular"/>
              </a:rPr>
              <a:t>For each subject 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LM Roman 10 Regular"/>
                <a:cs typeface="LM Roman 10 Regular"/>
              </a:rPr>
              <a:t> (for 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LM Roman 10 Regular"/>
                <a:cs typeface="LM Roman 10 Regular"/>
              </a:rPr>
              <a:t>=1,…</a:t>
            </a:r>
            <a:r>
              <a:rPr lang="en-US" i="1" dirty="0">
                <a:latin typeface="LM Roman 10 Regular"/>
                <a:cs typeface="LM Roman 10 Regular"/>
              </a:rPr>
              <a:t>k</a:t>
            </a:r>
            <a:r>
              <a:rPr lang="en-US" dirty="0">
                <a:latin typeface="LM Roman 10 Regular"/>
                <a:cs typeface="LM Roman 10 Regular"/>
              </a:rPr>
              <a:t>) we have a dictionary</a:t>
            </a:r>
          </a:p>
          <a:p>
            <a:endParaRPr lang="en-US" i="1" dirty="0">
              <a:latin typeface="LM Roman 10 Regular"/>
              <a:cs typeface="LM Roman 10 Regular"/>
            </a:endParaRPr>
          </a:p>
          <a:p>
            <a:r>
              <a:rPr lang="en-US" i="1" dirty="0">
                <a:latin typeface="LM Roman 10 Regular"/>
                <a:cs typeface="LM Roman 10 Regular"/>
              </a:rPr>
              <a:t>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i="1" baseline="-25000" dirty="0">
                <a:latin typeface="LM Roman 10 Regular"/>
                <a:cs typeface="LM Roman 10 Regular"/>
              </a:rPr>
              <a:t>i</a:t>
            </a:r>
            <a:r>
              <a:rPr lang="en-US" i="1" dirty="0">
                <a:latin typeface="LM Roman 10 Regular"/>
                <a:cs typeface="LM Roman 10 Regular"/>
              </a:rPr>
              <a:t> = </a:t>
            </a:r>
            <a:r>
              <a:rPr lang="en-US" dirty="0">
                <a:latin typeface="LM Roman 10 Regular"/>
                <a:cs typeface="LM Roman 10 Regular"/>
              </a:rPr>
              <a:t>[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i="1" baseline="-25000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  <a:r>
              <a:rPr lang="en-US" i="1" dirty="0">
                <a:latin typeface="LM Roman 10 Regular"/>
                <a:cs typeface="LM Roman 10 Regular"/>
              </a:rPr>
              <a:t>,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i="1" baseline="-25000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r>
              <a:rPr lang="en-US" i="1" dirty="0">
                <a:latin typeface="LM Roman 10 Regular"/>
                <a:cs typeface="LM Roman 10 Regular"/>
              </a:rPr>
              <a:t>, …,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i="1" baseline="-25000" dirty="0">
                <a:latin typeface="LM Roman 10 Regular"/>
                <a:cs typeface="LM Roman 10 Regular"/>
              </a:rPr>
              <a:t>in</a:t>
            </a:r>
            <a:r>
              <a:rPr lang="en-US" dirty="0">
                <a:latin typeface="LM Roman 10 Regular"/>
                <a:cs typeface="LM Roman 10 Regular"/>
              </a:rPr>
              <a:t>]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We define a new matrix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dirty="0">
                <a:latin typeface="LM Roman 10 Regular"/>
                <a:cs typeface="LM Roman 10 Regular"/>
              </a:rPr>
              <a:t> by concatenating all individual dictionaries 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i="1" dirty="0">
                <a:latin typeface="LM Roman 10 Regular"/>
                <a:cs typeface="LM Roman 10 Regular"/>
              </a:rPr>
              <a:t>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i="1" dirty="0">
                <a:latin typeface="LM Roman 10 Regular"/>
                <a:cs typeface="LM Roman 10 Regular"/>
              </a:rPr>
              <a:t> = </a:t>
            </a:r>
            <a:r>
              <a:rPr lang="en-US" dirty="0">
                <a:latin typeface="LM Roman 10 Regular"/>
                <a:cs typeface="LM Roman 10 Regular"/>
              </a:rPr>
              <a:t>[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  <a:r>
              <a:rPr lang="en-US" i="1" dirty="0">
                <a:latin typeface="LM Roman 10 Regular"/>
                <a:cs typeface="LM Roman 10 Regular"/>
              </a:rPr>
              <a:t>, </a:t>
            </a:r>
            <a:r>
              <a:rPr lang="en-US" b="1" dirty="0">
                <a:latin typeface="LM Roman 10 Regular"/>
                <a:cs typeface="LM Roman 10 Regular"/>
              </a:rPr>
              <a:t>D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r>
              <a:rPr lang="en-US" i="1" dirty="0">
                <a:latin typeface="LM Roman 10 Regular"/>
                <a:cs typeface="LM Roman 10 Regular"/>
              </a:rPr>
              <a:t>, …, </a:t>
            </a:r>
            <a:r>
              <a:rPr lang="en-US" b="1" dirty="0" err="1">
                <a:latin typeface="LM Roman 10 Regular"/>
                <a:cs typeface="LM Roman 10 Regular"/>
              </a:rPr>
              <a:t>D</a:t>
            </a:r>
            <a:r>
              <a:rPr lang="en-US" i="1" baseline="-25000" dirty="0" err="1">
                <a:latin typeface="LM Roman 10 Regular"/>
                <a:cs typeface="LM Roman 10 Regular"/>
              </a:rPr>
              <a:t>k</a:t>
            </a:r>
            <a:r>
              <a:rPr lang="en-US" dirty="0">
                <a:latin typeface="LM Roman 10 Regular"/>
                <a:cs typeface="LM Roman 10 Regular"/>
              </a:rPr>
              <a:t>]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rebuchet MS"/>
                <a:cs typeface="Trebuchet MS"/>
              </a:rPr>
              <a:t>Sparse Representation Classification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2099" y="37917"/>
            <a:ext cx="234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74120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Shot 2014-04-30 at 9.38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07" y="2585377"/>
            <a:ext cx="329062" cy="387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5296" y="1094085"/>
            <a:ext cx="6157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 Regular"/>
                <a:cs typeface="LM Roman 10 Regular"/>
              </a:rPr>
              <a:t>How is a test image classified?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A new test image </a:t>
            </a:r>
            <a:r>
              <a:rPr lang="en-US" b="1" dirty="0">
                <a:latin typeface="LM Roman 10 Regular"/>
                <a:cs typeface="LM Roman 10 Regular"/>
              </a:rPr>
              <a:t>I</a:t>
            </a:r>
            <a:r>
              <a:rPr lang="en-US" baseline="30000" dirty="0">
                <a:latin typeface="LM Roman 10 Regular"/>
                <a:cs typeface="LM Roman 10 Regular"/>
              </a:rPr>
              <a:t>t</a:t>
            </a:r>
            <a:r>
              <a:rPr lang="en-US" dirty="0">
                <a:latin typeface="LM Roman 10 Regular"/>
                <a:cs typeface="LM Roman 10 Regular"/>
              </a:rPr>
              <a:t> is represented as vector </a:t>
            </a:r>
            <a:r>
              <a:rPr lang="en-US" b="1" dirty="0">
                <a:latin typeface="LM Roman 10 Regular"/>
                <a:cs typeface="LM Roman 10 Regular"/>
              </a:rPr>
              <a:t>y</a:t>
            </a:r>
            <a:r>
              <a:rPr lang="en-US" dirty="0">
                <a:latin typeface="LM Roman 10 Regular"/>
                <a:cs typeface="LM Roman 10 Regular"/>
              </a:rPr>
              <a:t> of </a:t>
            </a:r>
            <a:r>
              <a:rPr lang="en-US" i="1" dirty="0">
                <a:latin typeface="LM Roman 10 Regular"/>
                <a:cs typeface="LM Roman 10 Regular"/>
              </a:rPr>
              <a:t>m</a:t>
            </a:r>
            <a:r>
              <a:rPr lang="en-US" dirty="0">
                <a:latin typeface="LM Roman 10 Regular"/>
                <a:cs typeface="LM Roman 10 Regular"/>
              </a:rPr>
              <a:t> elements (using the same representation of the training images)</a:t>
            </a:r>
          </a:p>
        </p:txBody>
      </p:sp>
      <p:pic>
        <p:nvPicPr>
          <p:cNvPr id="4" name="Picture 3" descr="Screen Shot 2014-03-19 at 3.55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7" y="1182164"/>
            <a:ext cx="1137577" cy="5625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3591" y="3577058"/>
            <a:ext cx="173394" cy="3239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11" y="1147372"/>
            <a:ext cx="183820" cy="2286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12673" y="3409722"/>
            <a:ext cx="157521" cy="193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65419" y="2408782"/>
            <a:ext cx="1183447" cy="2033030"/>
            <a:chOff x="1265419" y="2408782"/>
            <a:chExt cx="1183447" cy="2033030"/>
          </a:xfrm>
        </p:grpSpPr>
        <p:sp>
          <p:nvSpPr>
            <p:cNvPr id="9" name="Rectangle 8"/>
            <p:cNvSpPr/>
            <p:nvPr/>
          </p:nvSpPr>
          <p:spPr>
            <a:xfrm>
              <a:off x="1265419" y="3038203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LM Roman 10 Regular"/>
                  <a:cs typeface="LM Roman 10 Regular"/>
                </a:rPr>
                <a:t>I</a:t>
              </a:r>
              <a:r>
                <a:rPr lang="en-US" baseline="30000" dirty="0">
                  <a:latin typeface="LM Roman 10 Regular"/>
                  <a:cs typeface="LM Roman 10 Regular"/>
                </a:rPr>
                <a:t>t</a:t>
              </a:r>
              <a:r>
                <a:rPr lang="en-US" dirty="0">
                  <a:latin typeface="LM Roman 10 Regular"/>
                  <a:cs typeface="LM Roman 10 Regular"/>
                </a:rPr>
                <a:t> </a:t>
              </a:r>
            </a:p>
          </p:txBody>
        </p:sp>
        <p:cxnSp>
          <p:nvCxnSpPr>
            <p:cNvPr id="12" name="Straight Arrow Connector 11"/>
            <p:cNvCxnSpPr>
              <a:stCxn id="7" idx="6"/>
            </p:cNvCxnSpPr>
            <p:nvPr/>
          </p:nvCxnSpPr>
          <p:spPr>
            <a:xfrm flipV="1">
              <a:off x="1470194" y="3505226"/>
              <a:ext cx="251778" cy="1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creen Shot 2014-03-20 at 8.40.02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972" y="2408782"/>
              <a:ext cx="726894" cy="203303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700297" y="2596326"/>
            <a:ext cx="625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 Regular"/>
                <a:cs typeface="LM Roman 10 Regular"/>
              </a:rPr>
              <a:t>Now, we look for a sparse representation </a:t>
            </a:r>
            <a:r>
              <a:rPr lang="en-US" b="1" dirty="0">
                <a:latin typeface="LM Roman 10 Regular"/>
                <a:cs typeface="LM Roman 10 Regular"/>
              </a:rPr>
              <a:t>x </a:t>
            </a:r>
            <a:r>
              <a:rPr lang="en-US" dirty="0">
                <a:latin typeface="LM Roman 10 Regular"/>
                <a:cs typeface="LM Roman 10 Regular"/>
              </a:rPr>
              <a:t>of </a:t>
            </a:r>
            <a:r>
              <a:rPr lang="en-US" b="1" dirty="0">
                <a:latin typeface="LM Roman 10 Regular"/>
                <a:cs typeface="LM Roman 10 Regular"/>
              </a:rPr>
              <a:t>y</a:t>
            </a:r>
            <a:r>
              <a:rPr lang="en-US" dirty="0">
                <a:latin typeface="LM Roman 10 Regular"/>
                <a:cs typeface="LM Roman 10 Regular"/>
              </a:rPr>
              <a:t> using    -minimization approach: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1720" y="4000947"/>
            <a:ext cx="625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 Regular"/>
                <a:cs typeface="LM Roman 10 Regular"/>
              </a:rPr>
              <a:t>We classify </a:t>
            </a:r>
            <a:r>
              <a:rPr lang="en-US" b="1" dirty="0">
                <a:latin typeface="LM Roman 10 Regular"/>
                <a:cs typeface="LM Roman 10 Regular"/>
              </a:rPr>
              <a:t>y</a:t>
            </a:r>
            <a:r>
              <a:rPr lang="en-US" dirty="0">
                <a:latin typeface="LM Roman 10 Regular"/>
                <a:cs typeface="LM Roman 10 Regular"/>
              </a:rPr>
              <a:t> by minimizing the residuals (we follow the explained algorithm)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58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rebuchet MS"/>
                <a:cs typeface="Trebuchet MS"/>
              </a:rPr>
              <a:t>Sparse Representation Classification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50" y="4883310"/>
            <a:ext cx="3159716" cy="409479"/>
          </a:xfrm>
          <a:prstGeom prst="rect">
            <a:avLst/>
          </a:prstGeom>
        </p:spPr>
      </p:pic>
      <p:pic>
        <p:nvPicPr>
          <p:cNvPr id="60" name="Picture 59" descr="Screen Shot 2014-04-30 at 9.06.4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27" y="3274855"/>
            <a:ext cx="4486644" cy="7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5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 build="p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TRAINING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TESTING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: Test Image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Extraction       </a:t>
            </a:r>
            <a:r>
              <a:rPr lang="en-US" sz="1400" b="1" dirty="0">
                <a:solidFill>
                  <a:srgbClr val="0000FF"/>
                </a:solidFill>
                <a:latin typeface="Trebuchet MS"/>
                <a:cs typeface="Trebuchet MS"/>
              </a:rPr>
              <a:t>Transformation</a:t>
            </a:r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        Classifier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7402" y="5299545"/>
            <a:ext cx="1462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rebuchet MS"/>
                <a:cs typeface="Trebuchet MS"/>
              </a:rPr>
              <a:t> Extraction and 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Trebuchet MS"/>
                <a:cs typeface="Trebuchet MS"/>
              </a:rPr>
              <a:t>transformation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Trebuchet MS"/>
                <a:cs typeface="Trebuchet MS"/>
              </a:rPr>
              <a:t>of features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69130" y="5502086"/>
            <a:ext cx="129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6635" y="607177"/>
            <a:ext cx="4691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Pattern Recognition Schema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Using Feature Transformation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1849" y="6273106"/>
            <a:ext cx="6694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GOAL: Classification could be easier in the transformed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45048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98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SRC</a:t>
            </a:r>
            <a:br>
              <a:rPr lang="en-US" dirty="0"/>
            </a:br>
            <a:r>
              <a:rPr lang="en-US" dirty="0"/>
              <a:t>Example on LFW</a:t>
            </a:r>
          </a:p>
        </p:txBody>
      </p:sp>
    </p:spTree>
    <p:extLst>
      <p:ext uri="{BB962C8B-B14F-4D97-AF65-F5344CB8AC3E}">
        <p14:creationId xmlns:p14="http://schemas.microsoft.com/office/powerpoint/2010/main" val="922241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0112" y="152395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</a:t>
            </a:r>
          </a:p>
        </p:txBody>
      </p:sp>
    </p:spTree>
    <p:extLst>
      <p:ext uri="{BB962C8B-B14F-4D97-AF65-F5344CB8AC3E}">
        <p14:creationId xmlns:p14="http://schemas.microsoft.com/office/powerpoint/2010/main" val="499986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7421" y="559558"/>
            <a:ext cx="8843749" cy="1774209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 = Dictionary</a:t>
            </a:r>
          </a:p>
        </p:txBody>
      </p:sp>
    </p:spTree>
    <p:extLst>
      <p:ext uri="{BB962C8B-B14F-4D97-AF65-F5344CB8AC3E}">
        <p14:creationId xmlns:p14="http://schemas.microsoft.com/office/powerpoint/2010/main" val="169023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0566" y="3634420"/>
            <a:ext cx="1616789" cy="937580"/>
            <a:chOff x="290566" y="3634420"/>
            <a:chExt cx="1616789" cy="937580"/>
          </a:xfrm>
        </p:grpSpPr>
        <p:sp>
          <p:nvSpPr>
            <p:cNvPr id="95" name="TextBox 94"/>
            <p:cNvSpPr txBox="1"/>
            <p:nvPr/>
          </p:nvSpPr>
          <p:spPr>
            <a:xfrm>
              <a:off x="290566" y="3634420"/>
              <a:ext cx="1616789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Sparse </a:t>
              </a:r>
            </a:p>
            <a:p>
              <a:pPr algn="ctr"/>
              <a:r>
                <a:rPr lang="en-US" dirty="0"/>
                <a:t>Representation</a:t>
              </a:r>
            </a:p>
          </p:txBody>
        </p:sp>
        <p:cxnSp>
          <p:nvCxnSpPr>
            <p:cNvPr id="116" name="Straight Arrow Connector 115"/>
            <p:cNvCxnSpPr>
              <a:stCxn id="56" idx="0"/>
              <a:endCxn id="95" idx="2"/>
            </p:cNvCxnSpPr>
            <p:nvPr/>
          </p:nvCxnSpPr>
          <p:spPr>
            <a:xfrm flipV="1">
              <a:off x="1098893" y="4280751"/>
              <a:ext cx="68" cy="2912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/>
          <p:cNvSpPr/>
          <p:nvPr/>
        </p:nvSpPr>
        <p:spPr>
          <a:xfrm>
            <a:off x="177421" y="559558"/>
            <a:ext cx="8843749" cy="17742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TextBox 66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 = Dictionary</a:t>
            </a:r>
          </a:p>
        </p:txBody>
      </p:sp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Sparse </a:t>
            </a:r>
          </a:p>
          <a:p>
            <a:pPr algn="ctr"/>
            <a:r>
              <a:rPr lang="en-US" dirty="0"/>
              <a:t>Representation</a:t>
            </a:r>
          </a:p>
        </p:txBody>
      </p: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5499" y="2089170"/>
            <a:ext cx="8778240" cy="1548170"/>
            <a:chOff x="235499" y="2089170"/>
            <a:chExt cx="8778240" cy="154817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35499" y="3226820"/>
              <a:ext cx="877824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76" idx="1"/>
            </p:cNvCxnSpPr>
            <p:nvPr/>
          </p:nvCxnSpPr>
          <p:spPr>
            <a:xfrm flipV="1">
              <a:off x="2351838" y="2667315"/>
              <a:ext cx="0" cy="559505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269510" y="2180492"/>
              <a:ext cx="0" cy="1042518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7951181" y="2949880"/>
              <a:ext cx="0" cy="274320"/>
            </a:xfrm>
            <a:prstGeom prst="line">
              <a:avLst/>
            </a:prstGeom>
            <a:ln w="6667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239586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167507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840056" y="3122045"/>
              <a:ext cx="228600" cy="209550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35878" y="208917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82155" y="2482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27382" y="285136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 flipV="1">
              <a:off x="297711" y="2190307"/>
              <a:ext cx="0" cy="1188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08418" y="3454460"/>
              <a:ext cx="68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 = Dictionary</a:t>
            </a:r>
          </a:p>
        </p:txBody>
      </p:sp>
    </p:spTree>
    <p:extLst>
      <p:ext uri="{BB962C8B-B14F-4D97-AF65-F5344CB8AC3E}">
        <p14:creationId xmlns:p14="http://schemas.microsoft.com/office/powerpoint/2010/main" val="157858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6" name="Right Brace 25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6" name="TextBox 45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p:sp>
        <p:nvSpPr>
          <p:cNvPr id="47" name="Right Brace 46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4" name="Right Brace 53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Sparse </a:t>
            </a:r>
          </a:p>
          <a:p>
            <a:pPr algn="ctr"/>
            <a:r>
              <a:rPr lang="en-US" dirty="0"/>
              <a:t>Representation</a:t>
            </a:r>
          </a:p>
        </p:txBody>
      </p: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5499" y="2089170"/>
            <a:ext cx="8778240" cy="1548170"/>
            <a:chOff x="235499" y="2089170"/>
            <a:chExt cx="8778240" cy="154817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35499" y="3226820"/>
              <a:ext cx="877824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76" idx="1"/>
            </p:cNvCxnSpPr>
            <p:nvPr/>
          </p:nvCxnSpPr>
          <p:spPr>
            <a:xfrm flipV="1">
              <a:off x="2351838" y="2667315"/>
              <a:ext cx="0" cy="559505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269510" y="2180492"/>
              <a:ext cx="0" cy="1042518"/>
            </a:xfrm>
            <a:prstGeom prst="line">
              <a:avLst/>
            </a:prstGeom>
            <a:ln w="666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7951181" y="2949880"/>
              <a:ext cx="0" cy="274320"/>
            </a:xfrm>
            <a:prstGeom prst="line">
              <a:avLst/>
            </a:prstGeom>
            <a:ln w="6667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239586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167507" y="3115695"/>
              <a:ext cx="228600" cy="209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840056" y="3122045"/>
              <a:ext cx="228600" cy="209550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35878" y="208917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82155" y="24826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27382" y="285136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 flipV="1">
              <a:off x="297711" y="2190307"/>
              <a:ext cx="0" cy="1188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08418" y="3454460"/>
              <a:ext cx="68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50112" y="15239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 = Dictionary</a:t>
            </a:r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235499" y="3226820"/>
            <a:ext cx="877824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0" y="4572000"/>
            <a:ext cx="1141566" cy="1660460"/>
          </a:xfrm>
          <a:prstGeom prst="rect">
            <a:avLst/>
          </a:prstGeom>
        </p:spPr>
      </p:pic>
      <p:cxnSp>
        <p:nvCxnSpPr>
          <p:cNvPr id="61" name="Straight Connector 60"/>
          <p:cNvCxnSpPr>
            <a:endCxn id="76" idx="1"/>
          </p:cNvCxnSpPr>
          <p:nvPr/>
        </p:nvCxnSpPr>
        <p:spPr>
          <a:xfrm flipV="1">
            <a:off x="2351838" y="2667315"/>
            <a:ext cx="0" cy="559505"/>
          </a:xfrm>
          <a:prstGeom prst="line">
            <a:avLst/>
          </a:prstGeom>
          <a:ln w="666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3269510" y="2180492"/>
            <a:ext cx="0" cy="1042518"/>
          </a:xfrm>
          <a:prstGeom prst="line">
            <a:avLst/>
          </a:prstGeom>
          <a:ln w="666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7951181" y="2949880"/>
            <a:ext cx="0" cy="274320"/>
          </a:xfrm>
          <a:prstGeom prst="line">
            <a:avLst/>
          </a:prstGeom>
          <a:ln w="6667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239586" y="3115695"/>
            <a:ext cx="228600" cy="209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167507" y="3115695"/>
            <a:ext cx="228600" cy="209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840056" y="3122045"/>
            <a:ext cx="228600" cy="20955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</a:gra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35878" y="2089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82155" y="2482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27382" y="28513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0971" y="6277702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0566" y="3634420"/>
            <a:ext cx="161678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Sparse </a:t>
            </a:r>
          </a:p>
          <a:p>
            <a:pPr algn="ctr"/>
            <a:r>
              <a:rPr lang="en-US" dirty="0"/>
              <a:t>Representation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4572000"/>
            <a:ext cx="1143000" cy="1662547"/>
          </a:xfrm>
          <a:prstGeom prst="rect">
            <a:avLst/>
          </a:prstGeom>
          <a:solidFill>
            <a:srgbClr val="FFFFFF">
              <a:shade val="85000"/>
            </a:srgbClr>
          </a:solidFill>
          <a:ln w="635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02" y="4572000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88" y="4572000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cxnSp>
        <p:nvCxnSpPr>
          <p:cNvPr id="112" name="Straight Connector 111"/>
          <p:cNvCxnSpPr/>
          <p:nvPr/>
        </p:nvCxnSpPr>
        <p:spPr>
          <a:xfrm flipH="1" flipV="1">
            <a:off x="297711" y="2190307"/>
            <a:ext cx="0" cy="11889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56" idx="0"/>
            <a:endCxn id="95" idx="2"/>
          </p:cNvCxnSpPr>
          <p:nvPr/>
        </p:nvCxnSpPr>
        <p:spPr>
          <a:xfrm flipV="1">
            <a:off x="1098893" y="4280751"/>
            <a:ext cx="68" cy="29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1108418" y="3454460"/>
            <a:ext cx="68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8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2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6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2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56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10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8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2" name="Right Brace 81"/>
          <p:cNvSpPr/>
          <p:nvPr/>
        </p:nvSpPr>
        <p:spPr>
          <a:xfrm rot="16200000">
            <a:off x="1046104" y="400052"/>
            <a:ext cx="103414" cy="144779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ight Brace 82"/>
          <p:cNvSpPr/>
          <p:nvPr/>
        </p:nvSpPr>
        <p:spPr>
          <a:xfrm rot="16200000">
            <a:off x="4186632" y="402336"/>
            <a:ext cx="103412" cy="1447798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9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63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7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5" y="1417320"/>
            <a:ext cx="363345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1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20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4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8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1417320"/>
            <a:ext cx="363344" cy="528501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98" name="TextBox 97"/>
          <p:cNvSpPr txBox="1"/>
          <p:nvPr/>
        </p:nvSpPr>
        <p:spPr>
          <a:xfrm>
            <a:off x="6660410" y="137160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p:sp>
        <p:nvSpPr>
          <p:cNvPr id="99" name="Right Brace 98"/>
          <p:cNvSpPr/>
          <p:nvPr/>
        </p:nvSpPr>
        <p:spPr>
          <a:xfrm rot="16200000">
            <a:off x="2586431" y="402773"/>
            <a:ext cx="103414" cy="14477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ight Brace 99"/>
          <p:cNvSpPr/>
          <p:nvPr/>
        </p:nvSpPr>
        <p:spPr>
          <a:xfrm rot="16200000">
            <a:off x="7969417" y="402336"/>
            <a:ext cx="103412" cy="144779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1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5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9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17" y="1417320"/>
            <a:ext cx="363344" cy="52850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DEF89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6" name="Right Brace 105"/>
          <p:cNvSpPr/>
          <p:nvPr/>
        </p:nvSpPr>
        <p:spPr>
          <a:xfrm rot="16200000">
            <a:off x="5814045" y="402336"/>
            <a:ext cx="103412" cy="14477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44024" y="685800"/>
            <a:ext cx="7877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Subject-1                                     Subject-2                                       Subject-3                                         Subject-4                                                         Subject-k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50112" y="152395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227006" y="5220932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0.3                                        0.6                                       0.1</a:t>
            </a:r>
          </a:p>
        </p:txBody>
      </p:sp>
      <p:sp>
        <p:nvSpPr>
          <p:cNvPr id="113" name="Freeform 112"/>
          <p:cNvSpPr/>
          <p:nvPr/>
        </p:nvSpPr>
        <p:spPr>
          <a:xfrm>
            <a:off x="1885985" y="5300888"/>
            <a:ext cx="275171" cy="45719"/>
          </a:xfrm>
          <a:custGeom>
            <a:avLst/>
            <a:gdLst>
              <a:gd name="connsiteX0" fmla="*/ 0 w 591670"/>
              <a:gd name="connsiteY0" fmla="*/ 221371 h 438749"/>
              <a:gd name="connsiteX1" fmla="*/ 197223 w 591670"/>
              <a:gd name="connsiteY1" fmla="*/ 6218 h 438749"/>
              <a:gd name="connsiteX2" fmla="*/ 412376 w 591670"/>
              <a:gd name="connsiteY2" fmla="*/ 436524 h 438749"/>
              <a:gd name="connsiteX3" fmla="*/ 591670 w 591670"/>
              <a:gd name="connsiteY3" fmla="*/ 185512 h 43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70" h="438749">
                <a:moveTo>
                  <a:pt x="0" y="221371"/>
                </a:moveTo>
                <a:cubicBezTo>
                  <a:pt x="64247" y="95865"/>
                  <a:pt x="128494" y="-29641"/>
                  <a:pt x="197223" y="6218"/>
                </a:cubicBezTo>
                <a:cubicBezTo>
                  <a:pt x="265952" y="42077"/>
                  <a:pt x="346635" y="406642"/>
                  <a:pt x="412376" y="436524"/>
                </a:cubicBezTo>
                <a:cubicBezTo>
                  <a:pt x="478117" y="466406"/>
                  <a:pt x="591670" y="185512"/>
                  <a:pt x="591670" y="185512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4" name="Freeform 113"/>
          <p:cNvSpPr/>
          <p:nvPr/>
        </p:nvSpPr>
        <p:spPr>
          <a:xfrm>
            <a:off x="1890059" y="5453288"/>
            <a:ext cx="275171" cy="45719"/>
          </a:xfrm>
          <a:custGeom>
            <a:avLst/>
            <a:gdLst>
              <a:gd name="connsiteX0" fmla="*/ 0 w 591670"/>
              <a:gd name="connsiteY0" fmla="*/ 221371 h 438749"/>
              <a:gd name="connsiteX1" fmla="*/ 197223 w 591670"/>
              <a:gd name="connsiteY1" fmla="*/ 6218 h 438749"/>
              <a:gd name="connsiteX2" fmla="*/ 412376 w 591670"/>
              <a:gd name="connsiteY2" fmla="*/ 436524 h 438749"/>
              <a:gd name="connsiteX3" fmla="*/ 591670 w 591670"/>
              <a:gd name="connsiteY3" fmla="*/ 185512 h 43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70" h="438749">
                <a:moveTo>
                  <a:pt x="0" y="221371"/>
                </a:moveTo>
                <a:cubicBezTo>
                  <a:pt x="64247" y="95865"/>
                  <a:pt x="128494" y="-29641"/>
                  <a:pt x="197223" y="6218"/>
                </a:cubicBezTo>
                <a:cubicBezTo>
                  <a:pt x="265952" y="42077"/>
                  <a:pt x="346635" y="406642"/>
                  <a:pt x="412376" y="436524"/>
                </a:cubicBezTo>
                <a:cubicBezTo>
                  <a:pt x="478117" y="466406"/>
                  <a:pt x="591670" y="185512"/>
                  <a:pt x="591670" y="185512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" name="TextBox 114"/>
          <p:cNvSpPr txBox="1"/>
          <p:nvPr/>
        </p:nvSpPr>
        <p:spPr>
          <a:xfrm>
            <a:off x="1681937" y="4838700"/>
            <a:ext cx="5415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            +          +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51837" y="1945820"/>
            <a:ext cx="5602519" cy="2672655"/>
            <a:chOff x="2351837" y="1945820"/>
            <a:chExt cx="5602519" cy="2672655"/>
          </a:xfrm>
        </p:grpSpPr>
        <p:cxnSp>
          <p:nvCxnSpPr>
            <p:cNvPr id="65" name="Elbow Connector 64"/>
            <p:cNvCxnSpPr>
              <a:endCxn id="107" idx="0"/>
            </p:cNvCxnSpPr>
            <p:nvPr/>
          </p:nvCxnSpPr>
          <p:spPr>
            <a:xfrm rot="16200000" flipH="1">
              <a:off x="1533721" y="2763936"/>
              <a:ext cx="2626180" cy="989947"/>
            </a:xfrm>
            <a:prstGeom prst="bentConnector3">
              <a:avLst>
                <a:gd name="adj1" fmla="val 84045"/>
              </a:avLst>
            </a:prstGeom>
            <a:ln w="127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>
              <a:off x="6639730" y="3303848"/>
              <a:ext cx="2628000" cy="12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endCxn id="108" idx="0"/>
            </p:cNvCxnSpPr>
            <p:nvPr/>
          </p:nvCxnSpPr>
          <p:spPr>
            <a:xfrm rot="16200000" flipH="1">
              <a:off x="3138701" y="2076629"/>
              <a:ext cx="2626179" cy="2364561"/>
            </a:xfrm>
            <a:prstGeom prst="bentConnector3">
              <a:avLst>
                <a:gd name="adj1" fmla="val 70891"/>
              </a:avLst>
            </a:prstGeom>
            <a:ln w="127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317156" y="6325316"/>
            <a:ext cx="663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 is </a:t>
            </a:r>
            <a:r>
              <a:rPr lang="en-US" dirty="0"/>
              <a:t>represented as a linear combination of few images of the gallery.</a:t>
            </a:r>
          </a:p>
        </p:txBody>
      </p:sp>
    </p:spTree>
    <p:extLst>
      <p:ext uri="{BB962C8B-B14F-4D97-AF65-F5344CB8AC3E}">
        <p14:creationId xmlns:p14="http://schemas.microsoft.com/office/powerpoint/2010/main" val="165445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4572000"/>
            <a:ext cx="7996493" cy="2075034"/>
            <a:chOff x="528110" y="4572000"/>
            <a:chExt cx="7996493" cy="207503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           +          +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0.3                                        0.6                                       0.1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77702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706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-0.00087 -0.593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7996493" cy="2079566"/>
            <a:chOff x="528110" y="4572000"/>
            <a:chExt cx="7996493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           +          +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0.3                                        0.6                                       0.1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" name="Left Brace 1"/>
          <p:cNvSpPr/>
          <p:nvPr/>
        </p:nvSpPr>
        <p:spPr>
          <a:xfrm rot="16200000">
            <a:off x="925175" y="1966118"/>
            <a:ext cx="290756" cy="122277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2507" y="3238534"/>
            <a:ext cx="599123" cy="528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070553" y="277885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4237299" y="-31505"/>
            <a:ext cx="684000" cy="635533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16200000">
            <a:off x="7621748" y="1759821"/>
            <a:ext cx="270438" cy="161504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0945" y="3068320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-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01033" y="378469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611" y="4399600"/>
            <a:ext cx="591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 similar: reconstruction error is high</a:t>
            </a:r>
          </a:p>
        </p:txBody>
      </p:sp>
    </p:spTree>
    <p:extLst>
      <p:ext uri="{BB962C8B-B14F-4D97-AF65-F5344CB8AC3E}">
        <p14:creationId xmlns:p14="http://schemas.microsoft.com/office/powerpoint/2010/main" val="1458316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7996493" cy="2079566"/>
            <a:chOff x="528110" y="4572000"/>
            <a:chExt cx="7996493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681937" y="4838700"/>
              <a:ext cx="541526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/>
                <a:t>            +          +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006" y="5220932"/>
              <a:ext cx="5238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0.3                                        0.6                                       0.1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85985" y="53008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90059" y="5453288"/>
              <a:ext cx="275171" cy="45719"/>
            </a:xfrm>
            <a:custGeom>
              <a:avLst/>
              <a:gdLst>
                <a:gd name="connsiteX0" fmla="*/ 0 w 591670"/>
                <a:gd name="connsiteY0" fmla="*/ 221371 h 438749"/>
                <a:gd name="connsiteX1" fmla="*/ 197223 w 591670"/>
                <a:gd name="connsiteY1" fmla="*/ 6218 h 438749"/>
                <a:gd name="connsiteX2" fmla="*/ 412376 w 591670"/>
                <a:gd name="connsiteY2" fmla="*/ 436524 h 438749"/>
                <a:gd name="connsiteX3" fmla="*/ 591670 w 591670"/>
                <a:gd name="connsiteY3" fmla="*/ 185512 h 43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670" h="438749">
                  <a:moveTo>
                    <a:pt x="0" y="221371"/>
                  </a:moveTo>
                  <a:cubicBezTo>
                    <a:pt x="64247" y="95865"/>
                    <a:pt x="128494" y="-29641"/>
                    <a:pt x="197223" y="6218"/>
                  </a:cubicBezTo>
                  <a:cubicBezTo>
                    <a:pt x="265952" y="42077"/>
                    <a:pt x="346635" y="406642"/>
                    <a:pt x="412376" y="436524"/>
                  </a:cubicBezTo>
                  <a:cubicBezTo>
                    <a:pt x="478117" y="466406"/>
                    <a:pt x="591670" y="185512"/>
                    <a:pt x="591670" y="185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603" y="4572000"/>
              <a:ext cx="1143000" cy="1662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" name="Left Brace 1"/>
          <p:cNvSpPr/>
          <p:nvPr/>
        </p:nvSpPr>
        <p:spPr>
          <a:xfrm rot="16200000">
            <a:off x="925175" y="1966118"/>
            <a:ext cx="290756" cy="122277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2507" y="3238534"/>
            <a:ext cx="599123" cy="528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070553" y="277885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0945" y="3068320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-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01033" y="3784690"/>
            <a:ext cx="0" cy="4596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4" idx="6"/>
          </p:cNvCxnSpPr>
          <p:nvPr/>
        </p:nvCxnSpPr>
        <p:spPr>
          <a:xfrm rot="5400000">
            <a:off x="2516026" y="1750729"/>
            <a:ext cx="637570" cy="2866361"/>
          </a:xfrm>
          <a:prstGeom prst="bentConnector4">
            <a:avLst>
              <a:gd name="adj1" fmla="val 35855"/>
              <a:gd name="adj2" fmla="val -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16200000">
            <a:off x="4132771" y="506043"/>
            <a:ext cx="270438" cy="40819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7611" y="4399600"/>
            <a:ext cx="6634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Very similar: reconstruction error is very low</a:t>
            </a: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6" y="2190870"/>
            <a:ext cx="3332467" cy="2940650"/>
          </a:xfrm>
          <a:prstGeom prst="rect">
            <a:avLst/>
          </a:prstGeom>
        </p:spPr>
      </p:pic>
      <p:pic>
        <p:nvPicPr>
          <p:cNvPr id="5" name="Picture 4" descr="Screen Shot 2014-10-30 at 12.07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77" y="2670767"/>
            <a:ext cx="3457221" cy="22559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529" y="5320289"/>
            <a:ext cx="7736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rebuchet MS"/>
                <a:cs typeface="Trebuchet MS"/>
              </a:rPr>
              <a:t>Original Feature Space                    </a:t>
            </a:r>
            <a:r>
              <a:rPr lang="en-US" sz="2000" dirty="0">
                <a:solidFill>
                  <a:srgbClr val="0000FF"/>
                </a:solidFill>
                <a:latin typeface="Trebuchet MS"/>
                <a:cs typeface="Trebuchet MS"/>
              </a:rPr>
              <a:t>Transformed Feature Space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Trebuchet MS"/>
                <a:cs typeface="Trebuchet MS"/>
              </a:rPr>
              <a:t>                                                (new features) </a:t>
            </a:r>
          </a:p>
        </p:txBody>
      </p:sp>
    </p:spTree>
    <p:extLst>
      <p:ext uri="{BB962C8B-B14F-4D97-AF65-F5344CB8AC3E}">
        <p14:creationId xmlns:p14="http://schemas.microsoft.com/office/powerpoint/2010/main" val="236553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8110" y="504966"/>
            <a:ext cx="5676744" cy="2079566"/>
            <a:chOff x="528110" y="4572000"/>
            <a:chExt cx="5676744" cy="20795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10" y="4572000"/>
              <a:ext cx="1141566" cy="166046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20971" y="6282234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002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88" y="4572000"/>
              <a:ext cx="1141566" cy="1660460"/>
            </a:xfrm>
            <a:prstGeom prst="rect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sp>
        <p:nvSpPr>
          <p:cNvPr id="26" name="Left Brace 25"/>
          <p:cNvSpPr/>
          <p:nvPr/>
        </p:nvSpPr>
        <p:spPr>
          <a:xfrm rot="16200000">
            <a:off x="4132771" y="506043"/>
            <a:ext cx="270438" cy="40819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00720" y="2928623"/>
            <a:ext cx="432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Query is classified as this subject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110" y="4430375"/>
            <a:ext cx="8249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In SRC, the query is classified as the subject with the lowest reconstruction error</a:t>
            </a:r>
          </a:p>
        </p:txBody>
      </p:sp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5296" y="1094085"/>
            <a:ext cx="615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good is the classification?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We use the </a:t>
            </a:r>
            <a:r>
              <a:rPr lang="en-US" dirty="0" err="1">
                <a:latin typeface="Trebuchet MS"/>
                <a:cs typeface="Trebuchet MS"/>
              </a:rPr>
              <a:t>Sparsity</a:t>
            </a:r>
            <a:r>
              <a:rPr lang="en-US" dirty="0">
                <a:latin typeface="Trebuchet MS"/>
                <a:cs typeface="Trebuchet MS"/>
              </a:rPr>
              <a:t> Concentration Index (SCI)</a:t>
            </a:r>
          </a:p>
        </p:txBody>
      </p:sp>
      <p:pic>
        <p:nvPicPr>
          <p:cNvPr id="4" name="Picture 3" descr="Screen Shot 2014-03-19 at 3.5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7" y="1182164"/>
            <a:ext cx="1137577" cy="5625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3591" y="3577058"/>
            <a:ext cx="173394" cy="3239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11" y="1147372"/>
            <a:ext cx="183820" cy="2286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14561" y="2379827"/>
            <a:ext cx="7129439" cy="1349685"/>
            <a:chOff x="2014561" y="2379827"/>
            <a:chExt cx="7129439" cy="1349685"/>
          </a:xfrm>
        </p:grpSpPr>
        <p:pic>
          <p:nvPicPr>
            <p:cNvPr id="10" name="Picture 9" descr="Screen Shot 2014-03-20 at 9.06.34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561" y="2379827"/>
              <a:ext cx="6858000" cy="876300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2715296" y="3215815"/>
              <a:ext cx="6428704" cy="5136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Screen Shot 2014-03-20 at 9.08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33" y="3214250"/>
            <a:ext cx="6813275" cy="145369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69" y="4839601"/>
            <a:ext cx="6813275" cy="1450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52099" y="37917"/>
            <a:ext cx="20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/>
                <a:cs typeface="Chalkduster"/>
              </a:rPr>
              <a:t>TESTING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215154" y="-207180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rebuchet MS"/>
                <a:cs typeface="Trebuchet MS"/>
              </a:rPr>
              <a:t>Sparse Representation Classification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938" y="3415751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 = 0.8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72856" y="5077207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 = 0.1</a:t>
            </a:r>
          </a:p>
        </p:txBody>
      </p:sp>
    </p:spTree>
    <p:extLst>
      <p:ext uri="{BB962C8B-B14F-4D97-AF65-F5344CB8AC3E}">
        <p14:creationId xmlns:p14="http://schemas.microsoft.com/office/powerpoint/2010/main" val="402735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7418" y="889400"/>
            <a:ext cx="43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418" y="1707444"/>
            <a:ext cx="572920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M Roman 10 Regular"/>
                <a:cs typeface="LM Roman 10 Regular"/>
              </a:rPr>
              <a:t>y</a:t>
            </a:r>
            <a:r>
              <a:rPr lang="en-US" sz="2800" dirty="0">
                <a:latin typeface="LM Roman 10 Regular"/>
                <a:cs typeface="LM Roman 10 Regular"/>
              </a:rPr>
              <a:t>  = [ 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… </a:t>
            </a:r>
            <a:r>
              <a:rPr lang="en-US" sz="2800" i="1" dirty="0" err="1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n</a:t>
            </a:r>
            <a:r>
              <a:rPr lang="en-US" sz="2800" dirty="0">
                <a:latin typeface="LM Roman 10 Regular"/>
                <a:cs typeface="LM Roman 10 Regular"/>
              </a:rPr>
              <a:t> ]</a:t>
            </a:r>
            <a:r>
              <a:rPr lang="en-US" sz="2800" baseline="30000" dirty="0">
                <a:latin typeface="Trebuchet MS"/>
                <a:cs typeface="Trebuchet MS"/>
              </a:rPr>
              <a:t>T     </a:t>
            </a:r>
            <a:r>
              <a:rPr lang="en-US" dirty="0">
                <a:latin typeface="Trebuchet MS"/>
                <a:cs typeface="Trebuchet MS"/>
              </a:rPr>
              <a:t>original features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b="1" dirty="0">
                <a:latin typeface="LM Roman 10 Regular"/>
                <a:cs typeface="LM Roman 10 Regular"/>
              </a:rPr>
              <a:t>x</a:t>
            </a:r>
            <a:r>
              <a:rPr lang="en-US" sz="2800" dirty="0">
                <a:latin typeface="LM Roman 10 Regular"/>
                <a:cs typeface="LM Roman 10 Regular"/>
              </a:rPr>
              <a:t>  = [ </a:t>
            </a:r>
            <a:r>
              <a:rPr lang="en-US" sz="2800" i="1" dirty="0">
                <a:latin typeface="LM Roman 10 Regular"/>
                <a:cs typeface="LM Roman 10 Regular"/>
              </a:rPr>
              <a:t>x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</a:t>
            </a:r>
            <a:r>
              <a:rPr lang="en-US" sz="2800" i="1" dirty="0">
                <a:latin typeface="LM Roman 10 Regular"/>
                <a:cs typeface="LM Roman 10 Regular"/>
              </a:rPr>
              <a:t>x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… </a:t>
            </a:r>
            <a:r>
              <a:rPr lang="en-US" sz="2800" i="1" dirty="0" err="1">
                <a:latin typeface="LM Roman 10 Regular"/>
                <a:cs typeface="LM Roman 10 Regular"/>
              </a:rPr>
              <a:t>x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K</a:t>
            </a:r>
            <a:r>
              <a:rPr lang="en-US" sz="2800" dirty="0">
                <a:latin typeface="LM Roman 10 Regular"/>
                <a:cs typeface="LM Roman 10 Regular"/>
              </a:rPr>
              <a:t> ]</a:t>
            </a:r>
            <a:r>
              <a:rPr lang="en-US" sz="2800" baseline="30000" dirty="0">
                <a:latin typeface="Trebuchet MS"/>
                <a:cs typeface="Trebuchet MS"/>
              </a:rPr>
              <a:t>T    </a:t>
            </a:r>
            <a:r>
              <a:rPr lang="en-US" sz="2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transformed features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baseline="30000" dirty="0">
                <a:latin typeface="Trebuchet MS"/>
                <a:cs typeface="Trebuchet MS"/>
              </a:rPr>
              <a:t>where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i="1" dirty="0">
                <a:latin typeface="LM Roman 10 Regular"/>
                <a:cs typeface="LM Roman 10 Regular"/>
              </a:rPr>
              <a:t>x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=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baseline="-25000" dirty="0">
                <a:latin typeface="LM Roman 10 Regular"/>
                <a:cs typeface="LM Roman 10 Regular"/>
              </a:rPr>
              <a:t>11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+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baseline="-25000" dirty="0">
                <a:latin typeface="LM Roman 10 Regular"/>
                <a:cs typeface="LM Roman 10 Regular"/>
              </a:rPr>
              <a:t>12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+ …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i="1" baseline="-25000" dirty="0">
                <a:latin typeface="LM Roman 10 Regular"/>
                <a:cs typeface="LM Roman 10 Regular"/>
              </a:rPr>
              <a:t>n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>
                <a:latin typeface="LM Roman 10 Regular"/>
                <a:cs typeface="LM Roman 10 Regular"/>
              </a:rPr>
              <a:t>n</a:t>
            </a:r>
            <a:endParaRPr lang="en-US" sz="2800" i="1" dirty="0">
              <a:latin typeface="LM Roman 10 Regular"/>
              <a:cs typeface="LM Roman 10 Regular"/>
            </a:endParaRPr>
          </a:p>
          <a:p>
            <a:endParaRPr lang="en-US" sz="2800" i="1" baseline="-25000" dirty="0">
              <a:latin typeface="LM Roman 10 Regular"/>
              <a:cs typeface="LM Roman 10 Regular"/>
            </a:endParaRPr>
          </a:p>
          <a:p>
            <a:r>
              <a:rPr lang="en-US" sz="2800" i="1" dirty="0">
                <a:latin typeface="LM Roman 10 Regular"/>
                <a:cs typeface="LM Roman 10 Regular"/>
              </a:rPr>
              <a:t>x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=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baseline="-25000" dirty="0">
                <a:latin typeface="LM Roman 10 Regular"/>
                <a:cs typeface="LM Roman 10 Regular"/>
              </a:rPr>
              <a:t>21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+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baseline="-25000" dirty="0">
                <a:latin typeface="LM Roman 10 Regular"/>
                <a:cs typeface="LM Roman 10 Regular"/>
              </a:rPr>
              <a:t>22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+ …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i="1" baseline="-25000" dirty="0">
                <a:latin typeface="LM Roman 10 Regular"/>
                <a:cs typeface="LM Roman 10 Regular"/>
              </a:rPr>
              <a:t>n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>
                <a:latin typeface="LM Roman 10 Regular"/>
                <a:cs typeface="LM Roman 10 Regular"/>
              </a:rPr>
              <a:t>n</a:t>
            </a:r>
            <a:endParaRPr lang="en-US" sz="2800" i="1" dirty="0">
              <a:latin typeface="LM Roman 10 Regular"/>
              <a:cs typeface="LM Roman 10 Regular"/>
            </a:endParaRPr>
          </a:p>
          <a:p>
            <a:r>
              <a:rPr lang="en-US" sz="2800" dirty="0">
                <a:latin typeface="LM Roman 10 Regular"/>
                <a:cs typeface="LM Roman 10 Regular"/>
              </a:rPr>
              <a:t>  </a:t>
            </a:r>
          </a:p>
          <a:p>
            <a:r>
              <a:rPr lang="en-US" sz="2800" dirty="0">
                <a:latin typeface="LM Roman 10 Regular"/>
                <a:cs typeface="LM Roman 10 Regular"/>
              </a:rPr>
              <a:t>:</a:t>
            </a:r>
            <a:endParaRPr lang="en-US" sz="2800" i="1" dirty="0">
              <a:latin typeface="Trebuchet MS"/>
              <a:cs typeface="Trebuchet MS"/>
            </a:endParaRP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i="1" dirty="0" err="1">
                <a:latin typeface="LM Roman 10 Regular"/>
                <a:cs typeface="LM Roman 10 Regular"/>
              </a:rPr>
              <a:t>x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K</a:t>
            </a:r>
            <a:r>
              <a:rPr lang="en-US" sz="2800" dirty="0">
                <a:latin typeface="LM Roman 10 Regular"/>
                <a:cs typeface="LM Roman 10 Regular"/>
              </a:rPr>
              <a:t> =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i="1" baseline="-25000" dirty="0">
                <a:latin typeface="LM Roman 10 Regular"/>
                <a:cs typeface="LM Roman 10 Regular"/>
              </a:rPr>
              <a:t>K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+ </a:t>
            </a:r>
            <a:r>
              <a:rPr lang="en-US" sz="2800" i="1" dirty="0">
                <a:latin typeface="LM Roman 10 Regular"/>
                <a:cs typeface="LM Roman 10 Regular"/>
              </a:rPr>
              <a:t>a</a:t>
            </a:r>
            <a:r>
              <a:rPr lang="en-US" sz="2800" i="1" baseline="-25000" dirty="0">
                <a:latin typeface="LM Roman 10 Regular"/>
                <a:cs typeface="LM Roman 10 Regular"/>
              </a:rPr>
              <a:t>K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+ … </a:t>
            </a:r>
            <a:r>
              <a:rPr lang="en-US" sz="2800" i="1" dirty="0" err="1">
                <a:latin typeface="LM Roman 10 Regular"/>
                <a:cs typeface="LM Roman 10 Regular"/>
              </a:rPr>
              <a:t>a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Kn</a:t>
            </a:r>
            <a:r>
              <a:rPr lang="en-US" sz="2800" i="1" dirty="0" err="1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n</a:t>
            </a:r>
            <a:endParaRPr lang="en-US" sz="2800" i="1" dirty="0">
              <a:latin typeface="LM Roman 10 Regular"/>
              <a:cs typeface="LM Roman 10 Regular"/>
            </a:endParaRP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endParaRPr lang="en-US" sz="2800" baseline="30000" dirty="0">
              <a:latin typeface="Trebuchet MS"/>
              <a:cs typeface="Trebuchet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91111" y="4007556"/>
            <a:ext cx="1925145" cy="2751666"/>
            <a:chOff x="6491111" y="4007556"/>
            <a:chExt cx="1925145" cy="2751666"/>
          </a:xfrm>
        </p:grpSpPr>
        <p:sp>
          <p:nvSpPr>
            <p:cNvPr id="3" name="Rectangle 2"/>
            <p:cNvSpPr/>
            <p:nvPr/>
          </p:nvSpPr>
          <p:spPr>
            <a:xfrm>
              <a:off x="6999612" y="5053001"/>
              <a:ext cx="14166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x</a:t>
              </a:r>
              <a:r>
                <a:rPr lang="en-US" sz="2800" dirty="0">
                  <a:latin typeface="LM Roman 10 Regular"/>
                  <a:cs typeface="LM Roman 10 Regular"/>
                </a:rPr>
                <a:t> = </a:t>
              </a:r>
              <a:r>
                <a:rPr lang="en-US" sz="2800" b="1" dirty="0">
                  <a:latin typeface="LM Roman 10 Regular"/>
                  <a:cs typeface="LM Roman 10 Regular"/>
                </a:rPr>
                <a:t>Ay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491111" y="4007556"/>
              <a:ext cx="480279" cy="275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121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7418" y="889400"/>
            <a:ext cx="43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418" y="1707444"/>
            <a:ext cx="5489516" cy="1959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M Roman 10 Regular"/>
                <a:cs typeface="LM Roman 10 Regular"/>
              </a:rPr>
              <a:t>y</a:t>
            </a:r>
            <a:r>
              <a:rPr lang="en-US" sz="2800" dirty="0">
                <a:latin typeface="LM Roman 10 Regular"/>
                <a:cs typeface="LM Roman 10 Regular"/>
              </a:rPr>
              <a:t>  = [ 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</a:t>
            </a:r>
            <a:r>
              <a:rPr lang="en-US" sz="2800" i="1" dirty="0">
                <a:latin typeface="LM Roman 10 Regular"/>
                <a:cs typeface="LM Roman 10 Regular"/>
              </a:rPr>
              <a:t>y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… </a:t>
            </a:r>
            <a:r>
              <a:rPr lang="en-US" sz="2800" i="1" dirty="0" err="1">
                <a:latin typeface="LM Roman 10 Regular"/>
                <a:cs typeface="LM Roman 10 Regular"/>
              </a:rPr>
              <a:t>y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n</a:t>
            </a:r>
            <a:r>
              <a:rPr lang="en-US" sz="2800" dirty="0">
                <a:latin typeface="LM Roman 10 Regular"/>
                <a:cs typeface="LM Roman 10 Regular"/>
              </a:rPr>
              <a:t> ]</a:t>
            </a:r>
            <a:r>
              <a:rPr lang="en-US" sz="2800" baseline="30000" dirty="0">
                <a:latin typeface="Trebuchet MS"/>
                <a:cs typeface="Trebuchet MS"/>
              </a:rPr>
              <a:t>T     </a:t>
            </a:r>
            <a:r>
              <a:rPr lang="en-US" dirty="0">
                <a:latin typeface="Trebuchet MS"/>
                <a:cs typeface="Trebuchet MS"/>
              </a:rPr>
              <a:t>original features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b="1" dirty="0">
                <a:latin typeface="LM Roman 10 Regular"/>
                <a:cs typeface="LM Roman 10 Regular"/>
              </a:rPr>
              <a:t>x</a:t>
            </a:r>
            <a:r>
              <a:rPr lang="en-US" sz="2800" dirty="0">
                <a:latin typeface="LM Roman 10 Regular"/>
                <a:cs typeface="LM Roman 10 Regular"/>
              </a:rPr>
              <a:t>  = [ </a:t>
            </a:r>
            <a:r>
              <a:rPr lang="en-US" sz="2800" i="1" dirty="0">
                <a:latin typeface="LM Roman 10 Regular"/>
                <a:cs typeface="LM Roman 10 Regular"/>
              </a:rPr>
              <a:t>x</a:t>
            </a:r>
            <a:r>
              <a:rPr lang="en-US" sz="2800" baseline="-25000" dirty="0">
                <a:latin typeface="LM Roman 10 Regular"/>
                <a:cs typeface="LM Roman 10 Regular"/>
              </a:rPr>
              <a:t>1</a:t>
            </a:r>
            <a:r>
              <a:rPr lang="en-US" sz="2800" dirty="0">
                <a:latin typeface="LM Roman 10 Regular"/>
                <a:cs typeface="LM Roman 10 Regular"/>
              </a:rPr>
              <a:t> </a:t>
            </a:r>
            <a:r>
              <a:rPr lang="en-US" sz="2800" i="1" dirty="0">
                <a:latin typeface="LM Roman 10 Regular"/>
                <a:cs typeface="LM Roman 10 Regular"/>
              </a:rPr>
              <a:t>x</a:t>
            </a:r>
            <a:r>
              <a:rPr lang="en-US" sz="2800" baseline="-25000" dirty="0">
                <a:latin typeface="LM Roman 10 Regular"/>
                <a:cs typeface="LM Roman 10 Regular"/>
              </a:rPr>
              <a:t>2</a:t>
            </a:r>
            <a:r>
              <a:rPr lang="en-US" sz="2800" dirty="0">
                <a:latin typeface="LM Roman 10 Regular"/>
                <a:cs typeface="LM Roman 10 Regular"/>
              </a:rPr>
              <a:t> … </a:t>
            </a:r>
            <a:r>
              <a:rPr lang="en-US" sz="2800" i="1" dirty="0" err="1">
                <a:latin typeface="LM Roman 10 Regular"/>
                <a:cs typeface="LM Roman 10 Regular"/>
              </a:rPr>
              <a:t>x</a:t>
            </a:r>
            <a:r>
              <a:rPr lang="en-US" sz="2800" i="1" baseline="-25000" dirty="0" err="1">
                <a:latin typeface="LM Roman 10 Regular"/>
                <a:cs typeface="LM Roman 10 Regular"/>
              </a:rPr>
              <a:t>K</a:t>
            </a:r>
            <a:r>
              <a:rPr lang="en-US" sz="2800" dirty="0">
                <a:latin typeface="LM Roman 10 Regular"/>
                <a:cs typeface="LM Roman 10 Regular"/>
              </a:rPr>
              <a:t> ]</a:t>
            </a:r>
            <a:r>
              <a:rPr lang="en-US" sz="2800" baseline="30000" dirty="0">
                <a:latin typeface="Trebuchet MS"/>
                <a:cs typeface="Trebuchet MS"/>
              </a:rPr>
              <a:t>T    </a:t>
            </a:r>
            <a:r>
              <a:rPr lang="en-US" sz="2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transformed features</a:t>
            </a:r>
          </a:p>
          <a:p>
            <a:endParaRPr lang="en-US" sz="2800" baseline="30000" dirty="0">
              <a:latin typeface="Trebuchet MS"/>
              <a:cs typeface="Trebuchet MS"/>
            </a:endParaRPr>
          </a:p>
          <a:p>
            <a:r>
              <a:rPr lang="en-US" sz="2800" dirty="0">
                <a:latin typeface="Trebuchet MS"/>
                <a:cs typeface="Trebuchet MS"/>
              </a:rPr>
              <a:t>Example with</a:t>
            </a:r>
            <a:r>
              <a:rPr lang="en-US" sz="2800" i="1" dirty="0">
                <a:latin typeface="LM Roman 10 Regular"/>
                <a:cs typeface="LM Roman 10 Regular"/>
              </a:rPr>
              <a:t>  K = </a:t>
            </a:r>
            <a:r>
              <a:rPr lang="en-US" sz="2800" dirty="0">
                <a:latin typeface="LM Roman 10 Regular"/>
                <a:cs typeface="LM Roman 10 Regular"/>
              </a:rPr>
              <a:t>2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7" name="Picture 6" descr="Screen Shot 2014-10-29 at 9.17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9" y="4161855"/>
            <a:ext cx="2446841" cy="2056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65386" y="5035113"/>
            <a:ext cx="195384" cy="263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69444" y="5151778"/>
            <a:ext cx="101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66623" y="4289779"/>
            <a:ext cx="0" cy="859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52161" y="492354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y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2238" y="384828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y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92723" y="3767186"/>
            <a:ext cx="4472726" cy="1900384"/>
            <a:chOff x="4092723" y="3767186"/>
            <a:chExt cx="4472726" cy="1900384"/>
          </a:xfrm>
        </p:grpSpPr>
        <p:sp>
          <p:nvSpPr>
            <p:cNvPr id="3" name="Rectangle 2"/>
            <p:cNvSpPr/>
            <p:nvPr/>
          </p:nvSpPr>
          <p:spPr>
            <a:xfrm>
              <a:off x="4092723" y="4661933"/>
              <a:ext cx="14166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x</a:t>
              </a:r>
              <a:r>
                <a:rPr lang="en-US" sz="2800" dirty="0">
                  <a:latin typeface="LM Roman 10 Regular"/>
                  <a:cs typeface="LM Roman 10 Regular"/>
                </a:rPr>
                <a:t> = </a:t>
              </a:r>
              <a:r>
                <a:rPr lang="en-US" sz="2800" b="1" dirty="0">
                  <a:latin typeface="LM Roman 10 Regular"/>
                  <a:cs typeface="LM Roman 10 Regular"/>
                </a:rPr>
                <a:t>Ay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  <p:pic>
          <p:nvPicPr>
            <p:cNvPr id="18" name="Picture 17" descr="Screen Shot 2014-10-29 at 9.17.4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8516">
              <a:off x="6473395" y="4324695"/>
              <a:ext cx="1285156" cy="140059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 flipH="1" flipV="1">
              <a:off x="6554934" y="4302284"/>
              <a:ext cx="476406" cy="407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205706" y="5070678"/>
              <a:ext cx="101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202885" y="4208679"/>
              <a:ext cx="0" cy="8591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8188423" y="4842443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LM Roman 10 Regular"/>
                  <a:cs typeface="LM Roman 10 Regular"/>
                </a:rPr>
                <a:t>x</a:t>
              </a:r>
              <a:r>
                <a:rPr lang="en-US" baseline="-25000" dirty="0">
                  <a:latin typeface="LM Roman 10 Regular"/>
                  <a:cs typeface="LM Roman 10 Regular"/>
                </a:rPr>
                <a:t>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28500" y="3767186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LM Roman 10 Regular"/>
                  <a:cs typeface="LM Roman 10 Regular"/>
                </a:rPr>
                <a:t>x</a:t>
              </a:r>
              <a:r>
                <a:rPr lang="en-US" baseline="-25000" dirty="0">
                  <a:latin typeface="LM Roman 10 Regular"/>
                  <a:cs typeface="LM Roman 10 Regular"/>
                </a:rPr>
                <a:t>2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039157" y="5849052"/>
            <a:ext cx="2568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PCA: Principal Component Analysis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0203" y="3053462"/>
            <a:ext cx="1754005" cy="7662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582348" y="3436576"/>
            <a:ext cx="10578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5394208" y="3436576"/>
            <a:ext cx="1134360" cy="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5082" y="312169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M Roman 10 Regular"/>
                <a:cs typeface="LM Roman 10 Regular"/>
              </a:rPr>
              <a:t>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675895" y="1528940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41603" y="2322748"/>
            <a:ext cx="2320036" cy="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0229" y="1416699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M Roman 10 Regular"/>
                <a:cs typeface="LM Roman 10 Regular"/>
              </a:rPr>
              <a:t>x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802764" y="1683117"/>
            <a:ext cx="1733312" cy="641812"/>
            <a:chOff x="5740385" y="2839142"/>
            <a:chExt cx="1733312" cy="64181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41623" y="31636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M Roman 10 Regular"/>
                <a:cs typeface="LM Roman 10 Regular"/>
              </a:rPr>
              <a:t>y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772074" y="1455458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Rectangle 88"/>
          <p:cNvSpPr/>
          <p:nvPr/>
        </p:nvSpPr>
        <p:spPr>
          <a:xfrm>
            <a:off x="3881058" y="3166167"/>
            <a:ext cx="141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LM Roman 10 Regular"/>
                <a:cs typeface="LM Roman 10 Regular"/>
              </a:rPr>
              <a:t>x</a:t>
            </a:r>
            <a:r>
              <a:rPr lang="en-US" sz="2800" dirty="0">
                <a:latin typeface="LM Roman 10 Regular"/>
                <a:cs typeface="LM Roman 10 Regular"/>
              </a:rPr>
              <a:t> = </a:t>
            </a:r>
            <a:r>
              <a:rPr lang="en-US" sz="2800" b="1" dirty="0">
                <a:latin typeface="LM Roman 10 Regular"/>
                <a:cs typeface="LM Roman 10 Regular"/>
              </a:rPr>
              <a:t>Ay</a:t>
            </a:r>
            <a:endParaRPr lang="en-US" sz="2800" b="1" i="1" dirty="0">
              <a:latin typeface="LM Roman 10 Regular"/>
              <a:cs typeface="LM Roman 10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913" y="3967856"/>
            <a:ext cx="4926133" cy="766228"/>
            <a:chOff x="1952913" y="3967856"/>
            <a:chExt cx="4926133" cy="766228"/>
          </a:xfrm>
        </p:grpSpPr>
        <p:sp>
          <p:nvSpPr>
            <p:cNvPr id="90" name="Rectangle 89"/>
            <p:cNvSpPr/>
            <p:nvPr/>
          </p:nvSpPr>
          <p:spPr>
            <a:xfrm>
              <a:off x="3651493" y="3967856"/>
              <a:ext cx="1754005" cy="76622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endCxn id="90" idx="1"/>
            </p:cNvCxnSpPr>
            <p:nvPr/>
          </p:nvCxnSpPr>
          <p:spPr>
            <a:xfrm>
              <a:off x="2593638" y="4350970"/>
              <a:ext cx="1057855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0" idx="3"/>
            </p:cNvCxnSpPr>
            <p:nvPr/>
          </p:nvCxnSpPr>
          <p:spPr>
            <a:xfrm>
              <a:off x="5405498" y="4350970"/>
              <a:ext cx="1134360" cy="20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476372" y="40360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952913" y="4078074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92348" y="4080561"/>
              <a:ext cx="14557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y</a:t>
              </a:r>
              <a:r>
                <a:rPr lang="en-US" sz="2800" dirty="0">
                  <a:latin typeface="LM Roman 10 Regular"/>
                  <a:cs typeface="LM Roman 10 Regular"/>
                </a:rPr>
                <a:t> = </a:t>
              </a:r>
              <a:r>
                <a:rPr lang="en-US" sz="2800" b="1" dirty="0" err="1">
                  <a:latin typeface="LM Roman 10 Regular"/>
                  <a:cs typeface="LM Roman 10 Regular"/>
                </a:rPr>
                <a:t>Dx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17418" y="889400"/>
            <a:ext cx="43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General Linear Transformation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3884" y="4883437"/>
            <a:ext cx="830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Signal </a:t>
            </a:r>
            <a:r>
              <a:rPr lang="en-US" b="1" dirty="0">
                <a:latin typeface="LM Roman 10 Regular"/>
                <a:cs typeface="LM Roman 10 Regular"/>
              </a:rPr>
              <a:t>y</a:t>
            </a:r>
            <a:r>
              <a:rPr lang="en-US" sz="1600" dirty="0">
                <a:latin typeface="Trebuchet MS"/>
                <a:cs typeface="Trebuchet MS"/>
              </a:rPr>
              <a:t> can be represented as a linear combination of a set of elementary signals: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32937" y="2431278"/>
            <a:ext cx="6439729" cy="3505683"/>
            <a:chOff x="1132937" y="2431278"/>
            <a:chExt cx="6439729" cy="3505683"/>
          </a:xfrm>
        </p:grpSpPr>
        <p:sp>
          <p:nvSpPr>
            <p:cNvPr id="91" name="Left Brace 90"/>
            <p:cNvSpPr/>
            <p:nvPr/>
          </p:nvSpPr>
          <p:spPr>
            <a:xfrm rot="16200000">
              <a:off x="1939812" y="1680206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09434" y="2644658"/>
              <a:ext cx="300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LM Roman 10 Regular"/>
                  <a:cs typeface="LM Roman 10 Regular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490546" y="2627781"/>
              <a:ext cx="300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LM Roman 10 Regular"/>
                  <a:cs typeface="LM Roman 10 Regular"/>
                </a:rPr>
                <a:t>K</a:t>
              </a:r>
            </a:p>
          </p:txBody>
        </p:sp>
        <p:sp>
          <p:nvSpPr>
            <p:cNvPr id="95" name="Left Brace 94"/>
            <p:cNvSpPr/>
            <p:nvPr/>
          </p:nvSpPr>
          <p:spPr>
            <a:xfrm rot="16200000">
              <a:off x="6523157" y="1624403"/>
              <a:ext cx="242634" cy="1856384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111" descr="Screen Shot 2014-04-29 at 4.49.1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234" y="5401031"/>
              <a:ext cx="4483264" cy="535930"/>
            </a:xfrm>
            <a:prstGeom prst="rect">
              <a:avLst/>
            </a:prstGeom>
          </p:spPr>
        </p:pic>
      </p:grpSp>
      <p:grpSp>
        <p:nvGrpSpPr>
          <p:cNvPr id="113" name="Group 112"/>
          <p:cNvGrpSpPr/>
          <p:nvPr/>
        </p:nvGrpSpPr>
        <p:grpSpPr>
          <a:xfrm>
            <a:off x="2271327" y="5913770"/>
            <a:ext cx="3501399" cy="670234"/>
            <a:chOff x="2214883" y="5865511"/>
            <a:chExt cx="3501399" cy="670234"/>
          </a:xfrm>
        </p:grpSpPr>
        <p:sp>
          <p:nvSpPr>
            <p:cNvPr id="114" name="Left Brace 113"/>
            <p:cNvSpPr/>
            <p:nvPr/>
          </p:nvSpPr>
          <p:spPr>
            <a:xfrm rot="16200000">
              <a:off x="4519935" y="4911800"/>
              <a:ext cx="242635" cy="2150058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27148" y="6192739"/>
              <a:ext cx="843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Trebuchet MS"/>
                  <a:cs typeface="Trebuchet MS"/>
                </a:rPr>
                <a:t>atoms</a:t>
              </a:r>
            </a:p>
          </p:txBody>
        </p:sp>
        <p:sp>
          <p:nvSpPr>
            <p:cNvPr id="116" name="Left Brace 115"/>
            <p:cNvSpPr/>
            <p:nvPr/>
          </p:nvSpPr>
          <p:spPr>
            <a:xfrm rot="16200000">
              <a:off x="2725623" y="5702030"/>
              <a:ext cx="238184" cy="574050"/>
            </a:xfrm>
            <a:prstGeom prst="leftBrac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14883" y="6197191"/>
              <a:ext cx="1269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Trebuchet MS"/>
                  <a:cs typeface="Trebuchet MS"/>
                </a:rPr>
                <a:t>dictionary</a:t>
              </a:r>
            </a:p>
          </p:txBody>
        </p:sp>
      </p:grpSp>
      <p:sp>
        <p:nvSpPr>
          <p:cNvPr id="6" name="Right Arrow 5"/>
          <p:cNvSpPr/>
          <p:nvPr/>
        </p:nvSpPr>
        <p:spPr>
          <a:xfrm>
            <a:off x="4233331" y="1916301"/>
            <a:ext cx="550334" cy="5139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H="1" flipV="1">
            <a:off x="5675895" y="1528940"/>
            <a:ext cx="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41603" y="2322748"/>
            <a:ext cx="2320036" cy="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0229" y="1416699"/>
            <a:ext cx="24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M Roman 10 Regular"/>
                <a:cs typeface="LM Roman 10 Regular"/>
              </a:rPr>
              <a:t>x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802764" y="1683117"/>
            <a:ext cx="1733312" cy="641812"/>
            <a:chOff x="5740385" y="2839142"/>
            <a:chExt cx="1733312" cy="64181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772074" y="1455458"/>
            <a:ext cx="2475253" cy="967109"/>
            <a:chOff x="772074" y="1201460"/>
            <a:chExt cx="2475253" cy="9671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119465" y="1274942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5395" y="2070397"/>
              <a:ext cx="2221932" cy="1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2074" y="1201460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 flipH="1">
              <a:off x="1232123" y="1430320"/>
              <a:ext cx="1733312" cy="641812"/>
              <a:chOff x="5740385" y="2839142"/>
              <a:chExt cx="1733312" cy="641812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740385" y="328055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28710" y="3161249"/>
                <a:ext cx="0" cy="31206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915790" y="2949583"/>
                <a:ext cx="0" cy="51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385711" y="3202662"/>
                <a:ext cx="0" cy="2676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80929" y="32698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903592" y="3279642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55992" y="2839142"/>
                <a:ext cx="0" cy="63736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58053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3753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25541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407818" y="3073820"/>
                <a:ext cx="0" cy="4032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28371" y="328108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6696" y="3273980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03776" y="3129038"/>
                <a:ext cx="0" cy="33970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473697" y="3074354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8915" y="3202662"/>
                <a:ext cx="0" cy="26762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91578" y="3280176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143978" y="2959775"/>
                <a:ext cx="0" cy="51726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668522" y="3274514"/>
                <a:ext cx="0" cy="1998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825523" y="3074888"/>
                <a:ext cx="0" cy="3964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343404" y="3345310"/>
                <a:ext cx="0" cy="1352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95804" y="3004797"/>
                <a:ext cx="0" cy="47277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1952913" y="2796643"/>
            <a:ext cx="4926133" cy="766228"/>
            <a:chOff x="1952913" y="3967856"/>
            <a:chExt cx="4926133" cy="766228"/>
          </a:xfrm>
        </p:grpSpPr>
        <p:sp>
          <p:nvSpPr>
            <p:cNvPr id="90" name="Rectangle 89"/>
            <p:cNvSpPr/>
            <p:nvPr/>
          </p:nvSpPr>
          <p:spPr>
            <a:xfrm>
              <a:off x="3651493" y="3967856"/>
              <a:ext cx="1754005" cy="76622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endCxn id="90" idx="1"/>
            </p:cNvCxnSpPr>
            <p:nvPr/>
          </p:nvCxnSpPr>
          <p:spPr>
            <a:xfrm>
              <a:off x="2593638" y="4350970"/>
              <a:ext cx="1057855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0" idx="3"/>
            </p:cNvCxnSpPr>
            <p:nvPr/>
          </p:nvCxnSpPr>
          <p:spPr>
            <a:xfrm>
              <a:off x="5405498" y="4350970"/>
              <a:ext cx="1134360" cy="20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476372" y="40360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952913" y="4078074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y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92348" y="4080561"/>
              <a:ext cx="14557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LM Roman 10 Regular"/>
                  <a:cs typeface="LM Roman 10 Regular"/>
                </a:rPr>
                <a:t>y</a:t>
              </a:r>
              <a:r>
                <a:rPr lang="en-US" sz="2800" dirty="0">
                  <a:latin typeface="LM Roman 10 Regular"/>
                  <a:cs typeface="LM Roman 10 Regular"/>
                </a:rPr>
                <a:t> = </a:t>
              </a:r>
              <a:r>
                <a:rPr lang="en-US" sz="2800" b="1" dirty="0" err="1">
                  <a:latin typeface="LM Roman 10 Regular"/>
                  <a:cs typeface="LM Roman 10 Regular"/>
                </a:rPr>
                <a:t>Dx</a:t>
              </a:r>
              <a:endParaRPr lang="en-US" sz="2800" b="1" i="1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17417" y="889400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General Linear Transformation: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Traditional Dictionaries</a:t>
            </a:r>
            <a:r>
              <a:rPr lang="en-US" sz="2000" dirty="0">
                <a:latin typeface="Trebuchet MS"/>
                <a:cs typeface="Trebuchet MS"/>
              </a:rPr>
              <a:t>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pic>
        <p:nvPicPr>
          <p:cNvPr id="96" name="Picture 95" descr="Screen Shot 2014-04-29 at 5.3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68" y="5405638"/>
            <a:ext cx="609600" cy="5207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612661" y="3728552"/>
            <a:ext cx="369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There are many known Dictionaries: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00469"/>
              </p:ext>
            </p:extLst>
          </p:nvPr>
        </p:nvGraphicFramePr>
        <p:xfrm>
          <a:off x="686375" y="4134035"/>
          <a:ext cx="4313226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6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Fourier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dirty="0">
                          <a:latin typeface="LM Roman 10 Regular"/>
                          <a:cs typeface="LM Roman 10 Regular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rebuchet MS"/>
                          <a:cs typeface="Trebuchet MS"/>
                        </a:rPr>
                        <a:t>Haar</a:t>
                      </a:r>
                      <a:endParaRPr lang="en-US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DCT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Wavelets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>
                          <a:latin typeface="LM Roman 10 Regular"/>
                          <a:cs typeface="LM Roman 10 Regular"/>
                        </a:rPr>
                        <a:t>n</a:t>
                      </a:r>
                      <a:endParaRPr lang="en-US" i="1" dirty="0">
                        <a:latin typeface="LM Roman 10 Regular"/>
                        <a:cs typeface="LM Roman 10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Gabor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>
                          <a:latin typeface="LM Roman 10 Regular"/>
                          <a:cs typeface="LM Roman 10 Regular"/>
                        </a:rPr>
                        <a:t>K = </a:t>
                      </a:r>
                      <a:r>
                        <a:rPr lang="en-US" i="1" dirty="0">
                          <a:latin typeface="LM Roman 10 Regular"/>
                          <a:cs typeface="LM Roman 10 Regular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>
                          <a:latin typeface="LM Roman 10 Regular"/>
                          <a:cs typeface="LM Roman 10 Regular"/>
                        </a:rPr>
                        <a:t>K </a:t>
                      </a:r>
                      <a:r>
                        <a:rPr lang="en-US" i="1" baseline="0" dirty="0">
                          <a:latin typeface="ＭＳ ゴシック"/>
                          <a:ea typeface="ＭＳ ゴシック"/>
                          <a:cs typeface="ＭＳ ゴシック"/>
                        </a:rPr>
                        <a:t>≤</a:t>
                      </a:r>
                      <a:r>
                        <a:rPr lang="en-US" i="1" baseline="0" dirty="0">
                          <a:latin typeface="LM Roman 10 Regular"/>
                          <a:cs typeface="LM Roman 10 Regular"/>
                        </a:rPr>
                        <a:t> </a:t>
                      </a:r>
                      <a:r>
                        <a:rPr lang="en-US" i="1" dirty="0">
                          <a:latin typeface="LM Roman 10 Regular"/>
                          <a:cs typeface="LM Roman 10 Regular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rebuchet MS"/>
                          <a:cs typeface="Trebuchet MS"/>
                        </a:rPr>
                        <a:t>Learned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9" name="Picture 98" descr="Screen Shot 2014-04-29 at 5.36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55" y="4921934"/>
            <a:ext cx="1381935" cy="41548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6039603" y="4529368"/>
            <a:ext cx="121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/>
                <a:cs typeface="Trebuchet MS"/>
              </a:rPr>
              <a:t>Properties: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56998" y="5461742"/>
            <a:ext cx="1293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LM Roman 10 Regular"/>
                <a:cs typeface="LM Roman 10 Regular"/>
              </a:rPr>
              <a:t>x</a:t>
            </a:r>
            <a:r>
              <a:rPr lang="en-US" sz="2200" dirty="0">
                <a:latin typeface="LM Roman 10 Regular"/>
                <a:cs typeface="LM Roman 10 Regular"/>
              </a:rPr>
              <a:t> =     </a:t>
            </a:r>
            <a:r>
              <a:rPr lang="en-US" sz="2200" b="1" dirty="0">
                <a:latin typeface="LM Roman 10 Regular"/>
                <a:cs typeface="LM Roman 10 Regular"/>
              </a:rPr>
              <a:t>    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2937" y="2431278"/>
            <a:ext cx="6439729" cy="551934"/>
            <a:chOff x="1132937" y="2431278"/>
            <a:chExt cx="6439729" cy="551934"/>
          </a:xfrm>
        </p:grpSpPr>
        <p:grpSp>
          <p:nvGrpSpPr>
            <p:cNvPr id="103" name="Group 102"/>
            <p:cNvGrpSpPr/>
            <p:nvPr/>
          </p:nvGrpSpPr>
          <p:grpSpPr>
            <a:xfrm>
              <a:off x="1132937" y="2431278"/>
              <a:ext cx="6439729" cy="551934"/>
              <a:chOff x="1132937" y="2431278"/>
              <a:chExt cx="6439729" cy="551934"/>
            </a:xfrm>
          </p:grpSpPr>
          <p:sp>
            <p:nvSpPr>
              <p:cNvPr id="104" name="Left Brace 103"/>
              <p:cNvSpPr/>
              <p:nvPr/>
            </p:nvSpPr>
            <p:spPr>
              <a:xfrm rot="16200000">
                <a:off x="1939812" y="1680206"/>
                <a:ext cx="242634" cy="1856384"/>
              </a:xfrm>
              <a:prstGeom prst="leftBrace">
                <a:avLst/>
              </a:prstGeom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909434" y="2644658"/>
                <a:ext cx="3005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LM Roman 10 Regular"/>
                    <a:cs typeface="LM Roman 10 Regular"/>
                  </a:rPr>
                  <a:t>n</a:t>
                </a:r>
              </a:p>
            </p:txBody>
          </p:sp>
          <p:sp>
            <p:nvSpPr>
              <p:cNvPr id="119" name="Left Brace 118"/>
              <p:cNvSpPr/>
              <p:nvPr/>
            </p:nvSpPr>
            <p:spPr>
              <a:xfrm rot="16200000">
                <a:off x="6523157" y="1624403"/>
                <a:ext cx="242634" cy="1856384"/>
              </a:xfrm>
              <a:prstGeom prst="leftBrace">
                <a:avLst/>
              </a:prstGeom>
              <a:ln w="9525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6120646" y="2599559"/>
              <a:ext cx="1082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LM Roman 10 Regular"/>
                  <a:cs typeface="LM Roman 10 Regular"/>
                </a:rPr>
                <a:t>K </a:t>
              </a:r>
              <a:r>
                <a:rPr lang="en-US" sz="1600" i="1" dirty="0">
                  <a:latin typeface="ＭＳ ゴシック"/>
                  <a:ea typeface="ＭＳ ゴシック"/>
                  <a:cs typeface="ＭＳ ゴシック"/>
                </a:rPr>
                <a:t>≤</a:t>
              </a:r>
              <a:r>
                <a:rPr lang="en-US" sz="1600" i="1" dirty="0">
                  <a:latin typeface="LM Roman 10 Regular"/>
                  <a:cs typeface="LM Roman 10 Regular"/>
                </a:rPr>
                <a:t> n</a:t>
              </a:r>
            </a:p>
          </p:txBody>
        </p:sp>
      </p:grpSp>
      <p:sp>
        <p:nvSpPr>
          <p:cNvPr id="122" name="Right Arrow 121"/>
          <p:cNvSpPr/>
          <p:nvPr/>
        </p:nvSpPr>
        <p:spPr>
          <a:xfrm>
            <a:off x="4233331" y="1916301"/>
            <a:ext cx="550334" cy="5139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1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617417" y="889400"/>
            <a:ext cx="75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General Linear Transformation: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Example Fourier (1D)</a:t>
            </a:r>
            <a:r>
              <a:rPr lang="en-US" sz="2000" dirty="0">
                <a:latin typeface="Trebuchet MS"/>
                <a:cs typeface="Trebuchet MS"/>
              </a:rPr>
              <a:t> </a:t>
            </a:r>
            <a:endParaRPr lang="en-US" sz="2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2074" y="1416699"/>
            <a:ext cx="7089565" cy="1013528"/>
            <a:chOff x="772074" y="1416699"/>
            <a:chExt cx="7089565" cy="1013528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LM Roman 10 Regular"/>
                    <a:cs typeface="LM Roman 10 Regular"/>
                  </a:rPr>
                  <a:t>y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" name="Picture 1" descr="Screen Shot 2014-10-30 at 12.54.3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804" y="1528940"/>
              <a:ext cx="2003085" cy="793808"/>
            </a:xfrm>
            <a:prstGeom prst="rect">
              <a:avLst/>
            </a:prstGeom>
          </p:spPr>
        </p:pic>
        <p:cxnSp>
          <p:nvCxnSpPr>
            <p:cNvPr id="89" name="Straight Connector 88"/>
            <p:cNvCxnSpPr/>
            <p:nvPr/>
          </p:nvCxnSpPr>
          <p:spPr>
            <a:xfrm>
              <a:off x="5901994" y="1688768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ight Arrow 90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69253" y="2655646"/>
            <a:ext cx="7089565" cy="1013528"/>
            <a:chOff x="772074" y="1416699"/>
            <a:chExt cx="7089565" cy="1013528"/>
          </a:xfrm>
        </p:grpSpPr>
        <p:cxnSp>
          <p:nvCxnSpPr>
            <p:cNvPr id="94" name="Straight Arrow Connector 93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LM Roman 10 Regular"/>
                    <a:cs typeface="LM Roman 10 Regular"/>
                  </a:rPr>
                  <a:t>y</a:t>
                </a: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Arrow Connector 119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804" y="1627717"/>
              <a:ext cx="2003085" cy="706353"/>
            </a:xfrm>
            <a:prstGeom prst="rect">
              <a:avLst/>
            </a:prstGeom>
          </p:spPr>
        </p:pic>
        <p:cxnSp>
          <p:nvCxnSpPr>
            <p:cNvPr id="114" name="Straight Connector 113"/>
            <p:cNvCxnSpPr/>
            <p:nvPr/>
          </p:nvCxnSpPr>
          <p:spPr>
            <a:xfrm>
              <a:off x="6240658" y="1688768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ight Arrow 114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80543" y="3936926"/>
            <a:ext cx="7089565" cy="1013528"/>
            <a:chOff x="772074" y="1416699"/>
            <a:chExt cx="7089565" cy="1013528"/>
          </a:xfrm>
        </p:grpSpPr>
        <p:cxnSp>
          <p:nvCxnSpPr>
            <p:cNvPr id="145" name="Straight Arrow Connector 144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LM Roman 10 Regular"/>
                    <a:cs typeface="LM Roman 10 Regular"/>
                  </a:rPr>
                  <a:t>y</a:t>
                </a: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5" name="Straight Arrow Connector 154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804" y="1684162"/>
              <a:ext cx="2003085" cy="657200"/>
            </a:xfrm>
            <a:prstGeom prst="rect">
              <a:avLst/>
            </a:prstGeom>
          </p:spPr>
        </p:pic>
        <p:cxnSp>
          <p:nvCxnSpPr>
            <p:cNvPr id="150" name="Straight Connector 149"/>
            <p:cNvCxnSpPr/>
            <p:nvPr/>
          </p:nvCxnSpPr>
          <p:spPr>
            <a:xfrm>
              <a:off x="6593433" y="1688768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ight Arrow 150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77722" y="5119429"/>
            <a:ext cx="7089565" cy="1013528"/>
            <a:chOff x="772074" y="1416699"/>
            <a:chExt cx="7089565" cy="1013528"/>
          </a:xfrm>
        </p:grpSpPr>
        <p:cxnSp>
          <p:nvCxnSpPr>
            <p:cNvPr id="179" name="Straight Arrow Connector 178"/>
            <p:cNvCxnSpPr/>
            <p:nvPr/>
          </p:nvCxnSpPr>
          <p:spPr>
            <a:xfrm flipH="1" flipV="1">
              <a:off x="5675895" y="1528940"/>
              <a:ext cx="0" cy="893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5541603" y="2322748"/>
              <a:ext cx="2320036" cy="1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5320229" y="1416699"/>
              <a:ext cx="24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M Roman 10 Regular"/>
                  <a:cs typeface="LM Roman 10 Regular"/>
                </a:rPr>
                <a:t>x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772074" y="1455458"/>
              <a:ext cx="2475253" cy="967109"/>
              <a:chOff x="772074" y="1201460"/>
              <a:chExt cx="2475253" cy="967109"/>
            </a:xfrm>
          </p:grpSpPr>
          <p:cxnSp>
            <p:nvCxnSpPr>
              <p:cNvPr id="186" name="Straight Arrow Connector 185"/>
              <p:cNvCxnSpPr/>
              <p:nvPr/>
            </p:nvCxnSpPr>
            <p:spPr>
              <a:xfrm>
                <a:off x="1025395" y="2070397"/>
                <a:ext cx="2221932" cy="17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72074" y="1201460"/>
                <a:ext cx="242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LM Roman 10 Regular"/>
                    <a:cs typeface="LM Roman 10 Regular"/>
                  </a:rPr>
                  <a:t>y</a:t>
                </a:r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 flipH="1">
                <a:off x="1232123" y="1430320"/>
                <a:ext cx="1733312" cy="641812"/>
                <a:chOff x="5740385" y="2839142"/>
                <a:chExt cx="1733312" cy="641812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740385" y="328055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228710" y="3161249"/>
                  <a:ext cx="0" cy="312067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915790" y="2949583"/>
                  <a:ext cx="0" cy="51862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385711" y="3202662"/>
                  <a:ext cx="0" cy="2676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6080929" y="32698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6903592" y="3279642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055992" y="2839142"/>
                  <a:ext cx="0" cy="63736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658053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673753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625541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407818" y="3073820"/>
                  <a:ext cx="0" cy="40321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5828371" y="328108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316696" y="3273980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6003776" y="3129038"/>
                  <a:ext cx="0" cy="33970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473697" y="3074354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6168915" y="3202662"/>
                  <a:ext cx="0" cy="26762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6991578" y="3280176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7143978" y="2959775"/>
                  <a:ext cx="0" cy="51726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6668522" y="3274514"/>
                  <a:ext cx="0" cy="1998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6825523" y="3074888"/>
                  <a:ext cx="0" cy="39648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6343404" y="3345310"/>
                  <a:ext cx="0" cy="13527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495804" y="3004797"/>
                  <a:ext cx="0" cy="472775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9" name="Straight Arrow Connector 188"/>
              <p:cNvCxnSpPr/>
              <p:nvPr/>
            </p:nvCxnSpPr>
            <p:spPr>
              <a:xfrm flipH="1" flipV="1">
                <a:off x="1119465" y="1274942"/>
                <a:ext cx="0" cy="893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Right Arrow 184"/>
            <p:cNvSpPr/>
            <p:nvPr/>
          </p:nvSpPr>
          <p:spPr>
            <a:xfrm>
              <a:off x="4233331" y="1916301"/>
              <a:ext cx="550334" cy="5139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5802764" y="5366088"/>
            <a:ext cx="1733312" cy="641812"/>
            <a:chOff x="5740385" y="2839142"/>
            <a:chExt cx="1733312" cy="641812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5740385" y="328055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228710" y="3161249"/>
              <a:ext cx="0" cy="3120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5915790" y="2949583"/>
              <a:ext cx="0" cy="5186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385711" y="3202662"/>
              <a:ext cx="0" cy="2676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6080929" y="32698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6903592" y="3279642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7055992" y="2839142"/>
              <a:ext cx="0" cy="637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658053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673753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625541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6407818" y="3073820"/>
              <a:ext cx="0" cy="40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5828371" y="328108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7316696" y="3273980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6003776" y="3129038"/>
              <a:ext cx="0" cy="3397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7473697" y="3074354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168915" y="3202662"/>
              <a:ext cx="0" cy="2676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6991578" y="3280176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143978" y="2959775"/>
              <a:ext cx="0" cy="517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668522" y="3274514"/>
              <a:ext cx="0" cy="1998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825523" y="3074888"/>
              <a:ext cx="0" cy="396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343404" y="3345310"/>
              <a:ext cx="0" cy="1352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6495804" y="3004797"/>
              <a:ext cx="0" cy="472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00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1247</Words>
  <Application>Microsoft Macintosh PowerPoint</Application>
  <PresentationFormat>On-screen Show (4:3)</PresentationFormat>
  <Paragraphs>391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ＭＳ ゴシック</vt:lpstr>
      <vt:lpstr>Arial</vt:lpstr>
      <vt:lpstr>Calibri</vt:lpstr>
      <vt:lpstr>Chalkduster</vt:lpstr>
      <vt:lpstr>LM Roman 10 Regular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Sparse Representation Classification</vt:lpstr>
      <vt:lpstr>Sparse Representation Classification</vt:lpstr>
      <vt:lpstr>Sparse Representation Classification</vt:lpstr>
      <vt:lpstr>SRC Example on LFW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Sparse Representation Classification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164</cp:revision>
  <dcterms:created xsi:type="dcterms:W3CDTF">2013-11-07T20:27:34Z</dcterms:created>
  <dcterms:modified xsi:type="dcterms:W3CDTF">2019-06-11T13:24:05Z</dcterms:modified>
</cp:coreProperties>
</file>