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7"/>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499" r:id="rId15"/>
    <p:sldId id="49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6" autoAdjust="0"/>
    <p:restoredTop sz="94608"/>
  </p:normalViewPr>
  <p:slideViewPr>
    <p:cSldViewPr snapToGrid="0">
      <p:cViewPr varScale="1">
        <p:scale>
          <a:sx n="99" d="100"/>
          <a:sy n="99" d="100"/>
        </p:scale>
        <p:origin x="158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cl/codigodehono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ing.uc.cl/ciencia-de-la-computacion/programas/licenciatura/politica-de-integridad-academic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mery.ing.puc.c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mailto:dmery@ing.puc.c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&gt; 75%</a:t>
            </a:r>
          </a:p>
          <a:p>
            <a:r>
              <a:rPr lang="es-ES" b="1" dirty="0">
                <a:solidFill>
                  <a:schemeClr val="accent2"/>
                </a:solidFill>
                <a:latin typeface="Trebuchet MS" charset="0"/>
              </a:rPr>
              <a:t>-	Trabajo en Clases:	20%</a:t>
            </a:r>
          </a:p>
          <a:p>
            <a:r>
              <a:rPr lang="es-ES" b="1" dirty="0">
                <a:solidFill>
                  <a:schemeClr val="accent2"/>
                </a:solidFill>
                <a:latin typeface="Trebuchet MS" charset="0"/>
              </a:rPr>
              <a:t>-	4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y tener promedio sobre 4.0 en las tareas y en el proyecto, de lo contrario la nota será el mínimo de ellas. </a:t>
            </a:r>
          </a:p>
          <a:p>
            <a:endParaRPr lang="es-ES" b="1" dirty="0">
              <a:solidFill>
                <a:schemeClr val="accent2"/>
              </a:solidFill>
              <a:latin typeface="Trebuchet MS" charset="0"/>
            </a:endParaRPr>
          </a:p>
          <a:p>
            <a:endParaRPr lang="es-ES" b="1" dirty="0">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 sz="1600" b="1" dirty="0" err="1">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err="1">
                <a:solidFill>
                  <a:schemeClr val="accent2"/>
                </a:solidFill>
                <a:latin typeface="Trebuchet MS" charset="0"/>
              </a:rPr>
              <a:t>University</a:t>
            </a:r>
            <a:r>
              <a:rPr lang="es-ES" sz="1600" b="1" dirty="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R. </a:t>
            </a:r>
            <a:r>
              <a:rPr lang="es-ES" sz="1600" b="1" dirty="0" err="1">
                <a:solidFill>
                  <a:schemeClr val="accent2"/>
                </a:solidFill>
                <a:latin typeface="Trebuchet MS" charset="0"/>
              </a:rPr>
              <a:t>Shape</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Inc.,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 </a:t>
            </a:r>
            <a:r>
              <a:rPr lang="es-ES" sz="1600" b="1" dirty="0" err="1">
                <a:solidFill>
                  <a:schemeClr val="accent2"/>
                </a:solidFill>
                <a:latin typeface="Trebuchet MS" charset="0"/>
              </a:rPr>
              <a:t>Feature</a:t>
            </a:r>
            <a:r>
              <a:rPr lang="es-ES" sz="1600" b="1" dirty="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2004.</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a:solidFill>
                <a:schemeClr val="accent2"/>
              </a:solidFill>
              <a:latin typeface="Trebuchet MS" charset="0"/>
            </a:endParaRPr>
          </a:p>
          <a:p>
            <a:r>
              <a:rPr lang="es-ES" sz="1600" b="1" dirty="0">
                <a:solidFill>
                  <a:schemeClr val="accent2"/>
                </a:solidFill>
                <a:latin typeface="Trebuchet MS" charset="0"/>
              </a:rPr>
              <a:t>Artículos 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324535"/>
          </a:xfrm>
          <a:prstGeom prst="rect">
            <a:avLst/>
          </a:prstGeom>
          <a:noFill/>
          <a:ln w="9525">
            <a:noFill/>
            <a:miter lim="800000"/>
            <a:headEnd/>
            <a:tailEnd/>
          </a:ln>
        </p:spPr>
        <p:txBody>
          <a:bodyPr>
            <a:prstTxWarp prst="textNoShape">
              <a:avLst/>
            </a:prstTxWarp>
            <a:spAutoFit/>
          </a:bodyPr>
          <a:lstStyle/>
          <a:p>
            <a:r>
              <a:rPr lang="es-ES_tradnl" sz="2000" b="1" dirty="0">
                <a:solidFill>
                  <a:schemeClr val="accent6"/>
                </a:solidFill>
              </a:rPr>
              <a:t>Código de Honor e Integridad Académica</a:t>
            </a:r>
          </a:p>
          <a:p>
            <a:endParaRPr lang="es-ES_tradnl" sz="2000" b="1" dirty="0"/>
          </a:p>
          <a:p>
            <a:r>
              <a:rPr lang="es-ES_tradnl" sz="2000"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a:t>
            </a:r>
          </a:p>
          <a:p>
            <a:r>
              <a:rPr lang="es-ES_tradnl" sz="2000" dirty="0"/>
              <a:t>Como estudiante es su deber conocer la versión en línea del </a:t>
            </a:r>
            <a:r>
              <a:rPr lang="es-ES_tradnl" sz="2000" dirty="0">
                <a:hlinkClick r:id="rId3"/>
              </a:rPr>
              <a:t>Código de Honor</a:t>
            </a:r>
            <a:r>
              <a:rPr lang="es-ES_tradnl" sz="2000" dirty="0"/>
              <a:t>. </a:t>
            </a:r>
          </a:p>
          <a:p>
            <a:endParaRPr lang="es-ES_tradnl" sz="2000" dirty="0"/>
          </a:p>
          <a:p>
            <a:r>
              <a:rPr lang="es-ES_tradnl" sz="2000" dirty="0"/>
              <a:t>Además, los estudiantes de este curso declaran conocer </a:t>
            </a:r>
            <a:r>
              <a:rPr lang="es-ES_tradnl" sz="2000" dirty="0">
                <a:hlinkClick r:id="rId4"/>
              </a:rPr>
              <a:t>Política de Integridad Académica del Departamento de Ciencia de la Computación</a:t>
            </a:r>
            <a:r>
              <a:rPr lang="es-ES_tradnl" sz="2000" dirty="0"/>
              <a:t>.</a:t>
            </a:r>
          </a:p>
          <a:p>
            <a:endParaRPr lang="es-ES_tradnl" sz="2000" b="1" dirty="0">
              <a:solidFill>
                <a:schemeClr val="accent2"/>
              </a:solidFill>
              <a:latin typeface="Trebuchet MS" charset="0"/>
            </a:endParaRPr>
          </a:p>
          <a:p>
            <a:endParaRPr lang="es-ES_tradnl" sz="2000" dirty="0">
              <a:latin typeface="Trebuchet MS" charset="0"/>
            </a:endParaRPr>
          </a:p>
          <a:p>
            <a:br>
              <a:rPr lang="es-ES_tradnl" sz="2000" b="1" dirty="0">
                <a:solidFill>
                  <a:schemeClr val="accent2"/>
                </a:solidFill>
                <a:latin typeface="Trebuchet MS" charset="0"/>
              </a:rPr>
            </a:br>
            <a:endParaRPr lang="es-ES_tradnl" sz="2000" b="1" dirty="0">
              <a:solidFill>
                <a:schemeClr val="accent2"/>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5"/>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http://domingomery.ing.uc.cl</a:t>
            </a:r>
            <a:r>
              <a:rPr lang="es-CL" b="1" dirty="0">
                <a:solidFill>
                  <a:schemeClr val="accent2"/>
                </a:solidFill>
                <a:latin typeface="Trebuchet MS" charset="0"/>
              </a:rPr>
              <a:t> &gt; Teaching &gt; Reconocimiento de Patrones</a:t>
            </a:r>
          </a:p>
          <a:p>
            <a:endParaRPr lang="es-CL" b="1" dirty="0">
              <a:solidFill>
                <a:schemeClr val="accent2"/>
              </a:solidFill>
              <a:latin typeface="Trebuchet MS" charset="0"/>
            </a:endParaRPr>
          </a:p>
          <a:p>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@CVCND</a:t>
            </a:r>
          </a:p>
          <a:p>
            <a:endParaRPr lang="es-CL" b="1" dirty="0">
              <a:solidFill>
                <a:schemeClr val="accent2"/>
              </a:solidFill>
              <a:latin typeface="Trebuchet MS" charset="0"/>
            </a:endParaRPr>
          </a:p>
          <a:p>
            <a:r>
              <a:rPr lang="es-CL" b="1" dirty="0">
                <a:solidFill>
                  <a:schemeClr val="accent2"/>
                </a:solidFill>
                <a:latin typeface="Trebuchet MS" charset="0"/>
              </a:rPr>
              <a:t>Tel. +562 2354-5808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Reconocimiento de Patrones</a:t>
            </a:r>
          </a:p>
          <a:p>
            <a:pPr algn="ctr"/>
            <a:r>
              <a:rPr lang="es-CL" sz="3200" b="1" dirty="0">
                <a:solidFill>
                  <a:srgbClr val="3333CC"/>
                </a:solidFill>
                <a:latin typeface="Trebuchet MS" charset="0"/>
              </a:rPr>
              <a:t>ICC / IEE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a:solidFill>
                <a:schemeClr val="accent2"/>
              </a:solidFill>
              <a:latin typeface="Trebuchet MS" charset="0"/>
            </a:endParaRPr>
          </a:p>
          <a:p>
            <a:endParaRPr lang="es-ES" b="1" dirty="0">
              <a:solidFill>
                <a:schemeClr val="accent2"/>
              </a:solidFill>
              <a:latin typeface="Trebuchet MS" charset="0"/>
            </a:endParaRPr>
          </a:p>
          <a:p>
            <a:pPr algn="just"/>
            <a:r>
              <a:rPr lang="es-ES" sz="2400" dirty="0">
                <a:solidFill>
                  <a:schemeClr val="accent2"/>
                </a:solidFill>
                <a:latin typeface="Trebuchet MS" charset="0"/>
              </a:rPr>
              <a:t>El 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a:latin typeface="Trebuchet MS"/>
                <a:cs typeface="Trebuchet MS"/>
              </a:rPr>
              <a:t>Diseñar 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a:solidFill>
                  <a:schemeClr val="accent2"/>
                </a:solidFill>
                <a:latin typeface="Trebuchet MS" charset="0"/>
              </a:rPr>
              <a:t>Extracción de Características</a:t>
            </a:r>
          </a:p>
          <a:p>
            <a:pPr marL="342900" indent="-342900">
              <a:buFontTx/>
              <a:buAutoNum type="arabicPeriod"/>
            </a:pPr>
            <a:r>
              <a:rPr lang="es-ES" dirty="0">
                <a:solidFill>
                  <a:schemeClr val="accent2"/>
                </a:solidFill>
                <a:latin typeface="Trebuchet MS" charset="0"/>
              </a:rPr>
              <a:t>Selección de Características</a:t>
            </a:r>
          </a:p>
          <a:p>
            <a:pPr marL="342900" indent="-342900">
              <a:buFontTx/>
              <a:buAutoNum type="arabicPeriod"/>
            </a:pPr>
            <a:r>
              <a:rPr lang="es-ES" dirty="0">
                <a:solidFill>
                  <a:schemeClr val="accent2"/>
                </a:solidFill>
                <a:latin typeface="Trebuchet MS" charset="0"/>
              </a:rPr>
              <a:t>Clasificación</a:t>
            </a:r>
          </a:p>
          <a:p>
            <a:pPr marL="342900" indent="-342900">
              <a:buFontTx/>
              <a:buAutoNum type="arabicPeriod"/>
            </a:pPr>
            <a:r>
              <a:rPr lang="es-ES" dirty="0">
                <a:solidFill>
                  <a:schemeClr val="accent2"/>
                </a:solidFill>
                <a:latin typeface="Trebuchet MS" charset="0"/>
              </a:rPr>
              <a:t>Evaluación de Desempeño</a:t>
            </a:r>
          </a:p>
          <a:p>
            <a:pPr marL="342900" indent="-342900">
              <a:buFontTx/>
              <a:buAutoNum type="arabicPeriod"/>
            </a:pPr>
            <a:r>
              <a:rPr lang="es-ES" dirty="0" err="1">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a:solidFill>
                  <a:schemeClr val="accent2"/>
                </a:solidFill>
                <a:latin typeface="Trebuchet MS" charset="0"/>
              </a:rPr>
              <a:t>Aplicaciones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5146</TotalTime>
  <Words>829</Words>
  <Application>Microsoft Macintosh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80</cp:revision>
  <dcterms:created xsi:type="dcterms:W3CDTF">2012-08-01T13:57:31Z</dcterms:created>
  <dcterms:modified xsi:type="dcterms:W3CDTF">2020-03-05T22:04:33Z</dcterms:modified>
</cp:coreProperties>
</file>