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60" r:id="rId4"/>
    <p:sldId id="461" r:id="rId5"/>
    <p:sldId id="462" r:id="rId6"/>
    <p:sldId id="463" r:id="rId7"/>
    <p:sldId id="470" r:id="rId8"/>
    <p:sldId id="465" r:id="rId9"/>
    <p:sldId id="466" r:id="rId10"/>
    <p:sldId id="471" r:id="rId11"/>
    <p:sldId id="467" r:id="rId12"/>
    <p:sldId id="468" r:id="rId13"/>
    <p:sldId id="4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730" autoAdjust="0"/>
  </p:normalViewPr>
  <p:slideViewPr>
    <p:cSldViewPr snapToGrid="0" snapToObjects="1"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Mixture of Gaussians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2613919">
            <a:off x="2771763" y="1413290"/>
            <a:ext cx="6000751" cy="4752983"/>
            <a:chOff x="1114413" y="-252420"/>
            <a:chExt cx="6000751" cy="5667373"/>
          </a:xfrm>
        </p:grpSpPr>
        <p:sp>
          <p:nvSpPr>
            <p:cNvPr id="32" name="Oval 31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8" name="Group 37"/>
          <p:cNvGrpSpPr/>
          <p:nvPr/>
        </p:nvGrpSpPr>
        <p:grpSpPr>
          <a:xfrm rot="19995063">
            <a:off x="857243" y="556034"/>
            <a:ext cx="4586300" cy="2781308"/>
            <a:chOff x="1114413" y="-252420"/>
            <a:chExt cx="6000751" cy="5667373"/>
          </a:xfrm>
        </p:grpSpPr>
        <p:sp>
          <p:nvSpPr>
            <p:cNvPr id="39" name="Oval 38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Oval 40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Oval 41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Oval 42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Oval 43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3" name="Freeform 32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28" name="Freeform 27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3316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Input Data X = {x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...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Centroids {c</a:t>
            </a:r>
            <a:r>
              <a:rPr lang="en-US" sz="2000" baseline="-25000" dirty="0"/>
              <a:t>1</a:t>
            </a:r>
            <a:r>
              <a:rPr lang="en-US" sz="2000" dirty="0"/>
              <a:t>, c</a:t>
            </a:r>
            <a:r>
              <a:rPr lang="en-US" sz="2000" baseline="-25000" dirty="0"/>
              <a:t>2</a:t>
            </a:r>
            <a:r>
              <a:rPr lang="en-US" sz="2000" dirty="0"/>
              <a:t>, ...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Initial values for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For each data point x</a:t>
            </a:r>
            <a:r>
              <a:rPr lang="en-US" sz="2000" baseline="-25000" dirty="0"/>
              <a:t>i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        Compute </a:t>
            </a:r>
            <a:r>
              <a:rPr lang="en-US" sz="2000" dirty="0" err="1"/>
              <a:t>Mahalanobis</a:t>
            </a:r>
            <a:r>
              <a:rPr lang="en-US" sz="2000" dirty="0"/>
              <a:t> distance </a:t>
            </a:r>
            <a:r>
              <a:rPr lang="en-US" sz="2000" dirty="0" err="1"/>
              <a:t>d</a:t>
            </a:r>
            <a:r>
              <a:rPr lang="en-US" sz="2000" baseline="-25000" dirty="0" err="1"/>
              <a:t>ik</a:t>
            </a:r>
            <a:r>
              <a:rPr lang="en-US" sz="2000" dirty="0"/>
              <a:t> = d(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,c</a:t>
            </a:r>
            <a:r>
              <a:rPr lang="en-US" sz="2000" baseline="-25000" dirty="0" err="1"/>
              <a:t>k</a:t>
            </a:r>
            <a:r>
              <a:rPr lang="en-US" sz="2000" dirty="0"/>
              <a:t>)  </a:t>
            </a:r>
            <a:r>
              <a:rPr lang="en-US" sz="2000" dirty="0" err="1"/>
              <a:t>i</a:t>
            </a:r>
            <a:r>
              <a:rPr lang="en-US" sz="2000" dirty="0"/>
              <a:t>=1,...,N, k=1,...K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         Assign x</a:t>
            </a:r>
            <a:r>
              <a:rPr lang="en-US" sz="2000" baseline="-25000" dirty="0"/>
              <a:t>i</a:t>
            </a:r>
            <a:r>
              <a:rPr lang="en-US" sz="2000" dirty="0"/>
              <a:t> to the nearest centroid: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argmin</a:t>
            </a:r>
            <a:r>
              <a:rPr lang="en-US" sz="2000" baseline="-25000" dirty="0" err="1"/>
              <a:t>j</a:t>
            </a:r>
            <a:r>
              <a:rPr lang="en-US" sz="2000" dirty="0"/>
              <a:t>{</a:t>
            </a:r>
            <a:r>
              <a:rPr lang="en-US" sz="2000" dirty="0" err="1"/>
              <a:t>d</a:t>
            </a:r>
            <a:r>
              <a:rPr lang="en-US" sz="2000" baseline="-25000" dirty="0" err="1"/>
              <a:t>ik</a:t>
            </a:r>
            <a:r>
              <a:rPr lang="en-US" sz="2000" dirty="0"/>
              <a:t>}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Compute for each cluster                          (c*</a:t>
            </a:r>
            <a:r>
              <a:rPr lang="en-US" sz="2000" baseline="-25000" dirty="0"/>
              <a:t>k</a:t>
            </a:r>
            <a:r>
              <a:rPr lang="en-US" sz="2000" dirty="0"/>
              <a:t> </a:t>
            </a:r>
            <a:r>
              <a:rPr lang="en-US" sz="2000"/>
              <a:t>=         )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       c</a:t>
            </a:r>
            <a:r>
              <a:rPr lang="en-US" sz="2000" baseline="-25000" dirty="0"/>
              <a:t>k </a:t>
            </a:r>
            <a:r>
              <a:rPr lang="en-US" sz="2000" dirty="0"/>
              <a:t>then c</a:t>
            </a:r>
            <a:r>
              <a:rPr lang="en-US" sz="2000" baseline="-25000" dirty="0"/>
              <a:t>k</a:t>
            </a:r>
            <a:r>
              <a:rPr lang="en-US" sz="2000" dirty="0"/>
              <a:t> =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   go to step 4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Output: {c</a:t>
            </a:r>
            <a:r>
              <a:rPr lang="en-US" sz="2000" baseline="30000" dirty="0"/>
              <a:t>*</a:t>
            </a:r>
            <a:r>
              <a:rPr lang="en-US" sz="2000" baseline="-25000" dirty="0"/>
              <a:t>1</a:t>
            </a:r>
            <a:r>
              <a:rPr lang="en-US" sz="2000" dirty="0"/>
              <a:t>, c</a:t>
            </a:r>
            <a:r>
              <a:rPr lang="en-US" sz="2000" baseline="30000" dirty="0"/>
              <a:t>*</a:t>
            </a:r>
            <a:r>
              <a:rPr lang="en-US" sz="2000" baseline="-25000" dirty="0"/>
              <a:t>2</a:t>
            </a:r>
            <a:r>
              <a:rPr lang="en-US" sz="2000" dirty="0"/>
              <a:t>, ... c</a:t>
            </a:r>
            <a:r>
              <a:rPr lang="en-US" sz="2000" baseline="30000" dirty="0"/>
              <a:t>*</a:t>
            </a:r>
            <a:r>
              <a:rPr lang="en-US" sz="2000" baseline="-25000" dirty="0"/>
              <a:t>K</a:t>
            </a:r>
            <a:r>
              <a:rPr lang="en-US" sz="2000" dirty="0"/>
              <a:t>} and 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89" y="5119683"/>
            <a:ext cx="257184" cy="342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04" y="2067474"/>
            <a:ext cx="903287" cy="31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61" y="4505872"/>
            <a:ext cx="903287" cy="313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940F7-866F-5C4C-8BDD-68191BEFC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15" y="4444384"/>
            <a:ext cx="387118" cy="4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" name="Oval 2"/>
          <p:cNvSpPr/>
          <p:nvPr/>
        </p:nvSpPr>
        <p:spPr>
          <a:xfrm>
            <a:off x="3300413" y="1071562"/>
            <a:ext cx="728662" cy="7000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Oval 27"/>
          <p:cNvSpPr/>
          <p:nvPr/>
        </p:nvSpPr>
        <p:spPr>
          <a:xfrm>
            <a:off x="2895595" y="700090"/>
            <a:ext cx="1547812" cy="14239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/>
          <p:cNvSpPr/>
          <p:nvPr/>
        </p:nvSpPr>
        <p:spPr>
          <a:xfrm>
            <a:off x="2519357" y="323853"/>
            <a:ext cx="2366968" cy="21907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6" name="Group 35"/>
          <p:cNvGrpSpPr/>
          <p:nvPr/>
        </p:nvGrpSpPr>
        <p:grpSpPr>
          <a:xfrm>
            <a:off x="1114413" y="-252420"/>
            <a:ext cx="6000751" cy="5667373"/>
            <a:chOff x="1114413" y="-252420"/>
            <a:chExt cx="6000751" cy="5667373"/>
          </a:xfrm>
        </p:grpSpPr>
        <p:sp>
          <p:nvSpPr>
            <p:cNvPr id="30" name="Oval 29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196</Words>
  <Application>Microsoft Macintosh PowerPoint</Application>
  <PresentationFormat>On-screen Show (4:3)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163</cp:revision>
  <dcterms:created xsi:type="dcterms:W3CDTF">2013-11-07T20:27:34Z</dcterms:created>
  <dcterms:modified xsi:type="dcterms:W3CDTF">2019-06-04T14:36:09Z</dcterms:modified>
</cp:coreProperties>
</file>