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459" r:id="rId2"/>
    <p:sldId id="447" r:id="rId3"/>
    <p:sldId id="474" r:id="rId4"/>
    <p:sldId id="475" r:id="rId5"/>
    <p:sldId id="476" r:id="rId6"/>
    <p:sldId id="477" r:id="rId7"/>
    <p:sldId id="47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E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54"/>
    <p:restoredTop sz="90678" autoAdjust="0"/>
  </p:normalViewPr>
  <p:slideViewPr>
    <p:cSldViewPr snapToGrid="0" snapToObjects="1">
      <p:cViewPr varScale="1">
        <p:scale>
          <a:sx n="104" d="100"/>
          <a:sy n="104" d="100"/>
        </p:scale>
        <p:origin x="208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5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59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Genuine - Impostor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5 ]</a:t>
            </a:r>
          </a:p>
        </p:txBody>
      </p:sp>
    </p:spTree>
    <p:extLst>
      <p:ext uri="{BB962C8B-B14F-4D97-AF65-F5344CB8AC3E}">
        <p14:creationId xmlns:p14="http://schemas.microsoft.com/office/powerpoint/2010/main" val="16042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671939" y="200503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cxnSpLocks/>
            <a:stCxn id="25" idx="3"/>
          </p:cNvCxnSpPr>
          <p:nvPr/>
        </p:nvCxnSpPr>
        <p:spPr>
          <a:xfrm>
            <a:off x="4058786" y="2456247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153960" y="2322554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70347" y="460830"/>
            <a:ext cx="424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rebuchet MS"/>
                <a:cs typeface="Trebuchet MS"/>
              </a:rPr>
              <a:t>Face Verification Schema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286A3-471E-DE41-8702-E48C8EE03929}"/>
              </a:ext>
            </a:extLst>
          </p:cNvPr>
          <p:cNvSpPr txBox="1"/>
          <p:nvPr/>
        </p:nvSpPr>
        <p:spPr>
          <a:xfrm>
            <a:off x="2811633" y="2149792"/>
            <a:ext cx="113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</a:t>
            </a:r>
          </a:p>
          <a:p>
            <a:pPr algn="ctr"/>
            <a:r>
              <a:rPr lang="en-US" dirty="0"/>
              <a:t>Extraction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65331C9-0EF5-DE40-9B09-141EECB49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45" y="1642727"/>
            <a:ext cx="1141566" cy="166046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650F2DB-AFBE-054C-8C8C-D3F4E179D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42" y="3672519"/>
            <a:ext cx="1141566" cy="1660460"/>
          </a:xfrm>
          <a:prstGeom prst="rect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346E5A-92E7-714D-A7FB-691EC0B5745A}"/>
              </a:ext>
            </a:extLst>
          </p:cNvPr>
          <p:cNvSpPr txBox="1"/>
          <p:nvPr/>
        </p:nvSpPr>
        <p:spPr>
          <a:xfrm>
            <a:off x="896245" y="1272746"/>
            <a:ext cx="94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999076-AEED-D040-B7AA-0B0D3D546C75}"/>
              </a:ext>
            </a:extLst>
          </p:cNvPr>
          <p:cNvSpPr txBox="1"/>
          <p:nvPr/>
        </p:nvSpPr>
        <p:spPr>
          <a:xfrm>
            <a:off x="951343" y="3303187"/>
            <a:ext cx="94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B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C7D5B98-8229-D248-966C-CD246C3158CC}"/>
              </a:ext>
            </a:extLst>
          </p:cNvPr>
          <p:cNvSpPr/>
          <p:nvPr/>
        </p:nvSpPr>
        <p:spPr>
          <a:xfrm>
            <a:off x="2652036" y="4064544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9671280-B5D1-7146-8F37-7009E159E46D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4038883" y="4515756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ight Arrow 56">
            <a:extLst>
              <a:ext uri="{FF2B5EF4-FFF2-40B4-BE49-F238E27FC236}">
                <a16:creationId xmlns:a16="http://schemas.microsoft.com/office/drawing/2014/main" id="{3DB99C0B-77B9-4E43-A1B4-981112580532}"/>
              </a:ext>
            </a:extLst>
          </p:cNvPr>
          <p:cNvSpPr/>
          <p:nvPr/>
        </p:nvSpPr>
        <p:spPr>
          <a:xfrm>
            <a:off x="2134057" y="4382063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2984F7-E748-C546-9A71-6F8ADF2F6C70}"/>
              </a:ext>
            </a:extLst>
          </p:cNvPr>
          <p:cNvSpPr txBox="1"/>
          <p:nvPr/>
        </p:nvSpPr>
        <p:spPr>
          <a:xfrm>
            <a:off x="2791730" y="4209301"/>
            <a:ext cx="113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</a:t>
            </a:r>
          </a:p>
          <a:p>
            <a:pPr algn="ctr"/>
            <a:r>
              <a:rPr lang="en-US" dirty="0"/>
              <a:t>Extraction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28AF01-D50B-7E4E-B1AB-C8A6D3843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434" y="2126387"/>
            <a:ext cx="545366" cy="659717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EB3B584E-88D0-7E49-99E1-BE40247CEABB}"/>
              </a:ext>
            </a:extLst>
          </p:cNvPr>
          <p:cNvSpPr/>
          <p:nvPr/>
        </p:nvSpPr>
        <p:spPr>
          <a:xfrm>
            <a:off x="4391792" y="200503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9791ED-740E-E54D-A7AB-F5A452399748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5778639" y="2456247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62FE968-62A6-5546-B5E4-FA3ADA277C96}"/>
              </a:ext>
            </a:extLst>
          </p:cNvPr>
          <p:cNvSpPr/>
          <p:nvPr/>
        </p:nvSpPr>
        <p:spPr>
          <a:xfrm>
            <a:off x="4391791" y="4060948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5BF211E-2A99-D54B-BF07-F2A2F8BC406B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5778638" y="4512160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5DCFE804-23E3-0747-9717-941522C86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629" y="4209301"/>
            <a:ext cx="545366" cy="6597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334A672-3075-244A-8E89-4152BF73C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029" y="2352650"/>
            <a:ext cx="254000" cy="2159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BC2F1C7-EA92-B944-9A6B-387936A23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8075" y="4337649"/>
            <a:ext cx="279400" cy="330200"/>
          </a:xfrm>
          <a:prstGeom prst="rect">
            <a:avLst/>
          </a:prstGeom>
        </p:spPr>
      </p:pic>
      <p:sp>
        <p:nvSpPr>
          <p:cNvPr id="64" name="Right Brace 63">
            <a:extLst>
              <a:ext uri="{FF2B5EF4-FFF2-40B4-BE49-F238E27FC236}">
                <a16:creationId xmlns:a16="http://schemas.microsoft.com/office/drawing/2014/main" id="{F18B197A-DF71-4541-846E-5A27BC3141B9}"/>
              </a:ext>
            </a:extLst>
          </p:cNvPr>
          <p:cNvSpPr/>
          <p:nvPr/>
        </p:nvSpPr>
        <p:spPr>
          <a:xfrm>
            <a:off x="6672649" y="2149792"/>
            <a:ext cx="481913" cy="27058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5F754F-A6AA-064C-BE9B-0A9CED3B92D7}"/>
              </a:ext>
            </a:extLst>
          </p:cNvPr>
          <p:cNvSpPr txBox="1"/>
          <p:nvPr/>
        </p:nvSpPr>
        <p:spPr>
          <a:xfrm>
            <a:off x="7371976" y="3041047"/>
            <a:ext cx="1353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Vectors of n </a:t>
            </a:r>
          </a:p>
          <a:p>
            <a:pPr algn="ctr"/>
            <a:r>
              <a:rPr lang="en-US" dirty="0"/>
              <a:t>elements</a:t>
            </a:r>
          </a:p>
          <a:p>
            <a:pPr algn="ctr"/>
            <a:r>
              <a:rPr lang="en-US" dirty="0"/>
              <a:t>(1 x n)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2720BC9-DD29-174E-A248-95004A62B7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8529" y="5819023"/>
            <a:ext cx="1574800" cy="4318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DF89CE3-18D6-A143-A475-63D988E27707}"/>
              </a:ext>
            </a:extLst>
          </p:cNvPr>
          <p:cNvSpPr txBox="1"/>
          <p:nvPr/>
        </p:nvSpPr>
        <p:spPr>
          <a:xfrm>
            <a:off x="4058786" y="5548810"/>
            <a:ext cx="4847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image-A and image-B are from the same person</a:t>
            </a:r>
          </a:p>
          <a:p>
            <a:r>
              <a:rPr lang="en-US" dirty="0"/>
              <a:t>	score s is high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656C8B-8362-BE4B-A594-A268B4442B6F}"/>
              </a:ext>
            </a:extLst>
          </p:cNvPr>
          <p:cNvSpPr txBox="1"/>
          <p:nvPr/>
        </p:nvSpPr>
        <p:spPr>
          <a:xfrm>
            <a:off x="4038883" y="6113388"/>
            <a:ext cx="4882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image-A and image-B are from different persons</a:t>
            </a:r>
          </a:p>
          <a:p>
            <a:r>
              <a:rPr lang="en-US" dirty="0"/>
              <a:t>	score s is low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65B486D-6FB2-7D42-96B7-8B6568448611}"/>
              </a:ext>
            </a:extLst>
          </p:cNvPr>
          <p:cNvSpPr txBox="1"/>
          <p:nvPr/>
        </p:nvSpPr>
        <p:spPr>
          <a:xfrm>
            <a:off x="334343" y="5793300"/>
            <a:ext cx="160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Similarity using</a:t>
            </a:r>
          </a:p>
          <a:p>
            <a:r>
              <a:rPr lang="en-US" dirty="0"/>
              <a:t>cos - similarity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7DF729B-0322-A847-988A-F770DF6FBDA6}"/>
              </a:ext>
            </a:extLst>
          </p:cNvPr>
          <p:cNvCxnSpPr/>
          <p:nvPr/>
        </p:nvCxnSpPr>
        <p:spPr>
          <a:xfrm flipV="1">
            <a:off x="7574692" y="1130397"/>
            <a:ext cx="691978" cy="874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DB152-5053-984F-B44D-A5F256A5834F}"/>
              </a:ext>
            </a:extLst>
          </p:cNvPr>
          <p:cNvCxnSpPr>
            <a:cxnSpLocks/>
          </p:cNvCxnSpPr>
          <p:nvPr/>
        </p:nvCxnSpPr>
        <p:spPr>
          <a:xfrm flipV="1">
            <a:off x="7574692" y="1456614"/>
            <a:ext cx="976184" cy="5484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2DCB79CC-8BD0-F74B-BC20-D345004B1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876" y="894125"/>
            <a:ext cx="254000" cy="2159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758A6C4-2788-4C48-B4BE-0640C73071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3769" y="1291514"/>
            <a:ext cx="279400" cy="3302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CBA3E7E7-479D-8D46-AADC-65CA55A495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5083" y="1366963"/>
            <a:ext cx="101600" cy="171450"/>
          </a:xfrm>
          <a:prstGeom prst="rect">
            <a:avLst/>
          </a:prstGeom>
        </p:spPr>
      </p:pic>
      <p:sp>
        <p:nvSpPr>
          <p:cNvPr id="79" name="Arc 78">
            <a:extLst>
              <a:ext uri="{FF2B5EF4-FFF2-40B4-BE49-F238E27FC236}">
                <a16:creationId xmlns:a16="http://schemas.microsoft.com/office/drawing/2014/main" id="{84CAE9D0-EE7E-FC4D-A795-2715206C87CC}"/>
              </a:ext>
            </a:extLst>
          </p:cNvPr>
          <p:cNvSpPr/>
          <p:nvPr/>
        </p:nvSpPr>
        <p:spPr>
          <a:xfrm>
            <a:off x="7809472" y="1614100"/>
            <a:ext cx="210065" cy="17145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05DAF23E-6272-0E4A-AE5D-8E7EA11889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6952" y="2167387"/>
            <a:ext cx="1321605" cy="3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9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B034BF2-3B2C-4041-AC19-EB381E39870B}"/>
              </a:ext>
            </a:extLst>
          </p:cNvPr>
          <p:cNvSpPr/>
          <p:nvPr/>
        </p:nvSpPr>
        <p:spPr>
          <a:xfrm>
            <a:off x="531341" y="1013254"/>
            <a:ext cx="2693773" cy="3830595"/>
          </a:xfrm>
          <a:prstGeom prst="roundRect">
            <a:avLst>
              <a:gd name="adj" fmla="val 5713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91E28-2EFE-284D-88AD-1706FD6D1FD8}"/>
              </a:ext>
            </a:extLst>
          </p:cNvPr>
          <p:cNvSpPr txBox="1"/>
          <p:nvPr/>
        </p:nvSpPr>
        <p:spPr>
          <a:xfrm>
            <a:off x="843896" y="590717"/>
            <a:ext cx="16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of Images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B9D39-2565-374C-A785-5B8262B384F8}"/>
              </a:ext>
            </a:extLst>
          </p:cNvPr>
          <p:cNvSpPr/>
          <p:nvPr/>
        </p:nvSpPr>
        <p:spPr>
          <a:xfrm>
            <a:off x="1115541" y="1419657"/>
            <a:ext cx="518984" cy="5931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86A17-4A41-CB4A-AB78-BDA3AC128150}"/>
              </a:ext>
            </a:extLst>
          </p:cNvPr>
          <p:cNvSpPr txBox="1"/>
          <p:nvPr/>
        </p:nvSpPr>
        <p:spPr>
          <a:xfrm>
            <a:off x="1044558" y="1393053"/>
            <a:ext cx="66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Face </a:t>
            </a:r>
          </a:p>
          <a:p>
            <a:pPr algn="ctr"/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431107-7A02-9A41-9D72-559A75A42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214" y="1608610"/>
            <a:ext cx="406400" cy="2921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238D14-BBB8-954D-94C7-12025B64E923}"/>
              </a:ext>
            </a:extLst>
          </p:cNvPr>
          <p:cNvCxnSpPr/>
          <p:nvPr/>
        </p:nvCxnSpPr>
        <p:spPr>
          <a:xfrm>
            <a:off x="1668160" y="1729946"/>
            <a:ext cx="5807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812BFB8-169A-524C-B782-3441946B45CC}"/>
              </a:ext>
            </a:extLst>
          </p:cNvPr>
          <p:cNvSpPr/>
          <p:nvPr/>
        </p:nvSpPr>
        <p:spPr>
          <a:xfrm>
            <a:off x="1107300" y="2214612"/>
            <a:ext cx="518984" cy="5931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B3186-D787-8049-9A30-44D667EB97F7}"/>
              </a:ext>
            </a:extLst>
          </p:cNvPr>
          <p:cNvSpPr txBox="1"/>
          <p:nvPr/>
        </p:nvSpPr>
        <p:spPr>
          <a:xfrm>
            <a:off x="1036317" y="2188008"/>
            <a:ext cx="66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Face 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8B1C0D-1841-6747-AE78-10C278EDC94F}"/>
              </a:ext>
            </a:extLst>
          </p:cNvPr>
          <p:cNvCxnSpPr/>
          <p:nvPr/>
        </p:nvCxnSpPr>
        <p:spPr>
          <a:xfrm>
            <a:off x="1659919" y="2524901"/>
            <a:ext cx="5807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943FAFC-61FC-194B-B2DF-966577079200}"/>
              </a:ext>
            </a:extLst>
          </p:cNvPr>
          <p:cNvSpPr/>
          <p:nvPr/>
        </p:nvSpPr>
        <p:spPr>
          <a:xfrm>
            <a:off x="1152889" y="3789324"/>
            <a:ext cx="518984" cy="5931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BACEC5-35FE-0A44-99C5-864FFD6EB074}"/>
              </a:ext>
            </a:extLst>
          </p:cNvPr>
          <p:cNvSpPr txBox="1"/>
          <p:nvPr/>
        </p:nvSpPr>
        <p:spPr>
          <a:xfrm>
            <a:off x="1081906" y="3762720"/>
            <a:ext cx="66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Face </a:t>
            </a:r>
          </a:p>
          <a:p>
            <a:pPr algn="ctr"/>
            <a:r>
              <a:rPr lang="en-US" dirty="0"/>
              <a:t>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892FAE-6EC2-4C43-AB8E-2A1181EA32F3}"/>
              </a:ext>
            </a:extLst>
          </p:cNvPr>
          <p:cNvCxnSpPr/>
          <p:nvPr/>
        </p:nvCxnSpPr>
        <p:spPr>
          <a:xfrm>
            <a:off x="1705508" y="4099613"/>
            <a:ext cx="5807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55DC4FF-4796-E74D-A1DF-AAAB15FE2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276" y="2423037"/>
            <a:ext cx="406400" cy="292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C417CED-FDD5-7449-A3FD-3CBD0D99B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602" y="4035035"/>
            <a:ext cx="558800" cy="292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C37D7C-B3A9-464F-8240-EF6060D550D9}"/>
              </a:ext>
            </a:extLst>
          </p:cNvPr>
          <p:cNvSpPr txBox="1"/>
          <p:nvPr/>
        </p:nvSpPr>
        <p:spPr>
          <a:xfrm>
            <a:off x="1251441" y="2917526"/>
            <a:ext cx="24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04ABB76-97E0-1346-88C7-6CBABF859B4A}"/>
              </a:ext>
            </a:extLst>
          </p:cNvPr>
          <p:cNvSpPr/>
          <p:nvPr/>
        </p:nvSpPr>
        <p:spPr>
          <a:xfrm>
            <a:off x="3876860" y="1013254"/>
            <a:ext cx="2693773" cy="3830595"/>
          </a:xfrm>
          <a:prstGeom prst="roundRect">
            <a:avLst>
              <a:gd name="adj" fmla="val 571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8AC2BE-66FC-1A44-8AD5-21D16A616E99}"/>
              </a:ext>
            </a:extLst>
          </p:cNvPr>
          <p:cNvSpPr txBox="1"/>
          <p:nvPr/>
        </p:nvSpPr>
        <p:spPr>
          <a:xfrm>
            <a:off x="4189415" y="590717"/>
            <a:ext cx="16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of Images 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F06999-BA8D-E14D-96D6-52953AC7D3F2}"/>
              </a:ext>
            </a:extLst>
          </p:cNvPr>
          <p:cNvSpPr/>
          <p:nvPr/>
        </p:nvSpPr>
        <p:spPr>
          <a:xfrm>
            <a:off x="4461060" y="1419657"/>
            <a:ext cx="518984" cy="5931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72488E-BD61-664A-935E-57147AC637E8}"/>
              </a:ext>
            </a:extLst>
          </p:cNvPr>
          <p:cNvSpPr txBox="1"/>
          <p:nvPr/>
        </p:nvSpPr>
        <p:spPr>
          <a:xfrm>
            <a:off x="4390077" y="1393053"/>
            <a:ext cx="66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Face 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D70AD1-BE54-B440-BFCE-6FD9CA62E7FB}"/>
              </a:ext>
            </a:extLst>
          </p:cNvPr>
          <p:cNvCxnSpPr/>
          <p:nvPr/>
        </p:nvCxnSpPr>
        <p:spPr>
          <a:xfrm>
            <a:off x="5013679" y="1729946"/>
            <a:ext cx="5807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D45BAC4-96CE-9042-A561-AF53E0F1DF64}"/>
              </a:ext>
            </a:extLst>
          </p:cNvPr>
          <p:cNvSpPr/>
          <p:nvPr/>
        </p:nvSpPr>
        <p:spPr>
          <a:xfrm>
            <a:off x="4452819" y="2214612"/>
            <a:ext cx="518984" cy="5931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2D481-5F31-E14B-9F40-79828B2C938B}"/>
              </a:ext>
            </a:extLst>
          </p:cNvPr>
          <p:cNvSpPr txBox="1"/>
          <p:nvPr/>
        </p:nvSpPr>
        <p:spPr>
          <a:xfrm>
            <a:off x="4381836" y="2188008"/>
            <a:ext cx="66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Face 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40A6E7-0906-2242-834F-34825BCA1029}"/>
              </a:ext>
            </a:extLst>
          </p:cNvPr>
          <p:cNvCxnSpPr/>
          <p:nvPr/>
        </p:nvCxnSpPr>
        <p:spPr>
          <a:xfrm>
            <a:off x="5005438" y="2524901"/>
            <a:ext cx="5807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40ED9C1-20B8-064D-ACCC-55D853016315}"/>
              </a:ext>
            </a:extLst>
          </p:cNvPr>
          <p:cNvSpPr/>
          <p:nvPr/>
        </p:nvSpPr>
        <p:spPr>
          <a:xfrm>
            <a:off x="4498408" y="3789324"/>
            <a:ext cx="518984" cy="5931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63F400-B065-F84A-B929-D12C469C4C86}"/>
              </a:ext>
            </a:extLst>
          </p:cNvPr>
          <p:cNvSpPr txBox="1"/>
          <p:nvPr/>
        </p:nvSpPr>
        <p:spPr>
          <a:xfrm>
            <a:off x="4427425" y="3762720"/>
            <a:ext cx="66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Face </a:t>
            </a:r>
          </a:p>
          <a:p>
            <a:pPr algn="ctr"/>
            <a:r>
              <a:rPr lang="en-US" dirty="0"/>
              <a:t>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FD932F-AD33-EF47-966A-46606CE09AE4}"/>
              </a:ext>
            </a:extLst>
          </p:cNvPr>
          <p:cNvCxnSpPr/>
          <p:nvPr/>
        </p:nvCxnSpPr>
        <p:spPr>
          <a:xfrm>
            <a:off x="5051027" y="4099613"/>
            <a:ext cx="5807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981B90-F055-7F41-9268-A2F7F3AAE037}"/>
              </a:ext>
            </a:extLst>
          </p:cNvPr>
          <p:cNvSpPr txBox="1"/>
          <p:nvPr/>
        </p:nvSpPr>
        <p:spPr>
          <a:xfrm>
            <a:off x="4596960" y="2917526"/>
            <a:ext cx="24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F9C3550-8BFA-C549-9EBD-939E75011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6641" y="3907870"/>
            <a:ext cx="596900" cy="406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06E31D-BF5A-2445-8046-A50C2D23B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4532" y="2365887"/>
            <a:ext cx="444500" cy="406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9A78BE4-5E76-4B47-A0A4-3BCA2A89EF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0740" y="1551460"/>
            <a:ext cx="431800" cy="406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B236F42-1C9C-C548-B648-10A3883CD824}"/>
              </a:ext>
            </a:extLst>
          </p:cNvPr>
          <p:cNvSpPr txBox="1"/>
          <p:nvPr/>
        </p:nvSpPr>
        <p:spPr>
          <a:xfrm>
            <a:off x="7241060" y="1393053"/>
            <a:ext cx="16558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 </a:t>
            </a:r>
            <a:r>
              <a:rPr lang="en-US" dirty="0" err="1"/>
              <a:t>i</a:t>
            </a:r>
            <a:r>
              <a:rPr lang="en-US" dirty="0"/>
              <a:t> of set A and Face </a:t>
            </a:r>
            <a:r>
              <a:rPr lang="en-US" dirty="0" err="1"/>
              <a:t>i</a:t>
            </a:r>
            <a:r>
              <a:rPr lang="en-US" dirty="0"/>
              <a:t> of Set B are from the same person.</a:t>
            </a:r>
          </a:p>
          <a:p>
            <a:endParaRPr lang="en-US" dirty="0"/>
          </a:p>
          <a:p>
            <a:r>
              <a:rPr lang="en-US" dirty="0"/>
              <a:t>Face </a:t>
            </a:r>
            <a:r>
              <a:rPr lang="en-US" dirty="0" err="1"/>
              <a:t>i</a:t>
            </a:r>
            <a:r>
              <a:rPr lang="en-US" dirty="0"/>
              <a:t> of set A and Face j of set B for </a:t>
            </a:r>
            <a:r>
              <a:rPr lang="en-US" dirty="0" err="1"/>
              <a:t>i</a:t>
            </a:r>
            <a:r>
              <a:rPr lang="en-US" dirty="0"/>
              <a:t>=j are from different persons.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4EA921-4B44-4F46-9A6A-E4EF147D8084}"/>
              </a:ext>
            </a:extLst>
          </p:cNvPr>
          <p:cNvCxnSpPr/>
          <p:nvPr/>
        </p:nvCxnSpPr>
        <p:spPr>
          <a:xfrm flipH="1">
            <a:off x="8217243" y="3669957"/>
            <a:ext cx="98854" cy="237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D78F9F-41B0-D44B-A7FA-3D76A369A86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878227" y="4843849"/>
            <a:ext cx="1" cy="336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1696726A-02A0-CC4E-8D8F-57A917463A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204" y="5793527"/>
            <a:ext cx="1143000" cy="3937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CE183D8-8197-CF44-983D-CAF91B86F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483" y="5381558"/>
            <a:ext cx="289575" cy="20813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8C928A8-2228-6C45-BB91-C4D0B441F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259" y="5751137"/>
            <a:ext cx="289575" cy="20813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027F490-9686-2040-99DD-4BAD353C2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015" y="6238667"/>
            <a:ext cx="398165" cy="208132"/>
          </a:xfrm>
          <a:prstGeom prst="rect">
            <a:avLst/>
          </a:prstGeom>
        </p:spPr>
      </p:pic>
      <p:sp>
        <p:nvSpPr>
          <p:cNvPr id="49" name="Right Bracket 48">
            <a:extLst>
              <a:ext uri="{FF2B5EF4-FFF2-40B4-BE49-F238E27FC236}">
                <a16:creationId xmlns:a16="http://schemas.microsoft.com/office/drawing/2014/main" id="{E520D491-4F65-C548-8C7B-2B6C5B6460A8}"/>
              </a:ext>
            </a:extLst>
          </p:cNvPr>
          <p:cNvSpPr/>
          <p:nvPr/>
        </p:nvSpPr>
        <p:spPr>
          <a:xfrm>
            <a:off x="2373737" y="5354080"/>
            <a:ext cx="108590" cy="1139914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CCDF427A-415F-0842-A9A7-4ADE8C268661}"/>
              </a:ext>
            </a:extLst>
          </p:cNvPr>
          <p:cNvSpPr/>
          <p:nvPr/>
        </p:nvSpPr>
        <p:spPr>
          <a:xfrm rot="10800000">
            <a:off x="1895939" y="5370553"/>
            <a:ext cx="108590" cy="1139914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B5ED485-CFDC-804C-8D30-AC6C87A92B53}"/>
              </a:ext>
            </a:extLst>
          </p:cNvPr>
          <p:cNvCxnSpPr>
            <a:cxnSpLocks/>
          </p:cNvCxnSpPr>
          <p:nvPr/>
        </p:nvCxnSpPr>
        <p:spPr>
          <a:xfrm flipH="1">
            <a:off x="5193963" y="4835608"/>
            <a:ext cx="1" cy="336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0D223882-F2C8-F046-8EE3-8F15EF26EF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1142" y="5793527"/>
            <a:ext cx="1155700" cy="393700"/>
          </a:xfrm>
          <a:prstGeom prst="rect">
            <a:avLst/>
          </a:prstGeom>
        </p:spPr>
      </p:pic>
      <p:sp>
        <p:nvSpPr>
          <p:cNvPr id="55" name="Right Bracket 54">
            <a:extLst>
              <a:ext uri="{FF2B5EF4-FFF2-40B4-BE49-F238E27FC236}">
                <a16:creationId xmlns:a16="http://schemas.microsoft.com/office/drawing/2014/main" id="{62C263D8-038C-044E-A307-2FC3850BDA30}"/>
              </a:ext>
            </a:extLst>
          </p:cNvPr>
          <p:cNvSpPr/>
          <p:nvPr/>
        </p:nvSpPr>
        <p:spPr>
          <a:xfrm>
            <a:off x="5911901" y="5370553"/>
            <a:ext cx="108590" cy="1139914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Bracket 55">
            <a:extLst>
              <a:ext uri="{FF2B5EF4-FFF2-40B4-BE49-F238E27FC236}">
                <a16:creationId xmlns:a16="http://schemas.microsoft.com/office/drawing/2014/main" id="{EC641321-0F57-E743-B40D-F624BEE809BB}"/>
              </a:ext>
            </a:extLst>
          </p:cNvPr>
          <p:cNvSpPr/>
          <p:nvPr/>
        </p:nvSpPr>
        <p:spPr>
          <a:xfrm rot="10800000">
            <a:off x="5434103" y="5387026"/>
            <a:ext cx="108590" cy="1139914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55B3435-E0A8-174E-9C73-CBA41F87C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407" y="6208545"/>
            <a:ext cx="399909" cy="27227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151585B-DC39-654F-ABB7-B72333735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278" y="5718099"/>
            <a:ext cx="297804" cy="27227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8D06DDB-A002-5741-BEC8-88CAF91D4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0758" y="5385583"/>
            <a:ext cx="289296" cy="272278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DA46219-BF5C-7549-9C33-D0DD7C78A375}"/>
              </a:ext>
            </a:extLst>
          </p:cNvPr>
          <p:cNvSpPr txBox="1"/>
          <p:nvPr/>
        </p:nvSpPr>
        <p:spPr>
          <a:xfrm>
            <a:off x="5595442" y="5912455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559AF8-0453-484C-A258-551286669BB7}"/>
              </a:ext>
            </a:extLst>
          </p:cNvPr>
          <p:cNvSpPr txBox="1"/>
          <p:nvPr/>
        </p:nvSpPr>
        <p:spPr>
          <a:xfrm>
            <a:off x="2040805" y="5891857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681823-A151-874E-801A-E85F6E6D2F0E}"/>
              </a:ext>
            </a:extLst>
          </p:cNvPr>
          <p:cNvSpPr txBox="1"/>
          <p:nvPr/>
        </p:nvSpPr>
        <p:spPr>
          <a:xfrm>
            <a:off x="326383" y="6382782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x n elements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91B959-2A27-0744-BEAC-05577D937A51}"/>
              </a:ext>
            </a:extLst>
          </p:cNvPr>
          <p:cNvSpPr txBox="1"/>
          <p:nvPr/>
        </p:nvSpPr>
        <p:spPr>
          <a:xfrm>
            <a:off x="3728618" y="6399255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x n elements</a:t>
            </a:r>
          </a:p>
        </p:txBody>
      </p:sp>
    </p:spTree>
    <p:extLst>
      <p:ext uri="{BB962C8B-B14F-4D97-AF65-F5344CB8AC3E}">
        <p14:creationId xmlns:p14="http://schemas.microsoft.com/office/powerpoint/2010/main" val="239993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99E86-44AB-0045-80E4-04EFC7C43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134" y="815887"/>
            <a:ext cx="4318343" cy="4318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1D1D31-F840-264F-9279-41EC2DD4B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97" y="2618602"/>
            <a:ext cx="2743200" cy="533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93C1DCC-4127-7B44-B8CB-128F9E70ED5B}"/>
              </a:ext>
            </a:extLst>
          </p:cNvPr>
          <p:cNvSpPr/>
          <p:nvPr/>
        </p:nvSpPr>
        <p:spPr>
          <a:xfrm rot="2802933">
            <a:off x="3377516" y="2727922"/>
            <a:ext cx="5319578" cy="494271"/>
          </a:xfrm>
          <a:prstGeom prst="ellipse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5F59E7-9B3D-4E49-B4E0-79677DECB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738" y="5685997"/>
            <a:ext cx="1079500" cy="34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79C7E3-86DD-9A4D-AE0E-046B35F5E2FE}"/>
              </a:ext>
            </a:extLst>
          </p:cNvPr>
          <p:cNvSpPr txBox="1"/>
          <p:nvPr/>
        </p:nvSpPr>
        <p:spPr>
          <a:xfrm>
            <a:off x="2269698" y="5610996"/>
            <a:ext cx="5070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Similarity between Face-</a:t>
            </a:r>
            <a:r>
              <a:rPr lang="en-US" dirty="0" err="1"/>
              <a:t>i</a:t>
            </a:r>
            <a:r>
              <a:rPr lang="en-US" dirty="0"/>
              <a:t> of set A and Face-j of set B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baseline="30000" dirty="0"/>
              <a:t>+</a:t>
            </a:r>
            <a:r>
              <a:rPr lang="en-US" dirty="0"/>
              <a:t>: Diagonal : positive pairs (</a:t>
            </a:r>
            <a:r>
              <a:rPr lang="en-US" dirty="0" err="1"/>
              <a:t>genuines</a:t>
            </a:r>
            <a:r>
              <a:rPr lang="en-US" dirty="0"/>
              <a:t>)</a:t>
            </a:r>
          </a:p>
          <a:p>
            <a:r>
              <a:rPr lang="en-US" dirty="0"/>
              <a:t>d</a:t>
            </a:r>
            <a:r>
              <a:rPr lang="en-US" baseline="30000" dirty="0"/>
              <a:t>-</a:t>
            </a:r>
            <a:r>
              <a:rPr lang="en-US" dirty="0"/>
              <a:t>: Non-Diagonal: negative pairs (impostors)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6DF63-9A3A-6048-81F3-B1DB98FCA3F3}"/>
              </a:ext>
            </a:extLst>
          </p:cNvPr>
          <p:cNvSpPr txBox="1"/>
          <p:nvPr/>
        </p:nvSpPr>
        <p:spPr>
          <a:xfrm>
            <a:off x="650857" y="3336667"/>
            <a:ext cx="168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x m elements</a:t>
            </a:r>
          </a:p>
        </p:txBody>
      </p:sp>
    </p:spTree>
    <p:extLst>
      <p:ext uri="{BB962C8B-B14F-4D97-AF65-F5344CB8AC3E}">
        <p14:creationId xmlns:p14="http://schemas.microsoft.com/office/powerpoint/2010/main" val="420622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4615F0-730A-5943-9922-C52853C6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480711"/>
            <a:ext cx="5969000" cy="466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E4D0A1-800E-DC40-8D25-F5465464CF55}"/>
              </a:ext>
            </a:extLst>
          </p:cNvPr>
          <p:cNvSpPr txBox="1"/>
          <p:nvPr/>
        </p:nvSpPr>
        <p:spPr>
          <a:xfrm>
            <a:off x="5745887" y="2255107"/>
            <a:ext cx="182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 of d+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FABAD-376F-4A48-8531-0F5F2E92ED49}"/>
              </a:ext>
            </a:extLst>
          </p:cNvPr>
          <p:cNvSpPr txBox="1"/>
          <p:nvPr/>
        </p:nvSpPr>
        <p:spPr>
          <a:xfrm>
            <a:off x="2166551" y="1456037"/>
            <a:ext cx="178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 of d-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A2514-41A0-8B40-92B7-BBFB8904B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886" y="2753497"/>
            <a:ext cx="1422400" cy="46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7FFDB-6E8A-FB4D-875A-96214476E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937" y="1978627"/>
            <a:ext cx="1422400" cy="4699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CECA08-876E-A24C-B0D8-48C424393123}"/>
              </a:ext>
            </a:extLst>
          </p:cNvPr>
          <p:cNvCxnSpPr/>
          <p:nvPr/>
        </p:nvCxnSpPr>
        <p:spPr>
          <a:xfrm>
            <a:off x="4337223" y="951469"/>
            <a:ext cx="0" cy="419014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3BCCF5-BF9B-F041-9EBB-89098CA1E732}"/>
              </a:ext>
            </a:extLst>
          </p:cNvPr>
          <p:cNvCxnSpPr>
            <a:cxnSpLocks/>
          </p:cNvCxnSpPr>
          <p:nvPr/>
        </p:nvCxnSpPr>
        <p:spPr>
          <a:xfrm>
            <a:off x="5292818" y="1978627"/>
            <a:ext cx="0" cy="32041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EA17CF-A9EC-4B4E-9042-2763584A94FD}"/>
              </a:ext>
            </a:extLst>
          </p:cNvPr>
          <p:cNvCxnSpPr/>
          <p:nvPr/>
        </p:nvCxnSpPr>
        <p:spPr>
          <a:xfrm>
            <a:off x="4001083" y="3138615"/>
            <a:ext cx="6203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17E5D7-C1CF-B241-A00F-49EBF16C34B0}"/>
              </a:ext>
            </a:extLst>
          </p:cNvPr>
          <p:cNvCxnSpPr>
            <a:cxnSpLocks/>
          </p:cNvCxnSpPr>
          <p:nvPr/>
        </p:nvCxnSpPr>
        <p:spPr>
          <a:xfrm>
            <a:off x="4808391" y="3822355"/>
            <a:ext cx="11104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00CF9D98-19B6-D641-BA98-2470BEEFB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8609" y="5477939"/>
            <a:ext cx="2543258" cy="10102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6B2205-157B-A449-9445-DB174438B4C4}"/>
              </a:ext>
            </a:extLst>
          </p:cNvPr>
          <p:cNvSpPr txBox="1"/>
          <p:nvPr/>
        </p:nvSpPr>
        <p:spPr>
          <a:xfrm>
            <a:off x="6203763" y="5846199"/>
            <a:ext cx="284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of each distribution =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90B09F-055B-1240-975D-755499026C79}"/>
              </a:ext>
            </a:extLst>
          </p:cNvPr>
          <p:cNvSpPr txBox="1"/>
          <p:nvPr/>
        </p:nvSpPr>
        <p:spPr>
          <a:xfrm>
            <a:off x="296562" y="5325762"/>
            <a:ext cx="14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Performance: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5BABD-D0DF-1349-988F-23A7A6452590}"/>
              </a:ext>
            </a:extLst>
          </p:cNvPr>
          <p:cNvCxnSpPr/>
          <p:nvPr/>
        </p:nvCxnSpPr>
        <p:spPr>
          <a:xfrm>
            <a:off x="7735330" y="4868562"/>
            <a:ext cx="9020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80B645F-E6A3-9840-9B17-1979D7A76614}"/>
              </a:ext>
            </a:extLst>
          </p:cNvPr>
          <p:cNvSpPr txBox="1"/>
          <p:nvPr/>
        </p:nvSpPr>
        <p:spPr>
          <a:xfrm>
            <a:off x="8106032" y="49727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F96432-413A-9647-8411-CBCAF920547E}"/>
              </a:ext>
            </a:extLst>
          </p:cNvPr>
          <p:cNvCxnSpPr>
            <a:cxnSpLocks/>
          </p:cNvCxnSpPr>
          <p:nvPr/>
        </p:nvCxnSpPr>
        <p:spPr>
          <a:xfrm flipV="1">
            <a:off x="1038415" y="2082801"/>
            <a:ext cx="0" cy="1402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612043D-3D59-5446-9501-E51794B0A6DD}"/>
              </a:ext>
            </a:extLst>
          </p:cNvPr>
          <p:cNvSpPr txBox="1"/>
          <p:nvPr/>
        </p:nvSpPr>
        <p:spPr>
          <a:xfrm rot="16200000">
            <a:off x="-748118" y="2664587"/>
            <a:ext cx="293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density frequency</a:t>
            </a:r>
          </a:p>
        </p:txBody>
      </p:sp>
    </p:spTree>
    <p:extLst>
      <p:ext uri="{BB962C8B-B14F-4D97-AF65-F5344CB8AC3E}">
        <p14:creationId xmlns:p14="http://schemas.microsoft.com/office/powerpoint/2010/main" val="46276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7DD55D-9BBE-BD47-AC02-9DE04620F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32" y="4074617"/>
            <a:ext cx="2236377" cy="1746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D85AA7-E2A8-0942-BEAE-67357D0FDC8E}"/>
              </a:ext>
            </a:extLst>
          </p:cNvPr>
          <p:cNvSpPr txBox="1"/>
          <p:nvPr/>
        </p:nvSpPr>
        <p:spPr>
          <a:xfrm>
            <a:off x="2699928" y="5883187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d’ = 2.22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9128F-9D22-2B46-9AC1-59BCAC7968A0}"/>
              </a:ext>
            </a:extLst>
          </p:cNvPr>
          <p:cNvSpPr txBox="1"/>
          <p:nvPr/>
        </p:nvSpPr>
        <p:spPr>
          <a:xfrm>
            <a:off x="2765031" y="324128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d’ = 0.20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06852-9EEA-6A48-9C0A-DF226C7EE341}"/>
              </a:ext>
            </a:extLst>
          </p:cNvPr>
          <p:cNvSpPr txBox="1"/>
          <p:nvPr/>
        </p:nvSpPr>
        <p:spPr>
          <a:xfrm>
            <a:off x="914400" y="605481"/>
            <a:ext cx="2422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 of d’</a:t>
            </a:r>
          </a:p>
          <a:p>
            <a:r>
              <a:rPr lang="en-US" dirty="0"/>
              <a:t>for different algorithms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BA9B6E-041D-3240-B681-FA067A02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43935" y="1450026"/>
            <a:ext cx="2236377" cy="1728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AECB97-BF45-BE45-B097-8DD5332120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45599" y="4073365"/>
            <a:ext cx="2236377" cy="1732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879A32-E459-E045-B5BC-D27AF37CFC4D}"/>
              </a:ext>
            </a:extLst>
          </p:cNvPr>
          <p:cNvSpPr txBox="1"/>
          <p:nvPr/>
        </p:nvSpPr>
        <p:spPr>
          <a:xfrm>
            <a:off x="5566695" y="588695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d’ = 3.23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93A906-34C0-6344-8D85-05BEF350A41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949574" y="1450026"/>
            <a:ext cx="2232402" cy="17462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D521FF-9224-5144-B18C-93F00766F2A1}"/>
              </a:ext>
            </a:extLst>
          </p:cNvPr>
          <p:cNvSpPr txBox="1"/>
          <p:nvPr/>
        </p:nvSpPr>
        <p:spPr>
          <a:xfrm>
            <a:off x="5566695" y="327407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d’ = 1.59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32AF8-2078-CF44-BFA1-129C0417F48B}"/>
              </a:ext>
            </a:extLst>
          </p:cNvPr>
          <p:cNvSpPr txBox="1"/>
          <p:nvPr/>
        </p:nvSpPr>
        <p:spPr>
          <a:xfrm>
            <a:off x="7181976" y="6067853"/>
            <a:ext cx="140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best one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E4D2EA-75B1-294F-AE59-6B3CD9B27C42}"/>
              </a:ext>
            </a:extLst>
          </p:cNvPr>
          <p:cNvCxnSpPr/>
          <p:nvPr/>
        </p:nvCxnSpPr>
        <p:spPr>
          <a:xfrm flipH="1" flipV="1">
            <a:off x="7043351" y="5883187"/>
            <a:ext cx="259492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556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9BFC-3ED1-B444-8BB8-557A4E0F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EDBBB-B093-6C46-96A2-04BD5F990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334397"/>
            <a:ext cx="7518400" cy="53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45E164-34DA-F14C-99E5-5BE3BD5EDFE9}"/>
              </a:ext>
            </a:extLst>
          </p:cNvPr>
          <p:cNvSpPr txBox="1"/>
          <p:nvPr/>
        </p:nvSpPr>
        <p:spPr>
          <a:xfrm>
            <a:off x="2236573" y="3657600"/>
            <a:ext cx="233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Euclidean distance: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1A1E70-28ED-5142-8589-519E0C83A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122" y="3672704"/>
            <a:ext cx="1143000" cy="317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110118-135E-6A4E-A3C4-76E847EF4802}"/>
              </a:ext>
            </a:extLst>
          </p:cNvPr>
          <p:cNvSpPr txBox="1"/>
          <p:nvPr/>
        </p:nvSpPr>
        <p:spPr>
          <a:xfrm>
            <a:off x="1883997" y="4508673"/>
            <a:ext cx="4847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image-A and image-B are from the same person</a:t>
            </a:r>
          </a:p>
          <a:p>
            <a:r>
              <a:rPr lang="en-US" dirty="0"/>
              <a:t>	the distance is low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2F5DC-7568-1842-AB0B-8E5AEAC1130C}"/>
              </a:ext>
            </a:extLst>
          </p:cNvPr>
          <p:cNvSpPr txBox="1"/>
          <p:nvPr/>
        </p:nvSpPr>
        <p:spPr>
          <a:xfrm>
            <a:off x="1864094" y="5073251"/>
            <a:ext cx="4882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image-A and image-B are from different persons</a:t>
            </a:r>
          </a:p>
          <a:p>
            <a:r>
              <a:rPr lang="en-US" dirty="0"/>
              <a:t>	the distance is 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4259C-B81B-F247-8FC1-D5F7CF1BE50C}"/>
              </a:ext>
            </a:extLst>
          </p:cNvPr>
          <p:cNvSpPr txBox="1"/>
          <p:nvPr/>
        </p:nvSpPr>
        <p:spPr>
          <a:xfrm>
            <a:off x="2354580" y="5909220"/>
            <a:ext cx="390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Genuine distribution is at the left side</a:t>
            </a:r>
          </a:p>
          <a:p>
            <a:r>
              <a:rPr lang="en-US" dirty="0"/>
              <a:t>Impostor distribution is at the right side</a:t>
            </a:r>
          </a:p>
        </p:txBody>
      </p:sp>
    </p:spTree>
    <p:extLst>
      <p:ext uri="{BB962C8B-B14F-4D97-AF65-F5344CB8AC3E}">
        <p14:creationId xmlns:p14="http://schemas.microsoft.com/office/powerpoint/2010/main" val="133387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6515</TotalTime>
  <Words>256</Words>
  <Application>Microsoft Macintosh PowerPoint</Application>
  <PresentationFormat>On-screen Show (4:3)</PresentationFormat>
  <Paragraphs>84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metrics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176</cp:revision>
  <dcterms:created xsi:type="dcterms:W3CDTF">2013-11-07T20:27:34Z</dcterms:created>
  <dcterms:modified xsi:type="dcterms:W3CDTF">2019-06-14T15:12:38Z</dcterms:modified>
</cp:coreProperties>
</file>