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59" r:id="rId2"/>
    <p:sldId id="447" r:id="rId3"/>
    <p:sldId id="448" r:id="rId4"/>
    <p:sldId id="449" r:id="rId5"/>
    <p:sldId id="450" r:id="rId6"/>
    <p:sldId id="451" r:id="rId7"/>
    <p:sldId id="453" r:id="rId8"/>
    <p:sldId id="455" r:id="rId9"/>
    <p:sldId id="456" r:id="rId10"/>
    <p:sldId id="457" r:id="rId11"/>
    <p:sldId id="350" r:id="rId12"/>
    <p:sldId id="444" r:id="rId13"/>
    <p:sldId id="445" r:id="rId14"/>
    <p:sldId id="352" r:id="rId15"/>
    <p:sldId id="481" r:id="rId16"/>
    <p:sldId id="362" r:id="rId17"/>
    <p:sldId id="363" r:id="rId18"/>
    <p:sldId id="366" r:id="rId19"/>
    <p:sldId id="365" r:id="rId20"/>
    <p:sldId id="430" r:id="rId21"/>
    <p:sldId id="434" r:id="rId22"/>
    <p:sldId id="435" r:id="rId23"/>
    <p:sldId id="436" r:id="rId24"/>
    <p:sldId id="438" r:id="rId25"/>
    <p:sldId id="468" r:id="rId26"/>
    <p:sldId id="470" r:id="rId27"/>
    <p:sldId id="357" r:id="rId28"/>
    <p:sldId id="358" r:id="rId29"/>
    <p:sldId id="359" r:id="rId30"/>
    <p:sldId id="360" r:id="rId31"/>
    <p:sldId id="46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36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/>
    <p:restoredTop sz="90766" autoAdjust="0"/>
  </p:normalViewPr>
  <p:slideViewPr>
    <p:cSldViewPr snapToGrid="0" snapToObjects="1">
      <p:cViewPr>
        <p:scale>
          <a:sx n="100" d="100"/>
          <a:sy n="100" d="100"/>
        </p:scale>
        <p:origin x="632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72A-6276-5748-AF5E-AEC33B56CE09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E081-794C-C64F-8F8D-96DA47C7F030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58B-778F-084A-BBA9-5F5B2266F2E4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9F91-5844-3844-84D6-A3809383F95D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C185-F235-554D-899D-1A419D9EEB23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0D5-2A6E-E343-A3DB-D004BECEA647}" type="datetime1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BB9-EE86-EE4A-AD56-B95A7C329693}" type="datetime1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9B33-48D8-A049-A13F-757C73C14890}" type="datetime1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A041-8F50-E749-B6CF-5C6B0630D833}" type="datetime1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6D4-690E-6F46-8CD0-5A4694C8FF9F}" type="datetime1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92A3-C2B6-E541-9A6D-3B6A731B5078}" type="datetime1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DA2A-7BFB-1845-8D85-A58C150A5878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perception.csl.illinois.edu/recognition/Home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7.png"/><Relationship Id="rId26" Type="http://schemas.openxmlformats.org/officeDocument/2006/relationships/image" Target="../media/image56.png"/><Relationship Id="rId3" Type="http://schemas.openxmlformats.org/officeDocument/2006/relationships/image" Target="../media/image50.png"/><Relationship Id="rId21" Type="http://schemas.openxmlformats.org/officeDocument/2006/relationships/image" Target="../media/image5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5.png"/><Relationship Id="rId25" Type="http://schemas.openxmlformats.org/officeDocument/2006/relationships/image" Target="../media/image55.png"/><Relationship Id="rId2" Type="http://schemas.openxmlformats.org/officeDocument/2006/relationships/image" Target="../media/image58.png"/><Relationship Id="rId16" Type="http://schemas.openxmlformats.org/officeDocument/2006/relationships/image" Target="../media/image4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4.png"/><Relationship Id="rId5" Type="http://schemas.openxmlformats.org/officeDocument/2006/relationships/image" Target="../media/image43.png"/><Relationship Id="rId15" Type="http://schemas.openxmlformats.org/officeDocument/2006/relationships/image" Target="../media/image42.png"/><Relationship Id="rId23" Type="http://schemas.openxmlformats.org/officeDocument/2006/relationships/image" Target="../media/image53.png"/><Relationship Id="rId10" Type="http://schemas.openxmlformats.org/officeDocument/2006/relationships/image" Target="../media/image37.png"/><Relationship Id="rId19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Sparse Representations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7445D-42AF-924E-B151-68811CC0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6" y="2765150"/>
            <a:ext cx="1044627" cy="129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12" y="2765150"/>
            <a:ext cx="133450" cy="166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34" y="2531189"/>
            <a:ext cx="1402559" cy="172132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29292" y="1904528"/>
            <a:ext cx="1036756" cy="2963546"/>
            <a:chOff x="6333434" y="3843655"/>
            <a:chExt cx="1036756" cy="2963546"/>
          </a:xfrm>
        </p:grpSpPr>
        <p:sp>
          <p:nvSpPr>
            <p:cNvPr id="8" name="TextBox 7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3434" y="5205646"/>
              <a:ext cx="491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y</a:t>
              </a:r>
              <a:r>
                <a:rPr lang="en-US" dirty="0"/>
                <a:t> = </a:t>
              </a:r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1647" y="1929525"/>
            <a:ext cx="3031945" cy="2135605"/>
            <a:chOff x="4085789" y="3868652"/>
            <a:chExt cx="3031945" cy="21356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6602" y="2775498"/>
            <a:ext cx="2541971" cy="1299980"/>
            <a:chOff x="4580744" y="4714625"/>
            <a:chExt cx="2541971" cy="12999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9547" y="2775498"/>
            <a:ext cx="2049026" cy="2059152"/>
            <a:chOff x="5073689" y="4714625"/>
            <a:chExt cx="2049026" cy="2059152"/>
          </a:xfrm>
        </p:grpSpPr>
        <p:pic>
          <p:nvPicPr>
            <p:cNvPr id="19" name="Picture 18" descr="Screen Shot 2014-03-19 at 4.15.48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How can we work with 2D signals?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3417" y="5049357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110x90                  11x9                          99x1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7484" y="2032302"/>
            <a:ext cx="171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76092"/>
                </a:solidFill>
                <a:latin typeface="Trebuchet MS"/>
                <a:cs typeface="Trebuchet MS"/>
              </a:rPr>
              <a:t>Column 1</a:t>
            </a:r>
          </a:p>
          <a:p>
            <a:pPr algn="ctr"/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solidFill>
                  <a:srgbClr val="376092"/>
                </a:solidFill>
                <a:latin typeface="Trebuchet MS"/>
                <a:cs typeface="Trebuchet MS"/>
              </a:rPr>
              <a:t>Column 5</a:t>
            </a:r>
          </a:p>
          <a:p>
            <a:pPr algn="ctr"/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solidFill>
                  <a:srgbClr val="376092"/>
                </a:solidFill>
                <a:latin typeface="Trebuchet MS"/>
                <a:cs typeface="Trebuchet MS"/>
              </a:rPr>
              <a:t>Column 9</a:t>
            </a:r>
          </a:p>
          <a:p>
            <a:pPr algn="ctr"/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02812" y="5659260"/>
            <a:ext cx="7595249" cy="676364"/>
            <a:chOff x="2662220" y="5659260"/>
            <a:chExt cx="7595249" cy="676364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874664" y="4855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2220" y="5935514"/>
              <a:ext cx="759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      Down-sampling              Stacking</a:t>
              </a:r>
              <a:endParaRPr lang="en-US" sz="2000" dirty="0">
                <a:solidFill>
                  <a:srgbClr val="0000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6266821" y="4852385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0D9AE-05BC-B346-8506-5E58AB20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211E23-DF99-8548-AE1B-E8C5F1ED3644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22256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0" y="1035635"/>
            <a:ext cx="9143999" cy="16890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creen Shot 2014-04-29 at 4.4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0" y="2986665"/>
            <a:ext cx="1350132" cy="4534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675895" y="1274942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068750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162701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429119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201460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Left Brace 90"/>
          <p:cNvSpPr/>
          <p:nvPr/>
        </p:nvSpPr>
        <p:spPr>
          <a:xfrm rot="16200000">
            <a:off x="1939812" y="1426208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909434" y="2390660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LM Roman 10 Regular"/>
                <a:cs typeface="LM Roman 10 Regular"/>
              </a:rPr>
              <a:t>n</a:t>
            </a:r>
          </a:p>
        </p:txBody>
      </p:sp>
      <p:sp>
        <p:nvSpPr>
          <p:cNvPr id="95" name="Left Brace 94"/>
          <p:cNvSpPr/>
          <p:nvPr/>
        </p:nvSpPr>
        <p:spPr>
          <a:xfrm rot="16200000">
            <a:off x="6523157" y="1370405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0" y="3875757"/>
            <a:ext cx="9144000" cy="168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09321" y="3440144"/>
            <a:ext cx="352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Sparse Linear Transformation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668005" y="4115064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33713" y="4910066"/>
            <a:ext cx="3503943" cy="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12339" y="4002823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794826" y="4269241"/>
            <a:ext cx="2952789" cy="641278"/>
            <a:chOff x="5740385" y="2839142"/>
            <a:chExt cx="2117826" cy="641278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4184" y="4041582"/>
            <a:ext cx="2475253" cy="967109"/>
            <a:chOff x="772074" y="1201460"/>
            <a:chExt cx="2475253" cy="967109"/>
          </a:xfrm>
        </p:grpSpPr>
        <p:cxnSp>
          <p:nvCxnSpPr>
            <p:cNvPr id="129" name="Straight Arrow Connector 128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eft Brace 154"/>
          <p:cNvSpPr/>
          <p:nvPr/>
        </p:nvSpPr>
        <p:spPr>
          <a:xfrm rot="16200000">
            <a:off x="1931922" y="4266330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901544" y="5230782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LM Roman 10 Regular"/>
                <a:cs typeface="LM Roman 10 Regular"/>
              </a:rPr>
              <a:t>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901875" y="5213905"/>
            <a:ext cx="715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LM Roman 10 Regular"/>
                <a:cs typeface="LM Roman 10 Regular"/>
              </a:rPr>
              <a:t>K&gt;n</a:t>
            </a:r>
          </a:p>
        </p:txBody>
      </p:sp>
      <p:sp>
        <p:nvSpPr>
          <p:cNvPr id="158" name="Left Brace 157"/>
          <p:cNvSpPr/>
          <p:nvPr/>
        </p:nvSpPr>
        <p:spPr>
          <a:xfrm rot="16200000">
            <a:off x="7130219" y="3586863"/>
            <a:ext cx="251345" cy="3095001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120646" y="2373783"/>
            <a:ext cx="108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LM Roman 10 Regular"/>
                <a:cs typeface="LM Roman 10 Regular"/>
              </a:rPr>
              <a:t>K </a:t>
            </a:r>
            <a:r>
              <a:rPr lang="en-US" sz="1600" i="1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sz="1600" i="1" dirty="0">
                <a:latin typeface="LM Roman 10 Regular"/>
                <a:cs typeface="LM Roman 10 Regular"/>
              </a:rPr>
              <a:t> 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3532" y="480181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69047-029E-CC45-BE6B-C35FECF5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F7973-9023-414E-943D-8D988803819B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8859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  <p:bldP spid="104" grpId="0"/>
      <p:bldP spid="155" grpId="0" animBg="1"/>
      <p:bldP spid="156" grpId="0"/>
      <p:bldP spid="157" grpId="0"/>
      <p:bldP spid="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x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is this if we don’t have the word ‘chair’ in our dictionary?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person.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chair.</a:t>
            </a:r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107643">
            <a:off x="2851182" y="3266115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[ REPRESENTATION WITHOUT WORD ‘CHAIR’ ]</a:t>
            </a:r>
          </a:p>
        </p:txBody>
      </p:sp>
      <p:sp>
        <p:nvSpPr>
          <p:cNvPr id="94" name="TextBox 93"/>
          <p:cNvSpPr txBox="1"/>
          <p:nvPr/>
        </p:nvSpPr>
        <p:spPr>
          <a:xfrm rot="20107643">
            <a:off x="3001770" y="5675963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[ REPRESENTATION WITH WORD ‘CHAIR’ 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D183E8-BE05-3543-860B-A83C9FD19157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29676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1" grpId="0" build="p"/>
      <p:bldP spid="90" grpId="0" build="p"/>
      <p:bldP spid="22" grpId="0"/>
      <p:bldP spid="89" grpId="0"/>
      <p:bldP spid="2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x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However, what is this if we don’t have the word chair?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person.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chair.</a:t>
            </a:r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Screen Shot 2014-04-29 at 9.36.59 PM.png"/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298" y="0"/>
            <a:ext cx="1157330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03283-5369-FB4A-8C6F-1A489EA5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 Methodology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4-04-29 at 6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1" y="1035253"/>
            <a:ext cx="8707793" cy="1002821"/>
          </a:xfrm>
          <a:prstGeom prst="rect">
            <a:avLst/>
          </a:prstGeom>
        </p:spPr>
      </p:pic>
      <p:pic>
        <p:nvPicPr>
          <p:cNvPr id="7" name="Picture 6" descr="Screen Shot 2014-04-29 at 6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" y="4951441"/>
            <a:ext cx="7958670" cy="4228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63397" y="1731884"/>
            <a:ext cx="2641600" cy="1873140"/>
            <a:chOff x="1463397" y="1731884"/>
            <a:chExt cx="2641600" cy="1873140"/>
          </a:xfrm>
        </p:grpSpPr>
        <p:pic>
          <p:nvPicPr>
            <p:cNvPr id="8" name="Picture 7" descr="Screen Shot 2014-04-29 at 6.23.09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97" y="2919224"/>
              <a:ext cx="2641600" cy="6858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1962615" y="1731884"/>
              <a:ext cx="1395870" cy="1187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02469" y="1731884"/>
            <a:ext cx="2742893" cy="1817374"/>
            <a:chOff x="4502469" y="1731884"/>
            <a:chExt cx="2742893" cy="1817374"/>
          </a:xfrm>
        </p:grpSpPr>
        <p:pic>
          <p:nvPicPr>
            <p:cNvPr id="3" name="Picture 2" descr="Screen Shot 2014-04-29 at 6.20.49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62" y="2952358"/>
              <a:ext cx="2400300" cy="596900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/>
            <p:nvPr/>
          </p:nvCxnSpPr>
          <p:spPr>
            <a:xfrm>
              <a:off x="4502469" y="1731884"/>
              <a:ext cx="524763" cy="1220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537233" y="837241"/>
            <a:ext cx="328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[ 1. SPARSE DICTIONARY LEARNING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422" y="262890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original features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171" y="2324095"/>
            <a:ext cx="21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 features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(new representation)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05212" y="761995"/>
            <a:ext cx="1126527" cy="523880"/>
            <a:chOff x="3705212" y="761995"/>
            <a:chExt cx="1126527" cy="523880"/>
          </a:xfrm>
        </p:grpSpPr>
        <p:sp>
          <p:nvSpPr>
            <p:cNvPr id="21" name="TextBox 20"/>
            <p:cNvSpPr txBox="1"/>
            <p:nvPr/>
          </p:nvSpPr>
          <p:spPr>
            <a:xfrm>
              <a:off x="3705212" y="761995"/>
              <a:ext cx="112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dictionary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257675" y="1071563"/>
              <a:ext cx="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2AAAEE-BBE8-7A4B-8DF6-F3E7C0F8D4D9}"/>
              </a:ext>
            </a:extLst>
          </p:cNvPr>
          <p:cNvGrpSpPr/>
          <p:nvPr/>
        </p:nvGrpSpPr>
        <p:grpSpPr>
          <a:xfrm>
            <a:off x="2746501" y="3706498"/>
            <a:ext cx="730177" cy="949852"/>
            <a:chOff x="2746501" y="3706498"/>
            <a:chExt cx="730177" cy="9498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946F9A-7426-EC46-B843-9DAB3077509C}"/>
                </a:ext>
              </a:extLst>
            </p:cNvPr>
            <p:cNvSpPr/>
            <p:nvPr/>
          </p:nvSpPr>
          <p:spPr>
            <a:xfrm>
              <a:off x="2775844" y="3708000"/>
              <a:ext cx="65686" cy="5049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AFC81-6DF4-EA4A-80A2-1446B34C6060}"/>
                </a:ext>
              </a:extLst>
            </p:cNvPr>
            <p:cNvSpPr/>
            <p:nvPr/>
          </p:nvSpPr>
          <p:spPr>
            <a:xfrm>
              <a:off x="2880000" y="3708000"/>
              <a:ext cx="65686" cy="5049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EC1C2F-E257-6541-8021-C3612125EA72}"/>
                </a:ext>
              </a:extLst>
            </p:cNvPr>
            <p:cNvSpPr/>
            <p:nvPr/>
          </p:nvSpPr>
          <p:spPr>
            <a:xfrm>
              <a:off x="2982033" y="3708000"/>
              <a:ext cx="65686" cy="5049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A6A6E-1282-FD46-9886-C0A64E74450E}"/>
                </a:ext>
              </a:extLst>
            </p:cNvPr>
            <p:cNvSpPr/>
            <p:nvPr/>
          </p:nvSpPr>
          <p:spPr>
            <a:xfrm>
              <a:off x="3086189" y="3708000"/>
              <a:ext cx="65686" cy="5049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8CC7BB-6A48-1240-94CC-11FFC9FA4ED6}"/>
                </a:ext>
              </a:extLst>
            </p:cNvPr>
            <p:cNvSpPr/>
            <p:nvPr/>
          </p:nvSpPr>
          <p:spPr>
            <a:xfrm>
              <a:off x="3390179" y="3708000"/>
              <a:ext cx="65686" cy="5049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7AAEEE-893A-254F-ACD4-93946FD1614F}"/>
                </a:ext>
              </a:extLst>
            </p:cNvPr>
            <p:cNvSpPr txBox="1"/>
            <p:nvPr/>
          </p:nvSpPr>
          <p:spPr>
            <a:xfrm>
              <a:off x="3070819" y="370649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L" dirty="0"/>
                <a:t>...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8A524140-EC6B-2044-AFEA-BE05C698E141}"/>
                </a:ext>
              </a:extLst>
            </p:cNvPr>
            <p:cNvSpPr/>
            <p:nvPr/>
          </p:nvSpPr>
          <p:spPr>
            <a:xfrm rot="16200000">
              <a:off x="3061041" y="3998298"/>
              <a:ext cx="101097" cy="730177"/>
            </a:xfrm>
            <a:prstGeom prst="leftBrac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842DDD22-BCD5-BE4E-9FAB-1EA85FE34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8967" y="4502252"/>
              <a:ext cx="154098" cy="1540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A55FD-19E4-5344-A3C6-EB7306CA0B34}"/>
              </a:ext>
            </a:extLst>
          </p:cNvPr>
          <p:cNvGrpSpPr/>
          <p:nvPr/>
        </p:nvGrpSpPr>
        <p:grpSpPr>
          <a:xfrm>
            <a:off x="5943853" y="3677520"/>
            <a:ext cx="730177" cy="1158662"/>
            <a:chOff x="2746501" y="3497688"/>
            <a:chExt cx="730177" cy="11586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8DB079-CB33-744B-B11E-32ED5D73CBC1}"/>
                </a:ext>
              </a:extLst>
            </p:cNvPr>
            <p:cNvSpPr/>
            <p:nvPr/>
          </p:nvSpPr>
          <p:spPr>
            <a:xfrm>
              <a:off x="2775844" y="3497688"/>
              <a:ext cx="65686" cy="7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97C2AB-9B11-3242-9C7D-7A6037FFFD9C}"/>
                </a:ext>
              </a:extLst>
            </p:cNvPr>
            <p:cNvSpPr/>
            <p:nvPr/>
          </p:nvSpPr>
          <p:spPr>
            <a:xfrm>
              <a:off x="2880000" y="3497688"/>
              <a:ext cx="65686" cy="7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56116B-1B54-8141-B94A-1A1B1399E64B}"/>
                </a:ext>
              </a:extLst>
            </p:cNvPr>
            <p:cNvSpPr/>
            <p:nvPr/>
          </p:nvSpPr>
          <p:spPr>
            <a:xfrm>
              <a:off x="2982033" y="3497688"/>
              <a:ext cx="65686" cy="7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CFFCAA-0F64-CC4E-897E-2785B7AED0C4}"/>
                </a:ext>
              </a:extLst>
            </p:cNvPr>
            <p:cNvSpPr/>
            <p:nvPr/>
          </p:nvSpPr>
          <p:spPr>
            <a:xfrm>
              <a:off x="3086189" y="3497688"/>
              <a:ext cx="65686" cy="7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B29475-DFB2-9343-A466-47E8F5A70BE1}"/>
                </a:ext>
              </a:extLst>
            </p:cNvPr>
            <p:cNvSpPr/>
            <p:nvPr/>
          </p:nvSpPr>
          <p:spPr>
            <a:xfrm>
              <a:off x="3390179" y="3497688"/>
              <a:ext cx="65686" cy="7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889E8F-02EB-5042-93B2-7ECA7260EB03}"/>
                </a:ext>
              </a:extLst>
            </p:cNvPr>
            <p:cNvSpPr txBox="1"/>
            <p:nvPr/>
          </p:nvSpPr>
          <p:spPr>
            <a:xfrm>
              <a:off x="3070819" y="370649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L" dirty="0"/>
                <a:t>...</a:t>
              </a:r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98AB6557-DE05-8E4E-8295-106ABEFB7D0D}"/>
                </a:ext>
              </a:extLst>
            </p:cNvPr>
            <p:cNvSpPr/>
            <p:nvPr/>
          </p:nvSpPr>
          <p:spPr>
            <a:xfrm rot="16200000">
              <a:off x="3061041" y="3998298"/>
              <a:ext cx="101097" cy="730177"/>
            </a:xfrm>
            <a:prstGeom prst="leftBrac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6CF61E0F-4CFE-6544-A0F7-215CD3377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8967" y="4502252"/>
              <a:ext cx="154098" cy="154098"/>
            </a:xfrm>
            <a:prstGeom prst="rect">
              <a:avLst/>
            </a:prstGeom>
          </p:spPr>
        </p:pic>
      </p:grpSp>
      <p:sp>
        <p:nvSpPr>
          <p:cNvPr id="31" name="Arc 30">
            <a:extLst>
              <a:ext uri="{FF2B5EF4-FFF2-40B4-BE49-F238E27FC236}">
                <a16:creationId xmlns:a16="http://schemas.microsoft.com/office/drawing/2014/main" id="{EA7CBF4F-BAC1-8742-872C-2444484E084E}"/>
              </a:ext>
            </a:extLst>
          </p:cNvPr>
          <p:cNvSpPr/>
          <p:nvPr/>
        </p:nvSpPr>
        <p:spPr>
          <a:xfrm rot="1155222">
            <a:off x="6985345" y="1813015"/>
            <a:ext cx="740664" cy="4311285"/>
          </a:xfrm>
          <a:prstGeom prst="arc">
            <a:avLst>
              <a:gd name="adj1" fmla="val 16200000"/>
              <a:gd name="adj2" fmla="val 4022517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EEB5F651-EDD6-5548-9180-8C82D795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641E9D-BE49-A246-9CB1-5120D769AAC1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5676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2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11" y="757239"/>
            <a:ext cx="9043989" cy="35606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 Methodology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4-04-29 at 6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1" y="1035253"/>
            <a:ext cx="8707793" cy="1002821"/>
          </a:xfrm>
          <a:prstGeom prst="rect">
            <a:avLst/>
          </a:prstGeom>
        </p:spPr>
      </p:pic>
      <p:pic>
        <p:nvPicPr>
          <p:cNvPr id="7" name="Picture 6" descr="Screen Shot 2014-04-29 at 6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" y="3852129"/>
            <a:ext cx="7958670" cy="4228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63397" y="1731884"/>
            <a:ext cx="2641600" cy="1873140"/>
            <a:chOff x="1463397" y="1731884"/>
            <a:chExt cx="2641600" cy="1873140"/>
          </a:xfrm>
        </p:grpSpPr>
        <p:pic>
          <p:nvPicPr>
            <p:cNvPr id="8" name="Picture 7" descr="Screen Shot 2014-04-29 at 6.23.09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97" y="2919224"/>
              <a:ext cx="2641600" cy="6858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1962615" y="1731884"/>
              <a:ext cx="1395870" cy="1187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02469" y="1731884"/>
            <a:ext cx="2742893" cy="1817374"/>
            <a:chOff x="4502469" y="1731884"/>
            <a:chExt cx="2742893" cy="1817374"/>
          </a:xfrm>
        </p:grpSpPr>
        <p:pic>
          <p:nvPicPr>
            <p:cNvPr id="3" name="Picture 2" descr="Screen Shot 2014-04-29 at 6.20.49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62" y="2952358"/>
              <a:ext cx="2400300" cy="596900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/>
            <p:nvPr/>
          </p:nvCxnSpPr>
          <p:spPr>
            <a:xfrm>
              <a:off x="4502469" y="1731884"/>
              <a:ext cx="524763" cy="1220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75" y="5294489"/>
            <a:ext cx="6202390" cy="9729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4997" y="4392939"/>
            <a:ext cx="6766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If we have a signal </a:t>
            </a:r>
            <a:r>
              <a:rPr lang="en-US" sz="2400" b="1" dirty="0">
                <a:latin typeface="LM Roman 10 Regular"/>
                <a:cs typeface="LM Roman 10 Regular"/>
              </a:rPr>
              <a:t>y</a:t>
            </a:r>
            <a:r>
              <a:rPr lang="en-US" sz="2400" dirty="0">
                <a:latin typeface="LM Roman 10 Regular"/>
                <a:cs typeface="LM Roman 10 Regular"/>
              </a:rPr>
              <a:t> and a learned dictionary </a:t>
            </a:r>
            <a:r>
              <a:rPr lang="en-US" sz="2400" b="1" dirty="0">
                <a:latin typeface="LM Roman 10 Regular"/>
                <a:cs typeface="LM Roman 10 Regular"/>
              </a:rPr>
              <a:t>D</a:t>
            </a:r>
            <a:r>
              <a:rPr lang="en-US" sz="2400" dirty="0">
                <a:latin typeface="LM Roman 10 Regular"/>
                <a:cs typeface="LM Roman 10 Regular"/>
              </a:rPr>
              <a:t>, </a:t>
            </a:r>
          </a:p>
          <a:p>
            <a:r>
              <a:rPr lang="en-US" sz="2400" dirty="0">
                <a:latin typeface="LM Roman 10 Regular"/>
                <a:cs typeface="LM Roman 10 Regular"/>
              </a:rPr>
              <a:t>its sparse representation is </a:t>
            </a:r>
          </a:p>
          <a:p>
            <a:endParaRPr lang="en-US" sz="2400" dirty="0">
              <a:latin typeface="LM Roman 10 Regular"/>
              <a:cs typeface="LM Roman 10 Regular"/>
            </a:endParaRPr>
          </a:p>
          <a:p>
            <a:r>
              <a:rPr lang="en-US" sz="2400" b="1" dirty="0">
                <a:latin typeface="LM Roman 10 Regular"/>
                <a:cs typeface="LM Roman 10 Regular"/>
              </a:rPr>
              <a:t>x</a:t>
            </a:r>
            <a:r>
              <a:rPr lang="en-US" sz="2400" dirty="0">
                <a:latin typeface="LM Roman 10 Regular"/>
                <a:cs typeface="LM Roman 10 Regular"/>
              </a:rPr>
              <a:t>* 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7233" y="837241"/>
            <a:ext cx="328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[ 1. SPARSE DICTIONARY LEARNING 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957" y="4392938"/>
            <a:ext cx="9043989" cy="22347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7686" y="6174795"/>
            <a:ext cx="278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[ 2. SPARSE REPRESENTATION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422" y="262890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original features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171" y="2324095"/>
            <a:ext cx="21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 features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(new representation)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05212" y="761995"/>
            <a:ext cx="1126527" cy="523880"/>
            <a:chOff x="3705212" y="761995"/>
            <a:chExt cx="1126527" cy="523880"/>
          </a:xfrm>
        </p:grpSpPr>
        <p:sp>
          <p:nvSpPr>
            <p:cNvPr id="21" name="TextBox 20"/>
            <p:cNvSpPr txBox="1"/>
            <p:nvPr/>
          </p:nvSpPr>
          <p:spPr>
            <a:xfrm>
              <a:off x="3705212" y="761995"/>
              <a:ext cx="112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dictionary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257675" y="1071563"/>
              <a:ext cx="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740D-4E8D-0041-8E36-4B13F59A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a) Collect signals from each class 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b) 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600" i="1" dirty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4416" y="5003441"/>
            <a:ext cx="2660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c) Concatenate all dictionaries</a:t>
            </a:r>
          </a:p>
        </p:txBody>
      </p:sp>
      <p:grpSp>
        <p:nvGrpSpPr>
          <p:cNvPr id="309" name="Group 308"/>
          <p:cNvGrpSpPr/>
          <p:nvPr/>
        </p:nvGrpSpPr>
        <p:grpSpPr>
          <a:xfrm>
            <a:off x="-38181" y="5311218"/>
            <a:ext cx="9057515" cy="1477328"/>
            <a:chOff x="-38181" y="5311218"/>
            <a:chExt cx="9057515" cy="1477328"/>
          </a:xfrm>
        </p:grpSpPr>
        <p:sp>
          <p:nvSpPr>
            <p:cNvPr id="250" name="Rectangle 249"/>
            <p:cNvSpPr/>
            <p:nvPr/>
          </p:nvSpPr>
          <p:spPr>
            <a:xfrm>
              <a:off x="-38181" y="5311218"/>
              <a:ext cx="894867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LM Roman 10 Regular"/>
                  <a:cs typeface="LM Roman 10 Regular"/>
                </a:rPr>
                <a:t>     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i="1" dirty="0">
                  <a:latin typeface="LM Roman 10 Regular"/>
                  <a:cs typeface="LM Roman 10 Regular"/>
                </a:rPr>
                <a:t> = </a:t>
              </a:r>
              <a:r>
                <a:rPr lang="en-US" dirty="0">
                  <a:latin typeface="LM Roman 10 Regular"/>
                  <a:cs typeface="LM Roman 10 Regular"/>
                </a:rPr>
                <a:t>[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1</a:t>
              </a:r>
              <a:r>
                <a:rPr lang="en-US" i="1" dirty="0">
                  <a:latin typeface="LM Roman 10 Regular"/>
                  <a:cs typeface="LM Roman 10 Regular"/>
                </a:rPr>
                <a:t>, 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2</a:t>
              </a:r>
              <a:r>
                <a:rPr lang="en-US" i="1" dirty="0">
                  <a:latin typeface="LM Roman 10 Regular"/>
                  <a:cs typeface="LM Roman 10 Regular"/>
                </a:rPr>
                <a:t>, …, </a:t>
              </a:r>
              <a:r>
                <a:rPr lang="en-US" b="1" dirty="0" err="1">
                  <a:latin typeface="LM Roman 10 Regular"/>
                  <a:cs typeface="LM Roman 10 Regular"/>
                </a:rPr>
                <a:t>D</a:t>
              </a:r>
              <a:r>
                <a:rPr lang="en-US" i="1" baseline="-25000" dirty="0" err="1">
                  <a:latin typeface="LM Roman 10 Regular"/>
                  <a:cs typeface="LM Roman 10 Regular"/>
                </a:rPr>
                <a:t>k</a:t>
              </a:r>
              <a:r>
                <a:rPr lang="en-US" dirty="0">
                  <a:latin typeface="LM Roman 10 Regular"/>
                  <a:cs typeface="LM Roman 10 Regular"/>
                </a:rPr>
                <a:t>]</a:t>
              </a:r>
            </a:p>
            <a:p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LM Roman 10 Regular"/>
                <a:cs typeface="LM Roman 10 Regular"/>
              </a:endParaRPr>
            </a:p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dirty="0">
                  <a:latin typeface="LM Roman 10 Regular"/>
                  <a:cs typeface="LM Roman 10 Regular"/>
                </a:rPr>
                <a:t> =</a:t>
              </a:r>
            </a:p>
            <a:p>
              <a:endParaRPr lang="en-US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574196" y="6080132"/>
              <a:ext cx="2067055" cy="590329"/>
              <a:chOff x="6955104" y="3082540"/>
              <a:chExt cx="2067055" cy="590329"/>
            </a:xfrm>
          </p:grpSpPr>
          <p:sp>
            <p:nvSpPr>
              <p:cNvPr id="257" name="Rectangle 256"/>
              <p:cNvSpPr/>
              <p:nvPr/>
            </p:nvSpPr>
            <p:spPr>
              <a:xfrm rot="5400000">
                <a:off x="7970927" y="206964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>
                <a:off x="7972389" y="212011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5400000">
                <a:off x="7969465" y="217056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5400000">
                <a:off x="7970927" y="2221035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>
                <a:off x="7969465" y="227221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5400000">
                <a:off x="7970927" y="232268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5400000">
                <a:off x="7968003" y="237313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5400000">
                <a:off x="7969465" y="2423606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5400000">
                <a:off x="7973851" y="2474628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5400000">
                <a:off x="7975313" y="252510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rot="5400000">
                <a:off x="7972389" y="2575550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5400000">
                <a:off x="7973851" y="262602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2649859" y="6080131"/>
              <a:ext cx="2067056" cy="590328"/>
              <a:chOff x="6960341" y="3690886"/>
              <a:chExt cx="2067056" cy="590328"/>
            </a:xfrm>
          </p:grpSpPr>
          <p:sp>
            <p:nvSpPr>
              <p:cNvPr id="269" name="Rectangle 268"/>
              <p:cNvSpPr/>
              <p:nvPr/>
            </p:nvSpPr>
            <p:spPr>
              <a:xfrm rot="5400000">
                <a:off x="7976165" y="267798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5400000">
                <a:off x="7977627" y="2728459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>
                <a:off x="7974703" y="277890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5400000">
                <a:off x="7976165" y="282938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>
                <a:off x="7974703" y="288055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 rot="5400000">
                <a:off x="7976165" y="293103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5400000">
                <a:off x="7973240" y="298147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5400000">
                <a:off x="7974703" y="3031951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5400000">
                <a:off x="7979089" y="3082974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5400000">
                <a:off x="7980551" y="3133446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 rot="5400000">
                <a:off x="7977627" y="3183895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 rot="5400000">
                <a:off x="7979089" y="323436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717273" y="6088459"/>
              <a:ext cx="2067055" cy="590328"/>
              <a:chOff x="6960952" y="4299149"/>
              <a:chExt cx="2067055" cy="590328"/>
            </a:xfrm>
          </p:grpSpPr>
          <p:sp>
            <p:nvSpPr>
              <p:cNvPr id="281" name="Rectangle 280"/>
              <p:cNvSpPr/>
              <p:nvPr/>
            </p:nvSpPr>
            <p:spPr>
              <a:xfrm rot="5400000">
                <a:off x="7976775" y="328625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7978237" y="3336722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rot="5400000">
                <a:off x="7975313" y="338717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5400000">
                <a:off x="7976775" y="343764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5400000">
                <a:off x="7975313" y="348882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5400000">
                <a:off x="7976775" y="353929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 rot="5400000">
                <a:off x="7973851" y="358974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 rot="5400000">
                <a:off x="7975313" y="3640214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7979699" y="3691237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 rot="5400000">
                <a:off x="7981161" y="3741709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 rot="5400000">
                <a:off x="7978237" y="3792158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 rot="5400000">
                <a:off x="7979699" y="384263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952278" y="6082454"/>
              <a:ext cx="2067056" cy="590329"/>
              <a:chOff x="6965579" y="5064529"/>
              <a:chExt cx="2067056" cy="590329"/>
            </a:xfrm>
          </p:grpSpPr>
          <p:sp>
            <p:nvSpPr>
              <p:cNvPr id="293" name="Rectangle 292"/>
              <p:cNvSpPr/>
              <p:nvPr/>
            </p:nvSpPr>
            <p:spPr>
              <a:xfrm rot="5400000">
                <a:off x="7981402" y="4051630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 rot="5400000">
                <a:off x="7982864" y="410210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5400000">
                <a:off x="7979940" y="415255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 rot="5400000">
                <a:off x="7981402" y="420302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5400000">
                <a:off x="7979940" y="425420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 rot="5400000">
                <a:off x="7981402" y="4304673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5400000">
                <a:off x="7978478" y="435512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5400000">
                <a:off x="7979940" y="440559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 rot="5400000">
                <a:off x="7984327" y="4456617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5400000">
                <a:off x="7985789" y="4507089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5400000">
                <a:off x="7982864" y="4557538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5400000">
                <a:off x="7984327" y="460801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93E85-9A45-E748-8343-6F1DF7AE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48" grpId="0"/>
      <p:bldP spid="2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03" y="1190465"/>
            <a:ext cx="2699073" cy="504914"/>
            <a:chOff x="97503" y="1190465"/>
            <a:chExt cx="2699073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a) Test signal 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05047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 =       ???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b) Compute sparse representation of </a:t>
              </a:r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  <a:r>
                <a:rPr lang="en-US" sz="1400" dirty="0">
                  <a:latin typeface="Trebuchet MS"/>
                  <a:cs typeface="Trebuchet MS"/>
                </a:rPr>
                <a:t> using </a:t>
              </a:r>
              <a:r>
                <a:rPr lang="en-US" sz="1600" b="1" dirty="0">
                  <a:latin typeface="LM Roman 10 Regular"/>
                  <a:cs typeface="LM Roman 10 Regular"/>
                </a:rPr>
                <a:t>D</a:t>
              </a: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087644" y="4201432"/>
            <a:ext cx="5215008" cy="1416005"/>
            <a:chOff x="2087644" y="4201432"/>
            <a:chExt cx="5215008" cy="1416005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87644" y="4201432"/>
              <a:ext cx="5215008" cy="598656"/>
              <a:chOff x="574196" y="6080131"/>
              <a:chExt cx="8445138" cy="598656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74196" y="6080132"/>
                <a:ext cx="2067055" cy="590329"/>
                <a:chOff x="6955104" y="3082540"/>
                <a:chExt cx="2067055" cy="59032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5400000">
                  <a:off x="7970927" y="206964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5400000">
                  <a:off x="7972389" y="212011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 rot="5400000">
                  <a:off x="7969465" y="217056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 rot="5400000">
                  <a:off x="7970927" y="2221035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5400000">
                  <a:off x="7969465" y="227221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 rot="5400000">
                  <a:off x="7970927" y="232268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 rot="5400000">
                  <a:off x="7968003" y="237313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 rot="5400000">
                  <a:off x="7969465" y="2423606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 rot="5400000">
                  <a:off x="7973851" y="2474628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 rot="5400000">
                  <a:off x="7975313" y="252510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 rot="5400000">
                  <a:off x="7972389" y="2575550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 rot="5400000">
                  <a:off x="7973851" y="262602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649859" y="6080131"/>
                <a:ext cx="2067056" cy="590328"/>
                <a:chOff x="6960341" y="3690886"/>
                <a:chExt cx="2067056" cy="59032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 rot="5400000">
                  <a:off x="7976165" y="267798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rot="5400000">
                  <a:off x="7977627" y="2728459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rot="5400000">
                  <a:off x="7974703" y="277890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 rot="5400000">
                  <a:off x="7976165" y="282938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 rot="5400000">
                  <a:off x="7974703" y="288055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 rot="5400000">
                  <a:off x="7976165" y="293103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 rot="5400000">
                  <a:off x="7973240" y="298147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 rot="5400000">
                  <a:off x="7974703" y="3031951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5400000">
                  <a:off x="7979089" y="3082974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 rot="5400000">
                  <a:off x="7980551" y="3133446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 rot="5400000">
                  <a:off x="7977627" y="3183895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5400000">
                  <a:off x="7979089" y="323436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717273" y="6088459"/>
                <a:ext cx="2067055" cy="590328"/>
                <a:chOff x="6960952" y="4299149"/>
                <a:chExt cx="2067055" cy="590328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5400000">
                  <a:off x="7976775" y="328625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 rot="5400000">
                  <a:off x="7978237" y="3336722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rot="5400000">
                  <a:off x="7975313" y="338717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rot="5400000">
                  <a:off x="7976775" y="343764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 rot="5400000">
                  <a:off x="7975313" y="348882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 rot="5400000">
                  <a:off x="7976775" y="353929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 rot="5400000">
                  <a:off x="7973851" y="358974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 rot="5400000">
                  <a:off x="7975313" y="3640214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 rot="5400000">
                  <a:off x="7979699" y="3691237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 rot="5400000">
                  <a:off x="7981161" y="3741709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7978237" y="3792158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 rot="5400000">
                  <a:off x="7979699" y="384263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6952278" y="6082454"/>
                <a:ext cx="2067056" cy="590329"/>
                <a:chOff x="6965579" y="5064529"/>
                <a:chExt cx="2067056" cy="59032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 rot="5400000">
                  <a:off x="7981402" y="4051630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5400000">
                  <a:off x="7982864" y="410210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 rot="5400000">
                  <a:off x="7979940" y="415255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5400000">
                  <a:off x="7981402" y="420302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5400000">
                  <a:off x="7979940" y="425420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 rot="5400000">
                  <a:off x="7981402" y="4304673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 rot="5400000">
                  <a:off x="7978478" y="435512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5400000">
                  <a:off x="7979940" y="440559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5400000">
                  <a:off x="7984327" y="4456617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 rot="5400000">
                  <a:off x="7985789" y="4507089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 rot="5400000">
                  <a:off x="7982864" y="4557538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>
                  <a:off x="7984327" y="460801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9" name="Left Brace 248"/>
            <p:cNvSpPr/>
            <p:nvPr/>
          </p:nvSpPr>
          <p:spPr>
            <a:xfrm rot="16200000">
              <a:off x="4571574" y="2521541"/>
              <a:ext cx="242634" cy="521049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8904" y="5248105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8" y="4313992"/>
            <a:ext cx="520700" cy="419100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7532938" y="1176354"/>
            <a:ext cx="300082" cy="5520507"/>
            <a:chOff x="7532938" y="1176354"/>
            <a:chExt cx="300082" cy="5520507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5064919" y="3763061"/>
              <a:ext cx="5210493" cy="37080"/>
              <a:chOff x="2201975" y="3992168"/>
              <a:chExt cx="5210493" cy="37080"/>
            </a:xfrm>
          </p:grpSpPr>
          <p:sp>
            <p:nvSpPr>
              <p:cNvPr id="239" name="Rectangle 238"/>
              <p:cNvSpPr/>
              <p:nvPr/>
            </p:nvSpPr>
            <p:spPr>
              <a:xfrm rot="5400000">
                <a:off x="2820964" y="3373989"/>
                <a:ext cx="33948" cy="12719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5400000">
                <a:off x="4102719" y="3373988"/>
                <a:ext cx="33948" cy="12719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5388518" y="3373179"/>
                <a:ext cx="33948" cy="1271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rot="5400000">
                <a:off x="6759532" y="3376311"/>
                <a:ext cx="33948" cy="12719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>
              <a:off x="7532938" y="6389084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x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7337883" y="430400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×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B5ED-8B96-A24F-BAA2-7FDE28D4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241DE6-9603-E844-81A5-2F188DA9B5D1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8205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5064919" y="3763061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2938" y="63890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89612-3BA7-7042-9BE2-EEC454F9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5995C-0791-DF46-AD4C-82E90DCB122B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1393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50642 -0.2178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5571A-93C0-1D45-9DFA-3A5FCEB0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1BA21-BAA4-3F43-A0B5-FA2BE5B0D1E8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8075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features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Pattern Recognition Schema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1A7C9-1A03-7745-90A8-1152F81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00CA1-D8F5-6948-BB42-AA07E6001147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354" y="1364986"/>
            <a:ext cx="357109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A657-DB42-7749-A46E-CB43FD2B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034CB-E663-5147-BD9F-39DF032513E5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85914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696" y="1364986"/>
            <a:ext cx="888682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7941" y="1356531"/>
            <a:ext cx="2040170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BC84-9C10-CA43-8F52-29838E86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778297-685C-5043-9939-3CA396087C06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87344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3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2239145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2416" y="1356531"/>
            <a:ext cx="110447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B3A4-7294-7A4D-9409-EF06C4D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877C71-DB5C-A448-ABF3-7FBCC1FCE781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55511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LM Roman 10 Regular"/>
                  <a:cs typeface="LM Roman 10 Regular"/>
                </a:rPr>
                <a:t>k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3373527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8DA2B-06A4-0140-A8AF-26241895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9E2DF-E645-1143-B2D6-6BDF82CC2010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67205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7513" y="266784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673" y="2664724"/>
            <a:ext cx="763358" cy="473853"/>
            <a:chOff x="637513" y="2667844"/>
            <a:chExt cx="763358" cy="4738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35401" y="2667844"/>
            <a:ext cx="763358" cy="473853"/>
            <a:chOff x="637513" y="2667844"/>
            <a:chExt cx="763358" cy="47385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3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1091" y="2664724"/>
            <a:ext cx="763358" cy="473853"/>
            <a:chOff x="637513" y="2667844"/>
            <a:chExt cx="763358" cy="47385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LM Roman 10 Regular"/>
                  <a:cs typeface="LM Roman 10 Regular"/>
                </a:rPr>
                <a:t>k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8361" y="3512795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c) Compute 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6537" y="3959127"/>
            <a:ext cx="3262272" cy="433675"/>
            <a:chOff x="316537" y="3959127"/>
            <a:chExt cx="3262272" cy="43367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3" y="5705075"/>
            <a:ext cx="3159716" cy="40947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8361" y="5229035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ECFE3-89C7-A84C-A3CE-D4230623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48A6F-136D-1F46-A0BA-8F570A4304FB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0801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a) Collect signals from each class 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b) 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600" i="1" dirty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9B88B-3AB8-D34C-A33C-5F72FFA2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6ABCE4-66B2-0946-9DE7-3C10050DDD48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37406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828695" y="4038602"/>
            <a:ext cx="6605586" cy="2390773"/>
            <a:chOff x="1971675" y="4038602"/>
            <a:chExt cx="6605586" cy="23907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87644" y="4201432"/>
              <a:ext cx="5215008" cy="1416005"/>
              <a:chOff x="2087644" y="4201432"/>
              <a:chExt cx="5215008" cy="141600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087644" y="4201432"/>
                <a:ext cx="5215008" cy="598656"/>
                <a:chOff x="574196" y="6080131"/>
                <a:chExt cx="8445138" cy="598656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74196" y="6080132"/>
                  <a:ext cx="2067055" cy="590329"/>
                  <a:chOff x="6955104" y="3082540"/>
                  <a:chExt cx="2067055" cy="590329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 rot="5400000">
                    <a:off x="7970927" y="206964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 rot="5400000">
                    <a:off x="7972389" y="212011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 rot="5400000">
                    <a:off x="7969465" y="217056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 rot="5400000">
                    <a:off x="7970927" y="2221035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 rot="5400000">
                    <a:off x="7969465" y="227221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 rot="5400000">
                    <a:off x="7970927" y="232268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 rot="5400000">
                    <a:off x="7968003" y="237313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 rot="5400000">
                    <a:off x="7969465" y="2423606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 rot="5400000">
                    <a:off x="7973851" y="2474628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 rot="5400000">
                    <a:off x="7975313" y="252510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 rot="5400000">
                    <a:off x="7972389" y="2575550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 rot="5400000">
                    <a:off x="7973851" y="262602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649859" y="6080131"/>
                  <a:ext cx="2067056" cy="590328"/>
                  <a:chOff x="6960341" y="3690886"/>
                  <a:chExt cx="2067056" cy="590328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 rot="5400000">
                    <a:off x="7976165" y="267798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 rot="5400000">
                    <a:off x="7977627" y="2728459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5400000">
                    <a:off x="7974703" y="277890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 rot="5400000">
                    <a:off x="7976165" y="282938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 rot="5400000">
                    <a:off x="7974703" y="288055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 rot="5400000">
                    <a:off x="7976165" y="293103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 rot="5400000">
                    <a:off x="7973240" y="298147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 rot="5400000">
                    <a:off x="7974703" y="3031951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 rot="5400000">
                    <a:off x="7979089" y="3082974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 rot="5400000">
                    <a:off x="7980551" y="3133446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 rot="5400000">
                    <a:off x="7977627" y="3183895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 rot="5400000">
                    <a:off x="7979089" y="323436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4717273" y="6088459"/>
                  <a:ext cx="2067055" cy="590328"/>
                  <a:chOff x="6960952" y="4299149"/>
                  <a:chExt cx="2067055" cy="590328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 rot="5400000">
                    <a:off x="7976775" y="328625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 rot="5400000">
                    <a:off x="7978237" y="3336722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 rot="5400000">
                    <a:off x="7975313" y="338717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 rot="5400000">
                    <a:off x="7976775" y="343764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 rot="5400000">
                    <a:off x="7975313" y="348882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 rot="5400000">
                    <a:off x="7976775" y="353929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5400000">
                    <a:off x="7973851" y="358974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 rot="5400000">
                    <a:off x="7975313" y="3640214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 rot="5400000">
                    <a:off x="7979699" y="3691237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5400000">
                    <a:off x="7981161" y="3741709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 rot="5400000">
                    <a:off x="7978237" y="3792158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 rot="5400000">
                    <a:off x="7979699" y="384263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6952278" y="6082454"/>
                  <a:ext cx="2067056" cy="590329"/>
                  <a:chOff x="6965579" y="5064529"/>
                  <a:chExt cx="2067056" cy="590329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 rot="5400000">
                    <a:off x="7981402" y="4051630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5400000">
                    <a:off x="7982864" y="410210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 rot="5400000">
                    <a:off x="7979940" y="415255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5400000">
                    <a:off x="7981402" y="420302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 rot="5400000">
                    <a:off x="7979940" y="425420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 rot="5400000">
                    <a:off x="7981402" y="4304673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 rot="5400000">
                    <a:off x="7978478" y="435512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 rot="5400000">
                    <a:off x="7979940" y="440559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 rot="5400000">
                    <a:off x="7984327" y="4456617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 rot="5400000">
                    <a:off x="7985789" y="4507089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 rot="5400000">
                    <a:off x="7982864" y="4557538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 rot="5400000">
                    <a:off x="7984327" y="460801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49" name="Left Brace 248"/>
              <p:cNvSpPr/>
              <p:nvPr/>
            </p:nvSpPr>
            <p:spPr>
              <a:xfrm rot="16200000">
                <a:off x="5141204" y="4445708"/>
                <a:ext cx="276055" cy="1328738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84694" y="5248105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LM Roman 10 Regular"/>
                    <a:cs typeface="LM Roman 10 Regular"/>
                  </a:rPr>
                  <a:t>D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71675" y="4057650"/>
              <a:ext cx="2700338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10261" y="4038602"/>
              <a:ext cx="1419225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38743" y="5324499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sz="1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58036" y="5057777"/>
              <a:ext cx="1419225" cy="1371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94867" y="430400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×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503" y="1190465"/>
            <a:ext cx="5520358" cy="504914"/>
            <a:chOff x="97503" y="1190465"/>
            <a:chExt cx="5520358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a) Test signal 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9422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412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 =             how is y represented by each dictionary?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b) Compute sparse representation of </a:t>
              </a:r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  <a:r>
                <a:rPr lang="en-US" sz="1400" dirty="0">
                  <a:latin typeface="Trebuchet MS"/>
                  <a:cs typeface="Trebuchet MS"/>
                </a:rPr>
                <a:t> using </a:t>
              </a:r>
              <a:r>
                <a:rPr lang="en-US" sz="1600" b="1" dirty="0">
                  <a:latin typeface="LM Roman 10 Regular"/>
                  <a:cs typeface="LM Roman 10 Regular"/>
                </a:rPr>
                <a:t>D</a:t>
              </a:r>
              <a:r>
                <a:rPr lang="en-US" sz="1600" i="1" baseline="-25000" dirty="0">
                  <a:latin typeface="LM Roman 10 Regular"/>
                  <a:cs typeface="LM Roman 10 Regular"/>
                </a:rPr>
                <a:t>i</a:t>
              </a: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88" y="4313992"/>
            <a:ext cx="520700" cy="4191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981" y="349886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48486" y="1090615"/>
            <a:ext cx="1419225" cy="265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3663772" y="3896309"/>
            <a:ext cx="33948" cy="1271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41952" y="522702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33767" y="530544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54070" y="3529019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28482" y="3525847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70435" y="2927007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c) Compute 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388611" y="3373339"/>
            <a:ext cx="3262272" cy="433675"/>
            <a:chOff x="316537" y="3959127"/>
            <a:chExt cx="3262272" cy="433675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7" y="5119287"/>
            <a:ext cx="3159716" cy="40947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170435" y="4643247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05691" y="3319464"/>
            <a:ext cx="738209" cy="60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486641" y="354331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52009" y="33505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M Roman 10 Regular"/>
                <a:cs typeface="LM Roman 10 Regular"/>
              </a:rPr>
              <a:t>x</a:t>
            </a:r>
            <a:endParaRPr lang="en-US" sz="2000" baseline="-25000" dirty="0">
              <a:latin typeface="LM Roman 10 Regular"/>
              <a:cs typeface="LM Roman 10 Regula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24791" y="353854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CEAB6-78FA-8345-928D-EBB135B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ACA00F-EED5-D34F-8F1A-DBEB9BBF21F9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212065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222" y="2761371"/>
            <a:ext cx="8988778" cy="208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/>
                <a:cs typeface="Trebuchet MS"/>
              </a:rPr>
              <a:t>Face Recognition using</a:t>
            </a:r>
          </a:p>
          <a:p>
            <a:r>
              <a:rPr lang="en-US" dirty="0">
                <a:latin typeface="Trebuchet MS"/>
                <a:cs typeface="Trebuchet MS"/>
              </a:rPr>
              <a:t>Sparse Representation Classification</a:t>
            </a:r>
          </a:p>
          <a:p>
            <a:r>
              <a:rPr lang="en-US" dirty="0">
                <a:latin typeface="Trebuchet MS"/>
                <a:cs typeface="Trebuchet MS"/>
              </a:rPr>
              <a:t>(SRC)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C2D5A-6B75-B142-AFD3-A922595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7D2B3-8646-9E41-9CC7-4BEE58F1483A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443979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1972" y="794596"/>
            <a:ext cx="68841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In the training set there are </a:t>
            </a:r>
            <a:r>
              <a:rPr lang="en-US" i="1" dirty="0">
                <a:latin typeface="LM Roman 10 Regular"/>
                <a:cs typeface="LM Roman 10 Regular"/>
              </a:rPr>
              <a:t>k</a:t>
            </a:r>
            <a:r>
              <a:rPr lang="en-US" dirty="0">
                <a:latin typeface="LM Roman 10 Regular"/>
                <a:cs typeface="LM Roman 10 Regular"/>
              </a:rPr>
              <a:t> subjects.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For each subject we have </a:t>
            </a:r>
            <a:r>
              <a:rPr lang="en-US" i="1" dirty="0">
                <a:latin typeface="LM Roman 10 Regular"/>
                <a:cs typeface="LM Roman 10 Regular"/>
              </a:rPr>
              <a:t>n</a:t>
            </a:r>
            <a:r>
              <a:rPr lang="en-US" dirty="0">
                <a:latin typeface="LM Roman 10 Regular"/>
                <a:cs typeface="LM Roman 10 Regular"/>
              </a:rPr>
              <a:t> training images.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In this example there are 40 subjects with 9 images each.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Each image is </a:t>
            </a:r>
            <a:r>
              <a:rPr lang="en-US" dirty="0" err="1">
                <a:latin typeface="LM Roman 10 Regular"/>
                <a:cs typeface="LM Roman 10 Regular"/>
              </a:rPr>
              <a:t>downsampled</a:t>
            </a:r>
            <a:r>
              <a:rPr lang="en-US" dirty="0">
                <a:latin typeface="LM Roman 10 Regular"/>
                <a:cs typeface="LM Roman 10 Regular"/>
              </a:rPr>
              <a:t> to </a:t>
            </a:r>
            <a:r>
              <a:rPr lang="en-US" i="1" dirty="0">
                <a:latin typeface="LM Roman 10 Regular"/>
                <a:cs typeface="LM Roman 10 Regular"/>
              </a:rPr>
              <a:t>h</a:t>
            </a:r>
            <a:r>
              <a:rPr lang="en-US" dirty="0">
                <a:latin typeface="LM Roman 10 Regular"/>
                <a:cs typeface="LM Roman 10 Regular"/>
              </a:rPr>
              <a:t> × </a:t>
            </a:r>
            <a:r>
              <a:rPr lang="en-US" i="1" dirty="0">
                <a:latin typeface="LM Roman 10 Regular"/>
                <a:cs typeface="LM Roman 10 Regular"/>
              </a:rPr>
              <a:t>w</a:t>
            </a:r>
            <a:r>
              <a:rPr lang="en-US" dirty="0">
                <a:latin typeface="LM Roman 10 Regular"/>
                <a:cs typeface="LM Roman 10 Regular"/>
              </a:rPr>
              <a:t> = </a:t>
            </a:r>
            <a:r>
              <a:rPr lang="en-US" i="1" dirty="0">
                <a:latin typeface="LM Roman 10 Regular"/>
                <a:cs typeface="LM Roman 10 Regular"/>
              </a:rPr>
              <a:t>m</a:t>
            </a:r>
            <a:r>
              <a:rPr lang="en-US" dirty="0">
                <a:latin typeface="LM Roman 10 Regular"/>
                <a:cs typeface="LM Roman 10 Regular"/>
              </a:rPr>
              <a:t>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Each </a:t>
            </a:r>
            <a:r>
              <a:rPr lang="en-US" dirty="0" err="1">
                <a:latin typeface="LM Roman 10 Regular"/>
                <a:cs typeface="LM Roman 10 Regular"/>
              </a:rPr>
              <a:t>downsampled</a:t>
            </a:r>
            <a:r>
              <a:rPr lang="en-US" dirty="0">
                <a:latin typeface="LM Roman 10 Regular"/>
                <a:cs typeface="LM Roman 10 Regular"/>
              </a:rPr>
              <a:t> image is represented as a vector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dirty="0">
                <a:latin typeface="LM Roman 10 Regular"/>
                <a:cs typeface="LM Roman 10 Regular"/>
              </a:rPr>
              <a:t> of </a:t>
            </a:r>
            <a:r>
              <a:rPr lang="en-US" i="1" dirty="0">
                <a:latin typeface="LM Roman 10 Regular"/>
                <a:cs typeface="LM Roman 10 Regular"/>
              </a:rPr>
              <a:t>m</a:t>
            </a:r>
            <a:r>
              <a:rPr lang="en-US" dirty="0">
                <a:latin typeface="LM Roman 10 Regular"/>
                <a:cs typeface="LM Roman 10 Regular"/>
              </a:rPr>
              <a:t> elements (by stacking its columns)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821033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1" y="4351502"/>
            <a:ext cx="1044627" cy="1299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09" y="4351502"/>
            <a:ext cx="133450" cy="166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76" y="4117541"/>
            <a:ext cx="1402559" cy="172132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33434" y="3490880"/>
            <a:ext cx="1036756" cy="2963546"/>
            <a:chOff x="6333434" y="3843655"/>
            <a:chExt cx="1036756" cy="2963546"/>
          </a:xfrm>
        </p:grpSpPr>
        <p:sp>
          <p:nvSpPr>
            <p:cNvPr id="16" name="TextBox 15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3434" y="5205646"/>
              <a:ext cx="49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dirty="0"/>
                <a:t> = </a:t>
              </a:r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85789" y="3515877"/>
            <a:ext cx="3031945" cy="2135605"/>
            <a:chOff x="4085789" y="3868652"/>
            <a:chExt cx="3031945" cy="213560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80744" y="4361850"/>
            <a:ext cx="2541971" cy="1299980"/>
            <a:chOff x="4580744" y="4714625"/>
            <a:chExt cx="2541971" cy="12999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3689" y="4361850"/>
            <a:ext cx="2049026" cy="2059152"/>
            <a:chOff x="5073689" y="4714625"/>
            <a:chExt cx="2049026" cy="2059152"/>
          </a:xfrm>
        </p:grpSpPr>
        <p:pic>
          <p:nvPicPr>
            <p:cNvPr id="13" name="Picture 12" descr="Screen Shot 2014-03-19 at 4.15.48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-1193672" y="6542249"/>
            <a:ext cx="8280400" cy="513305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rebuchet MS"/>
                <a:cs typeface="Trebuchet MS"/>
              </a:rPr>
              <a:t>Wright, et. Al. </a:t>
            </a:r>
            <a:r>
              <a:rPr lang="en-US" sz="1200" dirty="0">
                <a:solidFill>
                  <a:schemeClr val="tx1"/>
                </a:solidFill>
                <a:latin typeface="Trebuchet MS"/>
                <a:cs typeface="Trebuchet MS"/>
                <a:hlinkClick r:id="rId8"/>
              </a:rPr>
              <a:t>Robust Face Recognition via Sparse Representation</a:t>
            </a:r>
            <a:r>
              <a:rPr lang="en-US" sz="1200" dirty="0">
                <a:solidFill>
                  <a:schemeClr val="tx1"/>
                </a:solidFill>
                <a:latin typeface="Trebuchet MS"/>
                <a:cs typeface="Trebuchet MS"/>
              </a:rPr>
              <a:t>. PAMI 2009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B8CD2-59A1-0A4E-AADC-488E026C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For each subject 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LM Roman 10 Regular"/>
                <a:cs typeface="LM Roman 10 Regular"/>
              </a:rPr>
              <a:t> (for 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LM Roman 10 Regular"/>
                <a:cs typeface="LM Roman 10 Regular"/>
              </a:rPr>
              <a:t>=1,…</a:t>
            </a:r>
            <a:r>
              <a:rPr lang="en-US" i="1" dirty="0">
                <a:latin typeface="LM Roman 10 Regular"/>
                <a:cs typeface="LM Roman 10 Regular"/>
              </a:rPr>
              <a:t>k</a:t>
            </a:r>
            <a:r>
              <a:rPr lang="en-US" dirty="0">
                <a:latin typeface="LM Roman 10 Regular"/>
                <a:cs typeface="LM Roman 10 Regular"/>
              </a:rPr>
              <a:t>) we have a dictionary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 = </a:t>
            </a:r>
            <a:r>
              <a:rPr lang="en-US" dirty="0">
                <a:latin typeface="LM Roman 10 Regular"/>
                <a:cs typeface="LM Roman 10 Regular"/>
              </a:rPr>
              <a:t>[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r>
              <a:rPr lang="en-US" i="1" dirty="0">
                <a:latin typeface="LM Roman 10 Regular"/>
                <a:cs typeface="LM Roman 10 Regular"/>
              </a:rPr>
              <a:t>,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i="1" dirty="0">
                <a:latin typeface="LM Roman 10 Regular"/>
                <a:cs typeface="LM Roman 10 Regular"/>
              </a:rPr>
              <a:t>, …,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in</a:t>
            </a:r>
            <a:r>
              <a:rPr lang="en-US" dirty="0">
                <a:latin typeface="LM Roman 10 Regular"/>
                <a:cs typeface="LM Roman 10 Regular"/>
              </a:rPr>
              <a:t>]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We define a new matrix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dirty="0">
                <a:latin typeface="LM Roman 10 Regular"/>
                <a:cs typeface="LM Roman 10 Regular"/>
              </a:rPr>
              <a:t> by concatenating all individual dictionaries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dirty="0">
                <a:latin typeface="LM Roman 10 Regular"/>
                <a:cs typeface="LM Roman 10 Regular"/>
              </a:rPr>
              <a:t> = </a:t>
            </a:r>
            <a:r>
              <a:rPr lang="en-US" dirty="0">
                <a:latin typeface="LM Roman 10 Regular"/>
                <a:cs typeface="LM Roman 10 Regular"/>
              </a:rPr>
              <a:t>[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r>
              <a:rPr lang="en-US" i="1" dirty="0">
                <a:latin typeface="LM Roman 10 Regular"/>
                <a:cs typeface="LM Roman 10 Regular"/>
              </a:rPr>
              <a:t>,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i="1" dirty="0">
                <a:latin typeface="LM Roman 10 Regular"/>
                <a:cs typeface="LM Roman 10 Regular"/>
              </a:rPr>
              <a:t>, …, </a:t>
            </a:r>
            <a:r>
              <a:rPr lang="en-US" b="1" dirty="0" err="1">
                <a:latin typeface="LM Roman 10 Regular"/>
                <a:cs typeface="LM Roman 10 Regular"/>
              </a:rPr>
              <a:t>D</a:t>
            </a:r>
            <a:r>
              <a:rPr lang="en-US" i="1" baseline="-25000" dirty="0" err="1">
                <a:latin typeface="LM Roman 10 Regular"/>
                <a:cs typeface="LM Roman 10 Regular"/>
              </a:rPr>
              <a:t>k</a:t>
            </a:r>
            <a:r>
              <a:rPr lang="en-US" dirty="0">
                <a:latin typeface="LM Roman 10 Regular"/>
                <a:cs typeface="LM Roman 10 Regular"/>
              </a:rPr>
              <a:t>]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F8BE2-89C3-FC4D-87F3-33AED574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Extraction       </a:t>
            </a:r>
            <a:r>
              <a:rPr lang="en-US" sz="1400" b="1" dirty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7402" y="5299545"/>
            <a:ext cx="1462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 Extraction and 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Trebuchet MS"/>
                <a:cs typeface="Trebuchet MS"/>
              </a:rPr>
              <a:t>of features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Pattern Recognition Schema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Using Feature Transformation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1849" y="6273106"/>
            <a:ext cx="669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GOAL: Classification could be easier in the transformed feature space.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530AC-BA1F-974B-A2CB-D65F2D8F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E97FE0-27A7-0448-8A38-2C0A63E7AD95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4504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04-30 at 9.3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07" y="2585377"/>
            <a:ext cx="329062" cy="387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5296" y="1094085"/>
            <a:ext cx="615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How is a test image classified?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 new test image </a:t>
            </a:r>
            <a:r>
              <a:rPr lang="en-US" b="1" dirty="0">
                <a:latin typeface="LM Roman 10 Regular"/>
                <a:cs typeface="LM Roman 10 Regular"/>
              </a:rPr>
              <a:t>I</a:t>
            </a:r>
            <a:r>
              <a:rPr lang="en-US" baseline="30000" dirty="0">
                <a:latin typeface="LM Roman 10 Regular"/>
                <a:cs typeface="LM Roman 10 Regular"/>
              </a:rPr>
              <a:t>t</a:t>
            </a:r>
            <a:r>
              <a:rPr lang="en-US" dirty="0">
                <a:latin typeface="LM Roman 10 Regular"/>
                <a:cs typeface="LM Roman 10 Regular"/>
              </a:rPr>
              <a:t> is represented as vector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dirty="0">
                <a:latin typeface="LM Roman 10 Regular"/>
                <a:cs typeface="LM Roman 10 Regular"/>
              </a:rPr>
              <a:t> of </a:t>
            </a:r>
            <a:r>
              <a:rPr lang="en-US" i="1" dirty="0">
                <a:latin typeface="LM Roman 10 Regular"/>
                <a:cs typeface="LM Roman 10 Regular"/>
              </a:rPr>
              <a:t>m</a:t>
            </a:r>
            <a:r>
              <a:rPr lang="en-US" dirty="0">
                <a:latin typeface="LM Roman 10 Regular"/>
                <a:cs typeface="LM Roman 10 Regular"/>
              </a:rPr>
              <a:t> elements (using the same representation of the training images)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12673" y="3409722"/>
            <a:ext cx="157521" cy="19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65419" y="2408782"/>
            <a:ext cx="1183447" cy="2033030"/>
            <a:chOff x="1265419" y="2408782"/>
            <a:chExt cx="1183447" cy="2033030"/>
          </a:xfrm>
        </p:grpSpPr>
        <p:sp>
          <p:nvSpPr>
            <p:cNvPr id="9" name="Rectangle 8"/>
            <p:cNvSpPr/>
            <p:nvPr/>
          </p:nvSpPr>
          <p:spPr>
            <a:xfrm>
              <a:off x="1265419" y="303820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I</a:t>
              </a:r>
              <a:r>
                <a:rPr lang="en-US" baseline="30000" dirty="0">
                  <a:latin typeface="LM Roman 10 Regular"/>
                  <a:cs typeface="LM Roman 10 Regular"/>
                </a:rPr>
                <a:t>t</a:t>
              </a:r>
              <a:r>
                <a:rPr lang="en-US" dirty="0">
                  <a:latin typeface="LM Roman 10 Regular"/>
                  <a:cs typeface="LM Roman 10 Regular"/>
                </a:rPr>
                <a:t> </a:t>
              </a:r>
            </a:p>
          </p:txBody>
        </p: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 flipV="1">
              <a:off x="1470194" y="3505226"/>
              <a:ext cx="251778" cy="1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Shot 2014-03-20 at 8.40.0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972" y="2408782"/>
              <a:ext cx="726894" cy="203303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00297" y="2596326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Now, we look for a sparse representation </a:t>
            </a:r>
            <a:r>
              <a:rPr lang="en-US" b="1" dirty="0">
                <a:latin typeface="LM Roman 10 Regular"/>
                <a:cs typeface="LM Roman 10 Regular"/>
              </a:rPr>
              <a:t>x </a:t>
            </a:r>
            <a:r>
              <a:rPr lang="en-US" dirty="0">
                <a:latin typeface="LM Roman 10 Regular"/>
                <a:cs typeface="LM Roman 10 Regular"/>
              </a:rPr>
              <a:t>of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dirty="0">
                <a:latin typeface="LM Roman 10 Regular"/>
                <a:cs typeface="LM Roman 10 Regular"/>
              </a:rPr>
              <a:t> using    -minimization approach: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1720" y="4000947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We classify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dirty="0">
                <a:latin typeface="LM Roman 10 Regular"/>
                <a:cs typeface="LM Roman 10 Regular"/>
              </a:rPr>
              <a:t> by minimizing the residuals (we follow the explained algorithm)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58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50" y="4883310"/>
            <a:ext cx="3159716" cy="409479"/>
          </a:xfrm>
          <a:prstGeom prst="rect">
            <a:avLst/>
          </a:prstGeom>
        </p:spPr>
      </p:pic>
      <p:pic>
        <p:nvPicPr>
          <p:cNvPr id="60" name="Picture 59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27" y="3274855"/>
            <a:ext cx="4486644" cy="7037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28C9C5-3D62-6641-ADC9-88288898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SRC</a:t>
            </a:r>
            <a:br>
              <a:rPr lang="en-US" dirty="0"/>
            </a:br>
            <a:r>
              <a:rPr lang="en-US" dirty="0"/>
              <a:t>Example on LFW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44F70-CB51-E443-B0F4-B9035BF5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F9F8C-E50F-F849-8DA1-1644E546EF2B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202D0-4677-5E48-8688-1800BF51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32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324D5E-B449-2940-AC57-0826EC392368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F8E6EC-863E-1545-A8A2-8243A72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33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5B67C9-90C3-EE49-BA21-4DD0F2F952AC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0566" y="3634420"/>
            <a:ext cx="1616789" cy="937580"/>
            <a:chOff x="290566" y="3634420"/>
            <a:chExt cx="1616789" cy="937580"/>
          </a:xfrm>
        </p:grpSpPr>
        <p:sp>
          <p:nvSpPr>
            <p:cNvPr id="95" name="TextBox 94"/>
            <p:cNvSpPr txBox="1"/>
            <p:nvPr/>
          </p:nvSpPr>
          <p:spPr>
            <a:xfrm>
              <a:off x="290566" y="3634420"/>
              <a:ext cx="1616789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Sparse </a:t>
              </a:r>
            </a:p>
            <a:p>
              <a:pPr algn="ctr"/>
              <a:r>
                <a:rPr lang="en-US" dirty="0"/>
                <a:t>Representation</a:t>
              </a:r>
            </a:p>
          </p:txBody>
        </p:sp>
        <p:cxnSp>
          <p:nvCxnSpPr>
            <p:cNvPr id="116" name="Straight Arrow Connector 115"/>
            <p:cNvCxnSpPr>
              <a:stCxn id="56" idx="0"/>
              <a:endCxn id="95" idx="2"/>
            </p:cNvCxnSpPr>
            <p:nvPr/>
          </p:nvCxnSpPr>
          <p:spPr>
            <a:xfrm flipV="1">
              <a:off x="1098893" y="4280751"/>
              <a:ext cx="68" cy="291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CA9925-37CC-5E41-BCE7-4DDF17F1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</a:t>
            </a:r>
          </a:p>
          <a:p>
            <a:pPr algn="ctr"/>
            <a:r>
              <a:rPr lang="en-US" dirty="0"/>
              <a:t>Representation</a:t>
            </a:r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EBEB01-A512-614B-A043-115A691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</a:t>
            </a:r>
          </a:p>
          <a:p>
            <a:pPr algn="ctr"/>
            <a:r>
              <a:rPr lang="en-US" dirty="0"/>
              <a:t>Representation</a:t>
            </a:r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36DB73-2F8F-784A-A33F-146BB520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235499" y="3226820"/>
            <a:ext cx="877824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cxnSp>
        <p:nvCxnSpPr>
          <p:cNvPr id="61" name="Straight Connector 60"/>
          <p:cNvCxnSpPr>
            <a:endCxn id="76" idx="1"/>
          </p:cNvCxnSpPr>
          <p:nvPr/>
        </p:nvCxnSpPr>
        <p:spPr>
          <a:xfrm flipV="1">
            <a:off x="2351838" y="2667315"/>
            <a:ext cx="0" cy="559505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3269510" y="2180492"/>
            <a:ext cx="0" cy="1042518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951181" y="2949880"/>
            <a:ext cx="0" cy="274320"/>
          </a:xfrm>
          <a:prstGeom prst="line">
            <a:avLst/>
          </a:prstGeom>
          <a:ln w="6667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239586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167507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840056" y="3122045"/>
            <a:ext cx="228600" cy="20955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35878" y="2089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82155" y="2482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27382" y="28513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</a:t>
            </a:r>
          </a:p>
          <a:p>
            <a:pPr algn="ctr"/>
            <a:r>
              <a:rPr lang="en-US" dirty="0"/>
              <a:t>Representation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4572000"/>
            <a:ext cx="1143000" cy="1662547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02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8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12" name="Straight Connector 111"/>
          <p:cNvCxnSpPr/>
          <p:nvPr/>
        </p:nvCxnSpPr>
        <p:spPr>
          <a:xfrm flipH="1" flipV="1">
            <a:off x="297711" y="2190307"/>
            <a:ext cx="0" cy="1188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108418" y="3454460"/>
            <a:ext cx="68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2" name="Right Brace 81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8" name="TextBox 97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99" name="Right Brace 98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6" name="Right Brace 105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27006" y="5220932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0.3                                        0.6                                       0.1</a:t>
            </a:r>
          </a:p>
        </p:txBody>
      </p:sp>
      <p:sp>
        <p:nvSpPr>
          <p:cNvPr id="113" name="Freeform 112"/>
          <p:cNvSpPr/>
          <p:nvPr/>
        </p:nvSpPr>
        <p:spPr>
          <a:xfrm>
            <a:off x="1885985" y="53008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1890059" y="54532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TextBox 114"/>
          <p:cNvSpPr txBox="1"/>
          <p:nvPr/>
        </p:nvSpPr>
        <p:spPr>
          <a:xfrm>
            <a:off x="1681937" y="48387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            +          +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1837" y="1945820"/>
            <a:ext cx="5602519" cy="2672655"/>
            <a:chOff x="2351837" y="1945820"/>
            <a:chExt cx="5602519" cy="2672655"/>
          </a:xfrm>
        </p:grpSpPr>
        <p:cxnSp>
          <p:nvCxnSpPr>
            <p:cNvPr id="65" name="Elbow Connector 64"/>
            <p:cNvCxnSpPr>
              <a:endCxn id="107" idx="0"/>
            </p:cNvCxnSpPr>
            <p:nvPr/>
          </p:nvCxnSpPr>
          <p:spPr>
            <a:xfrm rot="16200000" flipH="1">
              <a:off x="1533721" y="2763936"/>
              <a:ext cx="2626180" cy="989947"/>
            </a:xfrm>
            <a:prstGeom prst="bentConnector3">
              <a:avLst>
                <a:gd name="adj1" fmla="val 84045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>
              <a:off x="6639730" y="3303848"/>
              <a:ext cx="2628000" cy="12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08" idx="0"/>
            </p:cNvCxnSpPr>
            <p:nvPr/>
          </p:nvCxnSpPr>
          <p:spPr>
            <a:xfrm rot="16200000" flipH="1">
              <a:off x="3138701" y="2076629"/>
              <a:ext cx="2626179" cy="2364561"/>
            </a:xfrm>
            <a:prstGeom prst="bentConnector3">
              <a:avLst>
                <a:gd name="adj1" fmla="val 70891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317156" y="6325316"/>
            <a:ext cx="66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 is </a:t>
            </a:r>
            <a:r>
              <a:rPr lang="en-US" dirty="0"/>
              <a:t>represented as a linear combination of few images of the gallery.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9BEA4-5E09-7844-85CC-0A1A7D4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4572000"/>
            <a:ext cx="7996493" cy="2075034"/>
            <a:chOff x="528110" y="4572000"/>
            <a:chExt cx="7996493" cy="207503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           +          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0.3                                        0.6                                       0.1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77702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0DB1F-6ADB-5E42-81C5-92B8A99F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-0.00087 -0.59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           +          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0.3                                        0.6                                       0.1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4237299" y="-31505"/>
            <a:ext cx="684000" cy="635533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7621748" y="1759821"/>
            <a:ext cx="270438" cy="161504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11" y="4399600"/>
            <a:ext cx="591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similar: reconstruction error is high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1394E-1635-9648-8C0C-CA00298D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D234C-1AB9-924E-B37C-071D403CF067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" y="2190870"/>
            <a:ext cx="3332467" cy="2940650"/>
          </a:xfrm>
          <a:prstGeom prst="rect">
            <a:avLst/>
          </a:prstGeom>
        </p:spPr>
      </p:pic>
      <p:pic>
        <p:nvPicPr>
          <p:cNvPr id="5" name="Picture 4" descr="Screen Shot 2014-10-30 at 12.0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77" y="2670767"/>
            <a:ext cx="3457221" cy="2255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529" y="5320289"/>
            <a:ext cx="773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Original Feature Space                    </a:t>
            </a:r>
            <a:r>
              <a:rPr lang="en-US" sz="2000" dirty="0">
                <a:solidFill>
                  <a:srgbClr val="0000FF"/>
                </a:solidFill>
                <a:latin typeface="Trebuchet MS"/>
                <a:cs typeface="Trebuchet MS"/>
              </a:rPr>
              <a:t>Transformed Feature Space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Trebuchet MS"/>
                <a:cs typeface="Trebuchet MS"/>
              </a:rPr>
              <a:t>                                                (new features)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CFF31-E582-6446-95D5-B26B3679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AE34-1360-9F47-B2CB-23AECAC14269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236553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           +          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0.3                                        0.6                                       0.1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6"/>
          </p:cNvCxnSpPr>
          <p:nvPr/>
        </p:nvCxnSpPr>
        <p:spPr>
          <a:xfrm rot="5400000">
            <a:off x="2516026" y="1750729"/>
            <a:ext cx="637570" cy="2866361"/>
          </a:xfrm>
          <a:prstGeom prst="bentConnector4">
            <a:avLst>
              <a:gd name="adj1" fmla="val 35855"/>
              <a:gd name="adj2" fmla="val -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11" y="4399600"/>
            <a:ext cx="6634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similar: reconstruction error is very 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01082-363B-DB4B-BC74-278BB23C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40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FCD05-BF30-5748-8B1C-B6A403AA8FD4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5676744" cy="2079566"/>
            <a:chOff x="528110" y="4572000"/>
            <a:chExt cx="5676744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0720" y="2928623"/>
            <a:ext cx="432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Query is classified as this 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110" y="4430375"/>
            <a:ext cx="824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In SRC, the query is classified as the subject with the lowest reconstruction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B5630-8205-9448-B876-69CC3328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C86DF-A6B5-4248-89EE-58DB48D8BAB2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5296" y="1094085"/>
            <a:ext cx="615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good is the classification?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We use the </a:t>
            </a:r>
            <a:r>
              <a:rPr lang="en-US" dirty="0" err="1">
                <a:latin typeface="Trebuchet MS"/>
                <a:cs typeface="Trebuchet MS"/>
              </a:rPr>
              <a:t>Sparsity</a:t>
            </a:r>
            <a:r>
              <a:rPr lang="en-US" dirty="0">
                <a:latin typeface="Trebuchet MS"/>
                <a:cs typeface="Trebuchet MS"/>
              </a:rPr>
              <a:t> Concentration Index (SCI)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14561" y="2379827"/>
            <a:ext cx="7129439" cy="1349685"/>
            <a:chOff x="2014561" y="2379827"/>
            <a:chExt cx="7129439" cy="1349685"/>
          </a:xfrm>
        </p:grpSpPr>
        <p:pic>
          <p:nvPicPr>
            <p:cNvPr id="10" name="Picture 9" descr="Screen Shot 2014-03-20 at 9.06.3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561" y="2379827"/>
              <a:ext cx="6858000" cy="8763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715296" y="3215815"/>
              <a:ext cx="6428704" cy="51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Screen Shot 2014-03-20 at 9.08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3" y="3214250"/>
            <a:ext cx="6813275" cy="14536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69" y="4839601"/>
            <a:ext cx="6813275" cy="1450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938" y="341575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 = 0.8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2856" y="5077207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 = 0.1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505B1-6A90-C542-8174-6A814ACE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1909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008944"/>
            <a:ext cx="57292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y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n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 </a:t>
            </a:r>
            <a:r>
              <a:rPr lang="en-US" dirty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transformed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aseline="30000" dirty="0">
                <a:latin typeface="Trebuchet MS"/>
                <a:cs typeface="Trebuchet MS"/>
              </a:rPr>
              <a:t>where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11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+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12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+ …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endParaRPr lang="en-US" sz="2800" i="1" baseline="-25000" dirty="0">
              <a:latin typeface="LM Roman 10 Regular"/>
              <a:cs typeface="LM Roman 10 Regular"/>
            </a:endParaRPr>
          </a:p>
          <a:p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21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+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22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+ …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r>
              <a:rPr lang="en-US" sz="2800" dirty="0">
                <a:latin typeface="LM Roman 10 Regular"/>
                <a:cs typeface="LM Roman 10 Regular"/>
              </a:rPr>
              <a:t>  </a:t>
            </a:r>
          </a:p>
          <a:p>
            <a:r>
              <a:rPr lang="en-US" sz="2800" dirty="0">
                <a:latin typeface="LM Roman 10 Regular"/>
                <a:cs typeface="LM Roman 10 Regular"/>
              </a:rPr>
              <a:t>:</a:t>
            </a:r>
            <a:endParaRPr lang="en-US" sz="2800" i="1" dirty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i="1" dirty="0" err="1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+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+ … </a:t>
            </a:r>
            <a:r>
              <a:rPr lang="en-US" sz="2800" i="1" dirty="0" err="1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Kn</a:t>
            </a:r>
            <a:r>
              <a:rPr lang="en-US" sz="2800" i="1" dirty="0" err="1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1111" y="3309056"/>
            <a:ext cx="1925145" cy="2751666"/>
            <a:chOff x="6491111" y="4007556"/>
            <a:chExt cx="1925145" cy="2751666"/>
          </a:xfrm>
        </p:grpSpPr>
        <p:sp>
          <p:nvSpPr>
            <p:cNvPr id="3" name="Rectangle 2"/>
            <p:cNvSpPr/>
            <p:nvPr/>
          </p:nvSpPr>
          <p:spPr>
            <a:xfrm>
              <a:off x="6999612" y="5053001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491111" y="4007556"/>
              <a:ext cx="480279" cy="275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1CBC5-C527-7C40-8360-97686E04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57850"/>
            <a:ext cx="2133600" cy="365125"/>
          </a:xfrm>
        </p:spPr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FC954-B607-6941-AD21-184B0F9317A2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5212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489516" cy="1959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y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n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 </a:t>
            </a:r>
            <a:r>
              <a:rPr lang="en-US" dirty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transformed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dirty="0">
                <a:latin typeface="Trebuchet MS"/>
                <a:cs typeface="Trebuchet MS"/>
              </a:rPr>
              <a:t>Example with</a:t>
            </a:r>
            <a:r>
              <a:rPr lang="en-US" sz="2800" i="1" dirty="0">
                <a:latin typeface="LM Roman 10 Regular"/>
                <a:cs typeface="LM Roman 10 Regular"/>
              </a:rPr>
              <a:t>  K = </a:t>
            </a:r>
            <a:r>
              <a:rPr lang="en-US" sz="2800" dirty="0">
                <a:latin typeface="LM Roman 10 Regular"/>
                <a:cs typeface="LM Roman 10 Regular"/>
              </a:rPr>
              <a:t>2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7" name="Picture 6" descr="Screen Shot 2014-10-29 at 9.1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9" y="4161855"/>
            <a:ext cx="2446841" cy="205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65386" y="5035113"/>
            <a:ext cx="195384" cy="26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9444" y="5151778"/>
            <a:ext cx="101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66623" y="4289779"/>
            <a:ext cx="0" cy="859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52161" y="49235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2238" y="384828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92723" y="3767186"/>
            <a:ext cx="4472726" cy="1900384"/>
            <a:chOff x="4092723" y="3767186"/>
            <a:chExt cx="4472726" cy="1900384"/>
          </a:xfrm>
        </p:grpSpPr>
        <p:sp>
          <p:nvSpPr>
            <p:cNvPr id="3" name="Rectangle 2"/>
            <p:cNvSpPr/>
            <p:nvPr/>
          </p:nvSpPr>
          <p:spPr>
            <a:xfrm>
              <a:off x="4092723" y="4661933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pic>
          <p:nvPicPr>
            <p:cNvPr id="18" name="Picture 17" descr="Screen Shot 2014-10-29 at 9.17.4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8516">
              <a:off x="6473395" y="4324695"/>
              <a:ext cx="1285156" cy="140059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 flipH="1" flipV="1">
              <a:off x="6554934" y="4302284"/>
              <a:ext cx="476406" cy="40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5706" y="5070678"/>
              <a:ext cx="10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02885" y="4208679"/>
              <a:ext cx="0" cy="859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188423" y="484244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>
                  <a:latin typeface="LM Roman 10 Regular"/>
                  <a:cs typeface="LM Roman 10 Regular"/>
                </a:rPr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28500" y="376718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>
                  <a:latin typeface="LM Roman 10 Regular"/>
                  <a:cs typeface="LM Roman 10 Regular"/>
                </a:rPr>
                <a:t>2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39157" y="5849052"/>
            <a:ext cx="2568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PCA: Principal Component Analysis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C151-3D61-6641-8DC2-7903E652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6B460-0B41-1143-BDCB-1A4010325CA2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14721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0203" y="3053462"/>
            <a:ext cx="1754005" cy="766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582348" y="3436576"/>
            <a:ext cx="1057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5394208" y="3436576"/>
            <a:ext cx="1134360" cy="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082" y="312169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41623" y="31636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y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Rectangle 88"/>
          <p:cNvSpPr/>
          <p:nvPr/>
        </p:nvSpPr>
        <p:spPr>
          <a:xfrm>
            <a:off x="3881058" y="3166167"/>
            <a:ext cx="141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b="1" dirty="0">
                <a:latin typeface="LM Roman 10 Regular"/>
                <a:cs typeface="LM Roman 10 Regular"/>
              </a:rPr>
              <a:t>Ay</a:t>
            </a:r>
            <a:endParaRPr lang="en-US" sz="2800" b="1" i="1" dirty="0">
              <a:latin typeface="LM Roman 10 Regular"/>
              <a:cs typeface="LM Roman 10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913" y="3967856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 err="1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3884" y="4883437"/>
            <a:ext cx="83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Signal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sz="1600" dirty="0">
                <a:latin typeface="Trebuchet MS"/>
                <a:cs typeface="Trebuchet MS"/>
              </a:rPr>
              <a:t> can be represented as a linear combination of a set of elementary signals: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937" y="2431278"/>
            <a:ext cx="6439729" cy="3505683"/>
            <a:chOff x="1132937" y="2431278"/>
            <a:chExt cx="6439729" cy="3505683"/>
          </a:xfrm>
        </p:grpSpPr>
        <p:sp>
          <p:nvSpPr>
            <p:cNvPr id="91" name="Left Brace 90"/>
            <p:cNvSpPr/>
            <p:nvPr/>
          </p:nvSpPr>
          <p:spPr>
            <a:xfrm rot="16200000">
              <a:off x="1939812" y="1680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09434" y="2644658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LM Roman 10 Regular"/>
                  <a:cs typeface="LM Roman 10 Regular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90546" y="2627781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LM Roman 10 Regular"/>
                  <a:cs typeface="LM Roman 10 Regular"/>
                </a:rPr>
                <a:t>K</a:t>
              </a:r>
            </a:p>
          </p:txBody>
        </p:sp>
        <p:sp>
          <p:nvSpPr>
            <p:cNvPr id="95" name="Left Brace 94"/>
            <p:cNvSpPr/>
            <p:nvPr/>
          </p:nvSpPr>
          <p:spPr>
            <a:xfrm rot="16200000">
              <a:off x="6523157" y="1624403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 descr="Screen Shot 2014-04-29 at 4.49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234" y="5401031"/>
              <a:ext cx="4483264" cy="53593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2271327" y="5913770"/>
            <a:ext cx="3501399" cy="670234"/>
            <a:chOff x="2214883" y="5865511"/>
            <a:chExt cx="3501399" cy="670234"/>
          </a:xfrm>
        </p:grpSpPr>
        <p:sp>
          <p:nvSpPr>
            <p:cNvPr id="114" name="Left Brace 113"/>
            <p:cNvSpPr/>
            <p:nvPr/>
          </p:nvSpPr>
          <p:spPr>
            <a:xfrm rot="16200000">
              <a:off x="4519935" y="4911800"/>
              <a:ext cx="242635" cy="2150058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27148" y="6192739"/>
              <a:ext cx="843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rebuchet MS"/>
                  <a:cs typeface="Trebuchet MS"/>
                </a:rPr>
                <a:t>atoms</a:t>
              </a:r>
            </a:p>
          </p:txBody>
        </p:sp>
        <p:sp>
          <p:nvSpPr>
            <p:cNvPr id="116" name="Left Brace 115"/>
            <p:cNvSpPr/>
            <p:nvPr/>
          </p:nvSpPr>
          <p:spPr>
            <a:xfrm rot="16200000">
              <a:off x="2725623" y="5702030"/>
              <a:ext cx="238184" cy="574050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4883" y="6197191"/>
              <a:ext cx="126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rebuchet MS"/>
                  <a:cs typeface="Trebuchet MS"/>
                </a:rPr>
                <a:t>dictionary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1EB44-87B7-1646-AEA5-9D7346D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DF824E-FEEE-9D49-8FAA-175174C06597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39180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952913" y="2796643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 err="1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Traditional Dictionaries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pic>
        <p:nvPicPr>
          <p:cNvPr id="96" name="Picture 95" descr="Screen Shot 2014-04-29 at 5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68" y="5405638"/>
            <a:ext cx="609600" cy="5207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12661" y="3728552"/>
            <a:ext cx="369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There are many known Dictionaries: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00469"/>
              </p:ext>
            </p:extLst>
          </p:nvPr>
        </p:nvGraphicFramePr>
        <p:xfrm>
          <a:off x="686375" y="4134035"/>
          <a:ext cx="4313226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6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>
                          <a:latin typeface="LM Roman 10 Regular"/>
                          <a:cs typeface="LM Roman 10 Regular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rebuchet MS"/>
                          <a:cs typeface="Trebuchet MS"/>
                        </a:rPr>
                        <a:t>Haar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DCT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Wavelets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Gabor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>
                          <a:latin typeface="LM Roman 10 Regular"/>
                          <a:cs typeface="LM Roman 10 Regular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K </a:t>
                      </a:r>
                      <a:r>
                        <a:rPr lang="en-US" i="1" baseline="0" dirty="0">
                          <a:latin typeface="ＭＳ ゴシック"/>
                          <a:ea typeface="ＭＳ ゴシック"/>
                          <a:cs typeface="ＭＳ ゴシック"/>
                        </a:rPr>
                        <a:t>≤</a:t>
                      </a:r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 </a:t>
                      </a:r>
                      <a:r>
                        <a:rPr lang="en-US" i="1" dirty="0">
                          <a:latin typeface="LM Roman 10 Regular"/>
                          <a:cs typeface="LM Roman 10 Regular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Learned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9" name="Picture 98" descr="Screen Shot 2014-04-29 at 5.3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55" y="4921934"/>
            <a:ext cx="1381935" cy="41548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039603" y="4529368"/>
            <a:ext cx="121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Properties: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56998" y="5461742"/>
            <a:ext cx="1293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LM Roman 10 Regular"/>
                <a:cs typeface="LM Roman 10 Regular"/>
              </a:rPr>
              <a:t>x</a:t>
            </a:r>
            <a:r>
              <a:rPr lang="en-US" sz="2200" dirty="0">
                <a:latin typeface="LM Roman 10 Regular"/>
                <a:cs typeface="LM Roman 10 Regular"/>
              </a:rPr>
              <a:t> =     </a:t>
            </a:r>
            <a:r>
              <a:rPr lang="en-US" sz="2200" b="1" dirty="0">
                <a:latin typeface="LM Roman 10 Regular"/>
                <a:cs typeface="LM Roman 10 Regular"/>
              </a:rPr>
              <a:t>    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2937" y="2431278"/>
            <a:ext cx="6439729" cy="551934"/>
            <a:chOff x="1132937" y="2431278"/>
            <a:chExt cx="6439729" cy="551934"/>
          </a:xfrm>
        </p:grpSpPr>
        <p:grpSp>
          <p:nvGrpSpPr>
            <p:cNvPr id="103" name="Group 102"/>
            <p:cNvGrpSpPr/>
            <p:nvPr/>
          </p:nvGrpSpPr>
          <p:grpSpPr>
            <a:xfrm>
              <a:off x="1132937" y="2431278"/>
              <a:ext cx="6439729" cy="551934"/>
              <a:chOff x="1132937" y="2431278"/>
              <a:chExt cx="6439729" cy="551934"/>
            </a:xfrm>
          </p:grpSpPr>
          <p:sp>
            <p:nvSpPr>
              <p:cNvPr id="104" name="Left Brace 103"/>
              <p:cNvSpPr/>
              <p:nvPr/>
            </p:nvSpPr>
            <p:spPr>
              <a:xfrm rot="16200000">
                <a:off x="1939812" y="1680206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909434" y="2644658"/>
                <a:ext cx="300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LM Roman 10 Regular"/>
                    <a:cs typeface="LM Roman 10 Regular"/>
                  </a:rPr>
                  <a:t>n</a:t>
                </a:r>
              </a:p>
            </p:txBody>
          </p:sp>
          <p:sp>
            <p:nvSpPr>
              <p:cNvPr id="119" name="Left Brace 118"/>
              <p:cNvSpPr/>
              <p:nvPr/>
            </p:nvSpPr>
            <p:spPr>
              <a:xfrm rot="16200000">
                <a:off x="6523157" y="1624403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6120646" y="2599559"/>
              <a:ext cx="1082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LM Roman 10 Regular"/>
                  <a:cs typeface="LM Roman 10 Regular"/>
                </a:rPr>
                <a:t>K </a:t>
              </a:r>
              <a:r>
                <a:rPr lang="en-US" sz="1600" i="1" dirty="0">
                  <a:latin typeface="ＭＳ ゴシック"/>
                  <a:ea typeface="ＭＳ ゴシック"/>
                  <a:cs typeface="ＭＳ ゴシック"/>
                </a:rPr>
                <a:t>≤</a:t>
              </a:r>
              <a:r>
                <a:rPr lang="en-US" sz="1600" i="1" dirty="0">
                  <a:latin typeface="LM Roman 10 Regular"/>
                  <a:cs typeface="LM Roman 10 Regular"/>
                </a:rPr>
                <a:t> n</a:t>
              </a:r>
            </a:p>
          </p:txBody>
        </p:sp>
      </p:grpSp>
      <p:sp>
        <p:nvSpPr>
          <p:cNvPr id="122" name="Right Arrow 121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AE206-00F6-AF4D-9990-ABB04ECF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Example Fourier (1D)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2074" y="1416699"/>
            <a:ext cx="7089565" cy="1013528"/>
            <a:chOff x="772074" y="1416699"/>
            <a:chExt cx="7089565" cy="1013528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 descr="Screen Shot 2014-10-30 at 12.54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528940"/>
              <a:ext cx="2003085" cy="793808"/>
            </a:xfrm>
            <a:prstGeom prst="rect">
              <a:avLst/>
            </a:prstGeom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5901994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69253" y="2655646"/>
            <a:ext cx="7089565" cy="1013528"/>
            <a:chOff x="772074" y="1416699"/>
            <a:chExt cx="7089565" cy="1013528"/>
          </a:xfrm>
        </p:grpSpPr>
        <p:cxnSp>
          <p:nvCxnSpPr>
            <p:cNvPr id="94" name="Straight Arrow Connector 9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27717"/>
              <a:ext cx="2003085" cy="706353"/>
            </a:xfrm>
            <a:prstGeom prst="rect">
              <a:avLst/>
            </a:prstGeom>
          </p:spPr>
        </p:pic>
        <p:cxnSp>
          <p:nvCxnSpPr>
            <p:cNvPr id="114" name="Straight Connector 113"/>
            <p:cNvCxnSpPr/>
            <p:nvPr/>
          </p:nvCxnSpPr>
          <p:spPr>
            <a:xfrm>
              <a:off x="6240658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ight Arrow 11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0543" y="3936926"/>
            <a:ext cx="7089565" cy="1013528"/>
            <a:chOff x="772074" y="1416699"/>
            <a:chExt cx="7089565" cy="1013528"/>
          </a:xfrm>
        </p:grpSpPr>
        <p:cxnSp>
          <p:nvCxnSpPr>
            <p:cNvPr id="145" name="Straight Arrow Connector 144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Arrow Connector 154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84162"/>
              <a:ext cx="2003085" cy="657200"/>
            </a:xfrm>
            <a:prstGeom prst="rect">
              <a:avLst/>
            </a:prstGeom>
          </p:spPr>
        </p:pic>
        <p:cxnSp>
          <p:nvCxnSpPr>
            <p:cNvPr id="150" name="Straight Connector 149"/>
            <p:cNvCxnSpPr/>
            <p:nvPr/>
          </p:nvCxnSpPr>
          <p:spPr>
            <a:xfrm>
              <a:off x="6593433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ight Arrow 15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77722" y="5119429"/>
            <a:ext cx="7089565" cy="1013528"/>
            <a:chOff x="772074" y="1416699"/>
            <a:chExt cx="7089565" cy="1013528"/>
          </a:xfrm>
        </p:grpSpPr>
        <p:cxnSp>
          <p:nvCxnSpPr>
            <p:cNvPr id="179" name="Straight Arrow Connector 178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86" name="Straight Arrow Connector 18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Arrow Connector 188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ight Arrow 18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802764" y="5366088"/>
            <a:ext cx="1733312" cy="641812"/>
            <a:chOff x="5740385" y="2839142"/>
            <a:chExt cx="1733312" cy="641812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B6F79-36E2-934F-B6CF-AC839259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B8AD50E-81CC-434F-ACBE-00EB45A88198}"/>
              </a:ext>
            </a:extLst>
          </p:cNvPr>
          <p:cNvSpPr txBox="1"/>
          <p:nvPr/>
        </p:nvSpPr>
        <p:spPr>
          <a:xfrm>
            <a:off x="0" y="6581001"/>
            <a:ext cx="2383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PAT04_SparseRepresentations.pptx</a:t>
            </a:r>
          </a:p>
        </p:txBody>
      </p:sp>
    </p:spTree>
    <p:extLst>
      <p:ext uri="{BB962C8B-B14F-4D97-AF65-F5344CB8AC3E}">
        <p14:creationId xmlns:p14="http://schemas.microsoft.com/office/powerpoint/2010/main" val="41650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1453</Words>
  <Application>Microsoft Macintosh PowerPoint</Application>
  <PresentationFormat>On-screen Show (4:3)</PresentationFormat>
  <Paragraphs>468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ゴシック</vt:lpstr>
      <vt:lpstr>Arial</vt:lpstr>
      <vt:lpstr>Calibri</vt:lpstr>
      <vt:lpstr>Chalkduster</vt:lpstr>
      <vt:lpstr>LM Roman 10 Regular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  <vt:lpstr>Sparse Representation Classification</vt:lpstr>
      <vt:lpstr>Sparse Representation Classification</vt:lpstr>
      <vt:lpstr>SRC Example on LFW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166</cp:revision>
  <dcterms:created xsi:type="dcterms:W3CDTF">2013-11-07T20:27:34Z</dcterms:created>
  <dcterms:modified xsi:type="dcterms:W3CDTF">2020-06-23T13:45:17Z</dcterms:modified>
</cp:coreProperties>
</file>