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53" r:id="rId11"/>
    <p:sldId id="345" r:id="rId12"/>
    <p:sldId id="343" r:id="rId13"/>
    <p:sldId id="342" r:id="rId14"/>
    <p:sldId id="341" r:id="rId15"/>
    <p:sldId id="355" r:id="rId16"/>
    <p:sldId id="358" r:id="rId17"/>
    <p:sldId id="354" r:id="rId18"/>
    <p:sldId id="344" r:id="rId19"/>
    <p:sldId id="348" r:id="rId20"/>
    <p:sldId id="357" r:id="rId21"/>
    <p:sldId id="356" r:id="rId22"/>
    <p:sldId id="346" r:id="rId23"/>
    <p:sldId id="347" r:id="rId24"/>
    <p:sldId id="350" r:id="rId25"/>
    <p:sldId id="352" r:id="rId26"/>
    <p:sldId id="349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BDA"/>
    <a:srgbClr val="00FF00"/>
    <a:srgbClr val="9D2E5D"/>
    <a:srgbClr val="224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90680" autoAdjust="0"/>
  </p:normalViewPr>
  <p:slideViewPr>
    <p:cSldViewPr snapToGrid="0" snapToObjects="1">
      <p:cViewPr varScale="1">
        <p:scale>
          <a:sx n="115" d="100"/>
          <a:sy n="115" d="100"/>
        </p:scale>
        <p:origin x="22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B44-8788-A749-9C3A-9AA984AD1C1A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780F-C6CB-7041-B6E2-51E72636706A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964-5FA7-B743-BE42-A3E6EFC642D5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600-5B53-5D4B-9A1C-00C180EA4ACC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27D-66C1-8845-B375-046F25EBA1A4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83E-F0B0-864C-812F-BC6E84BFA2A6}" type="datetime1">
              <a:rPr lang="en-AU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24-84E3-C540-9709-EC8DF05107DA}" type="datetime1">
              <a:rPr lang="en-AU" smtClean="0"/>
              <a:t>12/6/20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A8C1-D0A5-1B46-B38F-340CFD2E2291}" type="datetime1">
              <a:rPr lang="en-AU" smtClean="0"/>
              <a:t>12/6/20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F46-70AC-6544-A2FE-763317A50DAB}" type="datetime1">
              <a:rPr lang="en-AU" smtClean="0"/>
              <a:t>12/6/20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28BD-4543-B247-8A97-C3039CA92649}" type="datetime1">
              <a:rPr lang="en-AU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97B-51D3-2849-AFA0-E2276A30B22F}" type="datetime1">
              <a:rPr lang="en-AU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0746-FE7D-114C-97D5-F9F4EAF1830F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Confusion Matrix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07F59-8226-234F-BA67-64FB560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858" y="656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2899" y="3812482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94FAD-3FF2-A146-BD84-6E869ED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36CBD-2D26-F74C-A034-3C50089F6ED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1B350-B799-DC41-A594-821526E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7B15-8CD6-F846-A14D-808AF038BBC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EC51D-8E69-7248-B6D2-713DC2C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3A32C-6447-3B4C-8214-754704ADCCD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57C8D-E7AC-7B4F-8595-3EA8B512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DBC68-B796-4F42-9E12-9FE9A2EA65D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D98C5-FF0D-884F-9493-F438E9B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868C2-D2BB-AA48-BC68-8FCE9C73D0E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96049-3F14-BD40-A92C-530C6871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C8F8-22E2-694D-8A48-245C3C36FAF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5621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814" y="940885"/>
            <a:ext cx="1398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IDEAL</a:t>
            </a:r>
          </a:p>
          <a:p>
            <a:pPr algn="ctr"/>
            <a:r>
              <a:rPr lang="es-ES" sz="2000" dirty="0"/>
              <a:t>TPR = 100%</a:t>
            </a:r>
          </a:p>
          <a:p>
            <a:pPr algn="ctr"/>
            <a:r>
              <a:rPr lang="es-ES" sz="2000" dirty="0"/>
              <a:t>FPR = 0%</a:t>
            </a:r>
            <a:endParaRPr lang="en-US" sz="2000" dirty="0"/>
          </a:p>
          <a:p>
            <a:pPr algn="ctr"/>
            <a:r>
              <a:rPr lang="en-US" sz="20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3452" y="3986282"/>
            <a:ext cx="1160059" cy="1269238"/>
            <a:chOff x="2388361" y="2169997"/>
            <a:chExt cx="4285397" cy="3766782"/>
          </a:xfrm>
        </p:grpSpPr>
        <p:sp>
          <p:nvSpPr>
            <p:cNvPr id="8" name="Rectangle 7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29642" y="2363910"/>
              <a:ext cx="3421845" cy="3024829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58" y="3977800"/>
            <a:ext cx="1160059" cy="1269238"/>
            <a:chOff x="2388361" y="2169997"/>
            <a:chExt cx="4285397" cy="3766782"/>
          </a:xfrm>
        </p:grpSpPr>
        <p:sp>
          <p:nvSpPr>
            <p:cNvPr id="15" name="Rectangle 14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28794" y="3555480"/>
              <a:ext cx="981831" cy="952007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243" y="3529263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positive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29385" y="3331469"/>
            <a:ext cx="202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positive samples</a:t>
            </a:r>
          </a:p>
          <a:p>
            <a:pPr algn="ctr"/>
            <a:r>
              <a:rPr lang="en-US" dirty="0"/>
              <a:t>are detected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970" y="534202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alarm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9303" y="5342023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targets detected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189" y="323307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Extreme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6877" y="294802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Extreme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67208" y="3986282"/>
            <a:ext cx="1160059" cy="1269238"/>
            <a:chOff x="2388361" y="2169997"/>
            <a:chExt cx="4285397" cy="3766782"/>
          </a:xfrm>
        </p:grpSpPr>
        <p:sp>
          <p:nvSpPr>
            <p:cNvPr id="32" name="Rectangle 31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53716" y="2907804"/>
              <a:ext cx="2388869" cy="192109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21371" y="5350045"/>
            <a:ext cx="191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Reality:</a:t>
            </a:r>
          </a:p>
          <a:p>
            <a:pPr algn="ctr"/>
            <a:r>
              <a:rPr lang="en-US" dirty="0"/>
              <a:t>Trade-off between</a:t>
            </a:r>
          </a:p>
          <a:p>
            <a:pPr algn="ctr"/>
            <a:r>
              <a:rPr lang="en-US" dirty="0"/>
              <a:t>FPR and TPR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74A74-C055-C34E-9165-A751EA6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6BF86-3F56-2C40-9996-17B466F50C7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0823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101519"/>
            <a:ext cx="557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/>
              <a:t>Curve</a:t>
            </a:r>
          </a:p>
          <a:p>
            <a:pPr algn="ctr"/>
            <a:r>
              <a:rPr lang="en-US" sz="6000" dirty="0"/>
              <a:t>Precision </a:t>
            </a:r>
            <a:r>
              <a:rPr lang="mr-IN" sz="6000" dirty="0"/>
              <a:t>–</a:t>
            </a:r>
            <a:r>
              <a:rPr lang="en-US" sz="6000" dirty="0"/>
              <a:t> Recall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8634C-7D74-4D4B-ACD2-DB8C500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790D-894A-A941-AD44-8C3A2CA7837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0500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41486-0792-614A-9224-625B0C43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61CB9-739C-7045-8C9C-AAECB1BEA90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69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736E3-FB8B-B446-BE9A-076B366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8FCCC-89FE-0945-9525-A7F60B2540D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" y="2580940"/>
            <a:ext cx="7656696" cy="147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90A0D-F846-134A-A799-07D078749BA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DD59E-61A1-184B-A324-CCE4C5D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3023635" y="3588152"/>
            <a:ext cx="2632389" cy="25232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1" y="208696"/>
            <a:ext cx="13843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6" y="170544"/>
            <a:ext cx="1308100" cy="901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747" y="436728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                           = 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84645" y="621394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9325" y="774032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43646" y="774032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9243" y="216687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5229" y="71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1609" y="439000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Recall =                            = 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781507" y="623666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6187" y="776304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40508" y="776304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26105" y="218959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02091" y="717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597359" y="437465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9264" y="6269069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539924" y="1329223"/>
            <a:ext cx="2228429" cy="4117772"/>
            <a:chOff x="5539924" y="1329223"/>
            <a:chExt cx="2228429" cy="4117772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539924" y="537499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2"/>
              <a:endCxn id="56" idx="0"/>
            </p:cNvCxnSpPr>
            <p:nvPr/>
          </p:nvCxnSpPr>
          <p:spPr>
            <a:xfrm flipH="1">
              <a:off x="5575924" y="2598461"/>
              <a:ext cx="1612400" cy="277653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874158" cy="2277393"/>
            <a:chOff x="1624126" y="1336676"/>
            <a:chExt cx="1874158" cy="2277393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426284" y="354206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1258128" cy="93615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44806" y="1331149"/>
            <a:ext cx="1160059" cy="2589910"/>
            <a:chOff x="4144806" y="1331149"/>
            <a:chExt cx="1160059" cy="2589910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685317" y="384905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>
              <a:off x="4724836" y="2600387"/>
              <a:ext cx="21937" cy="12592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020338"/>
            <a:chOff x="2902051" y="1330917"/>
            <a:chExt cx="3629744" cy="3020338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975014" y="358261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>
              <a:off x="3482081" y="2600155"/>
              <a:ext cx="528933" cy="98246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184954" y="427925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2"/>
              <a:endCxn id="80" idx="7"/>
            </p:cNvCxnSpPr>
            <p:nvPr/>
          </p:nvCxnSpPr>
          <p:spPr>
            <a:xfrm flipH="1">
              <a:off x="5246410" y="2600389"/>
              <a:ext cx="705356" cy="16894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97589" y="4197635"/>
            <a:ext cx="256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mPA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(mean Precision 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1D04E-242B-8E41-A545-E32C814F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FD47E-DA35-134B-8E61-B5C220E2ECC4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26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11" y="2101519"/>
            <a:ext cx="81823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Curve</a:t>
            </a:r>
          </a:p>
          <a:p>
            <a:pPr algn="ctr"/>
            <a:r>
              <a:rPr lang="en-US" sz="6000" dirty="0"/>
              <a:t>ROC</a:t>
            </a:r>
          </a:p>
          <a:p>
            <a:pPr algn="ctr"/>
            <a:r>
              <a:rPr lang="en-US" sz="4400" dirty="0"/>
              <a:t>(Receiver Operation Characteristic)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1CCD5-B1F7-8F43-B156-83105DF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3011-50F3-EA44-B8F7-D3969754F53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7708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1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5" name="Arc 24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F6BBB4B-7F97-1F47-AB98-BFC32B78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40858-731F-5246-BCDA-E4E7F14CB4E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370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91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  <a:p>
            <a:r>
              <a:rPr lang="en-US" dirty="0"/>
              <a:t>Sensitivity = TPR</a:t>
            </a:r>
          </a:p>
          <a:p>
            <a:r>
              <a:rPr lang="en-US" dirty="0"/>
              <a:t>Specificity = 1-FPR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3" name="Arc 22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81D13F-93AB-AD4A-842F-3B2FD7A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FBE6DE-84A5-554F-99EF-1017B9A4E335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9854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165" y="3152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4DAF0-8A6D-0645-8D05-F2E6467B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6D3AC-9DDD-BE43-89AE-08730BE667C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015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 flipH="1">
            <a:off x="3046502" y="3580833"/>
            <a:ext cx="2639827" cy="24815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595112" y="237170"/>
            <a:ext cx="3887898" cy="882603"/>
            <a:chOff x="504747" y="202393"/>
            <a:chExt cx="3887898" cy="8826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56" y="202393"/>
              <a:ext cx="1308100" cy="8380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4747" y="436728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FPR =                         =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84645" y="621394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59325" y="774032"/>
              <a:ext cx="245904" cy="25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3646" y="774032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243" y="216687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5229" y="7156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3992" y="208696"/>
            <a:ext cx="3887898" cy="878572"/>
            <a:chOff x="4901609" y="208696"/>
            <a:chExt cx="3887898" cy="8785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11" y="208696"/>
              <a:ext cx="1384300" cy="8763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01609" y="439000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TPR =                            =  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781507" y="623666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856187" y="776304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40508" y="776304"/>
              <a:ext cx="245904" cy="2520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26105" y="218959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2091" y="7179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843516" y="43746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7600" y="6253028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FPR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283252" y="1329223"/>
            <a:ext cx="2485101" cy="2305015"/>
            <a:chOff x="5283252" y="1329223"/>
            <a:chExt cx="2485101" cy="2305015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283252" y="356223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 flipH="1">
              <a:off x="5319252" y="2598461"/>
              <a:ext cx="1869072" cy="96377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489150" cy="4346825"/>
            <a:chOff x="1624126" y="1336676"/>
            <a:chExt cx="1489150" cy="4346825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041276" y="5611501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873120" cy="300558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546327" y="1331149"/>
            <a:ext cx="1758538" cy="2894708"/>
            <a:chOff x="3546327" y="1331149"/>
            <a:chExt cx="1758538" cy="2894708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3546327" y="4153857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 flipH="1">
              <a:off x="3607783" y="2600387"/>
              <a:ext cx="1117053" cy="156401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687269"/>
            <a:chOff x="2902051" y="1330917"/>
            <a:chExt cx="3629744" cy="3687269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124788" y="4946186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 flipH="1">
              <a:off x="3160788" y="2600155"/>
              <a:ext cx="321293" cy="23460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4447019" y="362152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80" idx="6"/>
            </p:cNvCxnSpPr>
            <p:nvPr/>
          </p:nvCxnSpPr>
          <p:spPr>
            <a:xfrm flipH="1">
              <a:off x="4519019" y="2600389"/>
              <a:ext cx="1432747" cy="10571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597579" y="4197635"/>
            <a:ext cx="21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Az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(AUC)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0DF77-B7DC-A64A-AF9A-48341C63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22A4F-EC6B-0446-9B35-A4C7F8E810F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24"/>
            <a:ext cx="9144000" cy="339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134"/>
            <a:ext cx="9144000" cy="1804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4636836"/>
            <a:ext cx="1173707" cy="43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1581" y="5137248"/>
            <a:ext cx="185576" cy="390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7855F-9B90-5547-8408-DEFE515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DAFB2-B43B-0843-919F-431C52B94C6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2972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56" y="0"/>
            <a:ext cx="6336387" cy="6575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61C62-FA92-1747-95D3-08B4DF1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2BBF2-D009-B84B-AA89-F0F257968558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2769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1434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EE2BC-6103-D74F-8501-4A9A89A7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BC283-CED4-7341-ABA9-38BFDDD2659D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65351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0589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63318" y="3299532"/>
            <a:ext cx="6134275" cy="2978143"/>
            <a:chOff x="1863318" y="3299532"/>
            <a:chExt cx="6134275" cy="2978143"/>
          </a:xfrm>
        </p:grpSpPr>
        <p:sp>
          <p:nvSpPr>
            <p:cNvPr id="17" name="Oval 16"/>
            <p:cNvSpPr/>
            <p:nvPr/>
          </p:nvSpPr>
          <p:spPr>
            <a:xfrm>
              <a:off x="5176578" y="3299532"/>
              <a:ext cx="596422" cy="452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3318" y="5631344"/>
              <a:ext cx="613427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rebuchet MS" charset="0"/>
                  <a:ea typeface="Trebuchet MS" charset="0"/>
                  <a:cs typeface="Trebuchet MS" charset="0"/>
                </a:rPr>
                <a:t>Example: there are 78 samples of class 1 </a:t>
              </a:r>
              <a:r>
                <a:rPr lang="en-US">
                  <a:latin typeface="Trebuchet MS" charset="0"/>
                  <a:ea typeface="Trebuchet MS" charset="0"/>
                  <a:cs typeface="Trebuchet MS" charset="0"/>
                </a:rPr>
                <a:t>that have been classified as class 3.</a:t>
              </a:r>
              <a:endParaRPr lang="en-US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cxnSp>
          <p:nvCxnSpPr>
            <p:cNvPr id="20" name="Straight Arrow Connector 19"/>
            <p:cNvCxnSpPr>
              <a:cxnSpLocks/>
              <a:stCxn id="17" idx="3"/>
            </p:cNvCxnSpPr>
            <p:nvPr/>
          </p:nvCxnSpPr>
          <p:spPr>
            <a:xfrm flipH="1">
              <a:off x="2865863" y="3685571"/>
              <a:ext cx="2398059" cy="1945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4D6A-F282-FB4A-A7DC-FB868C4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87644-E26F-2243-B646-78D2D1450CCB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383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629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632C-917F-734B-97BC-CFC2C38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53955-9B62-C344-A82C-B69B930A533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453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5FB4F-BC80-DF4E-8619-5E4AE8AF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CDA09-7A6C-D84E-888B-5200FC69505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5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49673" y="3492498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1989" y="329953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 = TP+FN (positive instances)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1946" y="3890561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4262" y="369759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N = FP+TN (negative instances)</a:t>
            </a:r>
          </a:p>
        </p:txBody>
      </p:sp>
      <p:cxnSp>
        <p:nvCxnSpPr>
          <p:cNvPr id="23" name="Elbow Connector 22"/>
          <p:cNvCxnSpPr>
            <a:stCxn id="2" idx="2"/>
          </p:cNvCxnSpPr>
          <p:nvPr/>
        </p:nvCxnSpPr>
        <p:spPr>
          <a:xfrm rot="16200000" flipH="1">
            <a:off x="4479802" y="3042996"/>
            <a:ext cx="173937" cy="2245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7909" y="4052436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 = TP+FP (detections)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4C079-0669-3F47-9B4B-FFDEDCE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FB708-F0B1-BD4A-911A-910298A6023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CA85B-0553-344D-A91C-6BBAA725B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69" y="4541688"/>
            <a:ext cx="6912000" cy="7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CAE3-ACE7-8948-8235-DDC7BDC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5B85-2C73-B740-B366-117E88AF1DD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664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7233551" y="33640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: class 0 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2396079" y="2181572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0" name="Group 699"/>
          <p:cNvGrpSpPr/>
          <p:nvPr/>
        </p:nvGrpSpPr>
        <p:grpSpPr>
          <a:xfrm>
            <a:off x="4445123" y="3901821"/>
            <a:ext cx="837001" cy="978932"/>
            <a:chOff x="6288911" y="1240420"/>
            <a:chExt cx="837001" cy="978932"/>
          </a:xfrm>
        </p:grpSpPr>
        <p:sp>
          <p:nvSpPr>
            <p:cNvPr id="701" name="TextBox 70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3973799" y="3184400"/>
            <a:ext cx="837001" cy="978932"/>
            <a:chOff x="6288911" y="1240420"/>
            <a:chExt cx="837001" cy="978932"/>
          </a:xfrm>
        </p:grpSpPr>
        <p:sp>
          <p:nvSpPr>
            <p:cNvPr id="709" name="TextBox 708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3118552" y="3544196"/>
            <a:ext cx="837001" cy="978932"/>
            <a:chOff x="6288911" y="1240420"/>
            <a:chExt cx="837001" cy="978932"/>
          </a:xfrm>
        </p:grpSpPr>
        <p:sp>
          <p:nvSpPr>
            <p:cNvPr id="717" name="TextBox 716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3927777" y="3875895"/>
            <a:ext cx="837001" cy="978932"/>
            <a:chOff x="6288911" y="1240420"/>
            <a:chExt cx="837001" cy="978932"/>
          </a:xfrm>
        </p:grpSpPr>
        <p:sp>
          <p:nvSpPr>
            <p:cNvPr id="725" name="TextBox 724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6" name="TextBox 725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625843" y="3506563"/>
            <a:ext cx="837001" cy="978932"/>
            <a:chOff x="6288911" y="1240420"/>
            <a:chExt cx="837001" cy="978932"/>
          </a:xfrm>
        </p:grpSpPr>
        <p:sp>
          <p:nvSpPr>
            <p:cNvPr id="733" name="TextBox 732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3966559" y="3405745"/>
            <a:ext cx="837001" cy="978932"/>
            <a:chOff x="6288911" y="1240420"/>
            <a:chExt cx="837001" cy="978932"/>
          </a:xfrm>
        </p:grpSpPr>
        <p:sp>
          <p:nvSpPr>
            <p:cNvPr id="741" name="TextBox 74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48" name="TextBox 747"/>
          <p:cNvSpPr txBox="1"/>
          <p:nvPr/>
        </p:nvSpPr>
        <p:spPr>
          <a:xfrm>
            <a:off x="2825519" y="2825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49" name="TextBox 748"/>
          <p:cNvSpPr txBox="1"/>
          <p:nvPr/>
        </p:nvSpPr>
        <p:spPr>
          <a:xfrm>
            <a:off x="3394608" y="29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4091018" y="2389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1" name="TextBox 750"/>
          <p:cNvSpPr txBox="1"/>
          <p:nvPr/>
        </p:nvSpPr>
        <p:spPr>
          <a:xfrm>
            <a:off x="4845301" y="2657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2" name="TextBox 751"/>
          <p:cNvSpPr txBox="1"/>
          <p:nvPr/>
        </p:nvSpPr>
        <p:spPr>
          <a:xfrm>
            <a:off x="4997701" y="3076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5694111" y="3228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5846511" y="4203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6031706" y="3717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5443327" y="3869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5595727" y="476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4845302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3930903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4199050" y="5113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1" name="TextBox 760"/>
          <p:cNvSpPr txBox="1"/>
          <p:nvPr/>
        </p:nvSpPr>
        <p:spPr>
          <a:xfrm>
            <a:off x="3089811" y="5266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2" name="TextBox 761"/>
          <p:cNvSpPr txBox="1"/>
          <p:nvPr/>
        </p:nvSpPr>
        <p:spPr>
          <a:xfrm>
            <a:off x="3242211" y="4677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2491786" y="4517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2713635" y="38366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2935484" y="40585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cxnSp>
        <p:nvCxnSpPr>
          <p:cNvPr id="766" name="Straight Arrow Connector 765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7" name="TextBox 766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BCE5-8F8B-9841-95AB-9AEABB9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9C77E3-950A-C54B-BB08-2F78EBB2843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083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10823</TotalTime>
  <Words>918</Words>
  <Application>Microsoft Macintosh PowerPoint</Application>
  <PresentationFormat>On-screen Show (4:3)</PresentationFormat>
  <Paragraphs>339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305</cp:revision>
  <dcterms:created xsi:type="dcterms:W3CDTF">2013-11-07T20:27:34Z</dcterms:created>
  <dcterms:modified xsi:type="dcterms:W3CDTF">2020-06-12T10:42:49Z</dcterms:modified>
</cp:coreProperties>
</file>