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  <p:sldId id="257" r:id="rId4"/>
  </p:sldIdLst>
  <p:sldSz cx="12192000" cy="21258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3"/>
    <p:restoredTop sz="96327"/>
  </p:normalViewPr>
  <p:slideViewPr>
    <p:cSldViewPr snapToGrid="0" snapToObjects="1">
      <p:cViewPr>
        <p:scale>
          <a:sx n="100" d="100"/>
          <a:sy n="100" d="100"/>
        </p:scale>
        <p:origin x="7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79066"/>
            <a:ext cx="10363200" cy="74010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165484"/>
            <a:ext cx="9144000" cy="513247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31803"/>
            <a:ext cx="2628900" cy="1801535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31803"/>
            <a:ext cx="7734300" cy="1801535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0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299797"/>
            <a:ext cx="10515600" cy="884282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226278"/>
            <a:ext cx="10515600" cy="465023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5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659015"/>
            <a:ext cx="5181600" cy="134881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659015"/>
            <a:ext cx="5181600" cy="134881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1807"/>
            <a:ext cx="10515600" cy="410893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11216"/>
            <a:ext cx="5157787" cy="25539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765153"/>
            <a:ext cx="5157787" cy="114213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11216"/>
            <a:ext cx="5183188" cy="25539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765153"/>
            <a:ext cx="5183188" cy="114213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7214"/>
            <a:ext cx="3932237" cy="49602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60794"/>
            <a:ext cx="6172200" cy="1510711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77464"/>
            <a:ext cx="3932237" cy="118150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7214"/>
            <a:ext cx="3932237" cy="49602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060794"/>
            <a:ext cx="6172200" cy="1510711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77464"/>
            <a:ext cx="3932237" cy="118150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31807"/>
            <a:ext cx="10515600" cy="4108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659015"/>
            <a:ext cx="10515600" cy="1348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9703219"/>
            <a:ext cx="2743200" cy="1131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9703219"/>
            <a:ext cx="4114800" cy="1131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9703219"/>
            <a:ext cx="2743200" cy="1131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CA8BF-4ABC-1E4D-AA77-50255000418F}"/>
              </a:ext>
            </a:extLst>
          </p:cNvPr>
          <p:cNvSpPr txBox="1"/>
          <p:nvPr/>
        </p:nvSpPr>
        <p:spPr>
          <a:xfrm>
            <a:off x="1093216" y="921512"/>
            <a:ext cx="8732712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Esquema</a:t>
            </a:r>
            <a:r>
              <a:rPr lang="en-US" sz="3200" dirty="0"/>
              <a:t> General para </a:t>
            </a:r>
            <a:r>
              <a:rPr lang="en-US" sz="3200" dirty="0" err="1"/>
              <a:t>Selección</a:t>
            </a:r>
            <a:r>
              <a:rPr lang="en-US" sz="3200" dirty="0"/>
              <a:t> de </a:t>
            </a:r>
            <a:r>
              <a:rPr lang="en-US" sz="3200" dirty="0" err="1"/>
              <a:t>Características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	</a:t>
            </a:r>
            <a:r>
              <a:rPr lang="en-US" dirty="0" err="1"/>
              <a:t>Colección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originales</a:t>
            </a:r>
            <a:r>
              <a:rPr lang="en-US" dirty="0"/>
              <a:t> (</a:t>
            </a:r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imágenes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1.	 </a:t>
            </a:r>
            <a:r>
              <a:rPr lang="en-US" dirty="0" err="1"/>
              <a:t>Extracción</a:t>
            </a:r>
            <a:r>
              <a:rPr lang="en-US" dirty="0"/>
              <a:t> de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	</a:t>
            </a:r>
            <a:r>
              <a:rPr lang="en-US" dirty="0" err="1"/>
              <a:t>Definición</a:t>
            </a:r>
            <a:r>
              <a:rPr lang="en-US" dirty="0"/>
              <a:t> de set de </a:t>
            </a:r>
            <a:r>
              <a:rPr lang="en-US" dirty="0" err="1"/>
              <a:t>datos</a:t>
            </a:r>
            <a:r>
              <a:rPr lang="en-US" dirty="0"/>
              <a:t> de Training / Testing</a:t>
            </a:r>
          </a:p>
          <a:p>
            <a:endParaRPr lang="en-US" dirty="0"/>
          </a:p>
          <a:p>
            <a:r>
              <a:rPr lang="en-US" dirty="0"/>
              <a:t>3.	Cleaning: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correlacionadas</a:t>
            </a:r>
            <a:r>
              <a:rPr lang="en-US" dirty="0"/>
              <a:t> o </a:t>
            </a:r>
            <a:r>
              <a:rPr lang="en-US" dirty="0" err="1"/>
              <a:t>constantes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4.	</a:t>
            </a:r>
            <a:r>
              <a:rPr lang="en-US" dirty="0" err="1"/>
              <a:t>Normalización</a:t>
            </a:r>
            <a:r>
              <a:rPr lang="en-US" dirty="0"/>
              <a:t> de </a:t>
            </a:r>
            <a:r>
              <a:rPr lang="en-US" dirty="0" err="1"/>
              <a:t>Características</a:t>
            </a:r>
            <a:r>
              <a:rPr lang="en-US" dirty="0"/>
              <a:t> (</a:t>
            </a:r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MinMax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5.	</a:t>
            </a:r>
            <a:r>
              <a:rPr lang="en-US" dirty="0" err="1"/>
              <a:t>Selección</a:t>
            </a:r>
            <a:r>
              <a:rPr lang="en-US" dirty="0"/>
              <a:t> de </a:t>
            </a:r>
            <a:r>
              <a:rPr lang="en-US" dirty="0" err="1"/>
              <a:t>Características</a:t>
            </a:r>
            <a:r>
              <a:rPr lang="en-US" dirty="0"/>
              <a:t> (</a:t>
            </a:r>
            <a:r>
              <a:rPr lang="en-US" dirty="0" err="1"/>
              <a:t>ejemplo</a:t>
            </a:r>
            <a:r>
              <a:rPr lang="en-US" dirty="0"/>
              <a:t>: SFS)</a:t>
            </a:r>
          </a:p>
          <a:p>
            <a:endParaRPr lang="en-US" dirty="0"/>
          </a:p>
          <a:p>
            <a:r>
              <a:rPr lang="en-US" dirty="0"/>
              <a:t>6.	</a:t>
            </a:r>
            <a:r>
              <a:rPr lang="en-US" dirty="0" err="1"/>
              <a:t>Diseño</a:t>
            </a:r>
            <a:r>
              <a:rPr lang="en-US" dirty="0"/>
              <a:t> del </a:t>
            </a:r>
            <a:r>
              <a:rPr lang="en-US" dirty="0" err="1"/>
              <a:t>Clasificador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de Training (</a:t>
            </a:r>
            <a:r>
              <a:rPr lang="en-US" dirty="0" err="1"/>
              <a:t>ejemplo</a:t>
            </a:r>
            <a:r>
              <a:rPr lang="en-US" dirty="0"/>
              <a:t>: KNN)</a:t>
            </a:r>
          </a:p>
          <a:p>
            <a:endParaRPr lang="en-US" dirty="0"/>
          </a:p>
          <a:p>
            <a:r>
              <a:rPr lang="en-US" dirty="0"/>
              <a:t>7.	</a:t>
            </a:r>
            <a:r>
              <a:rPr lang="en-US" dirty="0" err="1"/>
              <a:t>Prueba</a:t>
            </a:r>
            <a:r>
              <a:rPr lang="en-US" dirty="0"/>
              <a:t> del </a:t>
            </a:r>
            <a:r>
              <a:rPr lang="en-US" dirty="0" err="1"/>
              <a:t>Clasificador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de Testing</a:t>
            </a:r>
          </a:p>
          <a:p>
            <a:endParaRPr lang="en-US" dirty="0"/>
          </a:p>
          <a:p>
            <a:r>
              <a:rPr lang="en-US" dirty="0"/>
              <a:t>8.	</a:t>
            </a:r>
            <a:r>
              <a:rPr lang="en-US" dirty="0" err="1"/>
              <a:t>Medición</a:t>
            </a:r>
            <a:r>
              <a:rPr lang="en-US" dirty="0"/>
              <a:t> de </a:t>
            </a:r>
            <a:r>
              <a:rPr lang="en-US" dirty="0" err="1"/>
              <a:t>desempeño</a:t>
            </a:r>
            <a:r>
              <a:rPr lang="en-US" dirty="0"/>
              <a:t> (</a:t>
            </a:r>
            <a:r>
              <a:rPr lang="en-US" dirty="0" err="1"/>
              <a:t>ejemplo</a:t>
            </a:r>
            <a:r>
              <a:rPr lang="en-US" dirty="0"/>
              <a:t>: Accuracy)</a:t>
            </a:r>
          </a:p>
        </p:txBody>
      </p:sp>
    </p:spTree>
    <p:extLst>
      <p:ext uri="{BB962C8B-B14F-4D97-AF65-F5344CB8AC3E}">
        <p14:creationId xmlns:p14="http://schemas.microsoft.com/office/powerpoint/2010/main" val="379470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F7CA89-6B08-3748-B90E-72478B833B11}"/>
              </a:ext>
            </a:extLst>
          </p:cNvPr>
          <p:cNvCxnSpPr>
            <a:cxnSpLocks/>
          </p:cNvCxnSpPr>
          <p:nvPr/>
        </p:nvCxnSpPr>
        <p:spPr>
          <a:xfrm flipV="1">
            <a:off x="2311624" y="3341165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6F9FDB9-970C-984D-A7BF-18457E365E90}"/>
              </a:ext>
            </a:extLst>
          </p:cNvPr>
          <p:cNvSpPr/>
          <p:nvPr/>
        </p:nvSpPr>
        <p:spPr>
          <a:xfrm>
            <a:off x="4977824" y="663700"/>
            <a:ext cx="2664822" cy="5094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17699995" lon="0" rev="0"/>
            </a:camera>
            <a:lightRig rig="threePt" dir="t"/>
          </a:scene3d>
          <a:sp3d extrusionH="1200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AEC7-E5E8-C64A-81F7-085021515C4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593162" y="1679340"/>
            <a:ext cx="836024" cy="987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5CAFE7-B9E1-6145-B3B0-AEF3E7623BC9}"/>
              </a:ext>
            </a:extLst>
          </p:cNvPr>
          <p:cNvSpPr txBox="1"/>
          <p:nvPr/>
        </p:nvSpPr>
        <p:spPr>
          <a:xfrm>
            <a:off x="2788583" y="2667066"/>
            <a:ext cx="16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Training Subset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38F57C-9C2B-AF4C-B418-52665F82F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48941"/>
              </p:ext>
            </p:extLst>
          </p:nvPr>
        </p:nvGraphicFramePr>
        <p:xfrm>
          <a:off x="2500237" y="3098136"/>
          <a:ext cx="2185848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159479775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2273691661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4252DFC0-DF93-F84F-B389-261000CDF9C1}"/>
              </a:ext>
            </a:extLst>
          </p:cNvPr>
          <p:cNvSpPr/>
          <p:nvPr/>
        </p:nvSpPr>
        <p:spPr>
          <a:xfrm>
            <a:off x="4559813" y="918426"/>
            <a:ext cx="171992" cy="11234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5A2C1-C6B6-D640-8702-79D1ACD64154}"/>
              </a:ext>
            </a:extLst>
          </p:cNvPr>
          <p:cNvSpPr txBox="1"/>
          <p:nvPr/>
        </p:nvSpPr>
        <p:spPr>
          <a:xfrm>
            <a:off x="5750788" y="363254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22AEE-2C7D-B248-9D03-D5269AA4CA7B}"/>
              </a:ext>
            </a:extLst>
          </p:cNvPr>
          <p:cNvSpPr txBox="1"/>
          <p:nvPr/>
        </p:nvSpPr>
        <p:spPr>
          <a:xfrm rot="16200000">
            <a:off x="1735986" y="4046976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602-BA5B-EA43-B447-464F8E13198D}"/>
              </a:ext>
            </a:extLst>
          </p:cNvPr>
          <p:cNvCxnSpPr/>
          <p:nvPr/>
        </p:nvCxnSpPr>
        <p:spPr>
          <a:xfrm>
            <a:off x="2500237" y="3563359"/>
            <a:ext cx="18975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5F780A3-4382-E140-8748-E89604DF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39" y="3968727"/>
            <a:ext cx="368300" cy="31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735A2C-E711-9F44-9474-733835906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986" y="3914539"/>
            <a:ext cx="279400" cy="3302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2CE06BF-45B5-4746-95C0-C9AC2ED91004}"/>
              </a:ext>
            </a:extLst>
          </p:cNvPr>
          <p:cNvSpPr/>
          <p:nvPr/>
        </p:nvSpPr>
        <p:spPr>
          <a:xfrm>
            <a:off x="2736330" y="6006408"/>
            <a:ext cx="1418533" cy="5617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Clean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EA73C-6060-404F-90CC-E61EDE91036D}"/>
              </a:ext>
            </a:extLst>
          </p:cNvPr>
          <p:cNvCxnSpPr>
            <a:cxnSpLocks/>
          </p:cNvCxnSpPr>
          <p:nvPr/>
        </p:nvCxnSpPr>
        <p:spPr>
          <a:xfrm flipH="1">
            <a:off x="3445597" y="5466978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1EE31A-669D-004A-85E2-461D5D37EB3C}"/>
              </a:ext>
            </a:extLst>
          </p:cNvPr>
          <p:cNvCxnSpPr>
            <a:cxnSpLocks/>
          </p:cNvCxnSpPr>
          <p:nvPr/>
        </p:nvCxnSpPr>
        <p:spPr>
          <a:xfrm flipH="1">
            <a:off x="3454304" y="6567326"/>
            <a:ext cx="0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9FE76F-8B85-2C40-86D6-C754E877E80B}"/>
              </a:ext>
            </a:extLst>
          </p:cNvPr>
          <p:cNvCxnSpPr>
            <a:cxnSpLocks/>
          </p:cNvCxnSpPr>
          <p:nvPr/>
        </p:nvCxnSpPr>
        <p:spPr>
          <a:xfrm flipV="1">
            <a:off x="2189701" y="7360184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7AF44E8-C4F1-3F49-9308-6C1701C1B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39626"/>
              </p:ext>
            </p:extLst>
          </p:nvPr>
        </p:nvGraphicFramePr>
        <p:xfrm>
          <a:off x="2626510" y="7117155"/>
          <a:ext cx="1639386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4D4F91D-ACA0-5A48-991A-77E56DAAEF90}"/>
              </a:ext>
            </a:extLst>
          </p:cNvPr>
          <p:cNvSpPr txBox="1"/>
          <p:nvPr/>
        </p:nvSpPr>
        <p:spPr>
          <a:xfrm rot="16200000">
            <a:off x="1614063" y="8065995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28C2B-F57A-AB4E-B431-C58A661B898C}"/>
              </a:ext>
            </a:extLst>
          </p:cNvPr>
          <p:cNvSpPr txBox="1"/>
          <p:nvPr/>
        </p:nvSpPr>
        <p:spPr>
          <a:xfrm>
            <a:off x="2726652" y="7474904"/>
            <a:ext cx="11291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 features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BA3622-BDE7-0B4C-8490-2316AA5A3395}"/>
              </a:ext>
            </a:extLst>
          </p:cNvPr>
          <p:cNvSpPr txBox="1"/>
          <p:nvPr/>
        </p:nvSpPr>
        <p:spPr>
          <a:xfrm>
            <a:off x="2649474" y="6581580"/>
            <a:ext cx="78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cleaned</a:t>
            </a:r>
          </a:p>
          <a:p>
            <a:r>
              <a:rPr lang="en-US" sz="1400" i="1" dirty="0"/>
              <a:t>features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370C4E0-DE5D-9E49-BD6D-71C2CAA0962E}"/>
              </a:ext>
            </a:extLst>
          </p:cNvPr>
          <p:cNvSpPr/>
          <p:nvPr/>
        </p:nvSpPr>
        <p:spPr>
          <a:xfrm>
            <a:off x="2370098" y="9973172"/>
            <a:ext cx="1649308" cy="5617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Normalization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8C6C52-23B1-1940-9AB8-3E6B0B742BBF}"/>
              </a:ext>
            </a:extLst>
          </p:cNvPr>
          <p:cNvCxnSpPr>
            <a:cxnSpLocks/>
          </p:cNvCxnSpPr>
          <p:nvPr/>
        </p:nvCxnSpPr>
        <p:spPr>
          <a:xfrm>
            <a:off x="3204804" y="9506476"/>
            <a:ext cx="339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9179CD-3226-994F-90D6-B888C876681A}"/>
              </a:ext>
            </a:extLst>
          </p:cNvPr>
          <p:cNvCxnSpPr>
            <a:cxnSpLocks/>
          </p:cNvCxnSpPr>
          <p:nvPr/>
        </p:nvCxnSpPr>
        <p:spPr>
          <a:xfrm flipH="1">
            <a:off x="3208283" y="10534090"/>
            <a:ext cx="0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2BFDC0-94CC-5D4C-A0D9-DAA2303558FA}"/>
              </a:ext>
            </a:extLst>
          </p:cNvPr>
          <p:cNvCxnSpPr>
            <a:cxnSpLocks/>
          </p:cNvCxnSpPr>
          <p:nvPr/>
        </p:nvCxnSpPr>
        <p:spPr>
          <a:xfrm flipV="1">
            <a:off x="2172282" y="11326948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5D985B2-133A-614F-B0ED-1C05DF9D0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00921"/>
              </p:ext>
            </p:extLst>
          </p:nvPr>
        </p:nvGraphicFramePr>
        <p:xfrm>
          <a:off x="2609091" y="11083919"/>
          <a:ext cx="1639386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DFD7578-C8AD-D34C-9EDF-28E4DCF34235}"/>
              </a:ext>
            </a:extLst>
          </p:cNvPr>
          <p:cNvSpPr txBox="1"/>
          <p:nvPr/>
        </p:nvSpPr>
        <p:spPr>
          <a:xfrm rot="16200000">
            <a:off x="1596644" y="12032759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DACA3F-A32E-2441-BA8B-6E984DEB390C}"/>
              </a:ext>
            </a:extLst>
          </p:cNvPr>
          <p:cNvSpPr txBox="1"/>
          <p:nvPr/>
        </p:nvSpPr>
        <p:spPr>
          <a:xfrm>
            <a:off x="2709233" y="11400102"/>
            <a:ext cx="11291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 features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F764FE-F63A-0947-A7F9-439C54D94134}"/>
              </a:ext>
            </a:extLst>
          </p:cNvPr>
          <p:cNvSpPr txBox="1"/>
          <p:nvPr/>
        </p:nvSpPr>
        <p:spPr>
          <a:xfrm>
            <a:off x="2155259" y="10548344"/>
            <a:ext cx="994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/>
              <a:t>normalized</a:t>
            </a:r>
          </a:p>
          <a:p>
            <a:pPr algn="r"/>
            <a:r>
              <a:rPr lang="en-US" sz="1400" i="1" dirty="0"/>
              <a:t>features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F22DFEF-2D39-E441-9C20-4774F698E381}"/>
              </a:ext>
            </a:extLst>
          </p:cNvPr>
          <p:cNvSpPr/>
          <p:nvPr/>
        </p:nvSpPr>
        <p:spPr>
          <a:xfrm>
            <a:off x="2604735" y="13819712"/>
            <a:ext cx="1223202" cy="6949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Selection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9892C7-4CE9-AD46-8916-C611DB59A9C8}"/>
              </a:ext>
            </a:extLst>
          </p:cNvPr>
          <p:cNvCxnSpPr>
            <a:cxnSpLocks/>
          </p:cNvCxnSpPr>
          <p:nvPr/>
        </p:nvCxnSpPr>
        <p:spPr>
          <a:xfrm>
            <a:off x="3190057" y="13486299"/>
            <a:ext cx="339" cy="333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14C815-E358-914C-A0A8-0CA22C71EFD5}"/>
              </a:ext>
            </a:extLst>
          </p:cNvPr>
          <p:cNvCxnSpPr>
            <a:cxnSpLocks/>
          </p:cNvCxnSpPr>
          <p:nvPr/>
        </p:nvCxnSpPr>
        <p:spPr>
          <a:xfrm flipH="1">
            <a:off x="3432531" y="14513913"/>
            <a:ext cx="5227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5D1231-DEAC-EE4A-8CF1-086930AC4727}"/>
              </a:ext>
            </a:extLst>
          </p:cNvPr>
          <p:cNvCxnSpPr>
            <a:cxnSpLocks/>
          </p:cNvCxnSpPr>
          <p:nvPr/>
        </p:nvCxnSpPr>
        <p:spPr>
          <a:xfrm flipV="1">
            <a:off x="2468375" y="15306773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A8D2CA7-BB90-7C4E-98C3-0B00F67AC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40219"/>
              </p:ext>
            </p:extLst>
          </p:nvPr>
        </p:nvGraphicFramePr>
        <p:xfrm>
          <a:off x="2905184" y="15063742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DAA9528-9391-984B-9705-B02F5DB589FB}"/>
              </a:ext>
            </a:extLst>
          </p:cNvPr>
          <p:cNvSpPr txBox="1"/>
          <p:nvPr/>
        </p:nvSpPr>
        <p:spPr>
          <a:xfrm rot="16200000">
            <a:off x="1892739" y="16012582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0BC71A-99DD-BD4B-818B-EB7547AF64E5}"/>
              </a:ext>
            </a:extLst>
          </p:cNvPr>
          <p:cNvSpPr txBox="1"/>
          <p:nvPr/>
        </p:nvSpPr>
        <p:spPr>
          <a:xfrm>
            <a:off x="2889543" y="15300264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64BCDC-3980-064D-BB2C-55C2135C38C9}"/>
              </a:ext>
            </a:extLst>
          </p:cNvPr>
          <p:cNvSpPr txBox="1"/>
          <p:nvPr/>
        </p:nvSpPr>
        <p:spPr>
          <a:xfrm>
            <a:off x="2589754" y="14528167"/>
            <a:ext cx="78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/>
              <a:t>selected</a:t>
            </a:r>
          </a:p>
          <a:p>
            <a:pPr algn="r"/>
            <a:r>
              <a:rPr lang="en-US" sz="1400" i="1" dirty="0"/>
              <a:t>features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AAB7BBD-0CFC-154A-8F55-88B8BD49D66C}"/>
              </a:ext>
            </a:extLst>
          </p:cNvPr>
          <p:cNvSpPr/>
          <p:nvPr/>
        </p:nvSpPr>
        <p:spPr>
          <a:xfrm>
            <a:off x="2613442" y="17830711"/>
            <a:ext cx="1649308" cy="6949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Classifier</a:t>
            </a:r>
          </a:p>
          <a:p>
            <a:pPr algn="ctr"/>
            <a:r>
              <a:rPr lang="en-US" dirty="0"/>
              <a:t>Training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6E34D7-21BA-B94B-9286-3C533D5E7B38}"/>
              </a:ext>
            </a:extLst>
          </p:cNvPr>
          <p:cNvCxnSpPr>
            <a:cxnSpLocks/>
          </p:cNvCxnSpPr>
          <p:nvPr/>
        </p:nvCxnSpPr>
        <p:spPr>
          <a:xfrm>
            <a:off x="3307043" y="17362967"/>
            <a:ext cx="339" cy="46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109476A-A5B5-A144-967A-603A8A43659A}"/>
              </a:ext>
            </a:extLst>
          </p:cNvPr>
          <p:cNvSpPr txBox="1"/>
          <p:nvPr/>
        </p:nvSpPr>
        <p:spPr>
          <a:xfrm>
            <a:off x="2834719" y="3400465"/>
            <a:ext cx="11916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 features</a:t>
            </a:r>
          </a:p>
        </p:txBody>
      </p:sp>
      <p:sp>
        <p:nvSpPr>
          <p:cNvPr id="89" name="Left Brace 88">
            <a:extLst>
              <a:ext uri="{FF2B5EF4-FFF2-40B4-BE49-F238E27FC236}">
                <a16:creationId xmlns:a16="http://schemas.microsoft.com/office/drawing/2014/main" id="{5FABD9E6-EC7B-624B-BE34-3A8EE67CC64D}"/>
              </a:ext>
            </a:extLst>
          </p:cNvPr>
          <p:cNvSpPr/>
          <p:nvPr/>
        </p:nvSpPr>
        <p:spPr>
          <a:xfrm rot="16200000">
            <a:off x="3338799" y="4356945"/>
            <a:ext cx="214113" cy="19144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3316C-70CA-DD45-A50B-FCB26CAA7307}"/>
              </a:ext>
            </a:extLst>
          </p:cNvPr>
          <p:cNvCxnSpPr/>
          <p:nvPr/>
        </p:nvCxnSpPr>
        <p:spPr>
          <a:xfrm flipH="1">
            <a:off x="4154863" y="5131272"/>
            <a:ext cx="434099" cy="1970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7CDDEAC3-28AA-AC40-83CC-C1E5FF59EFFF}"/>
              </a:ext>
            </a:extLst>
          </p:cNvPr>
          <p:cNvSpPr/>
          <p:nvPr/>
        </p:nvSpPr>
        <p:spPr>
          <a:xfrm rot="16200000">
            <a:off x="3182496" y="8674907"/>
            <a:ext cx="255411" cy="1375814"/>
          </a:xfrm>
          <a:prstGeom prst="leftBrace">
            <a:avLst>
              <a:gd name="adj1" fmla="val 8333"/>
              <a:gd name="adj2" fmla="val 424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6594D9-AA33-E841-914C-FE7EAA9FBAD1}"/>
              </a:ext>
            </a:extLst>
          </p:cNvPr>
          <p:cNvCxnSpPr>
            <a:cxnSpLocks/>
          </p:cNvCxnSpPr>
          <p:nvPr/>
        </p:nvCxnSpPr>
        <p:spPr>
          <a:xfrm>
            <a:off x="4121745" y="9150291"/>
            <a:ext cx="0" cy="19212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7D20BA6B-1305-694A-A42C-C1C38E13837A}"/>
              </a:ext>
            </a:extLst>
          </p:cNvPr>
          <p:cNvSpPr/>
          <p:nvPr/>
        </p:nvSpPr>
        <p:spPr>
          <a:xfrm rot="16200000">
            <a:off x="3168640" y="12557643"/>
            <a:ext cx="255411" cy="1375814"/>
          </a:xfrm>
          <a:prstGeom prst="leftBrace">
            <a:avLst>
              <a:gd name="adj1" fmla="val 8333"/>
              <a:gd name="adj2" fmla="val 424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C9F148-95AE-EF42-8F84-747C90B75494}"/>
              </a:ext>
            </a:extLst>
          </p:cNvPr>
          <p:cNvCxnSpPr>
            <a:cxnSpLocks/>
          </p:cNvCxnSpPr>
          <p:nvPr/>
        </p:nvCxnSpPr>
        <p:spPr>
          <a:xfrm flipH="1">
            <a:off x="3855807" y="13117055"/>
            <a:ext cx="265938" cy="193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9139F27-473C-0E4B-8EFE-A91C063A2934}"/>
              </a:ext>
            </a:extLst>
          </p:cNvPr>
          <p:cNvCxnSpPr>
            <a:cxnSpLocks/>
          </p:cNvCxnSpPr>
          <p:nvPr/>
        </p:nvCxnSpPr>
        <p:spPr>
          <a:xfrm flipH="1">
            <a:off x="3569133" y="13414823"/>
            <a:ext cx="513749" cy="4048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C2EAEFB-058C-3048-BA1D-4FBE6709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85" y="3452297"/>
            <a:ext cx="368300" cy="3175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C8F11FB-9B50-3049-9D3A-4F9BE643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35" y="4464992"/>
            <a:ext cx="279400" cy="3302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837C358-EC70-EF42-9A53-F8A5BE8DDF41}"/>
              </a:ext>
            </a:extLst>
          </p:cNvPr>
          <p:cNvSpPr txBox="1"/>
          <p:nvPr/>
        </p:nvSpPr>
        <p:spPr>
          <a:xfrm>
            <a:off x="6707887" y="3415879"/>
            <a:ext cx="332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Matrix of N x m elements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5A76A4-0FF6-E944-A33A-C49439E0A863}"/>
              </a:ext>
            </a:extLst>
          </p:cNvPr>
          <p:cNvSpPr txBox="1"/>
          <p:nvPr/>
        </p:nvSpPr>
        <p:spPr>
          <a:xfrm>
            <a:off x="6735220" y="4445426"/>
            <a:ext cx="310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Vector of N x 1 elements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F5720D3-0228-6645-B62E-9FC654BEAC2E}"/>
              </a:ext>
            </a:extLst>
          </p:cNvPr>
          <p:cNvSpPr txBox="1"/>
          <p:nvPr/>
        </p:nvSpPr>
        <p:spPr>
          <a:xfrm>
            <a:off x="6096000" y="5912985"/>
            <a:ext cx="4028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Remove correlated and constant features</a:t>
            </a:r>
          </a:p>
          <a:p>
            <a:r>
              <a:rPr lang="en-US" i="1" dirty="0">
                <a:solidFill>
                  <a:srgbClr val="0070C0"/>
                </a:solidFill>
              </a:rPr>
              <a:t>Clone q features of m features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8766C1A-5ED8-ED48-BCEC-6A03A4F0A87E}"/>
              </a:ext>
            </a:extLst>
          </p:cNvPr>
          <p:cNvCxnSpPr>
            <a:cxnSpLocks/>
          </p:cNvCxnSpPr>
          <p:nvPr/>
        </p:nvCxnSpPr>
        <p:spPr>
          <a:xfrm flipH="1" flipV="1">
            <a:off x="4533686" y="6235524"/>
            <a:ext cx="1403565" cy="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15089E9-B5D2-434C-8308-3220E2E0D743}"/>
              </a:ext>
            </a:extLst>
          </p:cNvPr>
          <p:cNvSpPr txBox="1"/>
          <p:nvPr/>
        </p:nvSpPr>
        <p:spPr>
          <a:xfrm>
            <a:off x="5937251" y="9781168"/>
            <a:ext cx="604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Linear Transformation of each column: </a:t>
            </a:r>
          </a:p>
          <a:p>
            <a:r>
              <a:rPr lang="en-US" i="1" dirty="0" err="1"/>
              <a:t>MinMax</a:t>
            </a:r>
            <a:r>
              <a:rPr lang="en-US" i="1" dirty="0"/>
              <a:t>:</a:t>
            </a:r>
            <a:r>
              <a:rPr lang="en-US" i="1" dirty="0">
                <a:solidFill>
                  <a:srgbClr val="0070C0"/>
                </a:solidFill>
              </a:rPr>
              <a:t>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Max(column) = 1</a:t>
            </a:r>
            <a:r>
              <a:rPr lang="en-US" i="1" dirty="0">
                <a:solidFill>
                  <a:srgbClr val="0070C0"/>
                </a:solidFill>
              </a:rPr>
              <a:t> 		</a:t>
            </a:r>
            <a:r>
              <a:rPr lang="en-US" i="1" dirty="0"/>
              <a:t>Var1:</a:t>
            </a:r>
            <a:r>
              <a:rPr lang="en-US" i="1" dirty="0">
                <a:solidFill>
                  <a:srgbClr val="0070C0"/>
                </a:solidFill>
              </a:rPr>
              <a:t>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Std(column) = 1</a:t>
            </a:r>
          </a:p>
          <a:p>
            <a:r>
              <a:rPr lang="en-US" i="1" dirty="0">
                <a:solidFill>
                  <a:srgbClr val="0070C0"/>
                </a:solidFill>
              </a:rPr>
              <a:t>	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Min(column) = 0</a:t>
            </a:r>
            <a:r>
              <a:rPr lang="en-US" i="1" dirty="0">
                <a:solidFill>
                  <a:srgbClr val="0070C0"/>
                </a:solidFill>
              </a:rPr>
              <a:t>			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Mean(column) = 0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6D69D5-357C-8D4A-8887-B4AFBF72965B}"/>
              </a:ext>
            </a:extLst>
          </p:cNvPr>
          <p:cNvCxnSpPr>
            <a:cxnSpLocks/>
          </p:cNvCxnSpPr>
          <p:nvPr/>
        </p:nvCxnSpPr>
        <p:spPr>
          <a:xfrm flipH="1" flipV="1">
            <a:off x="4374937" y="10226184"/>
            <a:ext cx="1403565" cy="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EEB8787-CF1F-DF44-94E3-74B795C8E719}"/>
              </a:ext>
            </a:extLst>
          </p:cNvPr>
          <p:cNvSpPr txBox="1"/>
          <p:nvPr/>
        </p:nvSpPr>
        <p:spPr>
          <a:xfrm>
            <a:off x="6096000" y="13986108"/>
            <a:ext cx="4600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Feature Selection algorithm (like SFS, B&amp;B, etc.)</a:t>
            </a:r>
          </a:p>
          <a:p>
            <a:r>
              <a:rPr lang="en-US" i="1" dirty="0">
                <a:solidFill>
                  <a:srgbClr val="0070C0"/>
                </a:solidFill>
              </a:rPr>
              <a:t>Clone p features of q features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D77D4DE-61B3-6344-9B00-BD42E0E787AB}"/>
              </a:ext>
            </a:extLst>
          </p:cNvPr>
          <p:cNvCxnSpPr>
            <a:cxnSpLocks/>
          </p:cNvCxnSpPr>
          <p:nvPr/>
        </p:nvCxnSpPr>
        <p:spPr>
          <a:xfrm flipH="1" flipV="1">
            <a:off x="4533686" y="14177124"/>
            <a:ext cx="1403565" cy="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1B944F2-6EEE-CF46-B402-6AF546909AEF}"/>
              </a:ext>
            </a:extLst>
          </p:cNvPr>
          <p:cNvSpPr txBox="1"/>
          <p:nvPr/>
        </p:nvSpPr>
        <p:spPr>
          <a:xfrm>
            <a:off x="6096000" y="18014590"/>
            <a:ext cx="458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Classifier (like KNN, SVM, Neural Network, etc.)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F77F1E4-FF71-C941-88B3-390E1AC2347A}"/>
              </a:ext>
            </a:extLst>
          </p:cNvPr>
          <p:cNvCxnSpPr>
            <a:cxnSpLocks/>
          </p:cNvCxnSpPr>
          <p:nvPr/>
        </p:nvCxnSpPr>
        <p:spPr>
          <a:xfrm flipH="1" flipV="1">
            <a:off x="4533686" y="18205606"/>
            <a:ext cx="1403565" cy="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3C83103-05B5-C549-99D9-C5FA1500744D}"/>
              </a:ext>
            </a:extLst>
          </p:cNvPr>
          <p:cNvCxnSpPr>
            <a:cxnSpLocks/>
          </p:cNvCxnSpPr>
          <p:nvPr/>
        </p:nvCxnSpPr>
        <p:spPr>
          <a:xfrm>
            <a:off x="3435134" y="18522221"/>
            <a:ext cx="339" cy="333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57FC7F8E-8327-BD45-8987-3707FF950507}"/>
              </a:ext>
            </a:extLst>
          </p:cNvPr>
          <p:cNvSpPr/>
          <p:nvPr/>
        </p:nvSpPr>
        <p:spPr>
          <a:xfrm rot="16200000">
            <a:off x="3252669" y="16861895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D869136-86EE-5B42-A5E3-F7A2CFB95E62}"/>
              </a:ext>
            </a:extLst>
          </p:cNvPr>
          <p:cNvCxnSpPr>
            <a:cxnSpLocks/>
          </p:cNvCxnSpPr>
          <p:nvPr/>
        </p:nvCxnSpPr>
        <p:spPr>
          <a:xfrm>
            <a:off x="3855755" y="17096635"/>
            <a:ext cx="0" cy="7461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5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F7CA89-6B08-3748-B90E-72478B833B11}"/>
              </a:ext>
            </a:extLst>
          </p:cNvPr>
          <p:cNvCxnSpPr>
            <a:cxnSpLocks/>
          </p:cNvCxnSpPr>
          <p:nvPr/>
        </p:nvCxnSpPr>
        <p:spPr>
          <a:xfrm flipV="1">
            <a:off x="2311624" y="2977911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398166E-43A4-EF4B-8ACF-29259E390608}"/>
              </a:ext>
            </a:extLst>
          </p:cNvPr>
          <p:cNvSpPr/>
          <p:nvPr/>
        </p:nvSpPr>
        <p:spPr>
          <a:xfrm>
            <a:off x="4975581" y="1467785"/>
            <a:ext cx="2664822" cy="509452"/>
          </a:xfrm>
          <a:prstGeom prst="ellipse">
            <a:avLst/>
          </a:prstGeom>
          <a:solidFill>
            <a:schemeClr val="accent2"/>
          </a:solidFill>
          <a:scene3d>
            <a:camera prst="orthographicFront">
              <a:rot lat="17699995" lon="0" rev="0"/>
            </a:camera>
            <a:lightRig rig="freezing" dir="t"/>
          </a:scene3d>
          <a:sp3d extrusionH="438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F9FDB9-970C-984D-A7BF-18457E365E90}"/>
              </a:ext>
            </a:extLst>
          </p:cNvPr>
          <p:cNvSpPr/>
          <p:nvPr/>
        </p:nvSpPr>
        <p:spPr>
          <a:xfrm>
            <a:off x="4977824" y="300446"/>
            <a:ext cx="2664822" cy="5094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17699995" lon="0" rev="0"/>
            </a:camera>
            <a:lightRig rig="threePt" dir="t"/>
          </a:scene3d>
          <a:sp3d extrusionH="1200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AEC7-E5E8-C64A-81F7-085021515C4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593162" y="1316086"/>
            <a:ext cx="836024" cy="987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5CAFE7-B9E1-6145-B3B0-AEF3E7623BC9}"/>
              </a:ext>
            </a:extLst>
          </p:cNvPr>
          <p:cNvSpPr txBox="1"/>
          <p:nvPr/>
        </p:nvSpPr>
        <p:spPr>
          <a:xfrm>
            <a:off x="2788583" y="2303812"/>
            <a:ext cx="16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Training Subset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38F57C-9C2B-AF4C-B418-52665F82FC2F}"/>
              </a:ext>
            </a:extLst>
          </p:cNvPr>
          <p:cNvGraphicFramePr>
            <a:graphicFrameLocks noGrp="1"/>
          </p:cNvGraphicFramePr>
          <p:nvPr/>
        </p:nvGraphicFramePr>
        <p:xfrm>
          <a:off x="2500237" y="2734882"/>
          <a:ext cx="2185848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159479775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2273691661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4252DFC0-DF93-F84F-B389-261000CDF9C1}"/>
              </a:ext>
            </a:extLst>
          </p:cNvPr>
          <p:cNvSpPr/>
          <p:nvPr/>
        </p:nvSpPr>
        <p:spPr>
          <a:xfrm>
            <a:off x="4559813" y="555172"/>
            <a:ext cx="171992" cy="11234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379C7-89F3-C84C-BFB8-CA0DE645B02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99846" y="1977237"/>
            <a:ext cx="812497" cy="326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3BA7AD-3080-F341-9D77-446DCA02F736}"/>
              </a:ext>
            </a:extLst>
          </p:cNvPr>
          <p:cNvSpPr txBox="1"/>
          <p:nvPr/>
        </p:nvSpPr>
        <p:spPr>
          <a:xfrm>
            <a:off x="8151462" y="2303812"/>
            <a:ext cx="152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Testing Subset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909382-D298-074C-B757-050F6DEE678B}"/>
              </a:ext>
            </a:extLst>
          </p:cNvPr>
          <p:cNvGraphicFramePr>
            <a:graphicFrameLocks noGrp="1"/>
          </p:cNvGraphicFramePr>
          <p:nvPr/>
        </p:nvGraphicFramePr>
        <p:xfrm>
          <a:off x="7888665" y="2747945"/>
          <a:ext cx="2185848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159479775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2273691661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F447F686-9761-1243-8D77-B1D6B3DD6A1E}"/>
              </a:ext>
            </a:extLst>
          </p:cNvPr>
          <p:cNvSpPr/>
          <p:nvPr/>
        </p:nvSpPr>
        <p:spPr>
          <a:xfrm flipH="1">
            <a:off x="7871116" y="1737361"/>
            <a:ext cx="97154" cy="3693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5A2C1-C6B6-D640-8702-79D1ACD64154}"/>
              </a:ext>
            </a:extLst>
          </p:cNvPr>
          <p:cNvSpPr txBox="1"/>
          <p:nvPr/>
        </p:nvSpPr>
        <p:spPr>
          <a:xfrm>
            <a:off x="5750788" y="0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22AEE-2C7D-B248-9D03-D5269AA4CA7B}"/>
              </a:ext>
            </a:extLst>
          </p:cNvPr>
          <p:cNvSpPr txBox="1"/>
          <p:nvPr/>
        </p:nvSpPr>
        <p:spPr>
          <a:xfrm rot="16200000">
            <a:off x="1735986" y="3683722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602-BA5B-EA43-B447-464F8E13198D}"/>
              </a:ext>
            </a:extLst>
          </p:cNvPr>
          <p:cNvCxnSpPr/>
          <p:nvPr/>
        </p:nvCxnSpPr>
        <p:spPr>
          <a:xfrm>
            <a:off x="2500237" y="3200105"/>
            <a:ext cx="18975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5F780A3-4382-E140-8748-E89604DF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39" y="3605473"/>
            <a:ext cx="368300" cy="31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735A2C-E711-9F44-9474-733835906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986" y="3551285"/>
            <a:ext cx="279400" cy="330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15ED82-75FC-3543-9CD8-7870EF623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042" y="3301061"/>
            <a:ext cx="406400" cy="406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188955-3903-3B4D-9FA6-0BB2E2DAA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23" y="3333355"/>
            <a:ext cx="508000" cy="393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12D1A2-E850-0648-8DFD-98D718057DD8}"/>
              </a:ext>
            </a:extLst>
          </p:cNvPr>
          <p:cNvSpPr txBox="1"/>
          <p:nvPr/>
        </p:nvSpPr>
        <p:spPr>
          <a:xfrm rot="16200000">
            <a:off x="7212041" y="3297505"/>
            <a:ext cx="1032655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00" dirty="0" err="1"/>
              <a:t>N</a:t>
            </a:r>
            <a:r>
              <a:rPr lang="en-US" sz="1500" baseline="-25000" dirty="0" err="1"/>
              <a:t>t</a:t>
            </a:r>
            <a:r>
              <a:rPr lang="en-US" sz="1500" dirty="0"/>
              <a:t> samples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79D870-AF8A-7644-977C-52DFCAAA2AD6}"/>
              </a:ext>
            </a:extLst>
          </p:cNvPr>
          <p:cNvCxnSpPr/>
          <p:nvPr/>
        </p:nvCxnSpPr>
        <p:spPr>
          <a:xfrm>
            <a:off x="7916981" y="3052942"/>
            <a:ext cx="18975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16AF78-B7F0-C549-AAD2-616CBDB982C1}"/>
              </a:ext>
            </a:extLst>
          </p:cNvPr>
          <p:cNvSpPr txBox="1"/>
          <p:nvPr/>
        </p:nvSpPr>
        <p:spPr>
          <a:xfrm>
            <a:off x="8265319" y="2872732"/>
            <a:ext cx="11916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 features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2CE06BF-45B5-4746-95C0-C9AC2ED91004}"/>
              </a:ext>
            </a:extLst>
          </p:cNvPr>
          <p:cNvSpPr/>
          <p:nvPr/>
        </p:nvSpPr>
        <p:spPr>
          <a:xfrm>
            <a:off x="2736330" y="5643154"/>
            <a:ext cx="1418533" cy="5617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Clean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EA73C-6060-404F-90CC-E61EDE91036D}"/>
              </a:ext>
            </a:extLst>
          </p:cNvPr>
          <p:cNvCxnSpPr>
            <a:cxnSpLocks/>
          </p:cNvCxnSpPr>
          <p:nvPr/>
        </p:nvCxnSpPr>
        <p:spPr>
          <a:xfrm flipH="1">
            <a:off x="3445597" y="5103724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1EE31A-669D-004A-85E2-461D5D37EB3C}"/>
              </a:ext>
            </a:extLst>
          </p:cNvPr>
          <p:cNvCxnSpPr>
            <a:cxnSpLocks/>
          </p:cNvCxnSpPr>
          <p:nvPr/>
        </p:nvCxnSpPr>
        <p:spPr>
          <a:xfrm flipH="1">
            <a:off x="3454304" y="6204072"/>
            <a:ext cx="0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9FE76F-8B85-2C40-86D6-C754E877E80B}"/>
              </a:ext>
            </a:extLst>
          </p:cNvPr>
          <p:cNvCxnSpPr>
            <a:cxnSpLocks/>
          </p:cNvCxnSpPr>
          <p:nvPr/>
        </p:nvCxnSpPr>
        <p:spPr>
          <a:xfrm flipV="1">
            <a:off x="2189701" y="6996930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7AF44E8-C4F1-3F49-9308-6C1701C1B747}"/>
              </a:ext>
            </a:extLst>
          </p:cNvPr>
          <p:cNvGraphicFramePr>
            <a:graphicFrameLocks noGrp="1"/>
          </p:cNvGraphicFramePr>
          <p:nvPr/>
        </p:nvGraphicFramePr>
        <p:xfrm>
          <a:off x="2626510" y="6753901"/>
          <a:ext cx="1639386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4D4F91D-ACA0-5A48-991A-77E56DAAEF90}"/>
              </a:ext>
            </a:extLst>
          </p:cNvPr>
          <p:cNvSpPr txBox="1"/>
          <p:nvPr/>
        </p:nvSpPr>
        <p:spPr>
          <a:xfrm rot="16200000">
            <a:off x="1614063" y="7702741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28C2B-F57A-AB4E-B431-C58A661B898C}"/>
              </a:ext>
            </a:extLst>
          </p:cNvPr>
          <p:cNvSpPr txBox="1"/>
          <p:nvPr/>
        </p:nvSpPr>
        <p:spPr>
          <a:xfrm>
            <a:off x="2726652" y="7111650"/>
            <a:ext cx="11291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 features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BA3622-BDE7-0B4C-8490-2316AA5A3395}"/>
              </a:ext>
            </a:extLst>
          </p:cNvPr>
          <p:cNvSpPr txBox="1"/>
          <p:nvPr/>
        </p:nvSpPr>
        <p:spPr>
          <a:xfrm>
            <a:off x="2649474" y="6218326"/>
            <a:ext cx="78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cleaned</a:t>
            </a:r>
          </a:p>
          <a:p>
            <a:r>
              <a:rPr lang="en-US" sz="1400" i="1" dirty="0"/>
              <a:t>features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370C4E0-DE5D-9E49-BD6D-71C2CAA0962E}"/>
              </a:ext>
            </a:extLst>
          </p:cNvPr>
          <p:cNvSpPr/>
          <p:nvPr/>
        </p:nvSpPr>
        <p:spPr>
          <a:xfrm>
            <a:off x="2370098" y="9609918"/>
            <a:ext cx="1649308" cy="5617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Normalization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8C6C52-23B1-1940-9AB8-3E6B0B742BBF}"/>
              </a:ext>
            </a:extLst>
          </p:cNvPr>
          <p:cNvCxnSpPr>
            <a:cxnSpLocks/>
          </p:cNvCxnSpPr>
          <p:nvPr/>
        </p:nvCxnSpPr>
        <p:spPr>
          <a:xfrm>
            <a:off x="3204804" y="9143222"/>
            <a:ext cx="339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9179CD-3226-994F-90D6-B888C876681A}"/>
              </a:ext>
            </a:extLst>
          </p:cNvPr>
          <p:cNvCxnSpPr>
            <a:cxnSpLocks/>
          </p:cNvCxnSpPr>
          <p:nvPr/>
        </p:nvCxnSpPr>
        <p:spPr>
          <a:xfrm flipH="1">
            <a:off x="3208283" y="10170836"/>
            <a:ext cx="0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2BFDC0-94CC-5D4C-A0D9-DAA2303558FA}"/>
              </a:ext>
            </a:extLst>
          </p:cNvPr>
          <p:cNvCxnSpPr>
            <a:cxnSpLocks/>
          </p:cNvCxnSpPr>
          <p:nvPr/>
        </p:nvCxnSpPr>
        <p:spPr>
          <a:xfrm flipV="1">
            <a:off x="2172282" y="10963694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5D985B2-133A-614F-B0ED-1C05DF9D0729}"/>
              </a:ext>
            </a:extLst>
          </p:cNvPr>
          <p:cNvGraphicFramePr>
            <a:graphicFrameLocks noGrp="1"/>
          </p:cNvGraphicFramePr>
          <p:nvPr/>
        </p:nvGraphicFramePr>
        <p:xfrm>
          <a:off x="2609091" y="10720665"/>
          <a:ext cx="1639386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DFD7578-C8AD-D34C-9EDF-28E4DCF34235}"/>
              </a:ext>
            </a:extLst>
          </p:cNvPr>
          <p:cNvSpPr txBox="1"/>
          <p:nvPr/>
        </p:nvSpPr>
        <p:spPr>
          <a:xfrm rot="16200000">
            <a:off x="1596644" y="11669505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DACA3F-A32E-2441-BA8B-6E984DEB390C}"/>
              </a:ext>
            </a:extLst>
          </p:cNvPr>
          <p:cNvSpPr txBox="1"/>
          <p:nvPr/>
        </p:nvSpPr>
        <p:spPr>
          <a:xfrm>
            <a:off x="2709233" y="11036848"/>
            <a:ext cx="11291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 features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F764FE-F63A-0947-A7F9-439C54D94134}"/>
              </a:ext>
            </a:extLst>
          </p:cNvPr>
          <p:cNvSpPr txBox="1"/>
          <p:nvPr/>
        </p:nvSpPr>
        <p:spPr>
          <a:xfrm>
            <a:off x="2155259" y="10185090"/>
            <a:ext cx="994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/>
              <a:t>normalized</a:t>
            </a:r>
          </a:p>
          <a:p>
            <a:pPr algn="r"/>
            <a:r>
              <a:rPr lang="en-US" sz="1400" i="1" dirty="0"/>
              <a:t>features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F22DFEF-2D39-E441-9C20-4774F698E381}"/>
              </a:ext>
            </a:extLst>
          </p:cNvPr>
          <p:cNvSpPr/>
          <p:nvPr/>
        </p:nvSpPr>
        <p:spPr>
          <a:xfrm>
            <a:off x="2604735" y="13456458"/>
            <a:ext cx="1223202" cy="6949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Selection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9892C7-4CE9-AD46-8916-C611DB59A9C8}"/>
              </a:ext>
            </a:extLst>
          </p:cNvPr>
          <p:cNvCxnSpPr>
            <a:cxnSpLocks/>
          </p:cNvCxnSpPr>
          <p:nvPr/>
        </p:nvCxnSpPr>
        <p:spPr>
          <a:xfrm>
            <a:off x="3190057" y="13123045"/>
            <a:ext cx="339" cy="333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14C815-E358-914C-A0A8-0CA22C71EFD5}"/>
              </a:ext>
            </a:extLst>
          </p:cNvPr>
          <p:cNvCxnSpPr>
            <a:cxnSpLocks/>
          </p:cNvCxnSpPr>
          <p:nvPr/>
        </p:nvCxnSpPr>
        <p:spPr>
          <a:xfrm flipH="1">
            <a:off x="3432531" y="14150659"/>
            <a:ext cx="5227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564BCDC-3980-064D-BB2C-55C2135C38C9}"/>
              </a:ext>
            </a:extLst>
          </p:cNvPr>
          <p:cNvSpPr txBox="1"/>
          <p:nvPr/>
        </p:nvSpPr>
        <p:spPr>
          <a:xfrm>
            <a:off x="2589754" y="14164913"/>
            <a:ext cx="78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/>
              <a:t>selected</a:t>
            </a:r>
          </a:p>
          <a:p>
            <a:pPr algn="r"/>
            <a:r>
              <a:rPr lang="en-US" sz="1400" i="1" dirty="0"/>
              <a:t>features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EF9EC024-A1A4-6F4C-9E82-D889FE82B779}"/>
              </a:ext>
            </a:extLst>
          </p:cNvPr>
          <p:cNvGraphicFramePr>
            <a:graphicFrameLocks noGrp="1"/>
          </p:cNvGraphicFramePr>
          <p:nvPr/>
        </p:nvGraphicFramePr>
        <p:xfrm>
          <a:off x="8069667" y="7218345"/>
          <a:ext cx="1639386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CD6692-C836-3B4F-A42A-C8CCF796732B}"/>
              </a:ext>
            </a:extLst>
          </p:cNvPr>
          <p:cNvSpPr txBox="1"/>
          <p:nvPr/>
        </p:nvSpPr>
        <p:spPr>
          <a:xfrm rot="16200000">
            <a:off x="7349089" y="7760211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614F5C-381D-1C4E-981B-3D610EF0C310}"/>
              </a:ext>
            </a:extLst>
          </p:cNvPr>
          <p:cNvSpPr txBox="1"/>
          <p:nvPr/>
        </p:nvSpPr>
        <p:spPr>
          <a:xfrm>
            <a:off x="8212208" y="7478213"/>
            <a:ext cx="11291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 features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585B763-67C1-E142-A806-D4B6137DE2CF}"/>
              </a:ext>
            </a:extLst>
          </p:cNvPr>
          <p:cNvSpPr/>
          <p:nvPr/>
        </p:nvSpPr>
        <p:spPr>
          <a:xfrm>
            <a:off x="8309086" y="6032460"/>
            <a:ext cx="1170378" cy="7139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Column</a:t>
            </a:r>
          </a:p>
          <a:p>
            <a:pPr algn="ctr"/>
            <a:r>
              <a:rPr lang="en-US" dirty="0"/>
              <a:t>Selection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074FFB-F558-254D-99F4-B41AC98A3C0C}"/>
              </a:ext>
            </a:extLst>
          </p:cNvPr>
          <p:cNvCxnSpPr>
            <a:cxnSpLocks/>
          </p:cNvCxnSpPr>
          <p:nvPr/>
        </p:nvCxnSpPr>
        <p:spPr>
          <a:xfrm>
            <a:off x="3448101" y="6389412"/>
            <a:ext cx="48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D5E0DD-6172-7E42-9167-98FF0B9AC1EE}"/>
              </a:ext>
            </a:extLst>
          </p:cNvPr>
          <p:cNvSpPr txBox="1"/>
          <p:nvPr/>
        </p:nvSpPr>
        <p:spPr>
          <a:xfrm>
            <a:off x="4593318" y="6369355"/>
            <a:ext cx="200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indices (q numbers)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2546E9-1075-6249-BFBA-5ED1EB0F26C5}"/>
              </a:ext>
            </a:extLst>
          </p:cNvPr>
          <p:cNvCxnSpPr>
            <a:cxnSpLocks/>
          </p:cNvCxnSpPr>
          <p:nvPr/>
        </p:nvCxnSpPr>
        <p:spPr>
          <a:xfrm>
            <a:off x="8867568" y="4343504"/>
            <a:ext cx="0" cy="169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F917D6-1802-4749-AD21-54B8A2058AF1}"/>
              </a:ext>
            </a:extLst>
          </p:cNvPr>
          <p:cNvCxnSpPr>
            <a:cxnSpLocks/>
            <a:stCxn id="54" idx="2"/>
            <a:endCxn id="51" idx="0"/>
          </p:cNvCxnSpPr>
          <p:nvPr/>
        </p:nvCxnSpPr>
        <p:spPr>
          <a:xfrm flipH="1">
            <a:off x="8889360" y="6746363"/>
            <a:ext cx="4915" cy="471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8ACC272-BD75-5E41-BE14-E70FCCC9B285}"/>
              </a:ext>
            </a:extLst>
          </p:cNvPr>
          <p:cNvGraphicFramePr>
            <a:graphicFrameLocks noGrp="1"/>
          </p:cNvGraphicFramePr>
          <p:nvPr/>
        </p:nvGraphicFramePr>
        <p:xfrm>
          <a:off x="8077517" y="11196350"/>
          <a:ext cx="1639386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8607EFE-6716-4041-8CE0-C6487A5E08A8}"/>
              </a:ext>
            </a:extLst>
          </p:cNvPr>
          <p:cNvSpPr txBox="1"/>
          <p:nvPr/>
        </p:nvSpPr>
        <p:spPr>
          <a:xfrm rot="16200000">
            <a:off x="7356939" y="11738216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89B980-1597-0F44-A1AF-ED63AA8E1CD2}"/>
              </a:ext>
            </a:extLst>
          </p:cNvPr>
          <p:cNvSpPr txBox="1"/>
          <p:nvPr/>
        </p:nvSpPr>
        <p:spPr>
          <a:xfrm>
            <a:off x="8240840" y="11487395"/>
            <a:ext cx="11291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 features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2C88206-B60B-8444-9133-F182EFD6B2DA}"/>
              </a:ext>
            </a:extLst>
          </p:cNvPr>
          <p:cNvSpPr/>
          <p:nvPr/>
        </p:nvSpPr>
        <p:spPr>
          <a:xfrm>
            <a:off x="8046769" y="10010465"/>
            <a:ext cx="1418533" cy="7139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Yj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7180E6-2167-7C4C-9C8D-324743C2F95C}"/>
              </a:ext>
            </a:extLst>
          </p:cNvPr>
          <p:cNvCxnSpPr>
            <a:cxnSpLocks/>
          </p:cNvCxnSpPr>
          <p:nvPr/>
        </p:nvCxnSpPr>
        <p:spPr>
          <a:xfrm flipV="1">
            <a:off x="3192514" y="10367417"/>
            <a:ext cx="48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9EA0E37-7315-344E-8680-7ACF28F682AE}"/>
              </a:ext>
            </a:extLst>
          </p:cNvPr>
          <p:cNvSpPr txBox="1"/>
          <p:nvPr/>
        </p:nvSpPr>
        <p:spPr>
          <a:xfrm>
            <a:off x="4601168" y="1034736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, b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88EB16-B4BD-584E-8317-AEBF698DE6B5}"/>
              </a:ext>
            </a:extLst>
          </p:cNvPr>
          <p:cNvCxnSpPr>
            <a:cxnSpLocks/>
          </p:cNvCxnSpPr>
          <p:nvPr/>
        </p:nvCxnSpPr>
        <p:spPr>
          <a:xfrm>
            <a:off x="8740335" y="8789451"/>
            <a:ext cx="0" cy="12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CE92A9-378D-6843-8D3E-1118C1778EA4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8756036" y="10724368"/>
            <a:ext cx="0" cy="471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DB6915C-E10C-354B-A85D-AF2A313C2FBA}"/>
              </a:ext>
            </a:extLst>
          </p:cNvPr>
          <p:cNvSpPr txBox="1"/>
          <p:nvPr/>
        </p:nvSpPr>
        <p:spPr>
          <a:xfrm rot="16200000">
            <a:off x="7344733" y="15737284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A8C54E4-1B11-A045-80AD-D2A376C26A89}"/>
              </a:ext>
            </a:extLst>
          </p:cNvPr>
          <p:cNvSpPr/>
          <p:nvPr/>
        </p:nvSpPr>
        <p:spPr>
          <a:xfrm>
            <a:off x="8086520" y="14009534"/>
            <a:ext cx="1223203" cy="7139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Column</a:t>
            </a:r>
          </a:p>
          <a:p>
            <a:pPr algn="ctr"/>
            <a:r>
              <a:rPr lang="en-US" dirty="0"/>
              <a:t>Selection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D5C66F2-687F-7A4B-A75B-04923B545B3E}"/>
              </a:ext>
            </a:extLst>
          </p:cNvPr>
          <p:cNvCxnSpPr>
            <a:cxnSpLocks/>
          </p:cNvCxnSpPr>
          <p:nvPr/>
        </p:nvCxnSpPr>
        <p:spPr>
          <a:xfrm>
            <a:off x="3429692" y="14366484"/>
            <a:ext cx="464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0DCDE1C-1511-9141-B3B6-F388FBC40398}"/>
              </a:ext>
            </a:extLst>
          </p:cNvPr>
          <p:cNvSpPr txBox="1"/>
          <p:nvPr/>
        </p:nvSpPr>
        <p:spPr>
          <a:xfrm>
            <a:off x="4588962" y="14346428"/>
            <a:ext cx="200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indices (p numbers)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DD2A87-EDD3-EC44-AA26-9E1C165B8B2E}"/>
              </a:ext>
            </a:extLst>
          </p:cNvPr>
          <p:cNvCxnSpPr>
            <a:cxnSpLocks/>
          </p:cNvCxnSpPr>
          <p:nvPr/>
        </p:nvCxnSpPr>
        <p:spPr>
          <a:xfrm>
            <a:off x="8676174" y="12565206"/>
            <a:ext cx="0" cy="14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ECCE42-955C-424B-ADCF-D5661056C2D5}"/>
              </a:ext>
            </a:extLst>
          </p:cNvPr>
          <p:cNvCxnSpPr>
            <a:cxnSpLocks/>
          </p:cNvCxnSpPr>
          <p:nvPr/>
        </p:nvCxnSpPr>
        <p:spPr>
          <a:xfrm>
            <a:off x="8604601" y="14723435"/>
            <a:ext cx="0" cy="471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E02339-6615-744D-B1ED-358B6DBAC548}"/>
              </a:ext>
            </a:extLst>
          </p:cNvPr>
          <p:cNvCxnSpPr>
            <a:cxnSpLocks/>
          </p:cNvCxnSpPr>
          <p:nvPr/>
        </p:nvCxnSpPr>
        <p:spPr>
          <a:xfrm flipH="1">
            <a:off x="8759837" y="16542373"/>
            <a:ext cx="2862" cy="93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6D3732C-AE67-3348-8272-56D7E68498E9}"/>
              </a:ext>
            </a:extLst>
          </p:cNvPr>
          <p:cNvGraphicFramePr>
            <a:graphicFrameLocks noGrp="1"/>
          </p:cNvGraphicFramePr>
          <p:nvPr/>
        </p:nvGraphicFramePr>
        <p:xfrm>
          <a:off x="8334421" y="15254552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F5B2591-6E5F-DB40-B8DF-DABA3F9C0FDF}"/>
              </a:ext>
            </a:extLst>
          </p:cNvPr>
          <p:cNvSpPr/>
          <p:nvPr/>
        </p:nvSpPr>
        <p:spPr>
          <a:xfrm>
            <a:off x="7929245" y="17472076"/>
            <a:ext cx="1649308" cy="6949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1EFED6-ECE6-8A42-9D95-754FDEFCEBA3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262752" y="17814949"/>
            <a:ext cx="36664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2E140F03-6F0C-684C-8FC3-BBBEAA76D804}"/>
              </a:ext>
            </a:extLst>
          </p:cNvPr>
          <p:cNvSpPr/>
          <p:nvPr/>
        </p:nvSpPr>
        <p:spPr>
          <a:xfrm rot="16200000">
            <a:off x="8712882" y="16066019"/>
            <a:ext cx="91967" cy="7977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D66EF7-9BE0-CA4F-B02C-7A535142F89E}"/>
              </a:ext>
            </a:extLst>
          </p:cNvPr>
          <p:cNvCxnSpPr>
            <a:cxnSpLocks/>
          </p:cNvCxnSpPr>
          <p:nvPr/>
        </p:nvCxnSpPr>
        <p:spPr>
          <a:xfrm flipH="1">
            <a:off x="8756761" y="18165543"/>
            <a:ext cx="2862" cy="64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A4479648-78EF-3244-ADC0-A3D4F12E559C}"/>
              </a:ext>
            </a:extLst>
          </p:cNvPr>
          <p:cNvGraphicFramePr>
            <a:graphicFrameLocks noGrp="1"/>
          </p:cNvGraphicFramePr>
          <p:nvPr/>
        </p:nvGraphicFramePr>
        <p:xfrm>
          <a:off x="8612359" y="18799873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82" name="Oval 81">
            <a:extLst>
              <a:ext uri="{FF2B5EF4-FFF2-40B4-BE49-F238E27FC236}">
                <a16:creationId xmlns:a16="http://schemas.microsoft.com/office/drawing/2014/main" id="{7354C595-C9A8-0F4B-94C3-84B288CBC73E}"/>
              </a:ext>
            </a:extLst>
          </p:cNvPr>
          <p:cNvSpPr/>
          <p:nvPr/>
        </p:nvSpPr>
        <p:spPr>
          <a:xfrm>
            <a:off x="8543734" y="18639763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BA2D0E4-C4DE-C648-BC56-EFF17D8EB0DF}"/>
              </a:ext>
            </a:extLst>
          </p:cNvPr>
          <p:cNvSpPr/>
          <p:nvPr/>
        </p:nvSpPr>
        <p:spPr>
          <a:xfrm>
            <a:off x="9559577" y="19213498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A70E911C-F3FD-6044-B51E-9A57A14B7DF2}"/>
              </a:ext>
            </a:extLst>
          </p:cNvPr>
          <p:cNvCxnSpPr>
            <a:cxnSpLocks/>
            <a:stCxn id="75" idx="3"/>
            <a:endCxn id="83" idx="0"/>
          </p:cNvCxnSpPr>
          <p:nvPr/>
        </p:nvCxnSpPr>
        <p:spPr>
          <a:xfrm>
            <a:off x="9427345" y="15819312"/>
            <a:ext cx="294232" cy="33941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19E082-8B6F-BC46-8238-A23B1C082F46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>
            <a:off x="8954210" y="19371468"/>
            <a:ext cx="605367" cy="4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539E82A-F593-7740-962D-47AF787301B1}"/>
              </a:ext>
            </a:extLst>
          </p:cNvPr>
          <p:cNvCxnSpPr>
            <a:cxnSpLocks/>
          </p:cNvCxnSpPr>
          <p:nvPr/>
        </p:nvCxnSpPr>
        <p:spPr>
          <a:xfrm>
            <a:off x="9725042" y="19536232"/>
            <a:ext cx="0" cy="289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CE7DFA2-6EFC-B349-B515-28448FB95DCE}"/>
              </a:ext>
            </a:extLst>
          </p:cNvPr>
          <p:cNvSpPr txBox="1"/>
          <p:nvPr/>
        </p:nvSpPr>
        <p:spPr>
          <a:xfrm>
            <a:off x="9012968" y="19978481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Error, Accuracy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09476A-A5B5-A144-967A-603A8A43659A}"/>
              </a:ext>
            </a:extLst>
          </p:cNvPr>
          <p:cNvSpPr txBox="1"/>
          <p:nvPr/>
        </p:nvSpPr>
        <p:spPr>
          <a:xfrm>
            <a:off x="2834719" y="3037211"/>
            <a:ext cx="11916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 features</a:t>
            </a:r>
          </a:p>
        </p:txBody>
      </p:sp>
      <p:sp>
        <p:nvSpPr>
          <p:cNvPr id="89" name="Left Brace 88">
            <a:extLst>
              <a:ext uri="{FF2B5EF4-FFF2-40B4-BE49-F238E27FC236}">
                <a16:creationId xmlns:a16="http://schemas.microsoft.com/office/drawing/2014/main" id="{5FABD9E6-EC7B-624B-BE34-3A8EE67CC64D}"/>
              </a:ext>
            </a:extLst>
          </p:cNvPr>
          <p:cNvSpPr/>
          <p:nvPr/>
        </p:nvSpPr>
        <p:spPr>
          <a:xfrm rot="16200000">
            <a:off x="3338799" y="3993691"/>
            <a:ext cx="214113" cy="19144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221BD099-43B4-E345-AB2B-53E61260BF0A}"/>
              </a:ext>
            </a:extLst>
          </p:cNvPr>
          <p:cNvSpPr/>
          <p:nvPr/>
        </p:nvSpPr>
        <p:spPr>
          <a:xfrm rot="16200000">
            <a:off x="8745878" y="3138432"/>
            <a:ext cx="214113" cy="19144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3316C-70CA-DD45-A50B-FCB26CAA7307}"/>
              </a:ext>
            </a:extLst>
          </p:cNvPr>
          <p:cNvCxnSpPr/>
          <p:nvPr/>
        </p:nvCxnSpPr>
        <p:spPr>
          <a:xfrm flipH="1">
            <a:off x="4154863" y="4768018"/>
            <a:ext cx="434099" cy="1970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831A0D2-C3E7-3844-B756-4ED57CD46DF4}"/>
              </a:ext>
            </a:extLst>
          </p:cNvPr>
          <p:cNvCxnSpPr>
            <a:cxnSpLocks/>
          </p:cNvCxnSpPr>
          <p:nvPr/>
        </p:nvCxnSpPr>
        <p:spPr>
          <a:xfrm flipH="1">
            <a:off x="9588179" y="3901542"/>
            <a:ext cx="340063" cy="32993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7CDDEAC3-28AA-AC40-83CC-C1E5FF59EFFF}"/>
              </a:ext>
            </a:extLst>
          </p:cNvPr>
          <p:cNvSpPr/>
          <p:nvPr/>
        </p:nvSpPr>
        <p:spPr>
          <a:xfrm rot="16200000">
            <a:off x="3182496" y="8311653"/>
            <a:ext cx="255411" cy="1375814"/>
          </a:xfrm>
          <a:prstGeom prst="leftBrace">
            <a:avLst>
              <a:gd name="adj1" fmla="val 8333"/>
              <a:gd name="adj2" fmla="val 424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FA443A5D-E7DF-B744-B0AC-C0BECC76FC81}"/>
              </a:ext>
            </a:extLst>
          </p:cNvPr>
          <p:cNvSpPr/>
          <p:nvPr/>
        </p:nvSpPr>
        <p:spPr>
          <a:xfrm rot="16200000">
            <a:off x="8620950" y="7873946"/>
            <a:ext cx="227261" cy="13855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E452740-1390-3345-BCC1-984D61A6D193}"/>
              </a:ext>
            </a:extLst>
          </p:cNvPr>
          <p:cNvCxnSpPr>
            <a:cxnSpLocks/>
          </p:cNvCxnSpPr>
          <p:nvPr/>
        </p:nvCxnSpPr>
        <p:spPr>
          <a:xfrm flipH="1">
            <a:off x="9605672" y="8365307"/>
            <a:ext cx="0" cy="28214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6594D9-AA33-E841-914C-FE7EAA9FBAD1}"/>
              </a:ext>
            </a:extLst>
          </p:cNvPr>
          <p:cNvCxnSpPr>
            <a:cxnSpLocks/>
          </p:cNvCxnSpPr>
          <p:nvPr/>
        </p:nvCxnSpPr>
        <p:spPr>
          <a:xfrm>
            <a:off x="4121745" y="8787037"/>
            <a:ext cx="0" cy="19212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7D20BA6B-1305-694A-A42C-C1C38E13837A}"/>
              </a:ext>
            </a:extLst>
          </p:cNvPr>
          <p:cNvSpPr/>
          <p:nvPr/>
        </p:nvSpPr>
        <p:spPr>
          <a:xfrm rot="16200000">
            <a:off x="3168640" y="12194389"/>
            <a:ext cx="255411" cy="1375814"/>
          </a:xfrm>
          <a:prstGeom prst="leftBrace">
            <a:avLst>
              <a:gd name="adj1" fmla="val 8333"/>
              <a:gd name="adj2" fmla="val 424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C9F148-95AE-EF42-8F84-747C90B75494}"/>
              </a:ext>
            </a:extLst>
          </p:cNvPr>
          <p:cNvCxnSpPr>
            <a:cxnSpLocks/>
          </p:cNvCxnSpPr>
          <p:nvPr/>
        </p:nvCxnSpPr>
        <p:spPr>
          <a:xfrm flipH="1">
            <a:off x="3855807" y="12753801"/>
            <a:ext cx="265938" cy="193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Left Brace 98">
            <a:extLst>
              <a:ext uri="{FF2B5EF4-FFF2-40B4-BE49-F238E27FC236}">
                <a16:creationId xmlns:a16="http://schemas.microsoft.com/office/drawing/2014/main" id="{342B7B1F-033A-8C49-99E9-7C32505F03A2}"/>
              </a:ext>
            </a:extLst>
          </p:cNvPr>
          <p:cNvSpPr/>
          <p:nvPr/>
        </p:nvSpPr>
        <p:spPr>
          <a:xfrm rot="16200000">
            <a:off x="8651573" y="11775284"/>
            <a:ext cx="255411" cy="1375814"/>
          </a:xfrm>
          <a:prstGeom prst="leftBrace">
            <a:avLst>
              <a:gd name="adj1" fmla="val 8333"/>
              <a:gd name="adj2" fmla="val 424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8B08ED0-29D8-0545-B0F8-6BE390DECDF1}"/>
              </a:ext>
            </a:extLst>
          </p:cNvPr>
          <p:cNvCxnSpPr>
            <a:cxnSpLocks/>
          </p:cNvCxnSpPr>
          <p:nvPr/>
        </p:nvCxnSpPr>
        <p:spPr>
          <a:xfrm flipH="1">
            <a:off x="9309723" y="12335486"/>
            <a:ext cx="295951" cy="29190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9139F27-473C-0E4B-8EFE-A91C063A2934}"/>
              </a:ext>
            </a:extLst>
          </p:cNvPr>
          <p:cNvCxnSpPr>
            <a:cxnSpLocks/>
          </p:cNvCxnSpPr>
          <p:nvPr/>
        </p:nvCxnSpPr>
        <p:spPr>
          <a:xfrm flipH="1">
            <a:off x="3569133" y="13051569"/>
            <a:ext cx="513749" cy="4048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05AB789-A5D5-5441-959C-D9D07644898B}"/>
              </a:ext>
            </a:extLst>
          </p:cNvPr>
          <p:cNvSpPr txBox="1"/>
          <p:nvPr/>
        </p:nvSpPr>
        <p:spPr>
          <a:xfrm>
            <a:off x="6817653" y="19078930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944FB2A-BDA6-A843-B5C4-459E18CA2D4A}"/>
              </a:ext>
            </a:extLst>
          </p:cNvPr>
          <p:cNvSpPr txBox="1"/>
          <p:nvPr/>
        </p:nvSpPr>
        <p:spPr>
          <a:xfrm>
            <a:off x="9538132" y="18914085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E3534-78A0-3344-A4C1-0D8004F44C04}"/>
              </a:ext>
            </a:extLst>
          </p:cNvPr>
          <p:cNvSpPr txBox="1"/>
          <p:nvPr/>
        </p:nvSpPr>
        <p:spPr>
          <a:xfrm>
            <a:off x="9709053" y="10170836"/>
            <a:ext cx="18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column j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A80265-FECB-314C-B176-38A66AEC84A5}"/>
              </a:ext>
            </a:extLst>
          </p:cNvPr>
          <p:cNvSpPr txBox="1"/>
          <p:nvPr/>
        </p:nvSpPr>
        <p:spPr>
          <a:xfrm>
            <a:off x="8342937" y="15452557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831AA76-3FD2-C242-A7BB-B073F10AB352}"/>
              </a:ext>
            </a:extLst>
          </p:cNvPr>
          <p:cNvCxnSpPr>
            <a:cxnSpLocks/>
          </p:cNvCxnSpPr>
          <p:nvPr/>
        </p:nvCxnSpPr>
        <p:spPr>
          <a:xfrm flipV="1">
            <a:off x="2468375" y="14932700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20FDF739-548A-A149-B89D-99C9EDDD9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38576"/>
              </p:ext>
            </p:extLst>
          </p:nvPr>
        </p:nvGraphicFramePr>
        <p:xfrm>
          <a:off x="2905184" y="14689669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F55C4652-A98D-D94D-A872-7B3DB60B81A8}"/>
              </a:ext>
            </a:extLst>
          </p:cNvPr>
          <p:cNvSpPr txBox="1"/>
          <p:nvPr/>
        </p:nvSpPr>
        <p:spPr>
          <a:xfrm rot="16200000">
            <a:off x="1892739" y="15638509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B000E15-807A-EF46-B74C-AB7F863D07E8}"/>
              </a:ext>
            </a:extLst>
          </p:cNvPr>
          <p:cNvSpPr txBox="1"/>
          <p:nvPr/>
        </p:nvSpPr>
        <p:spPr>
          <a:xfrm>
            <a:off x="2889543" y="14926191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83DAF2D7-96DC-174A-8C3C-F5A23790BA6D}"/>
              </a:ext>
            </a:extLst>
          </p:cNvPr>
          <p:cNvSpPr/>
          <p:nvPr/>
        </p:nvSpPr>
        <p:spPr>
          <a:xfrm>
            <a:off x="2613442" y="17456638"/>
            <a:ext cx="1649308" cy="6949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Classifier</a:t>
            </a:r>
          </a:p>
          <a:p>
            <a:pPr algn="ctr"/>
            <a:r>
              <a:rPr lang="en-US" dirty="0"/>
              <a:t>Training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A82835-4CC7-8C47-9530-1E3526D36640}"/>
              </a:ext>
            </a:extLst>
          </p:cNvPr>
          <p:cNvCxnSpPr>
            <a:cxnSpLocks/>
          </p:cNvCxnSpPr>
          <p:nvPr/>
        </p:nvCxnSpPr>
        <p:spPr>
          <a:xfrm>
            <a:off x="3307043" y="16988894"/>
            <a:ext cx="339" cy="46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D113D96E-6963-A145-AC8B-84F2E9C24D08}"/>
              </a:ext>
            </a:extLst>
          </p:cNvPr>
          <p:cNvSpPr/>
          <p:nvPr/>
        </p:nvSpPr>
        <p:spPr>
          <a:xfrm rot="16200000">
            <a:off x="3252669" y="16487822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3D6F94C-597A-A441-A279-9A16EC1262AD}"/>
              </a:ext>
            </a:extLst>
          </p:cNvPr>
          <p:cNvCxnSpPr>
            <a:cxnSpLocks/>
          </p:cNvCxnSpPr>
          <p:nvPr/>
        </p:nvCxnSpPr>
        <p:spPr>
          <a:xfrm>
            <a:off x="3855755" y="16722562"/>
            <a:ext cx="0" cy="7461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C21AB39-4390-2A42-9677-B8B41343E008}"/>
              </a:ext>
            </a:extLst>
          </p:cNvPr>
          <p:cNvSpPr txBox="1"/>
          <p:nvPr/>
        </p:nvSpPr>
        <p:spPr>
          <a:xfrm>
            <a:off x="4691127" y="17778816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D4A9C5E-742A-DA47-BB37-540C6B099F0E}"/>
              </a:ext>
            </a:extLst>
          </p:cNvPr>
          <p:cNvSpPr/>
          <p:nvPr/>
        </p:nvSpPr>
        <p:spPr>
          <a:xfrm>
            <a:off x="9085975" y="15102289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285A2C3-8A57-F245-98C4-D07542CC9008}"/>
              </a:ext>
            </a:extLst>
          </p:cNvPr>
          <p:cNvSpPr txBox="1"/>
          <p:nvPr/>
        </p:nvSpPr>
        <p:spPr>
          <a:xfrm>
            <a:off x="7815119" y="1665925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61457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</TotalTime>
  <Words>329</Words>
  <Application>Microsoft Macintosh PowerPoint</Application>
  <PresentationFormat>Custom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</cp:revision>
  <cp:lastPrinted>2020-04-22T23:43:13Z</cp:lastPrinted>
  <dcterms:created xsi:type="dcterms:W3CDTF">2020-04-22T23:12:04Z</dcterms:created>
  <dcterms:modified xsi:type="dcterms:W3CDTF">2020-04-23T15:18:18Z</dcterms:modified>
</cp:coreProperties>
</file>