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FDC6-A37B-AD4E-8EA4-9482033FD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C2D5B-354A-C346-950D-ED0C1F0BA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9CD6-2CE2-924C-A659-A3171021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DCBB-5584-8C49-9D8A-B7D34061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914E-FD63-CC44-BDD8-6E466785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A920-CF5B-424F-A1BF-049842FE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1720-2D65-FA4D-AF2A-73D925D79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607D-CF2A-4F48-9118-21E55321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59BE-364F-3647-801C-9136499E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E9C7-3506-BB4D-981B-0BAC7A25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3ADC2-273E-3D4D-9ECE-F05AA50BB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3E692-6B3E-B345-B89F-996D41A1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2184-832F-AE40-BC81-26CAF631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CC0-B9F9-C548-A1BD-7C65109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DEC36-6BD8-4E4E-AE1F-E36AB40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2BAF-0FA3-DD4F-9144-3BC0478A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C021-BD47-4A47-9574-1808EB79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99454-AACA-8242-83C5-DACA75E9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4943-7AE3-6449-8E65-6726E01A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3D51-5086-BF46-BF99-D0F5098E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EC3D-21B8-094F-BC05-3D13ED90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7486-1A56-894F-88D1-FF4026B8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63019-F7AF-2643-93EE-7A8CE29E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0DED-78B0-744F-AC61-27DF18FA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95F8-358A-844B-B0FF-AC00DD1B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027D-117A-354E-B4EF-A651FF70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FE84-B5A6-F748-9A0A-6AB8A0F57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862A-7EAA-B44D-A972-D2383EA21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8861-80FE-E446-BF46-C952718C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EBB53-AF85-E840-AB92-A9E141C2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2466-F0DD-4F42-AC98-D08003D1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250-6661-A748-AFB0-655F941D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743C9-4CDD-6B46-8E30-F731C72E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A7ACC-737E-C94E-AFC7-5A12C3D56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01190-D7DB-ED46-83E8-530A2B35C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10A6D-DD31-E84C-BB98-093327D60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B1118-36DD-F94F-9744-AE28CC6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EDFB0-8E10-9441-A516-28221105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90E3-8A68-1D44-B9D3-8DECBF97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369F-E43C-974A-A07D-0203EB7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80C86-6E89-E449-90C7-5B96CC6D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6FE39-841A-794D-A4F0-D7469120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CFFFD-E38A-C84C-9AD9-74C57F9F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043D7-0BA0-C547-855C-2C1D72D3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8DA47-43E6-5D43-B061-B2C8D1AA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E5E3-9BE5-DB47-94B2-47EE83C7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3402-95A1-7B42-A217-D8D03C77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6352-A9B9-E24B-8EA1-CBC48E8B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D41C2-F131-ED44-A3DD-01D1EEB9B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7BA8-E7DE-3449-B52E-F556D252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02309-E3A6-4E4A-B8EE-9C37A418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9C6FC-AE67-2642-A193-64F500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2C49-EE55-FB4B-AA61-E5214DEB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76146-37C9-6A4A-A6FF-0B4BB9984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53C7-0DC9-414A-B7B1-7FE9AFEF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2A711-4089-F74E-BD68-5B09941C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194C-B9F4-B14B-9E74-02A6083F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1275E-DF3B-344B-A4AD-DF868904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93B7C-752D-6B4B-B214-393E1659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DCB76-0FDC-3346-8E33-32D8FCB2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FC1F-59F7-AA49-B553-02ADC155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B96F-E6EE-C648-A4D1-0C3B76FBE35C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CC53-4A9B-4246-9B12-61EC60DAE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BFE7-728A-5642-A28A-A984F840C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B3DD-D284-504C-A4BF-48C06939E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0BE99-FA18-524E-AF60-08B760010381}"/>
              </a:ext>
            </a:extLst>
          </p:cNvPr>
          <p:cNvSpPr/>
          <p:nvPr/>
        </p:nvSpPr>
        <p:spPr>
          <a:xfrm>
            <a:off x="399398" y="4677091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dirty="0"/>
              <a:t>PCA</a:t>
            </a:r>
            <a:r>
              <a:rPr lang="es-ES_tradnl" sz="3600" baseline="-25000" dirty="0"/>
              <a:t>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35516-D325-AA42-9E4E-B2B17493D45E}"/>
              </a:ext>
            </a:extLst>
          </p:cNvPr>
          <p:cNvSpPr/>
          <p:nvPr/>
        </p:nvSpPr>
        <p:spPr>
          <a:xfrm>
            <a:off x="2706419" y="4677091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dirty="0"/>
              <a:t>SFS</a:t>
            </a:r>
            <a:r>
              <a:rPr lang="es-ES_tradnl" sz="3600" baseline="-25000" dirty="0"/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121CC-C542-8F4C-A8F8-2E245AA36479}"/>
              </a:ext>
            </a:extLst>
          </p:cNvPr>
          <p:cNvSpPr/>
          <p:nvPr/>
        </p:nvSpPr>
        <p:spPr>
          <a:xfrm>
            <a:off x="5013440" y="4677091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/>
              <a:t>CLEAN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72BB1-7C7F-F840-B0C1-C1E8F59BCDE7}"/>
              </a:ext>
            </a:extLst>
          </p:cNvPr>
          <p:cNvSpPr/>
          <p:nvPr/>
        </p:nvSpPr>
        <p:spPr>
          <a:xfrm>
            <a:off x="7320461" y="4677091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/>
              <a:t>NORM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E1104-91B6-6B41-A23F-FFBA1BABCA39}"/>
              </a:ext>
            </a:extLst>
          </p:cNvPr>
          <p:cNvSpPr txBox="1"/>
          <p:nvPr/>
        </p:nvSpPr>
        <p:spPr>
          <a:xfrm>
            <a:off x="578068" y="1954921"/>
            <a:ext cx="10646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 este ejercicio, se cuenta con una base de datos de características extraídas de ‘caras’ y ‘no-caras’. La base de datos consiste en 264 muestras y 1589 características. La idea es realizar un clasificador KNN que separe estas clases. Para el training contamos con el 80% de los datos (</a:t>
            </a:r>
            <a:r>
              <a:rPr lang="es-ES_tradnl" dirty="0" err="1"/>
              <a:t>Xtrain,dtrain</a:t>
            </a:r>
            <a:r>
              <a:rPr lang="es-ES_tradnl" dirty="0"/>
              <a:t>), y para el </a:t>
            </a:r>
            <a:r>
              <a:rPr lang="es-ES_tradnl" dirty="0" err="1"/>
              <a:t>testing</a:t>
            </a:r>
            <a:r>
              <a:rPr lang="es-ES_tradnl" dirty="0"/>
              <a:t> con 20% restante (</a:t>
            </a:r>
            <a:r>
              <a:rPr lang="es-ES_tradnl" dirty="0" err="1"/>
              <a:t>Xtest,dtest</a:t>
            </a:r>
            <a:r>
              <a:rPr lang="es-ES_tradnl" dirty="0"/>
              <a:t>).</a:t>
            </a:r>
          </a:p>
          <a:p>
            <a:endParaRPr lang="es-ES_tradnl" dirty="0"/>
          </a:p>
          <a:p>
            <a:r>
              <a:rPr lang="es-ES_tradnl" b="1" dirty="0"/>
              <a:t>Se desea diseñar una estrategia de clasificación que separe las clases de la mejor manera posible usando los siguientes módulos: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DC71F-1AAF-704A-9C5E-5557C7BD3827}"/>
              </a:ext>
            </a:extLst>
          </p:cNvPr>
          <p:cNvSpPr/>
          <p:nvPr/>
        </p:nvSpPr>
        <p:spPr>
          <a:xfrm>
            <a:off x="9627482" y="4671831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dirty="0"/>
              <a:t>KNN</a:t>
            </a:r>
            <a:r>
              <a:rPr lang="es-ES_tradnl" sz="3600" baseline="-25000" dirty="0"/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B20EA-9C39-8945-8614-78E694CECC1A}"/>
              </a:ext>
            </a:extLst>
          </p:cNvPr>
          <p:cNvSpPr txBox="1"/>
          <p:nvPr/>
        </p:nvSpPr>
        <p:spPr>
          <a:xfrm>
            <a:off x="578068" y="735724"/>
            <a:ext cx="1015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EJERCICIO DE SELECCIÓN Y TRANSFORMACIÓN DE CARACTERÍSTICAS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95EA8-DD1F-C641-8703-B6E528AE9A33}"/>
              </a:ext>
            </a:extLst>
          </p:cNvPr>
          <p:cNvSpPr txBox="1"/>
          <p:nvPr/>
        </p:nvSpPr>
        <p:spPr>
          <a:xfrm>
            <a:off x="364295" y="5799110"/>
            <a:ext cx="2067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dirty="0"/>
              <a:t>Salida: P componentes</a:t>
            </a:r>
          </a:p>
          <a:p>
            <a:pPr algn="ctr"/>
            <a:r>
              <a:rPr lang="es-ES_tradnl" sz="1600" dirty="0"/>
              <a:t>principales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1173E-63BD-A74A-B320-633059E1F840}"/>
              </a:ext>
            </a:extLst>
          </p:cNvPr>
          <p:cNvSpPr txBox="1"/>
          <p:nvPr/>
        </p:nvSpPr>
        <p:spPr>
          <a:xfrm>
            <a:off x="10199869" y="5799109"/>
            <a:ext cx="1059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dirty="0"/>
              <a:t>KNN con K</a:t>
            </a:r>
          </a:p>
          <a:p>
            <a:pPr algn="ctr"/>
            <a:r>
              <a:rPr lang="es-ES_tradnl" sz="1600" dirty="0"/>
              <a:t>vecinos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BAC3B-7C48-C242-A34E-5283FE2FE7AB}"/>
              </a:ext>
            </a:extLst>
          </p:cNvPr>
          <p:cNvSpPr txBox="1"/>
          <p:nvPr/>
        </p:nvSpPr>
        <p:spPr>
          <a:xfrm>
            <a:off x="2647949" y="5829888"/>
            <a:ext cx="2176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dirty="0"/>
              <a:t>Salida: M características</a:t>
            </a:r>
          </a:p>
          <a:p>
            <a:pPr algn="ctr"/>
            <a:r>
              <a:rPr lang="es-ES_tradnl" sz="1600" dirty="0"/>
              <a:t>seleccionadas</a:t>
            </a:r>
          </a:p>
        </p:txBody>
      </p:sp>
    </p:spTree>
    <p:extLst>
      <p:ext uri="{BB962C8B-B14F-4D97-AF65-F5344CB8AC3E}">
        <p14:creationId xmlns:p14="http://schemas.microsoft.com/office/powerpoint/2010/main" val="368945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0BE99-FA18-524E-AF60-08B760010381}"/>
              </a:ext>
            </a:extLst>
          </p:cNvPr>
          <p:cNvSpPr/>
          <p:nvPr/>
        </p:nvSpPr>
        <p:spPr>
          <a:xfrm>
            <a:off x="7485998" y="3187700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dirty="0"/>
              <a:t>PCA</a:t>
            </a:r>
            <a:r>
              <a:rPr lang="es-ES_tradnl" sz="3600" baseline="-250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35516-D325-AA42-9E4E-B2B17493D45E}"/>
              </a:ext>
            </a:extLst>
          </p:cNvPr>
          <p:cNvSpPr/>
          <p:nvPr/>
        </p:nvSpPr>
        <p:spPr>
          <a:xfrm>
            <a:off x="5123804" y="3187700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dirty="0"/>
              <a:t>SFS</a:t>
            </a:r>
            <a:r>
              <a:rPr lang="es-ES_tradnl" sz="3600" baseline="-25000" dirty="0"/>
              <a:t>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121CC-C542-8F4C-A8F8-2E245AA36479}"/>
              </a:ext>
            </a:extLst>
          </p:cNvPr>
          <p:cNvSpPr/>
          <p:nvPr/>
        </p:nvSpPr>
        <p:spPr>
          <a:xfrm>
            <a:off x="399416" y="3187700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/>
              <a:t>CLEAN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72BB1-7C7F-F840-B0C1-C1E8F59BCDE7}"/>
              </a:ext>
            </a:extLst>
          </p:cNvPr>
          <p:cNvSpPr/>
          <p:nvPr/>
        </p:nvSpPr>
        <p:spPr>
          <a:xfrm>
            <a:off x="2761610" y="3198270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/>
              <a:t>NORM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E1104-91B6-6B41-A23F-FFBA1BABCA39}"/>
              </a:ext>
            </a:extLst>
          </p:cNvPr>
          <p:cNvSpPr txBox="1"/>
          <p:nvPr/>
        </p:nvSpPr>
        <p:spPr>
          <a:xfrm>
            <a:off x="578068" y="1954921"/>
            <a:ext cx="1064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1. Estudiar el código de referencia: </a:t>
            </a:r>
            <a:r>
              <a:rPr lang="es-ES_tradnl" dirty="0"/>
              <a:t>Ver los códigos disponibles en Python (PAT04_EjemploPCASFS.py) y Matlab (PAT04_EjemploPCASFS.m) donde se encuentra la siguiente estrategia: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DC71F-1AAF-704A-9C5E-5557C7BD3827}"/>
              </a:ext>
            </a:extLst>
          </p:cNvPr>
          <p:cNvSpPr/>
          <p:nvPr/>
        </p:nvSpPr>
        <p:spPr>
          <a:xfrm>
            <a:off x="9848192" y="3187700"/>
            <a:ext cx="1996965" cy="9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dirty="0"/>
              <a:t>KNN</a:t>
            </a:r>
            <a:r>
              <a:rPr lang="es-ES_tradnl" sz="3600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B20EA-9C39-8945-8614-78E694CECC1A}"/>
              </a:ext>
            </a:extLst>
          </p:cNvPr>
          <p:cNvSpPr txBox="1"/>
          <p:nvPr/>
        </p:nvSpPr>
        <p:spPr>
          <a:xfrm>
            <a:off x="578068" y="735724"/>
            <a:ext cx="1015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EJERCICIO DE SELECCIÓN Y TRANSFORMACIÓN DE CARACTERÍSTICAS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1FEFB2-B6A6-1D41-B2B5-546B3F10D77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96381" y="3650155"/>
            <a:ext cx="3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4BFD7E-4C29-B343-913D-6472AC84A5F3}"/>
              </a:ext>
            </a:extLst>
          </p:cNvPr>
          <p:cNvCxnSpPr/>
          <p:nvPr/>
        </p:nvCxnSpPr>
        <p:spPr>
          <a:xfrm>
            <a:off x="4758575" y="3644870"/>
            <a:ext cx="3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09DD89-A8B4-D545-A545-3A081BB8AD0F}"/>
              </a:ext>
            </a:extLst>
          </p:cNvPr>
          <p:cNvCxnSpPr/>
          <p:nvPr/>
        </p:nvCxnSpPr>
        <p:spPr>
          <a:xfrm>
            <a:off x="7120769" y="3634300"/>
            <a:ext cx="3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32E4D7-132A-0943-AA72-1F6C25EDC073}"/>
              </a:ext>
            </a:extLst>
          </p:cNvPr>
          <p:cNvCxnSpPr/>
          <p:nvPr/>
        </p:nvCxnSpPr>
        <p:spPr>
          <a:xfrm>
            <a:off x="9482963" y="3623730"/>
            <a:ext cx="36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4BF365-331E-654A-88E3-8D8AEDC9D52E}"/>
              </a:ext>
            </a:extLst>
          </p:cNvPr>
          <p:cNvSpPr txBox="1"/>
          <p:nvPr/>
        </p:nvSpPr>
        <p:spPr>
          <a:xfrm>
            <a:off x="578067" y="4879632"/>
            <a:ext cx="1064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2. Ejecute el código de referencia: </a:t>
            </a:r>
            <a:r>
              <a:rPr lang="es-ES_tradnl" dirty="0"/>
              <a:t>Al ejecutar este código se obtiene alrededor de 85-88% de </a:t>
            </a:r>
            <a:r>
              <a:rPr lang="es-ES_tradnl" dirty="0" err="1"/>
              <a:t>Accuracy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3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0BE99-FA18-524E-AF60-08B760010381}"/>
              </a:ext>
            </a:extLst>
          </p:cNvPr>
          <p:cNvSpPr/>
          <p:nvPr/>
        </p:nvSpPr>
        <p:spPr>
          <a:xfrm>
            <a:off x="5268327" y="3798739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PCA</a:t>
            </a:r>
            <a:r>
              <a:rPr lang="es-ES_tradnl" sz="2400" baseline="-25000" dirty="0"/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35516-D325-AA42-9E4E-B2B17493D45E}"/>
              </a:ext>
            </a:extLst>
          </p:cNvPr>
          <p:cNvSpPr/>
          <p:nvPr/>
        </p:nvSpPr>
        <p:spPr>
          <a:xfrm>
            <a:off x="3852057" y="3798739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SFS</a:t>
            </a:r>
            <a:r>
              <a:rPr lang="es-ES_tradnl" sz="2400" baseline="-25000" dirty="0"/>
              <a:t>100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121CC-C542-8F4C-A8F8-2E245AA36479}"/>
              </a:ext>
            </a:extLst>
          </p:cNvPr>
          <p:cNvSpPr/>
          <p:nvPr/>
        </p:nvSpPr>
        <p:spPr>
          <a:xfrm>
            <a:off x="1103610" y="3798739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/>
              <a:t>CLEAN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72BB1-7C7F-F840-B0C1-C1E8F59BCDE7}"/>
              </a:ext>
            </a:extLst>
          </p:cNvPr>
          <p:cNvSpPr/>
          <p:nvPr/>
        </p:nvSpPr>
        <p:spPr>
          <a:xfrm>
            <a:off x="2527777" y="3798739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/>
              <a:t>NORM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E1104-91B6-6B41-A23F-FFBA1BABCA39}"/>
              </a:ext>
            </a:extLst>
          </p:cNvPr>
          <p:cNvSpPr txBox="1"/>
          <p:nvPr/>
        </p:nvSpPr>
        <p:spPr>
          <a:xfrm>
            <a:off x="578068" y="1954921"/>
            <a:ext cx="1064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3. Probar otras estrategias: </a:t>
            </a:r>
            <a:r>
              <a:rPr lang="es-ES_tradnl" dirty="0"/>
              <a:t>A modo de ejemplo se muestra aquí un conjunto de estrategias que podrían mejorar el desempeño (tomarlas como propuestas, no necesariamente son buenas ideas):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DC71F-1AAF-704A-9C5E-5557C7BD3827}"/>
              </a:ext>
            </a:extLst>
          </p:cNvPr>
          <p:cNvSpPr/>
          <p:nvPr/>
        </p:nvSpPr>
        <p:spPr>
          <a:xfrm>
            <a:off x="8035189" y="3787068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KNN</a:t>
            </a:r>
            <a:r>
              <a:rPr lang="es-ES_tradnl" sz="2400" baseline="-25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B20EA-9C39-8945-8614-78E694CECC1A}"/>
              </a:ext>
            </a:extLst>
          </p:cNvPr>
          <p:cNvSpPr txBox="1"/>
          <p:nvPr/>
        </p:nvSpPr>
        <p:spPr>
          <a:xfrm>
            <a:off x="578068" y="735724"/>
            <a:ext cx="1015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/>
              <a:t>EJERCICIO DE SELECCIÓN Y TRANSFORMACIÓN DE CARACTERÍSTICAS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1FEFB2-B6A6-1D41-B2B5-546B3F10D77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144135" y="4165288"/>
            <a:ext cx="38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4BFD7E-4C29-B343-913D-6472AC84A5F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568302" y="4165288"/>
            <a:ext cx="28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09DD89-A8B4-D545-A545-3A081BB8AD0F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92582" y="4165288"/>
            <a:ext cx="37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32E4D7-132A-0943-AA72-1F6C25EDC073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7651547" y="4153617"/>
            <a:ext cx="383642" cy="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4BF365-331E-654A-88E3-8D8AEDC9D52E}"/>
              </a:ext>
            </a:extLst>
          </p:cNvPr>
          <p:cNvSpPr txBox="1"/>
          <p:nvPr/>
        </p:nvSpPr>
        <p:spPr>
          <a:xfrm>
            <a:off x="430923" y="6122276"/>
            <a:ext cx="1064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Tratar de mejorar el </a:t>
            </a:r>
            <a:r>
              <a:rPr lang="es-ES_tradnl" b="1" dirty="0" err="1"/>
              <a:t>accuracy</a:t>
            </a:r>
            <a:r>
              <a:rPr lang="es-ES_tradnl" b="1" dirty="0"/>
              <a:t> del </a:t>
            </a:r>
            <a:r>
              <a:rPr lang="es-ES_tradnl" b="1"/>
              <a:t>paso 2 en al menos un 5%</a:t>
            </a:r>
            <a:r>
              <a:rPr lang="es-ES_tradnl"/>
              <a:t>.</a:t>
            </a:r>
            <a:endParaRPr lang="es-ES_tradn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3152BE-D452-3447-8545-7DC7A9634814}"/>
              </a:ext>
            </a:extLst>
          </p:cNvPr>
          <p:cNvSpPr/>
          <p:nvPr/>
        </p:nvSpPr>
        <p:spPr>
          <a:xfrm>
            <a:off x="6611022" y="3790958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SFS</a:t>
            </a:r>
            <a:r>
              <a:rPr lang="es-ES_tradnl" sz="2400" baseline="-25000" dirty="0"/>
              <a:t>15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88A72A-D903-5244-A52C-52FDF8A9B33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327267" y="4157507"/>
            <a:ext cx="28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0C179B-285B-BD43-8D0C-14ED30F87668}"/>
              </a:ext>
            </a:extLst>
          </p:cNvPr>
          <p:cNvSpPr txBox="1"/>
          <p:nvPr/>
        </p:nvSpPr>
        <p:spPr>
          <a:xfrm>
            <a:off x="578068" y="3998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08DF3C-4F7C-464A-AD1F-77C8825C9461}"/>
              </a:ext>
            </a:extLst>
          </p:cNvPr>
          <p:cNvSpPr/>
          <p:nvPr/>
        </p:nvSpPr>
        <p:spPr>
          <a:xfrm>
            <a:off x="5268327" y="4791639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PCA</a:t>
            </a:r>
            <a:r>
              <a:rPr lang="es-ES_tradnl" sz="2400" baseline="-25000" dirty="0"/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02001-2193-D24C-8239-951F73D938C0}"/>
              </a:ext>
            </a:extLst>
          </p:cNvPr>
          <p:cNvSpPr/>
          <p:nvPr/>
        </p:nvSpPr>
        <p:spPr>
          <a:xfrm>
            <a:off x="3852057" y="4791639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SFS</a:t>
            </a:r>
            <a:r>
              <a:rPr lang="es-ES_tradnl" sz="2400" baseline="-25000" dirty="0"/>
              <a:t>80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850032-5B74-444D-BD47-F92A691D92C1}"/>
              </a:ext>
            </a:extLst>
          </p:cNvPr>
          <p:cNvSpPr/>
          <p:nvPr/>
        </p:nvSpPr>
        <p:spPr>
          <a:xfrm>
            <a:off x="1103610" y="4791639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PCA</a:t>
            </a:r>
            <a:r>
              <a:rPr lang="es-ES_tradnl" sz="2400" baseline="-25000" dirty="0"/>
              <a:t>200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8755C1-5B56-7A42-AFEB-9B7193F21CB3}"/>
              </a:ext>
            </a:extLst>
          </p:cNvPr>
          <p:cNvSpPr/>
          <p:nvPr/>
        </p:nvSpPr>
        <p:spPr>
          <a:xfrm>
            <a:off x="2527777" y="4791639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/>
              <a:t>NORM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0E1731-24E7-3D42-80ED-BD0D3A1AA8D8}"/>
              </a:ext>
            </a:extLst>
          </p:cNvPr>
          <p:cNvSpPr/>
          <p:nvPr/>
        </p:nvSpPr>
        <p:spPr>
          <a:xfrm>
            <a:off x="8781422" y="4779968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KNN</a:t>
            </a:r>
            <a:r>
              <a:rPr lang="es-ES_tradnl" sz="2400" baseline="-25000" dirty="0"/>
              <a:t>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819212-F46E-D446-871B-113D67A6BF0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2144135" y="5158188"/>
            <a:ext cx="38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97D907-49E9-C540-88B6-14B9EC72B15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3568302" y="5158188"/>
            <a:ext cx="28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A828DF-40BA-9E48-A84B-CDAB4DC115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92582" y="5158188"/>
            <a:ext cx="37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88187E-0032-BB47-B0BB-D19093E17C4C}"/>
              </a:ext>
            </a:extLst>
          </p:cNvPr>
          <p:cNvCxnSpPr>
            <a:cxnSpLocks/>
            <a:stCxn id="41" idx="3"/>
            <a:endCxn id="36" idx="1"/>
          </p:cNvCxnSpPr>
          <p:nvPr/>
        </p:nvCxnSpPr>
        <p:spPr>
          <a:xfrm flipV="1">
            <a:off x="8397780" y="5146517"/>
            <a:ext cx="383642" cy="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B7D2407-6313-934F-A2A8-76B4415DEBD0}"/>
              </a:ext>
            </a:extLst>
          </p:cNvPr>
          <p:cNvSpPr/>
          <p:nvPr/>
        </p:nvSpPr>
        <p:spPr>
          <a:xfrm>
            <a:off x="7357255" y="4786190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SFS</a:t>
            </a:r>
            <a:r>
              <a:rPr lang="es-ES_tradnl" sz="2400" baseline="-25000" dirty="0"/>
              <a:t>20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B9A734-226C-D142-BEE3-E0DB49925E89}"/>
              </a:ext>
            </a:extLst>
          </p:cNvPr>
          <p:cNvCxnSpPr>
            <a:cxnSpLocks/>
          </p:cNvCxnSpPr>
          <p:nvPr/>
        </p:nvCxnSpPr>
        <p:spPr>
          <a:xfrm flipV="1">
            <a:off x="6308852" y="5037678"/>
            <a:ext cx="1048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3109A7-B96A-1744-ADA7-2E6D3BA59684}"/>
              </a:ext>
            </a:extLst>
          </p:cNvPr>
          <p:cNvSpPr txBox="1"/>
          <p:nvPr/>
        </p:nvSpPr>
        <p:spPr>
          <a:xfrm>
            <a:off x="578068" y="499160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B2DBB9-A8AE-A847-9657-62B823536710}"/>
              </a:ext>
            </a:extLst>
          </p:cNvPr>
          <p:cNvSpPr/>
          <p:nvPr/>
        </p:nvSpPr>
        <p:spPr>
          <a:xfrm>
            <a:off x="5034964" y="51374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2210D815-396C-C845-8502-9B1AE1DE9EDC}"/>
              </a:ext>
            </a:extLst>
          </p:cNvPr>
          <p:cNvSpPr/>
          <p:nvPr/>
        </p:nvSpPr>
        <p:spPr>
          <a:xfrm>
            <a:off x="5056451" y="5188001"/>
            <a:ext cx="2289028" cy="524178"/>
          </a:xfrm>
          <a:custGeom>
            <a:avLst/>
            <a:gdLst>
              <a:gd name="connsiteX0" fmla="*/ 0 w 2289028"/>
              <a:gd name="connsiteY0" fmla="*/ 0 h 884122"/>
              <a:gd name="connsiteX1" fmla="*/ 0 w 2289028"/>
              <a:gd name="connsiteY1" fmla="*/ 872011 h 884122"/>
              <a:gd name="connsiteX2" fmla="*/ 2058914 w 2289028"/>
              <a:gd name="connsiteY2" fmla="*/ 884122 h 884122"/>
              <a:gd name="connsiteX3" fmla="*/ 2058914 w 2289028"/>
              <a:gd name="connsiteY3" fmla="*/ 102946 h 884122"/>
              <a:gd name="connsiteX4" fmla="*/ 2289028 w 2289028"/>
              <a:gd name="connsiteY4" fmla="*/ 102946 h 88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028" h="884122">
                <a:moveTo>
                  <a:pt x="0" y="0"/>
                </a:moveTo>
                <a:lnTo>
                  <a:pt x="0" y="872011"/>
                </a:lnTo>
                <a:lnTo>
                  <a:pt x="2058914" y="884122"/>
                </a:lnTo>
                <a:lnTo>
                  <a:pt x="2058914" y="102946"/>
                </a:lnTo>
                <a:lnTo>
                  <a:pt x="2289028" y="102946"/>
                </a:lnTo>
              </a:path>
            </a:pathLst>
          </a:custGeom>
          <a:noFill/>
          <a:ln w="63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560FB2D-F928-CB45-84E8-3DE3233C649B}"/>
              </a:ext>
            </a:extLst>
          </p:cNvPr>
          <p:cNvSpPr/>
          <p:nvPr/>
        </p:nvSpPr>
        <p:spPr>
          <a:xfrm>
            <a:off x="5268327" y="2833092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SFS</a:t>
            </a:r>
            <a:r>
              <a:rPr lang="es-ES_tradnl" sz="2400" baseline="-25000" dirty="0"/>
              <a:t>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957656-E3F3-054D-979C-9B4DC780C8AE}"/>
              </a:ext>
            </a:extLst>
          </p:cNvPr>
          <p:cNvSpPr/>
          <p:nvPr/>
        </p:nvSpPr>
        <p:spPr>
          <a:xfrm>
            <a:off x="3852057" y="2833092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NORM</a:t>
            </a:r>
            <a:endParaRPr lang="es-ES_tradnl" sz="2400" baseline="-25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FCC4D0-1C9C-D946-AC71-B6D2DE353848}"/>
              </a:ext>
            </a:extLst>
          </p:cNvPr>
          <p:cNvSpPr/>
          <p:nvPr/>
        </p:nvSpPr>
        <p:spPr>
          <a:xfrm>
            <a:off x="1103610" y="2833092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/>
              <a:t>CLEAN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B115AB-3CB5-1E45-9F8C-2162B65C6C07}"/>
              </a:ext>
            </a:extLst>
          </p:cNvPr>
          <p:cNvSpPr/>
          <p:nvPr/>
        </p:nvSpPr>
        <p:spPr>
          <a:xfrm>
            <a:off x="2527777" y="2833092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PCA</a:t>
            </a:r>
            <a:r>
              <a:rPr lang="es-ES_tradnl" sz="2400" baseline="-25000" dirty="0"/>
              <a:t>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33AE4-3961-DB43-BAF8-C5FDE15B81F7}"/>
              </a:ext>
            </a:extLst>
          </p:cNvPr>
          <p:cNvSpPr/>
          <p:nvPr/>
        </p:nvSpPr>
        <p:spPr>
          <a:xfrm>
            <a:off x="6688989" y="2821421"/>
            <a:ext cx="1040525" cy="7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/>
              <a:t>KNN</a:t>
            </a:r>
            <a:r>
              <a:rPr lang="es-ES_tradnl" sz="2400" baseline="-25000" dirty="0"/>
              <a:t>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8D13C57-25E2-C74F-BD96-369BBC89724E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>
            <a:off x="2144135" y="3199641"/>
            <a:ext cx="38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1893F1-BD48-A145-A94C-2EEF108E48C3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3568302" y="3199641"/>
            <a:ext cx="28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41ADAC-12FA-E34D-BF1D-80DF6681279A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4892582" y="3199641"/>
            <a:ext cx="37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F18447-FDA0-8441-ACBA-7A8523E8F70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6305347" y="3187970"/>
            <a:ext cx="383642" cy="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66D710F-826B-A84E-8F3E-68D9EFDF8E01}"/>
              </a:ext>
            </a:extLst>
          </p:cNvPr>
          <p:cNvSpPr txBox="1"/>
          <p:nvPr/>
        </p:nvSpPr>
        <p:spPr>
          <a:xfrm>
            <a:off x="578068" y="303306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45313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269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</cp:revision>
  <dcterms:created xsi:type="dcterms:W3CDTF">2020-05-06T16:26:12Z</dcterms:created>
  <dcterms:modified xsi:type="dcterms:W3CDTF">2020-05-06T19:56:58Z</dcterms:modified>
</cp:coreProperties>
</file>