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59" r:id="rId2"/>
    <p:sldId id="447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70" r:id="rId12"/>
    <p:sldId id="471" r:id="rId13"/>
    <p:sldId id="468" r:id="rId14"/>
    <p:sldId id="469" r:id="rId15"/>
    <p:sldId id="472" r:id="rId16"/>
    <p:sldId id="473" r:id="rId17"/>
    <p:sldId id="474" r:id="rId18"/>
    <p:sldId id="475" r:id="rId19"/>
    <p:sldId id="477" r:id="rId20"/>
    <p:sldId id="479" r:id="rId21"/>
    <p:sldId id="480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2" r:id="rId32"/>
    <p:sldId id="491" r:id="rId33"/>
    <p:sldId id="497" r:id="rId34"/>
    <p:sldId id="493" r:id="rId35"/>
    <p:sldId id="494" r:id="rId36"/>
    <p:sldId id="495" r:id="rId37"/>
    <p:sldId id="49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8"/>
    <p:restoredTop sz="90748" autoAdjust="0"/>
  </p:normalViewPr>
  <p:slideViewPr>
    <p:cSldViewPr snapToGrid="0" snapToObjects="1">
      <p:cViewPr varScale="1">
        <p:scale>
          <a:sx n="116" d="100"/>
          <a:sy n="116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1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9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09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67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A511-535A-E54F-A7F4-C5B38C5C83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A9A1-8592-5C44-BA49-FCEEFBC6BFB1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B60-2147-C745-87E8-C6E7FAFB1C62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572-FD3F-204B-9825-B13E655A1F8A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90D5-E0B4-814F-AFA5-20A1C8F83C81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9266-8F70-894C-8C96-F52C373ECEC2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E06-FD0B-824C-A84A-540FB76DA8DA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3ACA-DF8F-D947-84AB-BCE6F011C429}" type="datetime1">
              <a:rPr lang="en-AU" smtClean="0"/>
              <a:t>18/6/20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ECB6-C663-AC4D-92ED-EFB5A6AADCE0}" type="datetime1">
              <a:rPr lang="en-AU" smtClean="0"/>
              <a:t>18/6/20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1D3D2-AFD7-1649-844B-6E38AB50EC58}" type="datetime1">
              <a:rPr lang="en-AU" smtClean="0"/>
              <a:t>18/6/20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7D84-2FAC-5543-9CEB-5442A2A1076E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AEE6-552D-DE48-AE17-4C09CE755E32}" type="datetime1">
              <a:rPr lang="en-AU" smtClean="0"/>
              <a:t>18/6/20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3045B-5D64-6B4A-A612-B1F97422355E}" type="datetime1">
              <a:rPr lang="en-AU" smtClean="0"/>
              <a:t>18/6/20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Bag of Words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314ED-66F3-6547-BA9F-A44BB16F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1736" y="5061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24136" y="5229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24136" y="5122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841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30816" y="53818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30816" y="52752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13696" y="51532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66096" y="53209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6609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2037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7277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7277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033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273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5273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701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9416" y="56257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59416" y="55190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80296" y="52904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269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32696" y="53514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86976" y="5442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39376" y="5610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39376" y="5503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31" y="307658"/>
            <a:ext cx="1635124" cy="2034822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230880" y="7086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383280" y="8610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535680" y="10134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688080" y="11658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71007" y="9427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23407" y="10951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475807" y="12475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628207" y="13999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464925" y="5508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17325" y="7032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769725" y="8556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22125" y="10080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40377" y="12692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92777" y="14216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45177" y="15740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7577" y="17264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18607" y="7739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171007" y="9263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58734" y="100801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252652" y="6161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05052" y="7685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649977" y="158495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60222" y="1617617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747951" y="556258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2012316">
            <a:off x="2532696" y="5031375"/>
            <a:ext cx="1113402" cy="1119366"/>
            <a:chOff x="2288856" y="5107575"/>
            <a:chExt cx="1113402" cy="1119366"/>
          </a:xfrm>
        </p:grpSpPr>
        <p:sp>
          <p:nvSpPr>
            <p:cNvPr id="102" name="TextBox 101"/>
            <p:cNvSpPr txBox="1"/>
            <p:nvPr/>
          </p:nvSpPr>
          <p:spPr>
            <a:xfrm>
              <a:off x="2532696" y="5122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8697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39376" y="52752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39376" y="51685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74656" y="52142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7465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2893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8133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8133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889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6129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76129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557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67976" y="55190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67976" y="54123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88856" y="51837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4125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41256" y="52447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395536" y="53361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47936" y="5503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547936" y="53971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</p:grpSp>
      <p:pic>
        <p:nvPicPr>
          <p:cNvPr id="123" name="Picture 1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31" y="1154694"/>
            <a:ext cx="1635124" cy="2034820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6050280" y="15556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02680" y="17080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55080" y="18604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507480" y="20128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990407" y="17897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142807" y="19421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95207" y="20945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447607" y="22469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284325" y="13978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36725" y="15502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589125" y="17026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741525" y="18550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859777" y="21163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012177" y="22687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164577" y="24211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316977" y="25735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838007" y="162100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990407" y="177340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778134" y="185504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072052" y="146315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224452" y="161555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469377" y="243199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779622" y="2464652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567351" y="1403293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 rot="2552380">
            <a:off x="2685096" y="4985655"/>
            <a:ext cx="1113402" cy="1119366"/>
            <a:chOff x="2288856" y="5107575"/>
            <a:chExt cx="1113402" cy="1119366"/>
          </a:xfrm>
        </p:grpSpPr>
        <p:sp>
          <p:nvSpPr>
            <p:cNvPr id="149" name="TextBox 148"/>
            <p:cNvSpPr txBox="1"/>
            <p:nvPr/>
          </p:nvSpPr>
          <p:spPr>
            <a:xfrm>
              <a:off x="2532696" y="5122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48697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39376" y="52752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639376" y="51685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974656" y="52142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97465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92893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08133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08133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60889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76129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76129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71557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867976" y="55190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867976" y="54123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288856" y="51837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44125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441256" y="52447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395536" y="53361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547936" y="5503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547936" y="53971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2D050"/>
                  </a:solidFill>
                </a:rPr>
                <a:t>.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A0F16-5AF4-5D45-AC94-D2CBFEC3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F66449-7AC6-7C49-B789-811EF758EB53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8284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79" y="5068453"/>
            <a:ext cx="2000024" cy="12909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31" y="307658"/>
            <a:ext cx="1635124" cy="2034822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230880" y="7086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383280" y="8610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535680" y="10134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688080" y="11658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71007" y="9427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23407" y="10951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475807" y="12475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628207" y="13999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464925" y="5508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17325" y="7032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769725" y="8556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22125" y="10080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40377" y="12692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92777" y="14216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45177" y="15740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7577" y="17264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18607" y="7739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171007" y="9263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58734" y="100801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252652" y="6161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05052" y="7685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649977" y="158495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60222" y="1617617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747951" y="556258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31" y="1154694"/>
            <a:ext cx="1635124" cy="2034820"/>
          </a:xfrm>
          <a:prstGeom prst="rect">
            <a:avLst/>
          </a:prstGeom>
        </p:spPr>
      </p:pic>
      <p:sp>
        <p:nvSpPr>
          <p:cNvPr id="124" name="Rectangle 123"/>
          <p:cNvSpPr/>
          <p:nvPr/>
        </p:nvSpPr>
        <p:spPr>
          <a:xfrm>
            <a:off x="6050280" y="15556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02680" y="17080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355080" y="18604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507480" y="2012895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990407" y="17897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142807" y="19421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6295207" y="20945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447607" y="224694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6284325" y="13978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436725" y="15502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589125" y="17026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741525" y="185505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859777" y="21163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012177" y="22687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164577" y="24211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316977" y="257351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838007" y="162100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990407" y="177340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778134" y="185504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072052" y="146315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224452" y="1615559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469377" y="2431994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779622" y="2464652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567351" y="1403293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3143485" y="3213875"/>
            <a:ext cx="2716292" cy="1464732"/>
          </a:xfrm>
          <a:prstGeom prst="arc">
            <a:avLst>
              <a:gd name="adj1" fmla="val 9915521"/>
              <a:gd name="adj2" fmla="val 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94895" y="3778159"/>
            <a:ext cx="14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all 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4D3A7-E899-1641-AEBC-D3F975FA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6F457E1-A31F-374D-B8F2-7933BCC72C72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273837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6" y="1394002"/>
            <a:ext cx="7529594" cy="485999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82761" y="1292402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Description of </a:t>
            </a:r>
          </a:p>
          <a:p>
            <a:pPr algn="ctr"/>
            <a:r>
              <a:rPr lang="en-US" dirty="0"/>
              <a:t>all parts</a:t>
            </a:r>
            <a:endParaRPr lang="en-US" sz="2000" i="1" dirty="0">
              <a:latin typeface="LM Roman 10 Regular"/>
              <a:cs typeface="LM Roman 10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5" y="359775"/>
            <a:ext cx="711200" cy="457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F3BE61-8DF4-3E45-9BF3-7F7FDB1C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2E1FF-DE63-7C41-B263-F2720C616618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305824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6" y="1394002"/>
            <a:ext cx="7529594" cy="4859996"/>
          </a:xfrm>
          <a:prstGeom prst="rect">
            <a:avLst/>
          </a:prstGeom>
        </p:spPr>
      </p:pic>
      <p:cxnSp>
        <p:nvCxnSpPr>
          <p:cNvPr id="210" name="Straight Connector 209"/>
          <p:cNvCxnSpPr/>
          <p:nvPr/>
        </p:nvCxnSpPr>
        <p:spPr>
          <a:xfrm flipV="1">
            <a:off x="7287996" y="2941931"/>
            <a:ext cx="179059" cy="312872"/>
          </a:xfrm>
          <a:prstGeom prst="line">
            <a:avLst/>
          </a:prstGeom>
          <a:ln w="12700" cmpd="sng">
            <a:solidFill>
              <a:srgbClr val="A6A6A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>
            <a:spLocks noChangeAspect="1"/>
          </p:cNvSpPr>
          <p:nvPr/>
        </p:nvSpPr>
        <p:spPr>
          <a:xfrm>
            <a:off x="7086845" y="3229403"/>
            <a:ext cx="226551" cy="226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82761" y="1292402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Description of </a:t>
            </a:r>
          </a:p>
          <a:p>
            <a:pPr algn="ctr"/>
            <a:r>
              <a:rPr lang="en-US" dirty="0"/>
              <a:t>all parts</a:t>
            </a:r>
            <a:endParaRPr lang="en-US" sz="2000" i="1" dirty="0">
              <a:latin typeface="LM Roman 10 Regular"/>
              <a:cs typeface="LM Roman 10 Regular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50698" y="2287408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Description of </a:t>
            </a:r>
          </a:p>
          <a:p>
            <a:pPr algn="ctr"/>
            <a:r>
              <a:rPr lang="en-US" dirty="0"/>
              <a:t>one part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25" y="359775"/>
            <a:ext cx="711200" cy="4572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877849" y="1448178"/>
            <a:ext cx="1728788" cy="761220"/>
            <a:chOff x="5038724" y="2361906"/>
            <a:chExt cx="1728788" cy="76122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038724" y="3013589"/>
              <a:ext cx="1728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5146625" y="2361906"/>
              <a:ext cx="1635" cy="7612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281609" y="276433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158919" y="2604183"/>
              <a:ext cx="953" cy="40956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5423417" y="2482981"/>
              <a:ext cx="0" cy="538155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579675" y="2761867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35606" y="2760795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888006" y="2755706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26282" y="2497105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308143" y="276137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460543" y="2756290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598819" y="2497689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829BC3-6000-CF44-AE6A-98008422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BE352C-317F-6648-A21A-C051CF600945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11995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6" y="1394002"/>
            <a:ext cx="7529594" cy="48599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7" y="1406702"/>
            <a:ext cx="7529594" cy="4859996"/>
          </a:xfrm>
          <a:prstGeom prst="rect">
            <a:avLst/>
          </a:prstGeom>
        </p:spPr>
      </p:pic>
      <p:grpSp>
        <p:nvGrpSpPr>
          <p:cNvPr id="183" name="Group 182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149324" y="5498284"/>
            <a:ext cx="5202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K-Means with K clusters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rebuchet MS"/>
                <a:cs typeface="Trebuchet MS"/>
              </a:rPr>
              <a:t>Visual Vocabulary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9A5F7F-8FDD-8D46-AC37-2253D19D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BB8340-37D0-4046-B9CE-8169407F1D77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492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149324" y="5498284"/>
            <a:ext cx="5202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K-Means </a:t>
            </a:r>
            <a:r>
              <a:rPr lang="en-US" sz="3600">
                <a:latin typeface="Trebuchet MS"/>
                <a:cs typeface="Trebuchet MS"/>
              </a:rPr>
              <a:t>with K </a:t>
            </a:r>
            <a:r>
              <a:rPr lang="en-US" sz="3600" dirty="0">
                <a:latin typeface="Trebuchet MS"/>
                <a:cs typeface="Trebuchet MS"/>
              </a:rPr>
              <a:t>clusters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rebuchet MS"/>
                <a:cs typeface="Trebuchet MS"/>
              </a:rPr>
              <a:t>Visual Vocabulary</a:t>
            </a:r>
          </a:p>
        </p:txBody>
      </p:sp>
      <p:sp>
        <p:nvSpPr>
          <p:cNvPr id="2" name="Oval 1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498B62-EADE-4747-AB8B-EBD5330E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BDFC7-45F7-0B42-861F-CC1964E5E045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256003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149324" y="5498284"/>
            <a:ext cx="5202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K-Means </a:t>
            </a:r>
            <a:r>
              <a:rPr lang="en-US" sz="3600">
                <a:latin typeface="Trebuchet MS"/>
                <a:cs typeface="Trebuchet MS"/>
              </a:rPr>
              <a:t>with K </a:t>
            </a:r>
            <a:r>
              <a:rPr lang="en-US" sz="3600" dirty="0">
                <a:latin typeface="Trebuchet MS"/>
                <a:cs typeface="Trebuchet MS"/>
              </a:rPr>
              <a:t>clusters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rebuchet MS"/>
                <a:cs typeface="Trebuchet MS"/>
              </a:rPr>
              <a:t>Visual Vocabulary</a:t>
            </a:r>
          </a:p>
        </p:txBody>
      </p:sp>
      <p:sp>
        <p:nvSpPr>
          <p:cNvPr id="2" name="Oval 1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94064"/>
              </p:ext>
            </p:extLst>
          </p:nvPr>
        </p:nvGraphicFramePr>
        <p:xfrm>
          <a:off x="5714994" y="655782"/>
          <a:ext cx="2973190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5699754" y="430681"/>
            <a:ext cx="297319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8535" y="230775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40502" y="750281"/>
            <a:ext cx="0" cy="10555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6723" y="1057256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5431" y="2005265"/>
            <a:ext cx="296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(coordinates </a:t>
            </a:r>
            <a:r>
              <a:rPr lang="en-US" dirty="0"/>
              <a:t>of </a:t>
            </a:r>
            <a:r>
              <a:rPr lang="en-US"/>
              <a:t>the centroids)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0724E-860F-6F47-AB75-73BF3EC0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16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5357E8-1FB3-BE4D-85AE-2C1DC38828C2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8392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317778" y="3444419"/>
            <a:ext cx="1044626" cy="12827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65378" y="3546017"/>
            <a:ext cx="1044626" cy="12827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160709"/>
            <a:ext cx="3268154" cy="51063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72" y="3630683"/>
            <a:ext cx="1044627" cy="129998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80713" y="2846300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John</a:t>
            </a:r>
            <a:endParaRPr lang="en-US" sz="2400" i="1" dirty="0">
              <a:latin typeface="LM Roman 10 Regular"/>
              <a:cs typeface="LM Roman 10 Regular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941757" y="1180598"/>
            <a:ext cx="491448" cy="5204961"/>
            <a:chOff x="7941757" y="1180598"/>
            <a:chExt cx="491448" cy="520496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7941757" y="1180598"/>
              <a:ext cx="0" cy="520496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043355" y="337668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/>
                  <a:cs typeface="Arial"/>
                </a:rPr>
                <a:t>K</a:t>
              </a:r>
              <a:endParaRPr lang="en-US" sz="2400" i="1" dirty="0">
                <a:latin typeface="LM Roman 10 Regular"/>
                <a:cs typeface="LM Roman 10 Regular"/>
              </a:endParaRPr>
            </a:p>
          </p:txBody>
        </p:sp>
      </p:grpSp>
      <p:pic>
        <p:nvPicPr>
          <p:cNvPr id="2" name="Picture 1" descr="Screen Shot 2014-03-20 at 7.33.4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41" y="1147990"/>
            <a:ext cx="2474152" cy="16139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94027" y="1934953"/>
            <a:ext cx="5961460" cy="911347"/>
            <a:chOff x="1794027" y="1934953"/>
            <a:chExt cx="5961460" cy="911347"/>
          </a:xfrm>
        </p:grpSpPr>
        <p:sp>
          <p:nvSpPr>
            <p:cNvPr id="4" name="Oval 3"/>
            <p:cNvSpPr/>
            <p:nvPr/>
          </p:nvSpPr>
          <p:spPr>
            <a:xfrm>
              <a:off x="1794027" y="1955109"/>
              <a:ext cx="886935" cy="89119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87333" y="1934953"/>
              <a:ext cx="3268154" cy="201558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>
              <a:stCxn id="4" idx="6"/>
              <a:endCxn id="5" idx="1"/>
            </p:cNvCxnSpPr>
            <p:nvPr/>
          </p:nvCxnSpPr>
          <p:spPr>
            <a:xfrm flipV="1">
              <a:off x="2680962" y="2035732"/>
              <a:ext cx="1806371" cy="364973"/>
            </a:xfrm>
            <a:prstGeom prst="bentConnector3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946427" y="1240801"/>
            <a:ext cx="5820354" cy="891191"/>
            <a:chOff x="1794027" y="1955109"/>
            <a:chExt cx="5820354" cy="891191"/>
          </a:xfrm>
        </p:grpSpPr>
        <p:sp>
          <p:nvSpPr>
            <p:cNvPr id="23" name="Oval 22"/>
            <p:cNvSpPr/>
            <p:nvPr/>
          </p:nvSpPr>
          <p:spPr>
            <a:xfrm>
              <a:off x="1794027" y="1955109"/>
              <a:ext cx="886935" cy="891191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6227" y="1995421"/>
              <a:ext cx="3268154" cy="201558"/>
            </a:xfrm>
            <a:prstGeom prst="rect">
              <a:avLst/>
            </a:prstGeom>
            <a:noFill/>
            <a:ln w="28575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Elbow Connector 26"/>
            <p:cNvCxnSpPr>
              <a:stCxn id="23" idx="6"/>
              <a:endCxn id="26" idx="1"/>
            </p:cNvCxnSpPr>
            <p:nvPr/>
          </p:nvCxnSpPr>
          <p:spPr>
            <a:xfrm flipV="1">
              <a:off x="2680962" y="2096200"/>
              <a:ext cx="1665265" cy="304505"/>
            </a:xfrm>
            <a:prstGeom prst="bentConnector3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0B414-57DC-9D41-AF09-9734707A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17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993543-D9E7-3B4C-9E35-04BC35F12D5B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0548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85243" y="1440367"/>
            <a:ext cx="2166777" cy="4871270"/>
            <a:chOff x="6656643" y="1440367"/>
            <a:chExt cx="2166777" cy="4871270"/>
          </a:xfrm>
        </p:grpSpPr>
        <p:sp>
          <p:nvSpPr>
            <p:cNvPr id="21" name="Rectangle 20"/>
            <p:cNvSpPr/>
            <p:nvPr/>
          </p:nvSpPr>
          <p:spPr>
            <a:xfrm>
              <a:off x="7719529" y="1440367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67129" y="1541965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Screen Shot 2013-10-23 at 1.57.2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6643" y="3035666"/>
              <a:ext cx="2166777" cy="327597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368" y="1615341"/>
              <a:ext cx="1044627" cy="129998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6982528" y="1649916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Arial"/>
                  <a:cs typeface="Arial"/>
                </a:rPr>
                <a:t>Ana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03936" y="1429077"/>
            <a:ext cx="2166777" cy="4882560"/>
            <a:chOff x="3486336" y="1429077"/>
            <a:chExt cx="2166777" cy="4882560"/>
          </a:xfrm>
        </p:grpSpPr>
        <p:sp>
          <p:nvSpPr>
            <p:cNvPr id="24" name="Rectangle 23"/>
            <p:cNvSpPr/>
            <p:nvPr/>
          </p:nvSpPr>
          <p:spPr>
            <a:xfrm>
              <a:off x="4535111" y="1429077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82711" y="1530675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Screen Shot 2013-10-23 at 1.56.53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6336" y="3035666"/>
              <a:ext cx="2166777" cy="327597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4705" y="1615341"/>
              <a:ext cx="1044627" cy="129998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735821" y="1631240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John</a:t>
              </a:r>
              <a:endParaRPr lang="en-US" sz="1400" i="1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503" y="1429077"/>
            <a:ext cx="2166777" cy="4882560"/>
            <a:chOff x="264703" y="1429077"/>
            <a:chExt cx="2166777" cy="4882560"/>
          </a:xfrm>
        </p:grpSpPr>
        <p:sp>
          <p:nvSpPr>
            <p:cNvPr id="26" name="Rectangle 25"/>
            <p:cNvSpPr/>
            <p:nvPr/>
          </p:nvSpPr>
          <p:spPr>
            <a:xfrm>
              <a:off x="1309333" y="1429077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56933" y="1530675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Screen Shot 2013-10-23 at 1.56.19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703" y="3035666"/>
              <a:ext cx="2166777" cy="327597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156" y="1615341"/>
              <a:ext cx="1044626" cy="129998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78367" y="1662018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Julio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340963" y="1440367"/>
            <a:ext cx="2166777" cy="4871270"/>
            <a:chOff x="6656643" y="1440367"/>
            <a:chExt cx="2166777" cy="4871270"/>
          </a:xfrm>
        </p:grpSpPr>
        <p:sp>
          <p:nvSpPr>
            <p:cNvPr id="55" name="Rectangle 54"/>
            <p:cNvSpPr/>
            <p:nvPr/>
          </p:nvSpPr>
          <p:spPr>
            <a:xfrm>
              <a:off x="7719529" y="1440367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567129" y="1541965"/>
              <a:ext cx="1044626" cy="12827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Screen Shot 2013-10-23 at 1.57.20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656643" y="3035666"/>
              <a:ext cx="2166777" cy="327597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368" y="1615341"/>
              <a:ext cx="1044626" cy="129998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6814888" y="1649916"/>
              <a:ext cx="635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/>
                  <a:cs typeface="Arial"/>
                </a:rPr>
                <a:t>Miguel</a:t>
              </a:r>
              <a:endParaRPr lang="en-US" sz="1400" dirty="0">
                <a:cs typeface="LM Roman 10 Regular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310442" y="37917"/>
            <a:ext cx="8071558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rebuchet MS"/>
                <a:cs typeface="Trebuchet MS"/>
              </a:rPr>
              <a:t>Example</a:t>
            </a:r>
            <a:r>
              <a:rPr lang="en-US">
                <a:latin typeface="Trebuchet MS"/>
                <a:cs typeface="Trebuchet MS"/>
              </a:rPr>
              <a:t>: More Dictionaries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946B5-474D-8540-885B-45378F77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18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8651B0-5C8C-6545-A5C4-D6CFA35A0E51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1080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942898" y="5498284"/>
            <a:ext cx="5615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Example with K=6 clusters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10442" y="37917"/>
            <a:ext cx="5575300" cy="1149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Trebuchet MS"/>
                <a:cs typeface="Trebuchet MS"/>
              </a:rPr>
              <a:t>Visual Vocabulary</a:t>
            </a:r>
          </a:p>
        </p:txBody>
      </p:sp>
      <p:sp>
        <p:nvSpPr>
          <p:cNvPr id="2" name="Oval 1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714994" y="655782"/>
          <a:ext cx="2973190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5699754" y="430681"/>
            <a:ext cx="297319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8535" y="230775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40502" y="750281"/>
            <a:ext cx="0" cy="105552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6723" y="1057256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012845"/>
              </p:ext>
            </p:extLst>
          </p:nvPr>
        </p:nvGraphicFramePr>
        <p:xfrm>
          <a:off x="8778240" y="655320"/>
          <a:ext cx="297319" cy="1280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6F430-FD96-484F-AFE9-E4A9B8B6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19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CF4BBF-EC2D-3644-83F7-8D50AB2403C9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2122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F732EE-0FFE-C04A-8BFC-2B188B12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56912-6AA1-8D4E-98CF-A56779DF6990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65045" y="918329"/>
            <a:ext cx="1140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descriptor</a:t>
            </a:r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804284" y="624546"/>
            <a:ext cx="1728788" cy="761220"/>
            <a:chOff x="5038724" y="2361906"/>
            <a:chExt cx="1728788" cy="76122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038724" y="3013589"/>
              <a:ext cx="1728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146625" y="2361906"/>
              <a:ext cx="1635" cy="7612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281609" y="276433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158919" y="2604183"/>
              <a:ext cx="953" cy="40956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23417" y="2482981"/>
              <a:ext cx="0" cy="538155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579675" y="2761867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35606" y="2760795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888006" y="2755706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26282" y="2497105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308143" y="276137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60543" y="2756290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598819" y="2497689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3395732" y="1108347"/>
            <a:ext cx="399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70928"/>
              </p:ext>
            </p:extLst>
          </p:nvPr>
        </p:nvGraphicFramePr>
        <p:xfrm>
          <a:off x="6114670" y="95930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5529332" y="1123587"/>
            <a:ext cx="399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653EA-E619-154A-A932-CF5BAE39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20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C4B7EE-F7B0-9343-9D0B-7A1F2EF6A3A1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63286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35522"/>
              </p:ext>
            </p:extLst>
          </p:nvPr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2C4ED-F5F6-FF41-B01E-4B2CF050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F7DC6-01A7-DA45-A7BC-4D8286618AE9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328807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57120"/>
              </p:ext>
            </p:extLst>
          </p:nvPr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0A993-80D4-BD4E-A378-712520B3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22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FF9042-2B68-7C48-A638-6F34ED033729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33037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6598920" y="2621280"/>
            <a:ext cx="198120" cy="19812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endCxn id="31" idx="0"/>
          </p:cNvCxnSpPr>
          <p:nvPr/>
        </p:nvCxnSpPr>
        <p:spPr>
          <a:xfrm rot="16200000" flipH="1">
            <a:off x="5244018" y="1167317"/>
            <a:ext cx="1518285" cy="1389640"/>
          </a:xfrm>
          <a:prstGeom prst="bentConnector3">
            <a:avLst>
              <a:gd name="adj1" fmla="val -1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57120"/>
              </p:ext>
            </p:extLst>
          </p:nvPr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5D4DB4-61FF-014C-A458-E1E3216B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23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380AD-9A22-024A-91CB-3850C67909CC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982196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6598920" y="2621280"/>
            <a:ext cx="198120" cy="19812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/>
          <p:cNvCxnSpPr>
            <a:endCxn id="31" idx="0"/>
          </p:cNvCxnSpPr>
          <p:nvPr/>
        </p:nvCxnSpPr>
        <p:spPr>
          <a:xfrm rot="16200000" flipH="1">
            <a:off x="5244018" y="1167317"/>
            <a:ext cx="1518285" cy="1389640"/>
          </a:xfrm>
          <a:prstGeom prst="bentConnector3">
            <a:avLst>
              <a:gd name="adj1" fmla="val -18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83773" y="2332478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part </a:t>
            </a:r>
            <a:r>
              <a:rPr lang="en-US"/>
              <a:t>is represented by word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rebuchet MS"/>
                <a:cs typeface="Trebuchet MS"/>
              </a:rPr>
              <a:t>[ Encoding ]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38E7FC4-C4C5-7E41-9B1F-BCC2B43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24</a:t>
            </a:fld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55C846-B4C1-3743-95C5-CBBE6DD06B30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345228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22008" y="110299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33982" y="1854200"/>
            <a:ext cx="5861196" cy="4306667"/>
            <a:chOff x="2906779" y="1142598"/>
            <a:chExt cx="2370202" cy="1636694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2906779" y="1964805"/>
              <a:ext cx="930323" cy="486376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07322" y="2065169"/>
              <a:ext cx="115807" cy="7141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38938" y="1914624"/>
              <a:ext cx="938043" cy="23932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223130" y="1142598"/>
              <a:ext cx="374444" cy="54813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3099792" y="1201954"/>
              <a:ext cx="772054" cy="53809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837102" y="1964805"/>
              <a:ext cx="270220" cy="10036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107322" y="1914624"/>
              <a:ext cx="231616" cy="15054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871846" y="1683016"/>
              <a:ext cx="351283" cy="4931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223129" y="1690736"/>
              <a:ext cx="115809" cy="22388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837102" y="1740053"/>
              <a:ext cx="34744" cy="22475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663440" y="24536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37960" y="335280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74080" y="46329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7200" y="478536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22520" y="367284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52800" y="3550920"/>
            <a:ext cx="198120" cy="1981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9372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434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311980" y="308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44934" y="3474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65320" y="45262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56960" y="435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6598920" y="2621280"/>
            <a:ext cx="198120" cy="19812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289430" y="989789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183773" y="2332478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part </a:t>
            </a:r>
            <a:r>
              <a:rPr lang="en-US"/>
              <a:t>is represented by word 3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8739"/>
              </p:ext>
            </p:extLst>
          </p:nvPr>
        </p:nvGraphicFramePr>
        <p:xfrm>
          <a:off x="5714994" y="579582"/>
          <a:ext cx="2973190" cy="1280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49536"/>
              </p:ext>
            </p:extLst>
          </p:nvPr>
        </p:nvGraphicFramePr>
        <p:xfrm>
          <a:off x="8778240" y="579120"/>
          <a:ext cx="297319" cy="1280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5675521" y="989789"/>
            <a:ext cx="3400038" cy="213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41608" y="1102995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rebuchet MS"/>
                <a:cs typeface="Trebuchet MS"/>
              </a:rPr>
              <a:t>[ Encoding ]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20AD1-A805-7946-86AB-B3689CC2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A5B889-EFD7-A746-9E98-1EEF75B4D761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673210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rebuchet MS"/>
                <a:cs typeface="Trebuchet MS"/>
              </a:rPr>
              <a:t>[ Encoding ]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C98A5E-AE1B-4744-9ABD-07CB1F7E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32E17-D19A-0545-8985-701F9BF42D96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92644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rebuchet MS"/>
                <a:cs typeface="Trebuchet MS"/>
              </a:rPr>
              <a:t>[ Encoding ]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9FAB8A-287C-3E4B-A7BA-1714A1F8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F22EA-F716-3540-A279-7788B6C2DE90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71476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rebuchet MS"/>
                <a:cs typeface="Trebuchet MS"/>
              </a:rPr>
              <a:t>[ Encoding ]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5CC91-999F-2247-ACA8-1E38D478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98DA2-E560-C84C-BB9E-29D8E5AB3D61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439692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96541" y="5498284"/>
            <a:ext cx="265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latin typeface="Trebuchet MS"/>
                <a:cs typeface="Trebuchet MS"/>
              </a:rPr>
              <a:t>[ Encoding ]</a:t>
            </a:r>
            <a:endParaRPr lang="en-US" sz="3600" i="1" dirty="0">
              <a:latin typeface="Trebuchet MS"/>
              <a:cs typeface="Trebuchet MS"/>
            </a:endParaRPr>
          </a:p>
          <a:p>
            <a:pPr algn="ctr"/>
            <a:endParaRPr lang="en-US" sz="3600" dirty="0">
              <a:latin typeface="Trebuchet MS"/>
              <a:cs typeface="Trebuchet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604E3-E6B4-D440-A00E-3A1F6E98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29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3D054-E6D6-D54E-A3FE-030A3EC6CF3A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65388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B088A7-5C9D-CE47-835F-F980F7C4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D3E11-D724-EE46-B6AB-591FA884490A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407994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914400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76600" y="1051560"/>
            <a:ext cx="406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words ‘1’ are in this image?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83AC8-7D35-BA4B-BDB8-1F472EC3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30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05B58B-3766-DA4E-9380-F5AFAE345012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999527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00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914400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76600" y="1051560"/>
            <a:ext cx="385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words ‘1’ are in this image? </a:t>
            </a:r>
          </a:p>
          <a:p>
            <a:r>
              <a:rPr lang="en-US" dirty="0"/>
              <a:t>			Answer: 2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CBC44B-0C15-AB41-898C-F67B4F94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31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4F260F-14FE-C14A-857C-BEF5B05B63ED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26287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5433" y="1039892"/>
            <a:ext cx="1145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Histogram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4" y="2928768"/>
            <a:ext cx="7734300" cy="3416300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3962402" y="1687592"/>
            <a:ext cx="657726" cy="8730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38100" y="4090737"/>
            <a:ext cx="802105" cy="2069431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C73C55EC-13F5-5546-B24E-EE803285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32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3AD88D-2985-8B44-9EB6-85D5EDA83331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494338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50520" y="8458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960" y="56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760" y="4495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167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1409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36320" y="1127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" y="7391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" y="45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7320" y="342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8760" y="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34440" y="130302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5880" y="102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1480" y="52578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2920" y="243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40" y="419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480" y="137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" y="142494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816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" y="131826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720" y="1036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5433" y="1039892"/>
            <a:ext cx="1145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Histogram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4" y="2928768"/>
            <a:ext cx="7734300" cy="3416300"/>
          </a:xfrm>
          <a:prstGeom prst="rect">
            <a:avLst/>
          </a:prstGeom>
        </p:spPr>
      </p:pic>
      <p:sp>
        <p:nvSpPr>
          <p:cNvPr id="27" name="Down Arrow 26"/>
          <p:cNvSpPr/>
          <p:nvPr/>
        </p:nvSpPr>
        <p:spPr>
          <a:xfrm>
            <a:off x="3962402" y="1687592"/>
            <a:ext cx="657726" cy="87301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8A20D50-3BFE-F548-927D-0540A43A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EA55F7-6ACE-2E48-8238-4EEF3C609983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313287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9320" y="536972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51" y="553099"/>
            <a:ext cx="2772077" cy="12244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2367449"/>
            <a:ext cx="1635124" cy="20348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79320" y="2749162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Histogram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179320" y="316469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38800" y="33551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12" y="2765289"/>
            <a:ext cx="2673153" cy="122444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178407" y="1834828"/>
            <a:ext cx="1588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objects have </a:t>
            </a:r>
            <a:r>
              <a:rPr lang="en-US"/>
              <a:t>different histograms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AD07CB-FFA3-DD49-B808-FC505CB6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5A6DA5-8725-B144-AE9E-2B772DD37E75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678432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155258"/>
            <a:ext cx="1635124" cy="20348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9320" y="536972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179320" y="95250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38800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51" y="553099"/>
            <a:ext cx="2772077" cy="12244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91" y="2367449"/>
            <a:ext cx="1635124" cy="20348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79320" y="2749162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Histogram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2179320" y="3164690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38800" y="33551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12" y="2765289"/>
            <a:ext cx="2673153" cy="12244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1" y="4525113"/>
            <a:ext cx="1635123" cy="20348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71300" y="4906826"/>
            <a:ext cx="1145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/>
              <a:t>Histogram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2171300" y="5322354"/>
            <a:ext cx="1399426" cy="4991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30780" y="5512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802" y="4922953"/>
            <a:ext cx="2689333" cy="12244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78407" y="3945615"/>
            <a:ext cx="1588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objects have similar histograms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4A0E2-B516-6D49-AD94-2286907A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E46F2-50CA-6147-B7DD-DA80871B195D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734931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568" y="978568"/>
            <a:ext cx="4233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PART 1: VISUAL VOCABULARY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Collect representative images</a:t>
            </a:r>
          </a:p>
          <a:p>
            <a:pPr marL="342900" indent="-342900">
              <a:buAutoNum type="arabicPeriod"/>
            </a:pPr>
            <a:r>
              <a:rPr lang="en-US" dirty="0"/>
              <a:t>Extract descriptors</a:t>
            </a:r>
          </a:p>
          <a:p>
            <a:pPr marL="342900" indent="-342900">
              <a:buAutoNum type="arabicPeriod"/>
            </a:pPr>
            <a:r>
              <a:rPr lang="en-US" dirty="0"/>
              <a:t>K-means (Visual Vocabulary of K words)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FCFD53-9444-604C-863A-F6483D76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18B84-76E7-0247-89D9-E60D2F1915EE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412983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568" y="978568"/>
            <a:ext cx="4233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</a:p>
          <a:p>
            <a:endParaRPr lang="en-US" dirty="0"/>
          </a:p>
          <a:p>
            <a:r>
              <a:rPr lang="en-US" dirty="0"/>
              <a:t>PART 1: VISUAL VOCABULARY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Collect representative images</a:t>
            </a:r>
          </a:p>
          <a:p>
            <a:pPr marL="342900" indent="-342900">
              <a:buAutoNum type="arabicPeriod"/>
            </a:pPr>
            <a:r>
              <a:rPr lang="en-US" dirty="0"/>
              <a:t>Extract descriptors</a:t>
            </a:r>
          </a:p>
          <a:p>
            <a:pPr marL="342900" indent="-342900">
              <a:buAutoNum type="arabicPeriod"/>
            </a:pPr>
            <a:r>
              <a:rPr lang="en-US" dirty="0"/>
              <a:t>K-means (Visual Vocabulary of K words)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8567" y="3344779"/>
            <a:ext cx="73287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2: CLASSIFIER DESIGN</a:t>
            </a:r>
          </a:p>
          <a:p>
            <a:endParaRPr lang="en-US" dirty="0"/>
          </a:p>
          <a:p>
            <a:r>
              <a:rPr lang="en-US" dirty="0"/>
              <a:t>1. For each image of the training set</a:t>
            </a:r>
          </a:p>
          <a:p>
            <a:r>
              <a:rPr lang="en-US" dirty="0"/>
              <a:t>		- Extract descriptors and encode them using the Visual Vocabulary</a:t>
            </a:r>
          </a:p>
          <a:p>
            <a:r>
              <a:rPr lang="en-US" dirty="0"/>
              <a:t>		- Build the histogram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Train a classifier using the new representation (histogram) of each image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Repeat for testing set and test </a:t>
            </a:r>
            <a:r>
              <a:rPr lang="en-US"/>
              <a:t>the classifier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C52FF-75E9-404A-B143-EA30FA17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B678C-72F4-9948-828C-3DD1AD3D29AC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38902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7525" y="2701409"/>
            <a:ext cx="1140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descriptor</a:t>
            </a:r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614488" y="288607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8724" y="3013589"/>
            <a:ext cx="1728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146625" y="2361906"/>
            <a:ext cx="1635" cy="761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281609" y="2764339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158919" y="2604183"/>
            <a:ext cx="953" cy="40956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23417" y="2482981"/>
            <a:ext cx="0" cy="538155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79675" y="2761867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735606" y="2760795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88006" y="2755706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026282" y="2497105"/>
            <a:ext cx="0" cy="519094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308143" y="2761379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460543" y="2756290"/>
            <a:ext cx="0" cy="254176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598819" y="2497689"/>
            <a:ext cx="0" cy="519094"/>
          </a:xfrm>
          <a:prstGeom prst="line">
            <a:avLst/>
          </a:prstGeom>
          <a:ln w="60325">
            <a:solidFill>
              <a:srgbClr val="FFC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88212" y="2891427"/>
            <a:ext cx="8505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E3D60-6ABF-334E-8B2B-0DD7F937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4086C-56D1-8D41-9D3B-832BB2BACC38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65195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57525" y="2701409"/>
            <a:ext cx="1140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descriptor</a:t>
            </a:r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1614488" y="2886075"/>
            <a:ext cx="14430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38724" y="2361906"/>
            <a:ext cx="1728788" cy="761220"/>
            <a:chOff x="5038724" y="2361906"/>
            <a:chExt cx="1728788" cy="76122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038724" y="3013589"/>
              <a:ext cx="1728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5146625" y="2361906"/>
              <a:ext cx="1635" cy="7612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281609" y="276433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158919" y="2604183"/>
              <a:ext cx="953" cy="40956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23417" y="2482981"/>
              <a:ext cx="0" cy="538155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579675" y="2761867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35606" y="2760795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888006" y="2755706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026282" y="2497105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308143" y="2761379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460543" y="2756290"/>
              <a:ext cx="0" cy="254176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598819" y="2497689"/>
              <a:ext cx="0" cy="519094"/>
            </a:xfrm>
            <a:prstGeom prst="line">
              <a:avLst/>
            </a:prstGeom>
            <a:ln w="60325">
              <a:solidFill>
                <a:srgbClr val="FFC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4188212" y="2891427"/>
            <a:ext cx="8505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61215" y="1729047"/>
            <a:ext cx="821374" cy="514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81442"/>
              </p:ext>
            </p:extLst>
          </p:nvPr>
        </p:nvGraphicFramePr>
        <p:xfrm>
          <a:off x="6095994" y="1280622"/>
          <a:ext cx="2973190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DAF6-1A99-744D-915F-BDD4E986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09689-C454-EA44-B46F-3DE82FD2AED6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85489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65713" y="3086100"/>
            <a:ext cx="2065559" cy="5606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41896"/>
              </p:ext>
            </p:extLst>
          </p:nvPr>
        </p:nvGraphicFramePr>
        <p:xfrm>
          <a:off x="6095994" y="1280622"/>
          <a:ext cx="2973190" cy="469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40975" y="2623455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9313D-7D2B-244D-9BEE-AB634807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893021-84F7-064D-808A-A86BEB7EE8A0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133744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65713" y="3086100"/>
            <a:ext cx="2065559" cy="56061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341896"/>
              </p:ext>
            </p:extLst>
          </p:nvPr>
        </p:nvGraphicFramePr>
        <p:xfrm>
          <a:off x="6095994" y="1280622"/>
          <a:ext cx="2973190" cy="4693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3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9916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40975" y="2623455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49730" y="4396099"/>
            <a:ext cx="648762" cy="566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95994" y="933601"/>
            <a:ext cx="297319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374775" y="733695"/>
            <a:ext cx="338554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charset="0"/>
                <a:ea typeface="Times" charset="0"/>
                <a:cs typeface="Times" charset="0"/>
              </a:rPr>
              <a:t>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1736" y="5061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24136" y="5229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24136" y="5122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841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30816" y="53818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30816" y="52752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13696" y="51532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66096" y="53209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6609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2037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7277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7277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033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273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5273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701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9416" y="56257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59416" y="55190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80296" y="52904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269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32696" y="53514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86976" y="5442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39376" y="5610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39376" y="5503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6FF270-31B9-E941-82CE-85911BC2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D75997-9F94-7449-87FD-9619EDBEEF9E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57304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1736" y="5061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24136" y="5229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24136" y="5122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841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30816" y="53818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30816" y="52752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13696" y="51532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66096" y="53209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6609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2037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7277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7277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033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273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5273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701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9416" y="56257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59416" y="55190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80296" y="52904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269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32696" y="53514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86976" y="5442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39376" y="5610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39376" y="5503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2A8A3D-7C6A-3647-B7BD-CB1F217B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243138"/>
            <a:ext cx="1635125" cy="20348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3000" y="26289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95400" y="27813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47800" y="29337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0200" y="3086100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83127" y="28629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35527" y="30153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87927" y="31677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40327" y="332014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7045" y="24710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29445" y="26234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1845" y="27758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4245" y="292825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2497" y="31895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04897" y="33419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57297" y="34943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09697" y="3646715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30727" y="26942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83127" y="284660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0854" y="292825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64772" y="25363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317172" y="2688764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62097" y="3505199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872342" y="3537857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60071" y="2476498"/>
            <a:ext cx="471488" cy="51435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071688" y="6366389"/>
            <a:ext cx="172878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53333" y="4963077"/>
            <a:ext cx="0" cy="15128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5" y="5282295"/>
            <a:ext cx="711200" cy="457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71736" y="5061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24136" y="5229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24136" y="5122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7841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30816" y="53818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30816" y="52752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13696" y="51532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66096" y="53209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66096" y="52142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2037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7277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7277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0336" y="53056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52736" y="54733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52736" y="53666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0701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59416" y="562573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59416" y="55190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80296" y="52904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32696" y="54580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32696" y="53514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486976" y="544285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639376" y="561049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639376" y="5503815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31" y="307658"/>
            <a:ext cx="1635124" cy="2034822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3230880" y="7086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383280" y="8610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535680" y="10134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688080" y="1165860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171007" y="9427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323407" y="10951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475807" y="12475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628207" y="139990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464925" y="5508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17325" y="7032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769725" y="8556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22125" y="100801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40377" y="12692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92777" y="14216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345177" y="15740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497577" y="1726475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18607" y="7739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171007" y="92636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958734" y="100801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252652" y="6161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05052" y="768524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649977" y="1584959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960222" y="1617617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747951" y="556258"/>
            <a:ext cx="471488" cy="51435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2012316">
            <a:off x="2532696" y="5031375"/>
            <a:ext cx="1113402" cy="1119366"/>
            <a:chOff x="2288856" y="5107575"/>
            <a:chExt cx="1113402" cy="1119366"/>
          </a:xfrm>
        </p:grpSpPr>
        <p:sp>
          <p:nvSpPr>
            <p:cNvPr id="102" name="TextBox 101"/>
            <p:cNvSpPr txBox="1"/>
            <p:nvPr/>
          </p:nvSpPr>
          <p:spPr>
            <a:xfrm>
              <a:off x="2532696" y="5122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48697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639376" y="52752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639376" y="51685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74656" y="52142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974656" y="51075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92893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8133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08133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608896" y="51990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61296" y="53666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761296" y="52599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71557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867976" y="551905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67976" y="54123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288856" y="51837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41256" y="53514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41256" y="52447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395536" y="533617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47936" y="550381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547936" y="5397135"/>
              <a:ext cx="3209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070C0"/>
                  </a:solidFill>
                </a:rPr>
                <a:t>.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9A177-DA51-0744-8EBE-B1DCF2A5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F76D51C-3868-C549-B60C-662714DD7E99}"/>
              </a:ext>
            </a:extLst>
          </p:cNvPr>
          <p:cNvSpPr txBox="1"/>
          <p:nvPr/>
        </p:nvSpPr>
        <p:spPr>
          <a:xfrm>
            <a:off x="0" y="6538912"/>
            <a:ext cx="124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PAT06_BoW.pptx</a:t>
            </a:r>
          </a:p>
        </p:txBody>
      </p:sp>
    </p:spTree>
    <p:extLst>
      <p:ext uri="{BB962C8B-B14F-4D97-AF65-F5344CB8AC3E}">
        <p14:creationId xmlns:p14="http://schemas.microsoft.com/office/powerpoint/2010/main" val="7476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6410</TotalTime>
  <Words>1428</Words>
  <Application>Microsoft Macintosh PowerPoint</Application>
  <PresentationFormat>On-screen Show (4:3)</PresentationFormat>
  <Paragraphs>1118</Paragraphs>
  <Slides>37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LM Roman 10 Regular</vt:lpstr>
      <vt:lpstr>Times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173</cp:revision>
  <dcterms:created xsi:type="dcterms:W3CDTF">2013-11-07T20:27:34Z</dcterms:created>
  <dcterms:modified xsi:type="dcterms:W3CDTF">2020-06-18T14:15:26Z</dcterms:modified>
</cp:coreProperties>
</file>