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59" r:id="rId2"/>
    <p:sldId id="447" r:id="rId3"/>
    <p:sldId id="460" r:id="rId4"/>
    <p:sldId id="461" r:id="rId5"/>
    <p:sldId id="462" r:id="rId6"/>
    <p:sldId id="463" r:id="rId7"/>
    <p:sldId id="470" r:id="rId8"/>
    <p:sldId id="465" r:id="rId9"/>
    <p:sldId id="466" r:id="rId10"/>
    <p:sldId id="471" r:id="rId11"/>
    <p:sldId id="467" r:id="rId12"/>
    <p:sldId id="468" r:id="rId13"/>
    <p:sldId id="4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0DCD-F5F3-C140-9DD1-A8F9C9CBA39B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6792-3546-A946-BD63-4D83D26F2AEB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B1F0-E250-4348-9758-7CBC0B49A33B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FC8-E805-9F41-AEA9-CE0598E63377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516-D31D-DB46-A843-D878D7CBA291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AE54-6CBA-EE42-B7DA-88F5437FD79C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7D-DA1C-664F-9428-54F0689230B6}" type="datetime1">
              <a:rPr lang="en-AU" smtClean="0"/>
              <a:t>18/6/20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AF55-67AC-EF47-9832-1837DB96E1CE}" type="datetime1">
              <a:rPr lang="en-AU" smtClean="0"/>
              <a:t>18/6/20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CB8-D5D7-DC43-AED8-6F0E8E6DD11A}" type="datetime1">
              <a:rPr lang="en-AU" smtClean="0"/>
              <a:t>18/6/20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7825-29C8-B147-B677-935C1C2140B8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2644-E500-8B4E-8C2C-4D0D48554B7F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6245-D004-D046-9F47-3112622EB4DF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Mixture of Gaussians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2A27D-AE99-4441-8D6D-E2715588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2613919">
            <a:off x="2771763" y="1413290"/>
            <a:ext cx="6000751" cy="4752983"/>
            <a:chOff x="1114413" y="-252420"/>
            <a:chExt cx="6000751" cy="5667373"/>
          </a:xfrm>
        </p:grpSpPr>
        <p:sp>
          <p:nvSpPr>
            <p:cNvPr id="32" name="Oval 31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Oval 33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Oval 35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Oval 36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8" name="Group 37"/>
          <p:cNvGrpSpPr/>
          <p:nvPr/>
        </p:nvGrpSpPr>
        <p:grpSpPr>
          <a:xfrm rot="19995063">
            <a:off x="857243" y="556034"/>
            <a:ext cx="4586300" cy="2781308"/>
            <a:chOff x="1114413" y="-252420"/>
            <a:chExt cx="6000751" cy="5667373"/>
          </a:xfrm>
        </p:grpSpPr>
        <p:sp>
          <p:nvSpPr>
            <p:cNvPr id="39" name="Oval 38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Oval 39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Oval 40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Oval 41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Oval 42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Oval 43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22121" y="1028700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5" y="1053060"/>
            <a:ext cx="903287" cy="3137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C7FA2-069E-9A41-B573-370E5133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2BF13B-00DA-FD42-99E9-B0477D309080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6619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33" name="Freeform 32"/>
          <p:cNvSpPr/>
          <p:nvPr/>
        </p:nvSpPr>
        <p:spPr>
          <a:xfrm>
            <a:off x="-57160" y="14272"/>
            <a:ext cx="6557963" cy="4414854"/>
          </a:xfrm>
          <a:custGeom>
            <a:avLst/>
            <a:gdLst>
              <a:gd name="connsiteX0" fmla="*/ 0 w 3686175"/>
              <a:gd name="connsiteY0" fmla="*/ 2486025 h 2486025"/>
              <a:gd name="connsiteX1" fmla="*/ 2743200 w 3686175"/>
              <a:gd name="connsiteY1" fmla="*/ 2000250 h 2486025"/>
              <a:gd name="connsiteX2" fmla="*/ 3686175 w 3686175"/>
              <a:gd name="connsiteY2" fmla="*/ 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2486025">
                <a:moveTo>
                  <a:pt x="0" y="2486025"/>
                </a:moveTo>
                <a:cubicBezTo>
                  <a:pt x="1064419" y="2450306"/>
                  <a:pt x="2128838" y="2414587"/>
                  <a:pt x="2743200" y="2000250"/>
                </a:cubicBezTo>
                <a:cubicBezTo>
                  <a:pt x="3357563" y="1585912"/>
                  <a:pt x="3686175" y="0"/>
                  <a:pt x="3686175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759AF-8E10-5B4B-9DC3-E47436DC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F3247-0D96-0F47-BDE5-D2B35CE9F89A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28" name="Freeform 27"/>
          <p:cNvSpPr/>
          <p:nvPr/>
        </p:nvSpPr>
        <p:spPr>
          <a:xfrm>
            <a:off x="-57160" y="14272"/>
            <a:ext cx="6557963" cy="4414854"/>
          </a:xfrm>
          <a:custGeom>
            <a:avLst/>
            <a:gdLst>
              <a:gd name="connsiteX0" fmla="*/ 0 w 3686175"/>
              <a:gd name="connsiteY0" fmla="*/ 2486025 h 2486025"/>
              <a:gd name="connsiteX1" fmla="*/ 2743200 w 3686175"/>
              <a:gd name="connsiteY1" fmla="*/ 2000250 h 2486025"/>
              <a:gd name="connsiteX2" fmla="*/ 3686175 w 3686175"/>
              <a:gd name="connsiteY2" fmla="*/ 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2486025">
                <a:moveTo>
                  <a:pt x="0" y="2486025"/>
                </a:moveTo>
                <a:cubicBezTo>
                  <a:pt x="1064419" y="2450306"/>
                  <a:pt x="2128838" y="2414587"/>
                  <a:pt x="2743200" y="2000250"/>
                </a:cubicBezTo>
                <a:cubicBezTo>
                  <a:pt x="3357563" y="1585912"/>
                  <a:pt x="3686175" y="0"/>
                  <a:pt x="3686175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CE902-F005-1544-B9C9-67FB56D1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0A7FB-14D4-3D4D-A0CE-52E9DF84681C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convergence</a:t>
            </a:r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20010-6F65-6845-BC58-774D8A66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66CA-9ED5-1A46-9B69-834E20093841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3316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Input Data X = {x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...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Centroids {c</a:t>
            </a:r>
            <a:r>
              <a:rPr lang="en-US" sz="2000" baseline="-25000" dirty="0"/>
              <a:t>1</a:t>
            </a:r>
            <a:r>
              <a:rPr lang="en-US" sz="2000" dirty="0"/>
              <a:t>, c</a:t>
            </a:r>
            <a:r>
              <a:rPr lang="en-US" sz="2000" baseline="-25000" dirty="0"/>
              <a:t>2</a:t>
            </a:r>
            <a:r>
              <a:rPr lang="en-US" sz="2000" dirty="0"/>
              <a:t>, ...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Initial values for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For each data point x</a:t>
            </a:r>
            <a:r>
              <a:rPr lang="en-US" sz="2000" baseline="-25000" dirty="0"/>
              <a:t>i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        Compute </a:t>
            </a:r>
            <a:r>
              <a:rPr lang="en-US" sz="2000" dirty="0" err="1"/>
              <a:t>Mahalanobis</a:t>
            </a:r>
            <a:r>
              <a:rPr lang="en-US" sz="2000" dirty="0"/>
              <a:t> distance </a:t>
            </a:r>
            <a:r>
              <a:rPr lang="en-US" sz="2000" dirty="0" err="1"/>
              <a:t>d</a:t>
            </a:r>
            <a:r>
              <a:rPr lang="en-US" sz="2000" baseline="-25000" dirty="0" err="1"/>
              <a:t>ik</a:t>
            </a:r>
            <a:r>
              <a:rPr lang="en-US" sz="2000" dirty="0"/>
              <a:t> = d(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,c</a:t>
            </a:r>
            <a:r>
              <a:rPr lang="en-US" sz="2000" baseline="-25000" dirty="0" err="1"/>
              <a:t>k</a:t>
            </a:r>
            <a:r>
              <a:rPr lang="en-US" sz="2000" dirty="0"/>
              <a:t>)  </a:t>
            </a:r>
            <a:r>
              <a:rPr lang="en-US" sz="2000" dirty="0" err="1"/>
              <a:t>i</a:t>
            </a:r>
            <a:r>
              <a:rPr lang="en-US" sz="2000" dirty="0"/>
              <a:t>=1,...,N, k=1,...K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         Assign x</a:t>
            </a:r>
            <a:r>
              <a:rPr lang="en-US" sz="2000" baseline="-25000" dirty="0"/>
              <a:t>i</a:t>
            </a:r>
            <a:r>
              <a:rPr lang="en-US" sz="2000" dirty="0"/>
              <a:t> to the nearest centroid: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argmin</a:t>
            </a:r>
            <a:r>
              <a:rPr lang="en-US" sz="2000" baseline="-25000" dirty="0" err="1"/>
              <a:t>j</a:t>
            </a:r>
            <a:r>
              <a:rPr lang="en-US" sz="2000" dirty="0"/>
              <a:t>{</a:t>
            </a:r>
            <a:r>
              <a:rPr lang="en-US" sz="2000" dirty="0" err="1"/>
              <a:t>d</a:t>
            </a:r>
            <a:r>
              <a:rPr lang="en-US" sz="2000" baseline="-25000" dirty="0" err="1"/>
              <a:t>ik</a:t>
            </a:r>
            <a:r>
              <a:rPr lang="en-US" sz="2000" dirty="0"/>
              <a:t>}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Compute for each cluster                          (c*</a:t>
            </a:r>
            <a:r>
              <a:rPr lang="en-US" sz="2000" baseline="-25000" dirty="0"/>
              <a:t>k</a:t>
            </a:r>
            <a:r>
              <a:rPr lang="en-US" sz="2000" dirty="0"/>
              <a:t> </a:t>
            </a:r>
            <a:r>
              <a:rPr lang="en-US" sz="2000"/>
              <a:t>=         )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c</a:t>
            </a:r>
            <a:r>
              <a:rPr lang="en-US" sz="2000" baseline="30000" dirty="0"/>
              <a:t>*</a:t>
            </a:r>
            <a:r>
              <a:rPr lang="en-US" sz="2000" baseline="-25000" dirty="0"/>
              <a:t>k</a:t>
            </a:r>
            <a:r>
              <a:rPr lang="en-US" sz="2000" dirty="0"/>
              <a:t>       c</a:t>
            </a:r>
            <a:r>
              <a:rPr lang="en-US" sz="2000" baseline="-25000" dirty="0"/>
              <a:t>k </a:t>
            </a:r>
            <a:r>
              <a:rPr lang="en-US" sz="2000" dirty="0"/>
              <a:t>then c</a:t>
            </a:r>
            <a:r>
              <a:rPr lang="en-US" sz="2000" baseline="-25000" dirty="0"/>
              <a:t>k</a:t>
            </a:r>
            <a:r>
              <a:rPr lang="en-US" sz="2000" dirty="0"/>
              <a:t> = c</a:t>
            </a:r>
            <a:r>
              <a:rPr lang="en-US" sz="2000" baseline="30000" dirty="0"/>
              <a:t>*</a:t>
            </a:r>
            <a:r>
              <a:rPr lang="en-US" sz="2000" baseline="-25000" dirty="0"/>
              <a:t>k</a:t>
            </a:r>
            <a:r>
              <a:rPr lang="en-US" sz="2000" dirty="0"/>
              <a:t>   go to step 4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Output: {c</a:t>
            </a:r>
            <a:r>
              <a:rPr lang="en-US" sz="2000" baseline="30000" dirty="0"/>
              <a:t>*</a:t>
            </a:r>
            <a:r>
              <a:rPr lang="en-US" sz="2000" baseline="-25000" dirty="0"/>
              <a:t>1</a:t>
            </a:r>
            <a:r>
              <a:rPr lang="en-US" sz="2000" dirty="0"/>
              <a:t>, c</a:t>
            </a:r>
            <a:r>
              <a:rPr lang="en-US" sz="2000" baseline="30000" dirty="0"/>
              <a:t>*</a:t>
            </a:r>
            <a:r>
              <a:rPr lang="en-US" sz="2000" baseline="-25000" dirty="0"/>
              <a:t>2</a:t>
            </a:r>
            <a:r>
              <a:rPr lang="en-US" sz="2000" dirty="0"/>
              <a:t>, ... c</a:t>
            </a:r>
            <a:r>
              <a:rPr lang="en-US" sz="2000" baseline="30000" dirty="0"/>
              <a:t>*</a:t>
            </a:r>
            <a:r>
              <a:rPr lang="en-US" sz="2000" baseline="-25000" dirty="0"/>
              <a:t>K</a:t>
            </a:r>
            <a:r>
              <a:rPr lang="en-US" sz="2000" dirty="0"/>
              <a:t>} and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89" y="5119683"/>
            <a:ext cx="257184" cy="342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04" y="2067474"/>
            <a:ext cx="903287" cy="31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61" y="4505872"/>
            <a:ext cx="903287" cy="313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940F7-866F-5C4C-8BDD-68191BEFC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15" y="4444384"/>
            <a:ext cx="387118" cy="4367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989B-B253-AA4D-A000-E0C7E288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88917-67B5-8345-9ADE-D2655FB93C87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F340-6B2A-A24C-B3F3-ADB4D336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4A113E-A36C-EE4F-A386-398786AAC331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random </a:t>
            </a:r>
            <a:r>
              <a:rPr lang="en-US"/>
              <a:t>K=2 points (centroids)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DF752-8E36-DB4E-9277-94C10A3E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6681B8-7A4D-DF40-8AE4-534ABA20EBC7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3" name="Oval 2"/>
          <p:cNvSpPr/>
          <p:nvPr/>
        </p:nvSpPr>
        <p:spPr>
          <a:xfrm>
            <a:off x="3300413" y="1071562"/>
            <a:ext cx="728662" cy="7000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Oval 27"/>
          <p:cNvSpPr/>
          <p:nvPr/>
        </p:nvSpPr>
        <p:spPr>
          <a:xfrm>
            <a:off x="2895595" y="700090"/>
            <a:ext cx="1547812" cy="14239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/>
          <p:cNvSpPr/>
          <p:nvPr/>
        </p:nvSpPr>
        <p:spPr>
          <a:xfrm>
            <a:off x="2519357" y="323853"/>
            <a:ext cx="2366968" cy="21907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6" name="Group 35"/>
          <p:cNvGrpSpPr/>
          <p:nvPr/>
        </p:nvGrpSpPr>
        <p:grpSpPr>
          <a:xfrm>
            <a:off x="1114413" y="-252420"/>
            <a:ext cx="6000751" cy="5667373"/>
            <a:chOff x="1114413" y="-252420"/>
            <a:chExt cx="6000751" cy="5667373"/>
          </a:xfrm>
        </p:grpSpPr>
        <p:sp>
          <p:nvSpPr>
            <p:cNvPr id="30" name="Oval 29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Oval 30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Oval 31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Oval 33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3413A58-CDD0-4945-ABD9-CD85ADC1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D76C62-F07F-BA47-AAA4-02578B55874E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E738-B30D-774B-A005-D40BCC52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C13DC-D781-7D48-9DB2-D6FD0B9DCD23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83DE6-3A28-9B45-B6AE-21BCD3AD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3B62BB-13E7-F74F-8AF2-2626A86AB3F6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13563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13CBD-664C-4247-88CA-86C42B58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265E7-F6FD-D840-B94C-9A32381E5326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22121" y="1028700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5" y="1053060"/>
            <a:ext cx="903287" cy="3137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ABEB0-63B2-BE44-94C1-FD55E2E5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1653EF-9980-854D-9A62-47564C9C00B2}"/>
              </a:ext>
            </a:extLst>
          </p:cNvPr>
          <p:cNvSpPr txBox="1"/>
          <p:nvPr/>
        </p:nvSpPr>
        <p:spPr>
          <a:xfrm>
            <a:off x="0" y="6538912"/>
            <a:ext cx="156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PAT06_GaussMix.pptx</a:t>
            </a:r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269</Words>
  <Application>Microsoft Macintosh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164</cp:revision>
  <dcterms:created xsi:type="dcterms:W3CDTF">2013-11-07T20:27:34Z</dcterms:created>
  <dcterms:modified xsi:type="dcterms:W3CDTF">2020-06-18T13:54:20Z</dcterms:modified>
</cp:coreProperties>
</file>