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94" r:id="rId2"/>
    <p:sldId id="287" r:id="rId3"/>
    <p:sldId id="259" r:id="rId4"/>
    <p:sldId id="260" r:id="rId5"/>
    <p:sldId id="304" r:id="rId6"/>
    <p:sldId id="26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08" r:id="rId19"/>
    <p:sldId id="309" r:id="rId20"/>
    <p:sldId id="310" r:id="rId21"/>
    <p:sldId id="319" r:id="rId22"/>
    <p:sldId id="311" r:id="rId23"/>
    <p:sldId id="313" r:id="rId24"/>
    <p:sldId id="320" r:id="rId25"/>
    <p:sldId id="321" r:id="rId26"/>
    <p:sldId id="322" r:id="rId27"/>
    <p:sldId id="323" r:id="rId28"/>
    <p:sldId id="317" r:id="rId29"/>
    <p:sldId id="318" r:id="rId30"/>
    <p:sldId id="324" r:id="rId31"/>
    <p:sldId id="328" r:id="rId32"/>
    <p:sldId id="329" r:id="rId33"/>
    <p:sldId id="330" r:id="rId34"/>
    <p:sldId id="331" r:id="rId35"/>
    <p:sldId id="332" r:id="rId36"/>
    <p:sldId id="333" r:id="rId3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/>
    <p:restoredTop sz="94762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71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465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189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7302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2638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10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166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9240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52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4C4E8-482E-894A-972D-B3D5F3FF433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35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8B05D-FD04-9247-A09E-5A81F5BAA23E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36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C48E1-00D8-B84D-8B17-ECB8668D277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22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44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582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11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01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92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9.emf"/><Relationship Id="rId7" Type="http://schemas.openxmlformats.org/officeDocument/2006/relationships/image" Target="../media/image2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17.emf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Bayes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Naranja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Característica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 de x para </a:t>
            </a:r>
            <a:r>
              <a:rPr lang="en-US" dirty="0" err="1"/>
              <a:t>Mandarinas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 de x para </a:t>
            </a:r>
            <a:r>
              <a:rPr lang="en-US" dirty="0" err="1"/>
              <a:t>Naranjas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2132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 el valor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), </a:t>
            </a:r>
            <a:r>
              <a:rPr lang="en-US" dirty="0" err="1"/>
              <a:t>calculamos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(mandarina)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      </a:t>
            </a:r>
            <a:r>
              <a:rPr lang="en-US" dirty="0" err="1"/>
              <a:t>si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3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8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2132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 el valor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), </a:t>
            </a:r>
            <a:r>
              <a:rPr lang="en-US" dirty="0" err="1"/>
              <a:t>calculamos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(mandarina)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      </a:t>
            </a:r>
            <a:r>
              <a:rPr lang="en-US" dirty="0" err="1"/>
              <a:t>si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3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8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15EBD17-9447-8E43-B41F-561724198E47}"/>
              </a:ext>
            </a:extLst>
          </p:cNvPr>
          <p:cNvGrpSpPr/>
          <p:nvPr/>
        </p:nvGrpSpPr>
        <p:grpSpPr>
          <a:xfrm>
            <a:off x="6308838" y="4784754"/>
            <a:ext cx="1607209" cy="1000671"/>
            <a:chOff x="430922" y="4878333"/>
            <a:chExt cx="1607209" cy="10006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8172BC-1B99-D84D-A9F3-063C579C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2931" y="4878333"/>
              <a:ext cx="965200" cy="317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0DEB75-C291-C642-A662-F8732E6C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931" y="5540484"/>
              <a:ext cx="965200" cy="317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1EC7B-44AE-1647-8064-9EADB5D6BEF4}"/>
                </a:ext>
              </a:extLst>
            </p:cNvPr>
            <p:cNvSpPr txBox="1"/>
            <p:nvPr/>
          </p:nvSpPr>
          <p:spPr>
            <a:xfrm>
              <a:off x="430922" y="487833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B3E6B7-D38E-1D47-8C09-CCA0B37AB90F}"/>
                </a:ext>
              </a:extLst>
            </p:cNvPr>
            <p:cNvSpPr txBox="1"/>
            <p:nvPr/>
          </p:nvSpPr>
          <p:spPr>
            <a:xfrm>
              <a:off x="462452" y="5509672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852213" y="4324955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35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14</a:t>
            </a:fld>
            <a:endParaRPr lang="es-E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Frutas (naranjas y mandarinas)</a:t>
            </a:r>
            <a:endParaRPr lang="en-US" dirty="0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55" y="2632695"/>
            <a:ext cx="1263691" cy="42965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7104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Frutas (naranjas y mandarinas)</a:t>
            </a:r>
            <a:endParaRPr lang="en-US" dirty="0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DFD28-64FF-7048-9B6A-3A6F0234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93" y="2572327"/>
            <a:ext cx="825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17</a:t>
            </a:fld>
            <a:endParaRPr lang="es-E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18</a:t>
            </a:fld>
            <a:endParaRPr lang="es-E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7D03E1-1B85-A64A-82EE-6BB31D94B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26" y="3932850"/>
            <a:ext cx="5803900" cy="1092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B0CB4D2-9EC0-3C4D-ACCF-F6781BB8A83B}"/>
              </a:ext>
            </a:extLst>
          </p:cNvPr>
          <p:cNvGrpSpPr/>
          <p:nvPr/>
        </p:nvGrpSpPr>
        <p:grpSpPr>
          <a:xfrm>
            <a:off x="2396359" y="4645572"/>
            <a:ext cx="4340762" cy="379478"/>
            <a:chOff x="2396359" y="4645572"/>
            <a:chExt cx="4340762" cy="37947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BED2CA-B486-094D-A658-E44A8BDB5B15}"/>
                </a:ext>
              </a:extLst>
            </p:cNvPr>
            <p:cNvCxnSpPr/>
            <p:nvPr/>
          </p:nvCxnSpPr>
          <p:spPr>
            <a:xfrm flipV="1">
              <a:off x="2396359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BD306-1DC7-734B-A39F-8CFA867897C8}"/>
                </a:ext>
              </a:extLst>
            </p:cNvPr>
            <p:cNvCxnSpPr/>
            <p:nvPr/>
          </p:nvCxnSpPr>
          <p:spPr>
            <a:xfrm flipV="1">
              <a:off x="5665066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57DACF44-8EB0-EE41-BC29-65DCC329E3FC}"/>
              </a:ext>
            </a:extLst>
          </p:cNvPr>
          <p:cNvSpPr/>
          <p:nvPr/>
        </p:nvSpPr>
        <p:spPr>
          <a:xfrm>
            <a:off x="4416972" y="3257391"/>
            <a:ext cx="261883" cy="273269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19</a:t>
            </a:fld>
            <a:endParaRPr lang="es-E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856" y="3922123"/>
            <a:ext cx="5638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¿cómo separar las mandarinas de las naranjas?</a:t>
            </a:r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28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66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21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Naranja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Característica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 de x para </a:t>
            </a:r>
            <a:r>
              <a:rPr lang="en-US" dirty="0" err="1"/>
              <a:t>Mandarinas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 de x para </a:t>
            </a:r>
            <a:r>
              <a:rPr lang="en-US" dirty="0" err="1"/>
              <a:t>Naranjas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139B7-6FD1-E245-879B-F0795F05D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112" y="4917669"/>
            <a:ext cx="719610" cy="324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405301-BE11-6F4C-ADAA-324F32F38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112" y="5467058"/>
            <a:ext cx="719610" cy="324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2FBAC4-9400-6F44-9764-1F33EBB8F71B}"/>
              </a:ext>
            </a:extLst>
          </p:cNvPr>
          <p:cNvSpPr txBox="1"/>
          <p:nvPr/>
        </p:nvSpPr>
        <p:spPr>
          <a:xfrm>
            <a:off x="3815254" y="4895354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Probabilidad</a:t>
            </a:r>
            <a:r>
              <a:rPr lang="en-US" dirty="0"/>
              <a:t> a priori de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CD13C-C882-2943-8DF2-FCC42062A26A}"/>
              </a:ext>
            </a:extLst>
          </p:cNvPr>
          <p:cNvSpPr txBox="1"/>
          <p:nvPr/>
        </p:nvSpPr>
        <p:spPr>
          <a:xfrm>
            <a:off x="3815254" y="5440068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Probabilidad</a:t>
            </a:r>
            <a:r>
              <a:rPr lang="en-US" dirty="0"/>
              <a:t> a priori de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D8F95-9A88-FF4A-84A6-F5BA6024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98" y="5010141"/>
            <a:ext cx="304800" cy="19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2BE20-5987-E945-AB81-82CB3BD8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98" y="5581586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7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DE12DB9-725B-AE43-A91F-3326D11DD795}"/>
              </a:ext>
            </a:extLst>
          </p:cNvPr>
          <p:cNvGrpSpPr/>
          <p:nvPr/>
        </p:nvGrpSpPr>
        <p:grpSpPr>
          <a:xfrm>
            <a:off x="882869" y="2005552"/>
            <a:ext cx="5885793" cy="1429284"/>
            <a:chOff x="882869" y="2005552"/>
            <a:chExt cx="5885793" cy="142928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C3E7698-5780-4F46-AC36-662AA1C0B647}"/>
                </a:ext>
              </a:extLst>
            </p:cNvPr>
            <p:cNvSpPr/>
            <p:nvPr/>
          </p:nvSpPr>
          <p:spPr>
            <a:xfrm>
              <a:off x="882869" y="2440735"/>
              <a:ext cx="5885793" cy="994101"/>
            </a:xfrm>
            <a:custGeom>
              <a:avLst/>
              <a:gdLst>
                <a:gd name="connsiteX0" fmla="*/ 0 w 5885793"/>
                <a:gd name="connsiteY0" fmla="*/ 985636 h 1026265"/>
                <a:gd name="connsiteX1" fmla="*/ 399393 w 5885793"/>
                <a:gd name="connsiteY1" fmla="*/ 996147 h 1026265"/>
                <a:gd name="connsiteX2" fmla="*/ 1082565 w 5885793"/>
                <a:gd name="connsiteY2" fmla="*/ 649305 h 1026265"/>
                <a:gd name="connsiteX3" fmla="*/ 1692165 w 5885793"/>
                <a:gd name="connsiteY3" fmla="*/ 481140 h 1026265"/>
                <a:gd name="connsiteX4" fmla="*/ 2228193 w 5885793"/>
                <a:gd name="connsiteY4" fmla="*/ 302464 h 1026265"/>
                <a:gd name="connsiteX5" fmla="*/ 2795752 w 5885793"/>
                <a:gd name="connsiteY5" fmla="*/ 18685 h 1026265"/>
                <a:gd name="connsiteX6" fmla="*/ 3478924 w 5885793"/>
                <a:gd name="connsiteY6" fmla="*/ 81747 h 1026265"/>
                <a:gd name="connsiteX7" fmla="*/ 4067503 w 5885793"/>
                <a:gd name="connsiteY7" fmla="*/ 523181 h 1026265"/>
                <a:gd name="connsiteX8" fmla="*/ 4687614 w 5885793"/>
                <a:gd name="connsiteY8" fmla="*/ 775430 h 1026265"/>
                <a:gd name="connsiteX9" fmla="*/ 5433848 w 5885793"/>
                <a:gd name="connsiteY9" fmla="*/ 985636 h 1026265"/>
                <a:gd name="connsiteX10" fmla="*/ 5885793 w 5885793"/>
                <a:gd name="connsiteY10" fmla="*/ 975126 h 1026265"/>
                <a:gd name="connsiteX0" fmla="*/ 0 w 5885793"/>
                <a:gd name="connsiteY0" fmla="*/ 985636 h 1002712"/>
                <a:gd name="connsiteX1" fmla="*/ 472965 w 5885793"/>
                <a:gd name="connsiteY1" fmla="*/ 922575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1002712"/>
                <a:gd name="connsiteX1" fmla="*/ 567559 w 5885793"/>
                <a:gd name="connsiteY1" fmla="*/ 891044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994101"/>
                <a:gd name="connsiteX1" fmla="*/ 567559 w 5885793"/>
                <a:gd name="connsiteY1" fmla="*/ 891044 h 994101"/>
                <a:gd name="connsiteX2" fmla="*/ 1082565 w 5885793"/>
                <a:gd name="connsiteY2" fmla="*/ 649305 h 994101"/>
                <a:gd name="connsiteX3" fmla="*/ 1692165 w 5885793"/>
                <a:gd name="connsiteY3" fmla="*/ 481140 h 994101"/>
                <a:gd name="connsiteX4" fmla="*/ 2228193 w 5885793"/>
                <a:gd name="connsiteY4" fmla="*/ 302464 h 994101"/>
                <a:gd name="connsiteX5" fmla="*/ 2795752 w 5885793"/>
                <a:gd name="connsiteY5" fmla="*/ 18685 h 994101"/>
                <a:gd name="connsiteX6" fmla="*/ 3478924 w 5885793"/>
                <a:gd name="connsiteY6" fmla="*/ 81747 h 994101"/>
                <a:gd name="connsiteX7" fmla="*/ 4067503 w 5885793"/>
                <a:gd name="connsiteY7" fmla="*/ 523181 h 994101"/>
                <a:gd name="connsiteX8" fmla="*/ 4687614 w 5885793"/>
                <a:gd name="connsiteY8" fmla="*/ 775430 h 994101"/>
                <a:gd name="connsiteX9" fmla="*/ 5349765 w 5885793"/>
                <a:gd name="connsiteY9" fmla="*/ 954105 h 994101"/>
                <a:gd name="connsiteX10" fmla="*/ 5885793 w 5885793"/>
                <a:gd name="connsiteY10" fmla="*/ 975126 h 9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793" h="994101">
                  <a:moveTo>
                    <a:pt x="0" y="985636"/>
                  </a:moveTo>
                  <a:cubicBezTo>
                    <a:pt x="109483" y="1018919"/>
                    <a:pt x="387132" y="947099"/>
                    <a:pt x="567559" y="891044"/>
                  </a:cubicBezTo>
                  <a:cubicBezTo>
                    <a:pt x="747986" y="834989"/>
                    <a:pt x="895131" y="717622"/>
                    <a:pt x="1082565" y="649305"/>
                  </a:cubicBezTo>
                  <a:cubicBezTo>
                    <a:pt x="1269999" y="580988"/>
                    <a:pt x="1501227" y="538947"/>
                    <a:pt x="1692165" y="481140"/>
                  </a:cubicBezTo>
                  <a:cubicBezTo>
                    <a:pt x="1883103" y="423333"/>
                    <a:pt x="2044262" y="379540"/>
                    <a:pt x="2228193" y="302464"/>
                  </a:cubicBezTo>
                  <a:cubicBezTo>
                    <a:pt x="2412124" y="225388"/>
                    <a:pt x="2587297" y="55471"/>
                    <a:pt x="2795752" y="18685"/>
                  </a:cubicBezTo>
                  <a:cubicBezTo>
                    <a:pt x="3004207" y="-18101"/>
                    <a:pt x="3266966" y="-2336"/>
                    <a:pt x="3478924" y="81747"/>
                  </a:cubicBezTo>
                  <a:cubicBezTo>
                    <a:pt x="3690882" y="165830"/>
                    <a:pt x="3866055" y="407567"/>
                    <a:pt x="4067503" y="523181"/>
                  </a:cubicBezTo>
                  <a:cubicBezTo>
                    <a:pt x="4268951" y="638795"/>
                    <a:pt x="4473904" y="703609"/>
                    <a:pt x="4687614" y="775430"/>
                  </a:cubicBezTo>
                  <a:cubicBezTo>
                    <a:pt x="4901324" y="847251"/>
                    <a:pt x="5150069" y="920822"/>
                    <a:pt x="5349765" y="954105"/>
                  </a:cubicBezTo>
                  <a:cubicBezTo>
                    <a:pt x="5549461" y="987388"/>
                    <a:pt x="5759668" y="997022"/>
                    <a:pt x="5885793" y="97512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C7CAC6-A0D5-BE47-BA72-9C1AA1F3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4558" y="2005552"/>
              <a:ext cx="965200" cy="3175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2.77778E-6 0.3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9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89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775760-152D-F640-BCEB-66F42A506D43}"/>
              </a:ext>
            </a:extLst>
          </p:cNvPr>
          <p:cNvCxnSpPr>
            <a:cxnSpLocks/>
          </p:cNvCxnSpPr>
          <p:nvPr/>
        </p:nvCxnSpPr>
        <p:spPr>
          <a:xfrm>
            <a:off x="5339253" y="3331773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788C4-2BAF-9E43-802E-7CE7E3A516FD}"/>
              </a:ext>
            </a:extLst>
          </p:cNvPr>
          <p:cNvCxnSpPr/>
          <p:nvPr/>
        </p:nvCxnSpPr>
        <p:spPr>
          <a:xfrm>
            <a:off x="4729653" y="4966809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8A08B6-4EC4-0246-85BF-3FA59180B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2874872"/>
            <a:ext cx="203200" cy="342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764C94-93B2-DC44-A310-7CCB0CDFF0CD}"/>
              </a:ext>
            </a:extLst>
          </p:cNvPr>
          <p:cNvSpPr txBox="1"/>
          <p:nvPr/>
        </p:nvSpPr>
        <p:spPr>
          <a:xfrm>
            <a:off x="5462094" y="3362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Naranjas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15710-BFE9-0F4E-AAB4-272BB86860B6}"/>
              </a:ext>
            </a:extLst>
          </p:cNvPr>
          <p:cNvSpPr txBox="1"/>
          <p:nvPr/>
        </p:nvSpPr>
        <p:spPr>
          <a:xfrm>
            <a:off x="3847630" y="3378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Mandarinas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9BBC0E-31D7-D149-A175-BF4A4CA0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669" y="4295785"/>
            <a:ext cx="961836" cy="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4012329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2226447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317129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3390264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4164730"/>
            <a:ext cx="165100" cy="13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3C93CC-1015-AE48-843B-8833A93D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2477847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C02DDE-5861-6C46-83EF-2339023A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2400657"/>
            <a:ext cx="1790700" cy="5461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D54A0A32-D8EC-8147-8CFA-08469E5433D4}"/>
              </a:ext>
            </a:extLst>
          </p:cNvPr>
          <p:cNvSpPr/>
          <p:nvPr/>
        </p:nvSpPr>
        <p:spPr>
          <a:xfrm>
            <a:off x="896007" y="3402963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D72E7-8781-DA45-B795-8008F92EE78C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2946757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0E74C6-327D-3447-9DF5-C3122C832627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>
            <a:off x="2014451" y="3049347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E42183-44CE-C242-B0F7-3CED096C3A75}"/>
              </a:ext>
            </a:extLst>
          </p:cNvPr>
          <p:cNvCxnSpPr>
            <a:cxnSpLocks/>
          </p:cNvCxnSpPr>
          <p:nvPr/>
        </p:nvCxnSpPr>
        <p:spPr>
          <a:xfrm>
            <a:off x="5339253" y="1755228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EEF54-A594-544E-ACA9-7733146290B2}"/>
              </a:ext>
            </a:extLst>
          </p:cNvPr>
          <p:cNvCxnSpPr/>
          <p:nvPr/>
        </p:nvCxnSpPr>
        <p:spPr>
          <a:xfrm>
            <a:off x="4729653" y="3390264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D09D3E-4112-7F44-954E-B50B10BA9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1298327"/>
            <a:ext cx="203200" cy="342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760906-0FB9-AC45-88FA-33B04E7BE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753" y="3077988"/>
            <a:ext cx="304800" cy="190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EBB439-2F85-7243-B52D-496F49A47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875" y="3073261"/>
            <a:ext cx="3048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4FE2E-F61E-4B49-9548-6ED4343EF601}"/>
              </a:ext>
            </a:extLst>
          </p:cNvPr>
          <p:cNvSpPr txBox="1"/>
          <p:nvPr/>
        </p:nvSpPr>
        <p:spPr>
          <a:xfrm>
            <a:off x="5462094" y="178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Naranjas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3DA1B-9980-FC4E-998A-5D04C748CBE6}"/>
              </a:ext>
            </a:extLst>
          </p:cNvPr>
          <p:cNvSpPr txBox="1"/>
          <p:nvPr/>
        </p:nvSpPr>
        <p:spPr>
          <a:xfrm>
            <a:off x="3847630" y="18019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Mandarinas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46028-B9FD-A94A-84FD-D71FA644DBFC}"/>
              </a:ext>
            </a:extLst>
          </p:cNvPr>
          <p:cNvSpPr txBox="1"/>
          <p:nvPr/>
        </p:nvSpPr>
        <p:spPr>
          <a:xfrm>
            <a:off x="3346118" y="48154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ALGORITMO: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054AF7-B3DE-D54B-8137-B683F772935E}"/>
              </a:ext>
            </a:extLst>
          </p:cNvPr>
          <p:cNvSpPr txBox="1"/>
          <p:nvPr/>
        </p:nvSpPr>
        <p:spPr>
          <a:xfrm>
            <a:off x="4997447" y="516872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(mandarina)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52B939-E447-8C41-B098-2E713268CA6C}"/>
              </a:ext>
            </a:extLst>
          </p:cNvPr>
          <p:cNvSpPr txBox="1"/>
          <p:nvPr/>
        </p:nvSpPr>
        <p:spPr>
          <a:xfrm>
            <a:off x="5028976" y="558269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32E2658-CB20-8F4B-B0AB-FE220BC29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989" y="5277818"/>
            <a:ext cx="304800" cy="190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FAD49A-ADE8-DE49-BC21-DBDA5B31A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32" y="5712438"/>
            <a:ext cx="304800" cy="1905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F080FB-A89C-AE40-A328-23A749CAF9A0}"/>
              </a:ext>
            </a:extLst>
          </p:cNvPr>
          <p:cNvSpPr txBox="1"/>
          <p:nvPr/>
        </p:nvSpPr>
        <p:spPr>
          <a:xfrm>
            <a:off x="4441168" y="56217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31FD089-09D5-6547-B42E-27FC333BC5A0}"/>
              </a:ext>
            </a:extLst>
          </p:cNvPr>
          <p:cNvSpPr/>
          <p:nvPr/>
        </p:nvSpPr>
        <p:spPr>
          <a:xfrm>
            <a:off x="3216163" y="4724930"/>
            <a:ext cx="4252748" cy="133219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FC2352-FED5-614C-AE06-B7860CDE0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629" y="5222959"/>
            <a:ext cx="648000" cy="216000"/>
          </a:xfrm>
          <a:prstGeom prst="rect">
            <a:avLst/>
          </a:prstGeom>
        </p:spPr>
      </p:pic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D1AC7DD3-A661-A745-B1B4-CA7FCB19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s-ES" dirty="0"/>
              <a:t>PAT04_Bayes.pptx</a:t>
            </a:r>
          </a:p>
        </p:txBody>
      </p:sp>
      <p:sp>
        <p:nvSpPr>
          <p:cNvPr id="56" name="Slide Number Placeholder 4">
            <a:extLst>
              <a:ext uri="{FF2B5EF4-FFF2-40B4-BE49-F238E27FC236}">
                <a16:creationId xmlns:a16="http://schemas.microsoft.com/office/drawing/2014/main" id="{FAFED262-F585-9E4C-9C10-E77B023B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57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5710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Clasificación por tamaño: (</a:t>
            </a:r>
            <a:r>
              <a:rPr lang="es-CL" i="1" dirty="0"/>
              <a:t>las mandarinas son más pequeñas</a:t>
            </a:r>
            <a:r>
              <a:rPr lang="es-CL" dirty="0"/>
              <a:t>)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4441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 = 15.457 pixeles</a:t>
            </a:r>
            <a:endParaRPr lang="en-US"/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4533900" y="4800600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 = 18.583 pixeles</a:t>
            </a:r>
            <a:endParaRPr 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706387CF-6DB8-9047-B613-9F1A1D12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PDF?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F83B7-5B8E-5540-8E02-FCBC346E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E0B9F-FAA2-A14A-8D40-42CC899D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2309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PASO 1: Histograma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8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PDF?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F83B7-5B8E-5540-8E02-FCBC346E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E0B9F-FAA2-A14A-8D40-42CC899D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PASO 2: Convolución con una Gaussiana (Kernel)</a:t>
            </a:r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713068D-D6D6-7F4D-8001-0A31D976B9DF}"/>
              </a:ext>
            </a:extLst>
          </p:cNvPr>
          <p:cNvSpPr/>
          <p:nvPr/>
        </p:nvSpPr>
        <p:spPr>
          <a:xfrm>
            <a:off x="830317" y="3912096"/>
            <a:ext cx="1055625" cy="575821"/>
          </a:xfrm>
          <a:custGeom>
            <a:avLst/>
            <a:gdLst>
              <a:gd name="connsiteX0" fmla="*/ 0 w 7315200"/>
              <a:gd name="connsiteY0" fmla="*/ 1749692 h 1749692"/>
              <a:gd name="connsiteX1" fmla="*/ 1229711 w 7315200"/>
              <a:gd name="connsiteY1" fmla="*/ 1539485 h 1749692"/>
              <a:gd name="connsiteX2" fmla="*/ 2364828 w 7315200"/>
              <a:gd name="connsiteY2" fmla="*/ 961416 h 1749692"/>
              <a:gd name="connsiteX3" fmla="*/ 3594538 w 7315200"/>
              <a:gd name="connsiteY3" fmla="*/ 4975 h 1749692"/>
              <a:gd name="connsiteX4" fmla="*/ 4792717 w 7315200"/>
              <a:gd name="connsiteY4" fmla="*/ 625085 h 1749692"/>
              <a:gd name="connsiteX5" fmla="*/ 6022428 w 7315200"/>
              <a:gd name="connsiteY5" fmla="*/ 1476423 h 1749692"/>
              <a:gd name="connsiteX6" fmla="*/ 7315200 w 7315200"/>
              <a:gd name="connsiteY6" fmla="*/ 1739182 h 1749692"/>
              <a:gd name="connsiteX0" fmla="*/ 0 w 7315200"/>
              <a:gd name="connsiteY0" fmla="*/ 1745373 h 1745373"/>
              <a:gd name="connsiteX1" fmla="*/ 1229711 w 7315200"/>
              <a:gd name="connsiteY1" fmla="*/ 1535166 h 1745373"/>
              <a:gd name="connsiteX2" fmla="*/ 2510497 w 7315200"/>
              <a:gd name="connsiteY2" fmla="*/ 734113 h 1745373"/>
              <a:gd name="connsiteX3" fmla="*/ 3594538 w 7315200"/>
              <a:gd name="connsiteY3" fmla="*/ 656 h 1745373"/>
              <a:gd name="connsiteX4" fmla="*/ 4792717 w 7315200"/>
              <a:gd name="connsiteY4" fmla="*/ 620766 h 1745373"/>
              <a:gd name="connsiteX5" fmla="*/ 6022428 w 7315200"/>
              <a:gd name="connsiteY5" fmla="*/ 1472104 h 1745373"/>
              <a:gd name="connsiteX6" fmla="*/ 7315200 w 7315200"/>
              <a:gd name="connsiteY6" fmla="*/ 1734863 h 1745373"/>
              <a:gd name="connsiteX0" fmla="*/ 0 w 7315200"/>
              <a:gd name="connsiteY0" fmla="*/ 1745209 h 1745209"/>
              <a:gd name="connsiteX1" fmla="*/ 1229711 w 7315200"/>
              <a:gd name="connsiteY1" fmla="*/ 1535002 h 1745209"/>
              <a:gd name="connsiteX2" fmla="*/ 2510497 w 7315200"/>
              <a:gd name="connsiteY2" fmla="*/ 733949 h 1745209"/>
              <a:gd name="connsiteX3" fmla="*/ 3594538 w 7315200"/>
              <a:gd name="connsiteY3" fmla="*/ 492 h 1745209"/>
              <a:gd name="connsiteX4" fmla="*/ 4938385 w 7315200"/>
              <a:gd name="connsiteY4" fmla="*/ 843586 h 1745209"/>
              <a:gd name="connsiteX5" fmla="*/ 6022428 w 7315200"/>
              <a:gd name="connsiteY5" fmla="*/ 1471940 h 1745209"/>
              <a:gd name="connsiteX6" fmla="*/ 7315200 w 7315200"/>
              <a:gd name="connsiteY6" fmla="*/ 1734699 h 174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1745209">
                <a:moveTo>
                  <a:pt x="0" y="1745209"/>
                </a:moveTo>
                <a:cubicBezTo>
                  <a:pt x="417786" y="1705795"/>
                  <a:pt x="811295" y="1703545"/>
                  <a:pt x="1229711" y="1535002"/>
                </a:cubicBezTo>
                <a:cubicBezTo>
                  <a:pt x="1648127" y="1366459"/>
                  <a:pt x="2116359" y="989701"/>
                  <a:pt x="2510497" y="733949"/>
                </a:cubicBezTo>
                <a:cubicBezTo>
                  <a:pt x="2904635" y="478197"/>
                  <a:pt x="3189890" y="-17781"/>
                  <a:pt x="3594538" y="492"/>
                </a:cubicBezTo>
                <a:cubicBezTo>
                  <a:pt x="3999186" y="18765"/>
                  <a:pt x="4533737" y="598345"/>
                  <a:pt x="4938385" y="843586"/>
                </a:cubicBezTo>
                <a:cubicBezTo>
                  <a:pt x="5343033" y="1088827"/>
                  <a:pt x="5626292" y="1323421"/>
                  <a:pt x="6022428" y="1471940"/>
                </a:cubicBezTo>
                <a:cubicBezTo>
                  <a:pt x="6418564" y="1620459"/>
                  <a:pt x="6879021" y="1696161"/>
                  <a:pt x="7315200" y="173469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69 L 0.74114 0.0006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PDF?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F83B7-5B8E-5540-8E02-FCBC346E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E0B9F-FAA2-A14A-8D40-42CC899D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PASO 2: Convolución con una Gaussiana (Kernel)</a:t>
            </a:r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PDF?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F83B7-5B8E-5540-8E02-FCBC346E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E0B9F-FAA2-A14A-8D40-42CC899D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PASO 2: Convolución con una Gaussiana (Kernel)</a:t>
            </a:r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4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PDF?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F83B7-5B8E-5540-8E02-FCBC346E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E0B9F-FAA2-A14A-8D40-42CC899D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3104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PASO 3: División por el área</a:t>
            </a:r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610959"/>
            <a:ext cx="4508938" cy="863033"/>
          </a:xfrm>
          <a:custGeom>
            <a:avLst/>
            <a:gdLst>
              <a:gd name="connsiteX0" fmla="*/ 0 w 4508938"/>
              <a:gd name="connsiteY0" fmla="*/ 863033 h 863033"/>
              <a:gd name="connsiteX1" fmla="*/ 609600 w 4508938"/>
              <a:gd name="connsiteY1" fmla="*/ 751313 h 863033"/>
              <a:gd name="connsiteX2" fmla="*/ 1240221 w 4508938"/>
              <a:gd name="connsiteY2" fmla="*/ 484904 h 863033"/>
              <a:gd name="connsiteX3" fmla="*/ 1797269 w 4508938"/>
              <a:gd name="connsiteY3" fmla="*/ 3651 h 863033"/>
              <a:gd name="connsiteX4" fmla="*/ 2438400 w 4508938"/>
              <a:gd name="connsiteY4" fmla="*/ 270059 h 863033"/>
              <a:gd name="connsiteX5" fmla="*/ 3026980 w 4508938"/>
              <a:gd name="connsiteY5" fmla="*/ 390373 h 863033"/>
              <a:gd name="connsiteX6" fmla="*/ 3762704 w 4508938"/>
              <a:gd name="connsiteY6" fmla="*/ 536467 h 863033"/>
              <a:gd name="connsiteX7" fmla="*/ 4508938 w 4508938"/>
              <a:gd name="connsiteY7" fmla="*/ 854438 h 8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863033" extrusionOk="0">
                <a:moveTo>
                  <a:pt x="0" y="863033"/>
                </a:moveTo>
                <a:cubicBezTo>
                  <a:pt x="158642" y="812279"/>
                  <a:pt x="396978" y="816555"/>
                  <a:pt x="609600" y="751313"/>
                </a:cubicBezTo>
                <a:cubicBezTo>
                  <a:pt x="847454" y="694849"/>
                  <a:pt x="1017726" y="610295"/>
                  <a:pt x="1240221" y="484904"/>
                </a:cubicBezTo>
                <a:cubicBezTo>
                  <a:pt x="1405246" y="392442"/>
                  <a:pt x="1592645" y="66699"/>
                  <a:pt x="1797269" y="3651"/>
                </a:cubicBezTo>
                <a:cubicBezTo>
                  <a:pt x="1978369" y="-42331"/>
                  <a:pt x="2276305" y="226083"/>
                  <a:pt x="2438400" y="270059"/>
                </a:cubicBezTo>
                <a:cubicBezTo>
                  <a:pt x="2643353" y="334513"/>
                  <a:pt x="3026980" y="390372"/>
                  <a:pt x="3026980" y="390373"/>
                </a:cubicBezTo>
                <a:cubicBezTo>
                  <a:pt x="3207279" y="428585"/>
                  <a:pt x="3482611" y="490286"/>
                  <a:pt x="3762704" y="536467"/>
                </a:cubicBezTo>
                <a:cubicBezTo>
                  <a:pt x="4006648" y="584738"/>
                  <a:pt x="4223955" y="783268"/>
                  <a:pt x="4508938" y="85443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A51677-F9AC-FB45-BF83-78704CAD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13" y="2977659"/>
            <a:ext cx="825500" cy="685800"/>
          </a:xfrm>
          <a:prstGeom prst="rect">
            <a:avLst/>
          </a:prstGeom>
        </p:spPr>
      </p:pic>
      <p:sp>
        <p:nvSpPr>
          <p:cNvPr id="18" name="Text Box 63">
            <a:extLst>
              <a:ext uri="{FF2B5EF4-FFF2-40B4-BE49-F238E27FC236}">
                <a16:creationId xmlns:a16="http://schemas.microsoft.com/office/drawing/2014/main" id="{943D8A06-96C2-9341-9110-C7639488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8" y="2851125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2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28AA0-D869-7C4A-8BB6-E336D413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54E6-07FA-E545-92D6-901D73E3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35</a:t>
            </a:fld>
            <a:endParaRPr lang="es-E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54A5F3-F249-B843-BB1D-BF2CA4A2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0" y="5180808"/>
            <a:ext cx="5092700" cy="596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B047CD-FBFD-1A45-9DDB-8F95BE5B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989" y="868442"/>
            <a:ext cx="6362700" cy="4978400"/>
          </a:xfrm>
          <a:prstGeom prst="rect">
            <a:avLst/>
          </a:prstGeom>
        </p:spPr>
      </p:pic>
      <p:sp>
        <p:nvSpPr>
          <p:cNvPr id="25" name="Text Box 63">
            <a:extLst>
              <a:ext uri="{FF2B5EF4-FFF2-40B4-BE49-F238E27FC236}">
                <a16:creationId xmlns:a16="http://schemas.microsoft.com/office/drawing/2014/main" id="{86AB7813-0262-2046-933C-D02B43AD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326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 en 1D</a:t>
            </a:r>
            <a:endParaRPr lang="en-US" dirty="0"/>
          </a:p>
        </p:txBody>
      </p:sp>
      <p:sp>
        <p:nvSpPr>
          <p:cNvPr id="26" name="Text Box 63">
            <a:extLst>
              <a:ext uri="{FF2B5EF4-FFF2-40B4-BE49-F238E27FC236}">
                <a16:creationId xmlns:a16="http://schemas.microsoft.com/office/drawing/2014/main" id="{F9183AE1-220C-5345-9A95-F71E05C5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67" y="4675954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Muestras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4653CB-C2FE-7943-963A-E99159AAFB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575" y="815892"/>
            <a:ext cx="6400800" cy="5016500"/>
          </a:xfrm>
          <a:prstGeom prst="rect">
            <a:avLst/>
          </a:prstGeom>
        </p:spPr>
      </p:pic>
      <p:sp>
        <p:nvSpPr>
          <p:cNvPr id="28" name="Text Box 63">
            <a:extLst>
              <a:ext uri="{FF2B5EF4-FFF2-40B4-BE49-F238E27FC236}">
                <a16:creationId xmlns:a16="http://schemas.microsoft.com/office/drawing/2014/main" id="{37A87D5E-F2BD-7F41-A59C-0FB0CBCC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868" y="2150439"/>
            <a:ext cx="1732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HISTOGRAMA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41AB4B-92F2-A54C-9333-AC20DDB9CA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782" y="849668"/>
            <a:ext cx="6299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28AA0-D869-7C4A-8BB6-E336D413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54E6-07FA-E545-92D6-901D73E3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36</a:t>
            </a:fld>
            <a:endParaRPr lang="es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4A522D-D92F-0D42-A335-B2EF4215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" y="1654095"/>
            <a:ext cx="4261865" cy="3357064"/>
          </a:xfrm>
          <a:prstGeom prst="rect">
            <a:avLst/>
          </a:prstGeom>
        </p:spPr>
      </p:pic>
      <p:sp>
        <p:nvSpPr>
          <p:cNvPr id="10" name="Text Box 63">
            <a:extLst>
              <a:ext uri="{FF2B5EF4-FFF2-40B4-BE49-F238E27FC236}">
                <a16:creationId xmlns:a16="http://schemas.microsoft.com/office/drawing/2014/main" id="{F95F75A8-3D9D-CD4B-8380-697A0CB1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326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 en 2D</a:t>
            </a:r>
            <a:endParaRPr lang="en-US" dirty="0"/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id="{3A0F3BCB-08C1-B649-ACE9-88CD4649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622" y="5221451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Muestras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D98040-2A22-1342-960A-A19B26BD8888}"/>
              </a:ext>
            </a:extLst>
          </p:cNvPr>
          <p:cNvGrpSpPr/>
          <p:nvPr/>
        </p:nvGrpSpPr>
        <p:grpSpPr>
          <a:xfrm>
            <a:off x="4624550" y="1687920"/>
            <a:ext cx="4270320" cy="3902863"/>
            <a:chOff x="4624550" y="1687920"/>
            <a:chExt cx="4270320" cy="39028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45CDDD-4C64-5545-9678-F21116E7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4550" y="1687920"/>
              <a:ext cx="4270320" cy="3323239"/>
            </a:xfrm>
            <a:prstGeom prst="rect">
              <a:avLst/>
            </a:prstGeom>
          </p:spPr>
        </p:pic>
        <p:sp>
          <p:nvSpPr>
            <p:cNvPr id="12" name="Text Box 63">
              <a:extLst>
                <a:ext uri="{FF2B5EF4-FFF2-40B4-BE49-F238E27FC236}">
                  <a16:creationId xmlns:a16="http://schemas.microsoft.com/office/drawing/2014/main" id="{F9BE8631-73FE-6543-B1F5-C90AF689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2736" y="5221451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CL" dirty="0"/>
                <a:t>PDF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2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8141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Extracción de Característica: Área en Pixeles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FC48D1FD-F2BC-9946-B7BF-A9ED87AD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6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Frutas (naranjas y mandarinas)</a:t>
            </a:r>
            <a:endParaRPr lang="en-US" dirty="0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99" y="2462815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5238C-C204-7548-B773-BE6CFD02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3" y="4385037"/>
            <a:ext cx="914395" cy="35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0965F-46F7-E540-886B-3A43DF72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25" y="2225972"/>
            <a:ext cx="920749" cy="3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835EB-CF5C-B846-B724-CC97E238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14" y="2074022"/>
            <a:ext cx="825500" cy="6858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D348D6F-07A2-3341-96F8-AC2C3430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359955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Naranja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Característica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41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</p:spTree>
    <p:extLst>
      <p:ext uri="{BB962C8B-B14F-4D97-AF65-F5344CB8AC3E}">
        <p14:creationId xmlns:p14="http://schemas.microsoft.com/office/powerpoint/2010/main" val="28812575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859</Words>
  <Application>Microsoft Macintosh PowerPoint</Application>
  <PresentationFormat>On-screen Show (4:3)</PresentationFormat>
  <Paragraphs>285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Definiciones</vt:lpstr>
      <vt:lpstr>PowerPoint Presentation</vt:lpstr>
      <vt:lpstr>PowerPoint Presentation</vt:lpstr>
      <vt:lpstr>Definiciones</vt:lpstr>
      <vt:lpstr>Clasificación según Bayes</vt:lpstr>
      <vt:lpstr>Clasificación según Bayes</vt:lpstr>
      <vt:lpstr>Clasificación según Bayes</vt:lpstr>
      <vt:lpstr>PowerPoint Presentation</vt:lpstr>
      <vt:lpstr>PowerPoint Presentation</vt:lpstr>
      <vt:lpstr>Clasificación según Bayes</vt:lpstr>
      <vt:lpstr>Clasificación según Bayes</vt:lpstr>
      <vt:lpstr>Clasificación según Bayes</vt:lpstr>
      <vt:lpstr>Clasificación según Bayes</vt:lpstr>
      <vt:lpstr>Definiciones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Clasificación según Bayes</vt:lpstr>
      <vt:lpstr>PowerPoint Presentation</vt:lpstr>
      <vt:lpstr>Cómo calcular la PDF?</vt:lpstr>
      <vt:lpstr>Cómo calcular la PDF?</vt:lpstr>
      <vt:lpstr>Cómo calcular la PDF?</vt:lpstr>
      <vt:lpstr>Cómo calcular la PDF?</vt:lpstr>
      <vt:lpstr>Cómo calcular la PDF?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40</cp:revision>
  <dcterms:created xsi:type="dcterms:W3CDTF">2010-05-25T21:48:43Z</dcterms:created>
  <dcterms:modified xsi:type="dcterms:W3CDTF">2020-05-14T14:21:22Z</dcterms:modified>
</cp:coreProperties>
</file>