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21" r:id="rId2"/>
    <p:sldId id="310" r:id="rId3"/>
    <p:sldId id="311" r:id="rId4"/>
    <p:sldId id="257" r:id="rId5"/>
    <p:sldId id="261" r:id="rId6"/>
    <p:sldId id="273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284" r:id="rId26"/>
    <p:sldId id="309" r:id="rId27"/>
    <p:sldId id="312" r:id="rId28"/>
    <p:sldId id="315" r:id="rId29"/>
    <p:sldId id="313" r:id="rId30"/>
    <p:sldId id="314" r:id="rId31"/>
    <p:sldId id="317" r:id="rId32"/>
    <p:sldId id="318" r:id="rId33"/>
    <p:sldId id="319" r:id="rId34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31"/>
    <p:restoredTop sz="93605"/>
  </p:normalViewPr>
  <p:slideViewPr>
    <p:cSldViewPr snapToGrid="0">
      <p:cViewPr varScale="1">
        <p:scale>
          <a:sx n="120" d="100"/>
          <a:sy n="120" d="100"/>
        </p:scale>
        <p:origin x="9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1132F-6757-456E-A169-DFC25AF282F4}" type="datetimeFigureOut">
              <a:rPr lang="es-CL" smtClean="0"/>
              <a:pPr/>
              <a:t>26-03-20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BF1C0-D557-4F9B-AA86-3A4B39A187DF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670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26-03-20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26-03-20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26-03-20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26-03-20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26-03-20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26-03-20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26-03-20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26-03-20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26-03-20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26-03-20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26-03-20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330BB-3945-4562-998B-13630C30D4E7}" type="datetimeFigureOut">
              <a:rPr lang="es-CL" smtClean="0"/>
              <a:pPr/>
              <a:t>26-03-20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fmi.uni-sofia.bg/courses/graphics/image%20processing/papers/texture-review.pdf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emf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emf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ieeexplore.ieee.org/xpls/abs_all.jsp?arnumber=1455597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Texturas de Haralick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2 ]</a:t>
            </a:r>
          </a:p>
        </p:txBody>
      </p:sp>
    </p:spTree>
    <p:extLst>
      <p:ext uri="{BB962C8B-B14F-4D97-AF65-F5344CB8AC3E}">
        <p14:creationId xmlns:p14="http://schemas.microsoft.com/office/powerpoint/2010/main" val="407243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1	0	1	2</a:t>
            </a:r>
          </a:p>
          <a:p>
            <a:r>
              <a:rPr lang="es-ES_tradnl" dirty="0"/>
              <a:t>1	1	0	0</a:t>
            </a:r>
          </a:p>
          <a:p>
            <a:r>
              <a:rPr lang="es-ES_tradnl" dirty="0"/>
              <a:t>0	2	1	0</a:t>
            </a:r>
          </a:p>
          <a:p>
            <a:r>
              <a:rPr lang="es-ES_tradnl" dirty="0"/>
              <a:t>0	2	0	2	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I =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678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Example:</a:t>
            </a:r>
          </a:p>
          <a:p>
            <a:r>
              <a:rPr lang="en-US"/>
              <a:t>Given an imagen I, the co-ccurrence matrix P</a:t>
            </a:r>
            <a:r>
              <a:rPr lang="en-US" baseline="-25000"/>
              <a:t>10</a:t>
            </a:r>
            <a:r>
              <a:rPr lang="en-US"/>
              <a:t> is computed as follows:</a:t>
            </a:r>
            <a:endParaRPr lang="en-US" baseline="-25000"/>
          </a:p>
        </p:txBody>
      </p:sp>
      <p:sp>
        <p:nvSpPr>
          <p:cNvPr id="1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Co-occurrence matrices</a:t>
            </a:r>
          </a:p>
          <a:p>
            <a:r>
              <a:rPr lang="en-US" dirty="0"/>
              <a:t>They measure how is the distribution of co-occurring of pairs of pixels in an image.</a:t>
            </a:r>
          </a:p>
        </p:txBody>
      </p:sp>
      <p:sp>
        <p:nvSpPr>
          <p:cNvPr id="29" name="CuadroTexto 24"/>
          <p:cNvSpPr txBox="1"/>
          <p:nvPr/>
        </p:nvSpPr>
        <p:spPr>
          <a:xfrm>
            <a:off x="5673186" y="301991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 	</a:t>
            </a:r>
            <a:r>
              <a:rPr lang="es-ES_tradnl" dirty="0">
                <a:solidFill>
                  <a:schemeClr val="bg1">
                    <a:lumMod val="75000"/>
                  </a:schemeClr>
                </a:solidFill>
              </a:rPr>
              <a:t>0	1	2</a:t>
            </a:r>
          </a:p>
          <a:p>
            <a:r>
              <a:rPr lang="es-ES_tradnl" dirty="0"/>
              <a:t>         </a:t>
            </a:r>
            <a:r>
              <a:rPr lang="es-ES_tradnl" dirty="0">
                <a:solidFill>
                  <a:srgbClr val="BFBFBF"/>
                </a:solidFill>
              </a:rPr>
              <a:t>0</a:t>
            </a:r>
            <a:r>
              <a:rPr lang="es-ES_tradnl" dirty="0"/>
              <a:t>	?	?	?</a:t>
            </a:r>
          </a:p>
          <a:p>
            <a:r>
              <a:rPr lang="es-ES_tradnl" dirty="0"/>
              <a:t>         </a:t>
            </a:r>
            <a:r>
              <a:rPr lang="es-ES_tradnl" dirty="0">
                <a:solidFill>
                  <a:srgbClr val="BFBFBF"/>
                </a:solidFill>
              </a:rPr>
              <a:t>1</a:t>
            </a:r>
            <a:r>
              <a:rPr lang="es-ES_tradnl" dirty="0"/>
              <a:t>	?	?	?</a:t>
            </a:r>
          </a:p>
          <a:p>
            <a:r>
              <a:rPr lang="es-ES_tradnl" dirty="0"/>
              <a:t>         </a:t>
            </a:r>
            <a:r>
              <a:rPr lang="es-ES_tradnl" dirty="0">
                <a:solidFill>
                  <a:srgbClr val="BFBFBF"/>
                </a:solidFill>
              </a:rPr>
              <a:t>2</a:t>
            </a:r>
            <a:r>
              <a:rPr lang="es-ES_tradnl" dirty="0"/>
              <a:t>	?	?	?	</a:t>
            </a:r>
          </a:p>
        </p:txBody>
      </p:sp>
      <p:sp>
        <p:nvSpPr>
          <p:cNvPr id="30" name="Rectángulo 25"/>
          <p:cNvSpPr/>
          <p:nvPr/>
        </p:nvSpPr>
        <p:spPr>
          <a:xfrm>
            <a:off x="6602799" y="3359799"/>
            <a:ext cx="2112207" cy="8958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CuadroTexto 27"/>
          <p:cNvSpPr txBox="1"/>
          <p:nvPr/>
        </p:nvSpPr>
        <p:spPr>
          <a:xfrm>
            <a:off x="6454097" y="2286976"/>
            <a:ext cx="13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value of the</a:t>
            </a:r>
          </a:p>
          <a:p>
            <a:pPr algn="ctr"/>
            <a:r>
              <a:rPr lang="en-US"/>
              <a:t>second pixel</a:t>
            </a:r>
          </a:p>
        </p:txBody>
      </p:sp>
      <p:sp>
        <p:nvSpPr>
          <p:cNvPr id="32" name="Forma libre 40"/>
          <p:cNvSpPr/>
          <p:nvPr/>
        </p:nvSpPr>
        <p:spPr>
          <a:xfrm>
            <a:off x="6174818" y="2580405"/>
            <a:ext cx="418861" cy="648479"/>
          </a:xfrm>
          <a:custGeom>
            <a:avLst/>
            <a:gdLst>
              <a:gd name="connsiteX0" fmla="*/ 540465 w 567489"/>
              <a:gd name="connsiteY0" fmla="*/ 0 h 689008"/>
              <a:gd name="connsiteX1" fmla="*/ 0 w 567489"/>
              <a:gd name="connsiteY1" fmla="*/ 13510 h 689008"/>
              <a:gd name="connsiteX2" fmla="*/ 0 w 567489"/>
              <a:gd name="connsiteY2" fmla="*/ 689008 h 689008"/>
              <a:gd name="connsiteX3" fmla="*/ 567489 w 567489"/>
              <a:gd name="connsiteY3" fmla="*/ 689008 h 689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489" h="689008">
                <a:moveTo>
                  <a:pt x="540465" y="0"/>
                </a:moveTo>
                <a:lnTo>
                  <a:pt x="0" y="13510"/>
                </a:lnTo>
                <a:lnTo>
                  <a:pt x="0" y="689008"/>
                </a:lnTo>
                <a:lnTo>
                  <a:pt x="567489" y="689008"/>
                </a:ln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3" name="Conector recto de flecha 42"/>
          <p:cNvCxnSpPr/>
          <p:nvPr/>
        </p:nvCxnSpPr>
        <p:spPr>
          <a:xfrm rot="5400000" flipH="1" flipV="1">
            <a:off x="6093769" y="4458290"/>
            <a:ext cx="32424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45"/>
          <p:cNvSpPr txBox="1"/>
          <p:nvPr/>
        </p:nvSpPr>
        <p:spPr>
          <a:xfrm>
            <a:off x="5593817" y="4809550"/>
            <a:ext cx="1307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value of the</a:t>
            </a:r>
          </a:p>
          <a:p>
            <a:pPr algn="ctr"/>
            <a:r>
              <a:rPr lang="en-US"/>
              <a:t>first pixel</a:t>
            </a:r>
          </a:p>
        </p:txBody>
      </p:sp>
      <p:sp>
        <p:nvSpPr>
          <p:cNvPr id="35" name="Forma libre 58"/>
          <p:cNvSpPr/>
          <p:nvPr/>
        </p:nvSpPr>
        <p:spPr>
          <a:xfrm>
            <a:off x="6461125" y="33178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6" name="Forma libre 59"/>
          <p:cNvSpPr/>
          <p:nvPr/>
        </p:nvSpPr>
        <p:spPr>
          <a:xfrm flipH="1">
            <a:off x="8709025" y="32924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CuadroTexto 62"/>
          <p:cNvSpPr txBox="1"/>
          <p:nvPr/>
        </p:nvSpPr>
        <p:spPr>
          <a:xfrm>
            <a:off x="5094366" y="3592686"/>
            <a:ext cx="6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P</a:t>
            </a:r>
            <a:r>
              <a:rPr lang="es-ES_tradnl" baseline="-25000" dirty="0"/>
              <a:t>10</a:t>
            </a:r>
            <a:r>
              <a:rPr lang="es-ES_tradnl" dirty="0"/>
              <a:t> =</a:t>
            </a:r>
            <a:endParaRPr lang="es-ES_tradnl" baseline="-25000" dirty="0"/>
          </a:p>
        </p:txBody>
      </p:sp>
      <p:grpSp>
        <p:nvGrpSpPr>
          <p:cNvPr id="18" name="Agrupar 52"/>
          <p:cNvGrpSpPr/>
          <p:nvPr/>
        </p:nvGrpSpPr>
        <p:grpSpPr>
          <a:xfrm>
            <a:off x="5634351" y="3448834"/>
            <a:ext cx="445883" cy="646331"/>
            <a:chOff x="878256" y="5647169"/>
            <a:chExt cx="445883" cy="646331"/>
          </a:xfrm>
        </p:grpSpPr>
        <p:sp>
          <p:nvSpPr>
            <p:cNvPr id="19" name="CuadroTexto 49"/>
            <p:cNvSpPr txBox="1"/>
            <p:nvPr/>
          </p:nvSpPr>
          <p:spPr>
            <a:xfrm>
              <a:off x="878256" y="5647169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dirty="0"/>
                <a:t>1</a:t>
              </a:r>
            </a:p>
            <a:p>
              <a:pPr algn="ctr"/>
              <a:r>
                <a:rPr lang="es-ES_tradnl" dirty="0"/>
                <a:t>12</a:t>
              </a:r>
            </a:p>
          </p:txBody>
        </p:sp>
        <p:cxnSp>
          <p:nvCxnSpPr>
            <p:cNvPr id="20" name="Conector recto 51"/>
            <p:cNvCxnSpPr/>
            <p:nvPr/>
          </p:nvCxnSpPr>
          <p:spPr>
            <a:xfrm>
              <a:off x="891767" y="5984918"/>
              <a:ext cx="43237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Agrupar 14"/>
          <p:cNvGrpSpPr/>
          <p:nvPr/>
        </p:nvGrpSpPr>
        <p:grpSpPr>
          <a:xfrm>
            <a:off x="2485523" y="5294446"/>
            <a:ext cx="381000" cy="609600"/>
            <a:chOff x="6172200" y="3392269"/>
            <a:chExt cx="381000" cy="762000"/>
          </a:xfrm>
        </p:grpSpPr>
        <p:sp>
          <p:nvSpPr>
            <p:cNvPr id="25" name="Rectángulo 18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Rectángulo 19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7" name="CuadroTexto 48"/>
          <p:cNvSpPr txBox="1"/>
          <p:nvPr/>
        </p:nvSpPr>
        <p:spPr>
          <a:xfrm>
            <a:off x="1103371" y="5403989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¿how many                  there are in image I ?</a:t>
            </a:r>
          </a:p>
        </p:txBody>
      </p:sp>
      <p:sp>
        <p:nvSpPr>
          <p:cNvPr id="28" name="Elipse 20"/>
          <p:cNvSpPr/>
          <p:nvPr/>
        </p:nvSpPr>
        <p:spPr>
          <a:xfrm>
            <a:off x="6610061" y="3393827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Elipse 21"/>
          <p:cNvSpPr/>
          <p:nvPr/>
        </p:nvSpPr>
        <p:spPr>
          <a:xfrm>
            <a:off x="2299850" y="5101524"/>
            <a:ext cx="753780" cy="109955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9" name="Conector recto de flecha 26"/>
          <p:cNvCxnSpPr>
            <a:stCxn id="28" idx="2"/>
            <a:endCxn id="38" idx="0"/>
          </p:cNvCxnSpPr>
          <p:nvPr/>
        </p:nvCxnSpPr>
        <p:spPr>
          <a:xfrm rot="10800000" flipV="1">
            <a:off x="2676741" y="3508126"/>
            <a:ext cx="3933321" cy="15933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793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1	0	1	2</a:t>
            </a:r>
          </a:p>
          <a:p>
            <a:r>
              <a:rPr lang="es-ES_tradnl" dirty="0"/>
              <a:t>1	1	0	0</a:t>
            </a:r>
          </a:p>
          <a:p>
            <a:r>
              <a:rPr lang="es-ES_tradnl" dirty="0"/>
              <a:t>0	2	1	0</a:t>
            </a:r>
          </a:p>
          <a:p>
            <a:r>
              <a:rPr lang="es-ES_tradnl" dirty="0"/>
              <a:t>0	2	0	2	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I =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678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Example:</a:t>
            </a:r>
          </a:p>
          <a:p>
            <a:r>
              <a:rPr lang="en-US"/>
              <a:t>Given an imagen I, the co-ccurrence matrix P</a:t>
            </a:r>
            <a:r>
              <a:rPr lang="en-US" baseline="-25000"/>
              <a:t>10</a:t>
            </a:r>
            <a:r>
              <a:rPr lang="en-US"/>
              <a:t> is computed as follows:</a:t>
            </a:r>
            <a:endParaRPr lang="en-US" baseline="-25000"/>
          </a:p>
        </p:txBody>
      </p:sp>
      <p:sp>
        <p:nvSpPr>
          <p:cNvPr id="1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Co-occurrence matrices</a:t>
            </a:r>
          </a:p>
          <a:p>
            <a:r>
              <a:rPr lang="en-US" dirty="0"/>
              <a:t>They measure how is the distribution of co-occurring of pairs of pixels in an image.</a:t>
            </a:r>
          </a:p>
        </p:txBody>
      </p:sp>
      <p:sp>
        <p:nvSpPr>
          <p:cNvPr id="29" name="CuadroTexto 24"/>
          <p:cNvSpPr txBox="1"/>
          <p:nvPr/>
        </p:nvSpPr>
        <p:spPr>
          <a:xfrm>
            <a:off x="5673186" y="301991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 	</a:t>
            </a:r>
            <a:r>
              <a:rPr lang="es-ES_tradnl" dirty="0">
                <a:solidFill>
                  <a:schemeClr val="bg1">
                    <a:lumMod val="75000"/>
                  </a:schemeClr>
                </a:solidFill>
              </a:rPr>
              <a:t>0	1	2</a:t>
            </a:r>
          </a:p>
          <a:p>
            <a:r>
              <a:rPr lang="es-ES_tradnl" dirty="0"/>
              <a:t>         </a:t>
            </a:r>
            <a:r>
              <a:rPr lang="es-ES_tradnl" dirty="0">
                <a:solidFill>
                  <a:srgbClr val="BFBFBF"/>
                </a:solidFill>
              </a:rPr>
              <a:t>0</a:t>
            </a:r>
            <a:r>
              <a:rPr lang="es-ES_tradnl" dirty="0"/>
              <a:t>	?	?	?</a:t>
            </a:r>
          </a:p>
          <a:p>
            <a:r>
              <a:rPr lang="es-ES_tradnl" dirty="0"/>
              <a:t>         </a:t>
            </a:r>
            <a:r>
              <a:rPr lang="es-ES_tradnl" dirty="0">
                <a:solidFill>
                  <a:srgbClr val="BFBFBF"/>
                </a:solidFill>
              </a:rPr>
              <a:t>1</a:t>
            </a:r>
            <a:r>
              <a:rPr lang="es-ES_tradnl" dirty="0"/>
              <a:t>	?	?	?</a:t>
            </a:r>
          </a:p>
          <a:p>
            <a:r>
              <a:rPr lang="es-ES_tradnl" dirty="0"/>
              <a:t>         </a:t>
            </a:r>
            <a:r>
              <a:rPr lang="es-ES_tradnl" dirty="0">
                <a:solidFill>
                  <a:srgbClr val="BFBFBF"/>
                </a:solidFill>
              </a:rPr>
              <a:t>2</a:t>
            </a:r>
            <a:r>
              <a:rPr lang="es-ES_tradnl" dirty="0"/>
              <a:t>	?	?	?	</a:t>
            </a:r>
          </a:p>
        </p:txBody>
      </p:sp>
      <p:sp>
        <p:nvSpPr>
          <p:cNvPr id="30" name="Rectángulo 25"/>
          <p:cNvSpPr/>
          <p:nvPr/>
        </p:nvSpPr>
        <p:spPr>
          <a:xfrm>
            <a:off x="6602799" y="3359799"/>
            <a:ext cx="2112207" cy="8958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CuadroTexto 27"/>
          <p:cNvSpPr txBox="1"/>
          <p:nvPr/>
        </p:nvSpPr>
        <p:spPr>
          <a:xfrm>
            <a:off x="6454097" y="2286976"/>
            <a:ext cx="13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value of the</a:t>
            </a:r>
          </a:p>
          <a:p>
            <a:pPr algn="ctr"/>
            <a:r>
              <a:rPr lang="en-US"/>
              <a:t>second pixel</a:t>
            </a:r>
          </a:p>
        </p:txBody>
      </p:sp>
      <p:sp>
        <p:nvSpPr>
          <p:cNvPr id="32" name="Forma libre 40"/>
          <p:cNvSpPr/>
          <p:nvPr/>
        </p:nvSpPr>
        <p:spPr>
          <a:xfrm>
            <a:off x="6174818" y="2580405"/>
            <a:ext cx="418861" cy="648479"/>
          </a:xfrm>
          <a:custGeom>
            <a:avLst/>
            <a:gdLst>
              <a:gd name="connsiteX0" fmla="*/ 540465 w 567489"/>
              <a:gd name="connsiteY0" fmla="*/ 0 h 689008"/>
              <a:gd name="connsiteX1" fmla="*/ 0 w 567489"/>
              <a:gd name="connsiteY1" fmla="*/ 13510 h 689008"/>
              <a:gd name="connsiteX2" fmla="*/ 0 w 567489"/>
              <a:gd name="connsiteY2" fmla="*/ 689008 h 689008"/>
              <a:gd name="connsiteX3" fmla="*/ 567489 w 567489"/>
              <a:gd name="connsiteY3" fmla="*/ 689008 h 689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489" h="689008">
                <a:moveTo>
                  <a:pt x="540465" y="0"/>
                </a:moveTo>
                <a:lnTo>
                  <a:pt x="0" y="13510"/>
                </a:lnTo>
                <a:lnTo>
                  <a:pt x="0" y="689008"/>
                </a:lnTo>
                <a:lnTo>
                  <a:pt x="567489" y="689008"/>
                </a:ln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3" name="Conector recto de flecha 42"/>
          <p:cNvCxnSpPr/>
          <p:nvPr/>
        </p:nvCxnSpPr>
        <p:spPr>
          <a:xfrm rot="5400000" flipH="1" flipV="1">
            <a:off x="6093769" y="4458290"/>
            <a:ext cx="32424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45"/>
          <p:cNvSpPr txBox="1"/>
          <p:nvPr/>
        </p:nvSpPr>
        <p:spPr>
          <a:xfrm>
            <a:off x="5593817" y="4809550"/>
            <a:ext cx="1307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value of the</a:t>
            </a:r>
          </a:p>
          <a:p>
            <a:pPr algn="ctr"/>
            <a:r>
              <a:rPr lang="en-US"/>
              <a:t>first pixel</a:t>
            </a:r>
          </a:p>
        </p:txBody>
      </p:sp>
      <p:sp>
        <p:nvSpPr>
          <p:cNvPr id="35" name="Forma libre 58"/>
          <p:cNvSpPr/>
          <p:nvPr/>
        </p:nvSpPr>
        <p:spPr>
          <a:xfrm>
            <a:off x="6461125" y="33178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6" name="Forma libre 59"/>
          <p:cNvSpPr/>
          <p:nvPr/>
        </p:nvSpPr>
        <p:spPr>
          <a:xfrm flipH="1">
            <a:off x="8709025" y="32924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CuadroTexto 62"/>
          <p:cNvSpPr txBox="1"/>
          <p:nvPr/>
        </p:nvSpPr>
        <p:spPr>
          <a:xfrm>
            <a:off x="5094366" y="3592686"/>
            <a:ext cx="6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P</a:t>
            </a:r>
            <a:r>
              <a:rPr lang="es-ES_tradnl" baseline="-25000" dirty="0"/>
              <a:t>10</a:t>
            </a:r>
            <a:r>
              <a:rPr lang="es-ES_tradnl" dirty="0"/>
              <a:t> =</a:t>
            </a:r>
            <a:endParaRPr lang="es-ES_tradnl" baseline="-25000" dirty="0"/>
          </a:p>
        </p:txBody>
      </p:sp>
      <p:grpSp>
        <p:nvGrpSpPr>
          <p:cNvPr id="18" name="Agrupar 52"/>
          <p:cNvGrpSpPr/>
          <p:nvPr/>
        </p:nvGrpSpPr>
        <p:grpSpPr>
          <a:xfrm>
            <a:off x="5634351" y="3448834"/>
            <a:ext cx="445883" cy="646331"/>
            <a:chOff x="878256" y="5647169"/>
            <a:chExt cx="445883" cy="646331"/>
          </a:xfrm>
        </p:grpSpPr>
        <p:sp>
          <p:nvSpPr>
            <p:cNvPr id="19" name="CuadroTexto 49"/>
            <p:cNvSpPr txBox="1"/>
            <p:nvPr/>
          </p:nvSpPr>
          <p:spPr>
            <a:xfrm>
              <a:off x="878256" y="5647169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dirty="0"/>
                <a:t>1</a:t>
              </a:r>
            </a:p>
            <a:p>
              <a:pPr algn="ctr"/>
              <a:r>
                <a:rPr lang="es-ES_tradnl" dirty="0"/>
                <a:t>12</a:t>
              </a:r>
            </a:p>
          </p:txBody>
        </p:sp>
        <p:cxnSp>
          <p:nvCxnSpPr>
            <p:cNvPr id="20" name="Conector recto 51"/>
            <p:cNvCxnSpPr/>
            <p:nvPr/>
          </p:nvCxnSpPr>
          <p:spPr>
            <a:xfrm>
              <a:off x="891767" y="5984918"/>
              <a:ext cx="43237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Agrupar 14"/>
          <p:cNvGrpSpPr/>
          <p:nvPr/>
        </p:nvGrpSpPr>
        <p:grpSpPr>
          <a:xfrm>
            <a:off x="2485523" y="5294446"/>
            <a:ext cx="381000" cy="609600"/>
            <a:chOff x="6172200" y="3392269"/>
            <a:chExt cx="381000" cy="762000"/>
          </a:xfrm>
        </p:grpSpPr>
        <p:sp>
          <p:nvSpPr>
            <p:cNvPr id="25" name="Rectángulo 18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Rectángulo 19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7" name="CuadroTexto 48"/>
          <p:cNvSpPr txBox="1"/>
          <p:nvPr/>
        </p:nvSpPr>
        <p:spPr>
          <a:xfrm>
            <a:off x="1103371" y="5403989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¿how many                  there are in image I ?</a:t>
            </a:r>
          </a:p>
        </p:txBody>
      </p:sp>
      <p:sp>
        <p:nvSpPr>
          <p:cNvPr id="28" name="Elipse 20"/>
          <p:cNvSpPr/>
          <p:nvPr/>
        </p:nvSpPr>
        <p:spPr>
          <a:xfrm>
            <a:off x="6610061" y="3393827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Elipse 21"/>
          <p:cNvSpPr/>
          <p:nvPr/>
        </p:nvSpPr>
        <p:spPr>
          <a:xfrm>
            <a:off x="2299850" y="5101524"/>
            <a:ext cx="753780" cy="109955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9" name="Conector recto de flecha 26"/>
          <p:cNvCxnSpPr>
            <a:stCxn id="28" idx="2"/>
            <a:endCxn id="38" idx="0"/>
          </p:cNvCxnSpPr>
          <p:nvPr/>
        </p:nvCxnSpPr>
        <p:spPr>
          <a:xfrm rot="10800000" flipV="1">
            <a:off x="2676741" y="3508126"/>
            <a:ext cx="3933321" cy="15933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47"/>
          <p:cNvSpPr txBox="1"/>
          <p:nvPr/>
        </p:nvSpPr>
        <p:spPr>
          <a:xfrm>
            <a:off x="2540185" y="5255379"/>
            <a:ext cx="301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0</a:t>
            </a:r>
          </a:p>
          <a:p>
            <a:r>
              <a:rPr lang="es-ES_tradnl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36815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1	0	1	2</a:t>
            </a:r>
          </a:p>
          <a:p>
            <a:r>
              <a:rPr lang="es-ES_tradnl" dirty="0"/>
              <a:t>1	1	0	0</a:t>
            </a:r>
          </a:p>
          <a:p>
            <a:r>
              <a:rPr lang="es-ES_tradnl" dirty="0"/>
              <a:t>0	2	1	0</a:t>
            </a:r>
          </a:p>
          <a:p>
            <a:r>
              <a:rPr lang="es-ES_tradnl" dirty="0"/>
              <a:t>0	2	0	2	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I =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678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Example:</a:t>
            </a:r>
          </a:p>
          <a:p>
            <a:r>
              <a:rPr lang="en-US"/>
              <a:t>Given an imagen I, the co-ccurrence matrix P</a:t>
            </a:r>
            <a:r>
              <a:rPr lang="en-US" baseline="-25000"/>
              <a:t>10</a:t>
            </a:r>
            <a:r>
              <a:rPr lang="en-US"/>
              <a:t> is computed as follows:</a:t>
            </a:r>
            <a:endParaRPr lang="en-US" baseline="-25000"/>
          </a:p>
        </p:txBody>
      </p:sp>
      <p:sp>
        <p:nvSpPr>
          <p:cNvPr id="1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Co-occurrence matrices</a:t>
            </a:r>
          </a:p>
          <a:p>
            <a:r>
              <a:rPr lang="en-US" dirty="0"/>
              <a:t>They measure how is the distribution of co-occurring of pairs of pixels in an image.</a:t>
            </a:r>
          </a:p>
        </p:txBody>
      </p:sp>
      <p:sp>
        <p:nvSpPr>
          <p:cNvPr id="29" name="CuadroTexto 24"/>
          <p:cNvSpPr txBox="1"/>
          <p:nvPr/>
        </p:nvSpPr>
        <p:spPr>
          <a:xfrm>
            <a:off x="5673186" y="301991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 	</a:t>
            </a:r>
            <a:r>
              <a:rPr lang="es-ES_tradnl" dirty="0">
                <a:solidFill>
                  <a:schemeClr val="bg1">
                    <a:lumMod val="75000"/>
                  </a:schemeClr>
                </a:solidFill>
              </a:rPr>
              <a:t>0	1	2</a:t>
            </a:r>
          </a:p>
          <a:p>
            <a:r>
              <a:rPr lang="es-ES_tradnl" dirty="0"/>
              <a:t>         </a:t>
            </a:r>
            <a:r>
              <a:rPr lang="es-ES_tradnl" dirty="0">
                <a:solidFill>
                  <a:srgbClr val="BFBFBF"/>
                </a:solidFill>
              </a:rPr>
              <a:t>0</a:t>
            </a:r>
            <a:r>
              <a:rPr lang="es-ES_tradnl" dirty="0"/>
              <a:t>	2	?	?</a:t>
            </a:r>
          </a:p>
          <a:p>
            <a:r>
              <a:rPr lang="es-ES_tradnl" dirty="0"/>
              <a:t>         </a:t>
            </a:r>
            <a:r>
              <a:rPr lang="es-ES_tradnl" dirty="0">
                <a:solidFill>
                  <a:srgbClr val="BFBFBF"/>
                </a:solidFill>
              </a:rPr>
              <a:t>1</a:t>
            </a:r>
            <a:r>
              <a:rPr lang="es-ES_tradnl" dirty="0"/>
              <a:t>	?	?	?</a:t>
            </a:r>
          </a:p>
          <a:p>
            <a:r>
              <a:rPr lang="es-ES_tradnl" dirty="0"/>
              <a:t>         </a:t>
            </a:r>
            <a:r>
              <a:rPr lang="es-ES_tradnl" dirty="0">
                <a:solidFill>
                  <a:srgbClr val="BFBFBF"/>
                </a:solidFill>
              </a:rPr>
              <a:t>2</a:t>
            </a:r>
            <a:r>
              <a:rPr lang="es-ES_tradnl" dirty="0"/>
              <a:t>	?	?	?	</a:t>
            </a:r>
          </a:p>
        </p:txBody>
      </p:sp>
      <p:sp>
        <p:nvSpPr>
          <p:cNvPr id="30" name="Rectángulo 25"/>
          <p:cNvSpPr/>
          <p:nvPr/>
        </p:nvSpPr>
        <p:spPr>
          <a:xfrm>
            <a:off x="6602799" y="3359799"/>
            <a:ext cx="2112207" cy="8958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CuadroTexto 27"/>
          <p:cNvSpPr txBox="1"/>
          <p:nvPr/>
        </p:nvSpPr>
        <p:spPr>
          <a:xfrm>
            <a:off x="6454097" y="2286976"/>
            <a:ext cx="13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value of the</a:t>
            </a:r>
          </a:p>
          <a:p>
            <a:pPr algn="ctr"/>
            <a:r>
              <a:rPr lang="en-US"/>
              <a:t>second pixel</a:t>
            </a:r>
          </a:p>
        </p:txBody>
      </p:sp>
      <p:sp>
        <p:nvSpPr>
          <p:cNvPr id="32" name="Forma libre 40"/>
          <p:cNvSpPr/>
          <p:nvPr/>
        </p:nvSpPr>
        <p:spPr>
          <a:xfrm>
            <a:off x="6174818" y="2580405"/>
            <a:ext cx="418861" cy="648479"/>
          </a:xfrm>
          <a:custGeom>
            <a:avLst/>
            <a:gdLst>
              <a:gd name="connsiteX0" fmla="*/ 540465 w 567489"/>
              <a:gd name="connsiteY0" fmla="*/ 0 h 689008"/>
              <a:gd name="connsiteX1" fmla="*/ 0 w 567489"/>
              <a:gd name="connsiteY1" fmla="*/ 13510 h 689008"/>
              <a:gd name="connsiteX2" fmla="*/ 0 w 567489"/>
              <a:gd name="connsiteY2" fmla="*/ 689008 h 689008"/>
              <a:gd name="connsiteX3" fmla="*/ 567489 w 567489"/>
              <a:gd name="connsiteY3" fmla="*/ 689008 h 689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489" h="689008">
                <a:moveTo>
                  <a:pt x="540465" y="0"/>
                </a:moveTo>
                <a:lnTo>
                  <a:pt x="0" y="13510"/>
                </a:lnTo>
                <a:lnTo>
                  <a:pt x="0" y="689008"/>
                </a:lnTo>
                <a:lnTo>
                  <a:pt x="567489" y="689008"/>
                </a:ln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3" name="Conector recto de flecha 42"/>
          <p:cNvCxnSpPr/>
          <p:nvPr/>
        </p:nvCxnSpPr>
        <p:spPr>
          <a:xfrm rot="5400000" flipH="1" flipV="1">
            <a:off x="6093769" y="4458290"/>
            <a:ext cx="32424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45"/>
          <p:cNvSpPr txBox="1"/>
          <p:nvPr/>
        </p:nvSpPr>
        <p:spPr>
          <a:xfrm>
            <a:off x="5593817" y="4809550"/>
            <a:ext cx="1307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value of the</a:t>
            </a:r>
          </a:p>
          <a:p>
            <a:pPr algn="ctr"/>
            <a:r>
              <a:rPr lang="en-US"/>
              <a:t>first pixel</a:t>
            </a:r>
          </a:p>
        </p:txBody>
      </p:sp>
      <p:sp>
        <p:nvSpPr>
          <p:cNvPr id="35" name="Forma libre 58"/>
          <p:cNvSpPr/>
          <p:nvPr/>
        </p:nvSpPr>
        <p:spPr>
          <a:xfrm>
            <a:off x="6461125" y="33178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6" name="Forma libre 59"/>
          <p:cNvSpPr/>
          <p:nvPr/>
        </p:nvSpPr>
        <p:spPr>
          <a:xfrm flipH="1">
            <a:off x="8709025" y="32924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CuadroTexto 62"/>
          <p:cNvSpPr txBox="1"/>
          <p:nvPr/>
        </p:nvSpPr>
        <p:spPr>
          <a:xfrm>
            <a:off x="5094366" y="3592686"/>
            <a:ext cx="6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P</a:t>
            </a:r>
            <a:r>
              <a:rPr lang="es-ES_tradnl" baseline="-25000" dirty="0"/>
              <a:t>10</a:t>
            </a:r>
            <a:r>
              <a:rPr lang="es-ES_tradnl" dirty="0"/>
              <a:t> =</a:t>
            </a:r>
            <a:endParaRPr lang="es-ES_tradnl" baseline="-25000" dirty="0"/>
          </a:p>
        </p:txBody>
      </p:sp>
      <p:grpSp>
        <p:nvGrpSpPr>
          <p:cNvPr id="18" name="Agrupar 52"/>
          <p:cNvGrpSpPr/>
          <p:nvPr/>
        </p:nvGrpSpPr>
        <p:grpSpPr>
          <a:xfrm>
            <a:off x="5634351" y="3448834"/>
            <a:ext cx="445883" cy="646331"/>
            <a:chOff x="878256" y="5647169"/>
            <a:chExt cx="445883" cy="646331"/>
          </a:xfrm>
        </p:grpSpPr>
        <p:sp>
          <p:nvSpPr>
            <p:cNvPr id="19" name="CuadroTexto 49"/>
            <p:cNvSpPr txBox="1"/>
            <p:nvPr/>
          </p:nvSpPr>
          <p:spPr>
            <a:xfrm>
              <a:off x="878256" y="5647169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dirty="0"/>
                <a:t>1</a:t>
              </a:r>
            </a:p>
            <a:p>
              <a:pPr algn="ctr"/>
              <a:r>
                <a:rPr lang="es-ES_tradnl" dirty="0"/>
                <a:t>12</a:t>
              </a:r>
            </a:p>
          </p:txBody>
        </p:sp>
        <p:cxnSp>
          <p:nvCxnSpPr>
            <p:cNvPr id="20" name="Conector recto 51"/>
            <p:cNvCxnSpPr/>
            <p:nvPr/>
          </p:nvCxnSpPr>
          <p:spPr>
            <a:xfrm>
              <a:off x="891767" y="5984918"/>
              <a:ext cx="43237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Agrupar 14"/>
          <p:cNvGrpSpPr/>
          <p:nvPr/>
        </p:nvGrpSpPr>
        <p:grpSpPr>
          <a:xfrm>
            <a:off x="2485523" y="5294446"/>
            <a:ext cx="381000" cy="609600"/>
            <a:chOff x="6172200" y="3392269"/>
            <a:chExt cx="381000" cy="762000"/>
          </a:xfrm>
        </p:grpSpPr>
        <p:sp>
          <p:nvSpPr>
            <p:cNvPr id="25" name="Rectángulo 18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Rectángulo 19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7" name="CuadroTexto 48"/>
          <p:cNvSpPr txBox="1"/>
          <p:nvPr/>
        </p:nvSpPr>
        <p:spPr>
          <a:xfrm>
            <a:off x="1103371" y="5403989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¿how many                  there are in image I ?</a:t>
            </a:r>
          </a:p>
        </p:txBody>
      </p:sp>
      <p:sp>
        <p:nvSpPr>
          <p:cNvPr id="28" name="Elipse 20"/>
          <p:cNvSpPr/>
          <p:nvPr/>
        </p:nvSpPr>
        <p:spPr>
          <a:xfrm>
            <a:off x="6610061" y="3393827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Elipse 21"/>
          <p:cNvSpPr/>
          <p:nvPr/>
        </p:nvSpPr>
        <p:spPr>
          <a:xfrm>
            <a:off x="2299850" y="5101524"/>
            <a:ext cx="753780" cy="109955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9" name="Conector recto de flecha 26"/>
          <p:cNvCxnSpPr>
            <a:stCxn id="28" idx="2"/>
            <a:endCxn id="38" idx="0"/>
          </p:cNvCxnSpPr>
          <p:nvPr/>
        </p:nvCxnSpPr>
        <p:spPr>
          <a:xfrm rot="10800000" flipV="1">
            <a:off x="2676741" y="3508126"/>
            <a:ext cx="3933321" cy="15933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47"/>
          <p:cNvSpPr txBox="1"/>
          <p:nvPr/>
        </p:nvSpPr>
        <p:spPr>
          <a:xfrm>
            <a:off x="2540185" y="5255379"/>
            <a:ext cx="301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0</a:t>
            </a:r>
          </a:p>
          <a:p>
            <a:r>
              <a:rPr lang="es-ES_tradnl" dirty="0"/>
              <a:t>0</a:t>
            </a:r>
          </a:p>
        </p:txBody>
      </p:sp>
      <p:grpSp>
        <p:nvGrpSpPr>
          <p:cNvPr id="41" name="Agrupar 14"/>
          <p:cNvGrpSpPr/>
          <p:nvPr/>
        </p:nvGrpSpPr>
        <p:grpSpPr>
          <a:xfrm>
            <a:off x="1097596" y="3677039"/>
            <a:ext cx="381000" cy="609600"/>
            <a:chOff x="6172200" y="3392269"/>
            <a:chExt cx="381000" cy="762000"/>
          </a:xfrm>
        </p:grpSpPr>
        <p:sp>
          <p:nvSpPr>
            <p:cNvPr id="42" name="Rectángulo 30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3" name="Rectángulo 31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44" name="Agrupar 14"/>
          <p:cNvGrpSpPr/>
          <p:nvPr/>
        </p:nvGrpSpPr>
        <p:grpSpPr>
          <a:xfrm>
            <a:off x="3857742" y="3424140"/>
            <a:ext cx="381000" cy="609600"/>
            <a:chOff x="6172200" y="3392269"/>
            <a:chExt cx="381000" cy="762000"/>
          </a:xfrm>
        </p:grpSpPr>
        <p:sp>
          <p:nvSpPr>
            <p:cNvPr id="45" name="Rectángulo 33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6" name="Rectángulo 34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3911496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1	0	1	2</a:t>
            </a:r>
          </a:p>
          <a:p>
            <a:r>
              <a:rPr lang="es-ES_tradnl" dirty="0"/>
              <a:t>1	1	0	0</a:t>
            </a:r>
          </a:p>
          <a:p>
            <a:r>
              <a:rPr lang="es-ES_tradnl" dirty="0"/>
              <a:t>0	2	1	0</a:t>
            </a:r>
          </a:p>
          <a:p>
            <a:r>
              <a:rPr lang="es-ES_tradnl" dirty="0"/>
              <a:t>0	2	0	2	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I =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678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Example:</a:t>
            </a:r>
          </a:p>
          <a:p>
            <a:r>
              <a:rPr lang="en-US"/>
              <a:t>Given an imagen I, the co-ccurrence matrix P</a:t>
            </a:r>
            <a:r>
              <a:rPr lang="en-US" baseline="-25000"/>
              <a:t>10</a:t>
            </a:r>
            <a:r>
              <a:rPr lang="en-US"/>
              <a:t> is computed as follows:</a:t>
            </a:r>
            <a:endParaRPr lang="en-US" baseline="-25000"/>
          </a:p>
        </p:txBody>
      </p:sp>
      <p:sp>
        <p:nvSpPr>
          <p:cNvPr id="1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Co-occurrence matrices</a:t>
            </a:r>
          </a:p>
          <a:p>
            <a:r>
              <a:rPr lang="en-US" dirty="0"/>
              <a:t>They measure how is the distribution of co-occurring of pairs of pixels in an image.</a:t>
            </a:r>
          </a:p>
        </p:txBody>
      </p:sp>
      <p:sp>
        <p:nvSpPr>
          <p:cNvPr id="29" name="CuadroTexto 24"/>
          <p:cNvSpPr txBox="1"/>
          <p:nvPr/>
        </p:nvSpPr>
        <p:spPr>
          <a:xfrm>
            <a:off x="5673186" y="301991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 	</a:t>
            </a:r>
            <a:r>
              <a:rPr lang="es-ES_tradnl" dirty="0">
                <a:solidFill>
                  <a:schemeClr val="bg1">
                    <a:lumMod val="75000"/>
                  </a:schemeClr>
                </a:solidFill>
              </a:rPr>
              <a:t>0	1	2</a:t>
            </a:r>
          </a:p>
          <a:p>
            <a:r>
              <a:rPr lang="es-ES_tradnl" dirty="0"/>
              <a:t>         </a:t>
            </a:r>
            <a:r>
              <a:rPr lang="es-ES_tradnl" dirty="0">
                <a:solidFill>
                  <a:srgbClr val="BFBFBF"/>
                </a:solidFill>
              </a:rPr>
              <a:t>0</a:t>
            </a:r>
            <a:r>
              <a:rPr lang="es-ES_tradnl" dirty="0"/>
              <a:t>	2	?	?</a:t>
            </a:r>
          </a:p>
          <a:p>
            <a:r>
              <a:rPr lang="es-ES_tradnl" dirty="0"/>
              <a:t>         </a:t>
            </a:r>
            <a:r>
              <a:rPr lang="es-ES_tradnl" dirty="0">
                <a:solidFill>
                  <a:srgbClr val="BFBFBF"/>
                </a:solidFill>
              </a:rPr>
              <a:t>1</a:t>
            </a:r>
            <a:r>
              <a:rPr lang="es-ES_tradnl" dirty="0"/>
              <a:t>	?	?	?</a:t>
            </a:r>
          </a:p>
          <a:p>
            <a:r>
              <a:rPr lang="es-ES_tradnl" dirty="0"/>
              <a:t>         </a:t>
            </a:r>
            <a:r>
              <a:rPr lang="es-ES_tradnl" dirty="0">
                <a:solidFill>
                  <a:srgbClr val="BFBFBF"/>
                </a:solidFill>
              </a:rPr>
              <a:t>2</a:t>
            </a:r>
            <a:r>
              <a:rPr lang="es-ES_tradnl" dirty="0"/>
              <a:t>	?	?	?	</a:t>
            </a:r>
          </a:p>
        </p:txBody>
      </p:sp>
      <p:sp>
        <p:nvSpPr>
          <p:cNvPr id="30" name="Rectángulo 25"/>
          <p:cNvSpPr/>
          <p:nvPr/>
        </p:nvSpPr>
        <p:spPr>
          <a:xfrm>
            <a:off x="6602799" y="3359799"/>
            <a:ext cx="2112207" cy="8958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CuadroTexto 27"/>
          <p:cNvSpPr txBox="1"/>
          <p:nvPr/>
        </p:nvSpPr>
        <p:spPr>
          <a:xfrm>
            <a:off x="6454097" y="2286976"/>
            <a:ext cx="13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value of the</a:t>
            </a:r>
          </a:p>
          <a:p>
            <a:pPr algn="ctr"/>
            <a:r>
              <a:rPr lang="en-US"/>
              <a:t>second pixel</a:t>
            </a:r>
          </a:p>
        </p:txBody>
      </p:sp>
      <p:sp>
        <p:nvSpPr>
          <p:cNvPr id="32" name="Forma libre 40"/>
          <p:cNvSpPr/>
          <p:nvPr/>
        </p:nvSpPr>
        <p:spPr>
          <a:xfrm>
            <a:off x="6174818" y="2580405"/>
            <a:ext cx="418861" cy="648479"/>
          </a:xfrm>
          <a:custGeom>
            <a:avLst/>
            <a:gdLst>
              <a:gd name="connsiteX0" fmla="*/ 540465 w 567489"/>
              <a:gd name="connsiteY0" fmla="*/ 0 h 689008"/>
              <a:gd name="connsiteX1" fmla="*/ 0 w 567489"/>
              <a:gd name="connsiteY1" fmla="*/ 13510 h 689008"/>
              <a:gd name="connsiteX2" fmla="*/ 0 w 567489"/>
              <a:gd name="connsiteY2" fmla="*/ 689008 h 689008"/>
              <a:gd name="connsiteX3" fmla="*/ 567489 w 567489"/>
              <a:gd name="connsiteY3" fmla="*/ 689008 h 689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489" h="689008">
                <a:moveTo>
                  <a:pt x="540465" y="0"/>
                </a:moveTo>
                <a:lnTo>
                  <a:pt x="0" y="13510"/>
                </a:lnTo>
                <a:lnTo>
                  <a:pt x="0" y="689008"/>
                </a:lnTo>
                <a:lnTo>
                  <a:pt x="567489" y="689008"/>
                </a:ln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3" name="Conector recto de flecha 42"/>
          <p:cNvCxnSpPr/>
          <p:nvPr/>
        </p:nvCxnSpPr>
        <p:spPr>
          <a:xfrm rot="5400000" flipH="1" flipV="1">
            <a:off x="6093769" y="4458290"/>
            <a:ext cx="32424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45"/>
          <p:cNvSpPr txBox="1"/>
          <p:nvPr/>
        </p:nvSpPr>
        <p:spPr>
          <a:xfrm>
            <a:off x="5593817" y="4809550"/>
            <a:ext cx="1307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value of the</a:t>
            </a:r>
          </a:p>
          <a:p>
            <a:pPr algn="ctr"/>
            <a:r>
              <a:rPr lang="en-US"/>
              <a:t>first pixel</a:t>
            </a:r>
          </a:p>
        </p:txBody>
      </p:sp>
      <p:sp>
        <p:nvSpPr>
          <p:cNvPr id="35" name="Forma libre 58"/>
          <p:cNvSpPr/>
          <p:nvPr/>
        </p:nvSpPr>
        <p:spPr>
          <a:xfrm>
            <a:off x="6461125" y="33178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6" name="Forma libre 59"/>
          <p:cNvSpPr/>
          <p:nvPr/>
        </p:nvSpPr>
        <p:spPr>
          <a:xfrm flipH="1">
            <a:off x="8709025" y="32924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CuadroTexto 62"/>
          <p:cNvSpPr txBox="1"/>
          <p:nvPr/>
        </p:nvSpPr>
        <p:spPr>
          <a:xfrm>
            <a:off x="5094366" y="3592686"/>
            <a:ext cx="6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P</a:t>
            </a:r>
            <a:r>
              <a:rPr lang="es-ES_tradnl" baseline="-25000" dirty="0"/>
              <a:t>10</a:t>
            </a:r>
            <a:r>
              <a:rPr lang="es-ES_tradnl" dirty="0"/>
              <a:t> =</a:t>
            </a:r>
            <a:endParaRPr lang="es-ES_tradnl" baseline="-25000" dirty="0"/>
          </a:p>
        </p:txBody>
      </p:sp>
      <p:grpSp>
        <p:nvGrpSpPr>
          <p:cNvPr id="18" name="Agrupar 52"/>
          <p:cNvGrpSpPr/>
          <p:nvPr/>
        </p:nvGrpSpPr>
        <p:grpSpPr>
          <a:xfrm>
            <a:off x="5634351" y="3448834"/>
            <a:ext cx="445883" cy="646331"/>
            <a:chOff x="878256" y="5647169"/>
            <a:chExt cx="445883" cy="646331"/>
          </a:xfrm>
        </p:grpSpPr>
        <p:sp>
          <p:nvSpPr>
            <p:cNvPr id="19" name="CuadroTexto 49"/>
            <p:cNvSpPr txBox="1"/>
            <p:nvPr/>
          </p:nvSpPr>
          <p:spPr>
            <a:xfrm>
              <a:off x="878256" y="5647169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dirty="0"/>
                <a:t>1</a:t>
              </a:r>
            </a:p>
            <a:p>
              <a:pPr algn="ctr"/>
              <a:r>
                <a:rPr lang="es-ES_tradnl" dirty="0"/>
                <a:t>12</a:t>
              </a:r>
            </a:p>
          </p:txBody>
        </p:sp>
        <p:cxnSp>
          <p:nvCxnSpPr>
            <p:cNvPr id="20" name="Conector recto 51"/>
            <p:cNvCxnSpPr/>
            <p:nvPr/>
          </p:nvCxnSpPr>
          <p:spPr>
            <a:xfrm>
              <a:off x="891767" y="5984918"/>
              <a:ext cx="43237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Agrupar 14"/>
          <p:cNvGrpSpPr/>
          <p:nvPr/>
        </p:nvGrpSpPr>
        <p:grpSpPr>
          <a:xfrm>
            <a:off x="2485523" y="5294446"/>
            <a:ext cx="381000" cy="609600"/>
            <a:chOff x="6172200" y="3392269"/>
            <a:chExt cx="381000" cy="762000"/>
          </a:xfrm>
        </p:grpSpPr>
        <p:sp>
          <p:nvSpPr>
            <p:cNvPr id="25" name="Rectángulo 18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Rectángulo 19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7" name="CuadroTexto 48"/>
          <p:cNvSpPr txBox="1"/>
          <p:nvPr/>
        </p:nvSpPr>
        <p:spPr>
          <a:xfrm>
            <a:off x="1103371" y="5403989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¿how many                  there are in image I ?</a:t>
            </a:r>
          </a:p>
        </p:txBody>
      </p:sp>
      <p:sp>
        <p:nvSpPr>
          <p:cNvPr id="28" name="Elipse 20"/>
          <p:cNvSpPr/>
          <p:nvPr/>
        </p:nvSpPr>
        <p:spPr>
          <a:xfrm>
            <a:off x="7524461" y="3393827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Elipse 21"/>
          <p:cNvSpPr/>
          <p:nvPr/>
        </p:nvSpPr>
        <p:spPr>
          <a:xfrm>
            <a:off x="2299850" y="5101524"/>
            <a:ext cx="753780" cy="109955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9" name="Conector recto de flecha 26"/>
          <p:cNvCxnSpPr>
            <a:stCxn id="28" idx="2"/>
            <a:endCxn id="38" idx="0"/>
          </p:cNvCxnSpPr>
          <p:nvPr/>
        </p:nvCxnSpPr>
        <p:spPr>
          <a:xfrm flipH="1">
            <a:off x="2676740" y="3508127"/>
            <a:ext cx="4847721" cy="15933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47"/>
          <p:cNvSpPr txBox="1"/>
          <p:nvPr/>
        </p:nvSpPr>
        <p:spPr>
          <a:xfrm>
            <a:off x="2540185" y="5255379"/>
            <a:ext cx="301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0</a:t>
            </a:r>
          </a:p>
          <a:p>
            <a:r>
              <a:rPr lang="es-ES_tradnl" dirty="0"/>
              <a:t>1</a:t>
            </a:r>
          </a:p>
        </p:txBody>
      </p:sp>
      <p:grpSp>
        <p:nvGrpSpPr>
          <p:cNvPr id="47" name="Agrupar 14"/>
          <p:cNvGrpSpPr/>
          <p:nvPr/>
        </p:nvGrpSpPr>
        <p:grpSpPr>
          <a:xfrm>
            <a:off x="2016387" y="3177170"/>
            <a:ext cx="381000" cy="609600"/>
            <a:chOff x="6172200" y="3392269"/>
            <a:chExt cx="381000" cy="762000"/>
          </a:xfrm>
        </p:grpSpPr>
        <p:sp>
          <p:nvSpPr>
            <p:cNvPr id="48" name="Rectángulo 30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9" name="Rectángulo 31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50" name="Agrupar 14"/>
          <p:cNvGrpSpPr/>
          <p:nvPr/>
        </p:nvGrpSpPr>
        <p:grpSpPr>
          <a:xfrm>
            <a:off x="2925439" y="3437650"/>
            <a:ext cx="381000" cy="609600"/>
            <a:chOff x="6172200" y="3392269"/>
            <a:chExt cx="381000" cy="762000"/>
          </a:xfrm>
        </p:grpSpPr>
        <p:sp>
          <p:nvSpPr>
            <p:cNvPr id="51" name="Rectángulo 29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2" name="Rectángulo 32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233982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1	0	1	2</a:t>
            </a:r>
          </a:p>
          <a:p>
            <a:r>
              <a:rPr lang="es-ES_tradnl" dirty="0"/>
              <a:t>1	1	0	0</a:t>
            </a:r>
          </a:p>
          <a:p>
            <a:r>
              <a:rPr lang="es-ES_tradnl" dirty="0"/>
              <a:t>0	2	1	0</a:t>
            </a:r>
          </a:p>
          <a:p>
            <a:r>
              <a:rPr lang="es-ES_tradnl" dirty="0"/>
              <a:t>0	2	0	2	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I =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678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Example:</a:t>
            </a:r>
          </a:p>
          <a:p>
            <a:r>
              <a:rPr lang="en-US"/>
              <a:t>Given an imagen I, the co-ccurrence matrix P</a:t>
            </a:r>
            <a:r>
              <a:rPr lang="en-US" baseline="-25000"/>
              <a:t>10</a:t>
            </a:r>
            <a:r>
              <a:rPr lang="en-US"/>
              <a:t> is computed as follows:</a:t>
            </a:r>
            <a:endParaRPr lang="en-US" baseline="-25000"/>
          </a:p>
        </p:txBody>
      </p:sp>
      <p:sp>
        <p:nvSpPr>
          <p:cNvPr id="1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Co-occurrence matrices</a:t>
            </a:r>
          </a:p>
          <a:p>
            <a:r>
              <a:rPr lang="en-US" dirty="0"/>
              <a:t>They measure how is the distribution of co-occurring of pairs of pixels in an image.</a:t>
            </a:r>
          </a:p>
        </p:txBody>
      </p:sp>
      <p:sp>
        <p:nvSpPr>
          <p:cNvPr id="29" name="CuadroTexto 24"/>
          <p:cNvSpPr txBox="1"/>
          <p:nvPr/>
        </p:nvSpPr>
        <p:spPr>
          <a:xfrm>
            <a:off x="5673186" y="301991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 	</a:t>
            </a:r>
            <a:r>
              <a:rPr lang="es-ES_tradnl" dirty="0">
                <a:solidFill>
                  <a:schemeClr val="bg1">
                    <a:lumMod val="75000"/>
                  </a:schemeClr>
                </a:solidFill>
              </a:rPr>
              <a:t>0	1	2</a:t>
            </a:r>
          </a:p>
          <a:p>
            <a:r>
              <a:rPr lang="es-ES_tradnl" dirty="0"/>
              <a:t>         </a:t>
            </a:r>
            <a:r>
              <a:rPr lang="es-ES_tradnl" dirty="0">
                <a:solidFill>
                  <a:srgbClr val="BFBFBF"/>
                </a:solidFill>
              </a:rPr>
              <a:t>0</a:t>
            </a:r>
            <a:r>
              <a:rPr lang="es-ES_tradnl" dirty="0"/>
              <a:t>	2	2	?</a:t>
            </a:r>
          </a:p>
          <a:p>
            <a:r>
              <a:rPr lang="es-ES_tradnl" dirty="0"/>
              <a:t>         </a:t>
            </a:r>
            <a:r>
              <a:rPr lang="es-ES_tradnl" dirty="0">
                <a:solidFill>
                  <a:srgbClr val="BFBFBF"/>
                </a:solidFill>
              </a:rPr>
              <a:t>1</a:t>
            </a:r>
            <a:r>
              <a:rPr lang="es-ES_tradnl" dirty="0"/>
              <a:t>	?	?	?</a:t>
            </a:r>
          </a:p>
          <a:p>
            <a:r>
              <a:rPr lang="es-ES_tradnl" dirty="0"/>
              <a:t>         </a:t>
            </a:r>
            <a:r>
              <a:rPr lang="es-ES_tradnl" dirty="0">
                <a:solidFill>
                  <a:srgbClr val="BFBFBF"/>
                </a:solidFill>
              </a:rPr>
              <a:t>2</a:t>
            </a:r>
            <a:r>
              <a:rPr lang="es-ES_tradnl" dirty="0"/>
              <a:t>	?	?	?	</a:t>
            </a:r>
          </a:p>
        </p:txBody>
      </p:sp>
      <p:sp>
        <p:nvSpPr>
          <p:cNvPr id="30" name="Rectángulo 25"/>
          <p:cNvSpPr/>
          <p:nvPr/>
        </p:nvSpPr>
        <p:spPr>
          <a:xfrm>
            <a:off x="6602799" y="3359799"/>
            <a:ext cx="2112207" cy="8958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CuadroTexto 27"/>
          <p:cNvSpPr txBox="1"/>
          <p:nvPr/>
        </p:nvSpPr>
        <p:spPr>
          <a:xfrm>
            <a:off x="6454097" y="2286976"/>
            <a:ext cx="13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value of the</a:t>
            </a:r>
          </a:p>
          <a:p>
            <a:pPr algn="ctr"/>
            <a:r>
              <a:rPr lang="en-US"/>
              <a:t>second pixel</a:t>
            </a:r>
          </a:p>
        </p:txBody>
      </p:sp>
      <p:sp>
        <p:nvSpPr>
          <p:cNvPr id="32" name="Forma libre 40"/>
          <p:cNvSpPr/>
          <p:nvPr/>
        </p:nvSpPr>
        <p:spPr>
          <a:xfrm>
            <a:off x="6174818" y="2580405"/>
            <a:ext cx="418861" cy="648479"/>
          </a:xfrm>
          <a:custGeom>
            <a:avLst/>
            <a:gdLst>
              <a:gd name="connsiteX0" fmla="*/ 540465 w 567489"/>
              <a:gd name="connsiteY0" fmla="*/ 0 h 689008"/>
              <a:gd name="connsiteX1" fmla="*/ 0 w 567489"/>
              <a:gd name="connsiteY1" fmla="*/ 13510 h 689008"/>
              <a:gd name="connsiteX2" fmla="*/ 0 w 567489"/>
              <a:gd name="connsiteY2" fmla="*/ 689008 h 689008"/>
              <a:gd name="connsiteX3" fmla="*/ 567489 w 567489"/>
              <a:gd name="connsiteY3" fmla="*/ 689008 h 689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489" h="689008">
                <a:moveTo>
                  <a:pt x="540465" y="0"/>
                </a:moveTo>
                <a:lnTo>
                  <a:pt x="0" y="13510"/>
                </a:lnTo>
                <a:lnTo>
                  <a:pt x="0" y="689008"/>
                </a:lnTo>
                <a:lnTo>
                  <a:pt x="567489" y="689008"/>
                </a:ln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3" name="Conector recto de flecha 42"/>
          <p:cNvCxnSpPr/>
          <p:nvPr/>
        </p:nvCxnSpPr>
        <p:spPr>
          <a:xfrm rot="5400000" flipH="1" flipV="1">
            <a:off x="6093769" y="4458290"/>
            <a:ext cx="32424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45"/>
          <p:cNvSpPr txBox="1"/>
          <p:nvPr/>
        </p:nvSpPr>
        <p:spPr>
          <a:xfrm>
            <a:off x="5593817" y="4809550"/>
            <a:ext cx="1307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value of the</a:t>
            </a:r>
          </a:p>
          <a:p>
            <a:pPr algn="ctr"/>
            <a:r>
              <a:rPr lang="en-US"/>
              <a:t>first pixel</a:t>
            </a:r>
          </a:p>
        </p:txBody>
      </p:sp>
      <p:sp>
        <p:nvSpPr>
          <p:cNvPr id="35" name="Forma libre 58"/>
          <p:cNvSpPr/>
          <p:nvPr/>
        </p:nvSpPr>
        <p:spPr>
          <a:xfrm>
            <a:off x="6461125" y="33178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6" name="Forma libre 59"/>
          <p:cNvSpPr/>
          <p:nvPr/>
        </p:nvSpPr>
        <p:spPr>
          <a:xfrm flipH="1">
            <a:off x="8709025" y="32924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CuadroTexto 62"/>
          <p:cNvSpPr txBox="1"/>
          <p:nvPr/>
        </p:nvSpPr>
        <p:spPr>
          <a:xfrm>
            <a:off x="5094366" y="3592686"/>
            <a:ext cx="6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P</a:t>
            </a:r>
            <a:r>
              <a:rPr lang="es-ES_tradnl" baseline="-25000" dirty="0"/>
              <a:t>10</a:t>
            </a:r>
            <a:r>
              <a:rPr lang="es-ES_tradnl" dirty="0"/>
              <a:t> =</a:t>
            </a:r>
            <a:endParaRPr lang="es-ES_tradnl" baseline="-25000" dirty="0"/>
          </a:p>
        </p:txBody>
      </p:sp>
      <p:grpSp>
        <p:nvGrpSpPr>
          <p:cNvPr id="18" name="Agrupar 52"/>
          <p:cNvGrpSpPr/>
          <p:nvPr/>
        </p:nvGrpSpPr>
        <p:grpSpPr>
          <a:xfrm>
            <a:off x="5634351" y="3448834"/>
            <a:ext cx="445883" cy="646331"/>
            <a:chOff x="878256" y="5647169"/>
            <a:chExt cx="445883" cy="646331"/>
          </a:xfrm>
        </p:grpSpPr>
        <p:sp>
          <p:nvSpPr>
            <p:cNvPr id="19" name="CuadroTexto 49"/>
            <p:cNvSpPr txBox="1"/>
            <p:nvPr/>
          </p:nvSpPr>
          <p:spPr>
            <a:xfrm>
              <a:off x="878256" y="5647169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dirty="0"/>
                <a:t>1</a:t>
              </a:r>
            </a:p>
            <a:p>
              <a:pPr algn="ctr"/>
              <a:r>
                <a:rPr lang="es-ES_tradnl" dirty="0"/>
                <a:t>12</a:t>
              </a:r>
            </a:p>
          </p:txBody>
        </p:sp>
        <p:cxnSp>
          <p:nvCxnSpPr>
            <p:cNvPr id="20" name="Conector recto 51"/>
            <p:cNvCxnSpPr/>
            <p:nvPr/>
          </p:nvCxnSpPr>
          <p:spPr>
            <a:xfrm>
              <a:off x="891767" y="5984918"/>
              <a:ext cx="43237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Agrupar 14"/>
          <p:cNvGrpSpPr/>
          <p:nvPr/>
        </p:nvGrpSpPr>
        <p:grpSpPr>
          <a:xfrm>
            <a:off x="2485523" y="5294446"/>
            <a:ext cx="381000" cy="609600"/>
            <a:chOff x="6172200" y="3392269"/>
            <a:chExt cx="381000" cy="762000"/>
          </a:xfrm>
        </p:grpSpPr>
        <p:sp>
          <p:nvSpPr>
            <p:cNvPr id="25" name="Rectángulo 18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Rectángulo 19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7" name="CuadroTexto 48"/>
          <p:cNvSpPr txBox="1"/>
          <p:nvPr/>
        </p:nvSpPr>
        <p:spPr>
          <a:xfrm>
            <a:off x="1103371" y="5403989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¿how many                  there are in image I ?</a:t>
            </a:r>
          </a:p>
        </p:txBody>
      </p:sp>
      <p:sp>
        <p:nvSpPr>
          <p:cNvPr id="28" name="Elipse 20"/>
          <p:cNvSpPr/>
          <p:nvPr/>
        </p:nvSpPr>
        <p:spPr>
          <a:xfrm>
            <a:off x="7524461" y="3393827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Elipse 21"/>
          <p:cNvSpPr/>
          <p:nvPr/>
        </p:nvSpPr>
        <p:spPr>
          <a:xfrm>
            <a:off x="2299850" y="5101524"/>
            <a:ext cx="753780" cy="109955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9" name="Conector recto de flecha 26"/>
          <p:cNvCxnSpPr>
            <a:stCxn id="28" idx="2"/>
            <a:endCxn id="38" idx="0"/>
          </p:cNvCxnSpPr>
          <p:nvPr/>
        </p:nvCxnSpPr>
        <p:spPr>
          <a:xfrm flipH="1">
            <a:off x="2676740" y="3508127"/>
            <a:ext cx="4847721" cy="15933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47"/>
          <p:cNvSpPr txBox="1"/>
          <p:nvPr/>
        </p:nvSpPr>
        <p:spPr>
          <a:xfrm>
            <a:off x="2540185" y="5255379"/>
            <a:ext cx="301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0</a:t>
            </a:r>
          </a:p>
          <a:p>
            <a:r>
              <a:rPr lang="es-ES_tradnl" dirty="0"/>
              <a:t>1</a:t>
            </a:r>
          </a:p>
        </p:txBody>
      </p:sp>
      <p:grpSp>
        <p:nvGrpSpPr>
          <p:cNvPr id="47" name="Agrupar 14"/>
          <p:cNvGrpSpPr/>
          <p:nvPr/>
        </p:nvGrpSpPr>
        <p:grpSpPr>
          <a:xfrm>
            <a:off x="2016387" y="3177170"/>
            <a:ext cx="381000" cy="609600"/>
            <a:chOff x="6172200" y="3392269"/>
            <a:chExt cx="381000" cy="762000"/>
          </a:xfrm>
        </p:grpSpPr>
        <p:sp>
          <p:nvSpPr>
            <p:cNvPr id="48" name="Rectángulo 30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9" name="Rectángulo 31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50" name="Agrupar 14"/>
          <p:cNvGrpSpPr/>
          <p:nvPr/>
        </p:nvGrpSpPr>
        <p:grpSpPr>
          <a:xfrm>
            <a:off x="2925439" y="3437650"/>
            <a:ext cx="381000" cy="609600"/>
            <a:chOff x="6172200" y="3392269"/>
            <a:chExt cx="381000" cy="762000"/>
          </a:xfrm>
        </p:grpSpPr>
        <p:sp>
          <p:nvSpPr>
            <p:cNvPr id="51" name="Rectángulo 29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2" name="Rectángulo 32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649400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1	0	1	2</a:t>
            </a:r>
          </a:p>
          <a:p>
            <a:r>
              <a:rPr lang="es-ES_tradnl" dirty="0"/>
              <a:t>1	1	0	0</a:t>
            </a:r>
          </a:p>
          <a:p>
            <a:r>
              <a:rPr lang="es-ES_tradnl" dirty="0"/>
              <a:t>0	2	1	0</a:t>
            </a:r>
          </a:p>
          <a:p>
            <a:r>
              <a:rPr lang="es-ES_tradnl" dirty="0"/>
              <a:t>0	2	0	2	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I =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678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Example:</a:t>
            </a:r>
          </a:p>
          <a:p>
            <a:r>
              <a:rPr lang="en-US"/>
              <a:t>Given an imagen I, the co-ccurrence matrix P</a:t>
            </a:r>
            <a:r>
              <a:rPr lang="en-US" baseline="-25000"/>
              <a:t>10</a:t>
            </a:r>
            <a:r>
              <a:rPr lang="en-US"/>
              <a:t> is computed as follows:</a:t>
            </a:r>
            <a:endParaRPr lang="en-US" baseline="-25000"/>
          </a:p>
        </p:txBody>
      </p:sp>
      <p:sp>
        <p:nvSpPr>
          <p:cNvPr id="1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Co-occurrence matrices</a:t>
            </a:r>
          </a:p>
          <a:p>
            <a:r>
              <a:rPr lang="en-US" dirty="0"/>
              <a:t>They measure how is the distribution of co-occurring of pairs of pixels in an image.</a:t>
            </a:r>
          </a:p>
        </p:txBody>
      </p:sp>
      <p:sp>
        <p:nvSpPr>
          <p:cNvPr id="29" name="CuadroTexto 24"/>
          <p:cNvSpPr txBox="1"/>
          <p:nvPr/>
        </p:nvSpPr>
        <p:spPr>
          <a:xfrm>
            <a:off x="5673186" y="301991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 	</a:t>
            </a:r>
            <a:r>
              <a:rPr lang="es-ES_tradnl" dirty="0">
                <a:solidFill>
                  <a:schemeClr val="bg1">
                    <a:lumMod val="75000"/>
                  </a:schemeClr>
                </a:solidFill>
              </a:rPr>
              <a:t>0	1	2</a:t>
            </a:r>
          </a:p>
          <a:p>
            <a:r>
              <a:rPr lang="es-ES_tradnl" dirty="0"/>
              <a:t>         </a:t>
            </a:r>
            <a:r>
              <a:rPr lang="es-ES_tradnl" dirty="0">
                <a:solidFill>
                  <a:srgbClr val="BFBFBF"/>
                </a:solidFill>
              </a:rPr>
              <a:t>0</a:t>
            </a:r>
            <a:r>
              <a:rPr lang="es-ES_tradnl" dirty="0"/>
              <a:t>	2	2	1</a:t>
            </a:r>
          </a:p>
          <a:p>
            <a:r>
              <a:rPr lang="es-ES_tradnl" dirty="0"/>
              <a:t>         </a:t>
            </a:r>
            <a:r>
              <a:rPr lang="es-ES_tradnl" dirty="0">
                <a:solidFill>
                  <a:srgbClr val="BFBFBF"/>
                </a:solidFill>
              </a:rPr>
              <a:t>1</a:t>
            </a:r>
            <a:r>
              <a:rPr lang="es-ES_tradnl" dirty="0"/>
              <a:t>	?	?	?</a:t>
            </a:r>
          </a:p>
          <a:p>
            <a:r>
              <a:rPr lang="es-ES_tradnl" dirty="0"/>
              <a:t>         </a:t>
            </a:r>
            <a:r>
              <a:rPr lang="es-ES_tradnl" dirty="0">
                <a:solidFill>
                  <a:srgbClr val="BFBFBF"/>
                </a:solidFill>
              </a:rPr>
              <a:t>2</a:t>
            </a:r>
            <a:r>
              <a:rPr lang="es-ES_tradnl" dirty="0"/>
              <a:t>	?	?	?	</a:t>
            </a:r>
          </a:p>
        </p:txBody>
      </p:sp>
      <p:sp>
        <p:nvSpPr>
          <p:cNvPr id="30" name="Rectángulo 25"/>
          <p:cNvSpPr/>
          <p:nvPr/>
        </p:nvSpPr>
        <p:spPr>
          <a:xfrm>
            <a:off x="6602799" y="3359799"/>
            <a:ext cx="2112207" cy="8958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CuadroTexto 27"/>
          <p:cNvSpPr txBox="1"/>
          <p:nvPr/>
        </p:nvSpPr>
        <p:spPr>
          <a:xfrm>
            <a:off x="6454097" y="2286976"/>
            <a:ext cx="13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value of the</a:t>
            </a:r>
          </a:p>
          <a:p>
            <a:pPr algn="ctr"/>
            <a:r>
              <a:rPr lang="en-US"/>
              <a:t>second pixel</a:t>
            </a:r>
          </a:p>
        </p:txBody>
      </p:sp>
      <p:sp>
        <p:nvSpPr>
          <p:cNvPr id="32" name="Forma libre 40"/>
          <p:cNvSpPr/>
          <p:nvPr/>
        </p:nvSpPr>
        <p:spPr>
          <a:xfrm>
            <a:off x="6174818" y="2580405"/>
            <a:ext cx="418861" cy="648479"/>
          </a:xfrm>
          <a:custGeom>
            <a:avLst/>
            <a:gdLst>
              <a:gd name="connsiteX0" fmla="*/ 540465 w 567489"/>
              <a:gd name="connsiteY0" fmla="*/ 0 h 689008"/>
              <a:gd name="connsiteX1" fmla="*/ 0 w 567489"/>
              <a:gd name="connsiteY1" fmla="*/ 13510 h 689008"/>
              <a:gd name="connsiteX2" fmla="*/ 0 w 567489"/>
              <a:gd name="connsiteY2" fmla="*/ 689008 h 689008"/>
              <a:gd name="connsiteX3" fmla="*/ 567489 w 567489"/>
              <a:gd name="connsiteY3" fmla="*/ 689008 h 689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489" h="689008">
                <a:moveTo>
                  <a:pt x="540465" y="0"/>
                </a:moveTo>
                <a:lnTo>
                  <a:pt x="0" y="13510"/>
                </a:lnTo>
                <a:lnTo>
                  <a:pt x="0" y="689008"/>
                </a:lnTo>
                <a:lnTo>
                  <a:pt x="567489" y="689008"/>
                </a:ln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3" name="Conector recto de flecha 42"/>
          <p:cNvCxnSpPr/>
          <p:nvPr/>
        </p:nvCxnSpPr>
        <p:spPr>
          <a:xfrm rot="5400000" flipH="1" flipV="1">
            <a:off x="6093769" y="4458290"/>
            <a:ext cx="32424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45"/>
          <p:cNvSpPr txBox="1"/>
          <p:nvPr/>
        </p:nvSpPr>
        <p:spPr>
          <a:xfrm>
            <a:off x="5593817" y="4809550"/>
            <a:ext cx="1307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value of the</a:t>
            </a:r>
          </a:p>
          <a:p>
            <a:pPr algn="ctr"/>
            <a:r>
              <a:rPr lang="en-US"/>
              <a:t>first pixel</a:t>
            </a:r>
          </a:p>
        </p:txBody>
      </p:sp>
      <p:sp>
        <p:nvSpPr>
          <p:cNvPr id="35" name="Forma libre 58"/>
          <p:cNvSpPr/>
          <p:nvPr/>
        </p:nvSpPr>
        <p:spPr>
          <a:xfrm>
            <a:off x="6461125" y="33178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6" name="Forma libre 59"/>
          <p:cNvSpPr/>
          <p:nvPr/>
        </p:nvSpPr>
        <p:spPr>
          <a:xfrm flipH="1">
            <a:off x="8709025" y="32924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CuadroTexto 62"/>
          <p:cNvSpPr txBox="1"/>
          <p:nvPr/>
        </p:nvSpPr>
        <p:spPr>
          <a:xfrm>
            <a:off x="5094366" y="3592686"/>
            <a:ext cx="6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P</a:t>
            </a:r>
            <a:r>
              <a:rPr lang="es-ES_tradnl" baseline="-25000" dirty="0"/>
              <a:t>10</a:t>
            </a:r>
            <a:r>
              <a:rPr lang="es-ES_tradnl" dirty="0"/>
              <a:t> =</a:t>
            </a:r>
            <a:endParaRPr lang="es-ES_tradnl" baseline="-25000" dirty="0"/>
          </a:p>
        </p:txBody>
      </p:sp>
      <p:grpSp>
        <p:nvGrpSpPr>
          <p:cNvPr id="18" name="Agrupar 52"/>
          <p:cNvGrpSpPr/>
          <p:nvPr/>
        </p:nvGrpSpPr>
        <p:grpSpPr>
          <a:xfrm>
            <a:off x="5634351" y="3448834"/>
            <a:ext cx="445883" cy="646331"/>
            <a:chOff x="878256" y="5647169"/>
            <a:chExt cx="445883" cy="646331"/>
          </a:xfrm>
        </p:grpSpPr>
        <p:sp>
          <p:nvSpPr>
            <p:cNvPr id="19" name="CuadroTexto 49"/>
            <p:cNvSpPr txBox="1"/>
            <p:nvPr/>
          </p:nvSpPr>
          <p:spPr>
            <a:xfrm>
              <a:off x="878256" y="5647169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dirty="0"/>
                <a:t>1</a:t>
              </a:r>
            </a:p>
            <a:p>
              <a:pPr algn="ctr"/>
              <a:r>
                <a:rPr lang="es-ES_tradnl" dirty="0"/>
                <a:t>12</a:t>
              </a:r>
            </a:p>
          </p:txBody>
        </p:sp>
        <p:cxnSp>
          <p:nvCxnSpPr>
            <p:cNvPr id="20" name="Conector recto 51"/>
            <p:cNvCxnSpPr/>
            <p:nvPr/>
          </p:nvCxnSpPr>
          <p:spPr>
            <a:xfrm>
              <a:off x="891767" y="5984918"/>
              <a:ext cx="43237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Agrupar 14"/>
          <p:cNvGrpSpPr/>
          <p:nvPr/>
        </p:nvGrpSpPr>
        <p:grpSpPr>
          <a:xfrm>
            <a:off x="2485523" y="5294446"/>
            <a:ext cx="381000" cy="609600"/>
            <a:chOff x="6172200" y="3392269"/>
            <a:chExt cx="381000" cy="762000"/>
          </a:xfrm>
        </p:grpSpPr>
        <p:sp>
          <p:nvSpPr>
            <p:cNvPr id="25" name="Rectángulo 18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Rectángulo 19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7" name="CuadroTexto 48"/>
          <p:cNvSpPr txBox="1"/>
          <p:nvPr/>
        </p:nvSpPr>
        <p:spPr>
          <a:xfrm>
            <a:off x="1103371" y="5403989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¿how many                  there are in image I ?</a:t>
            </a:r>
          </a:p>
        </p:txBody>
      </p:sp>
      <p:sp>
        <p:nvSpPr>
          <p:cNvPr id="28" name="Elipse 20"/>
          <p:cNvSpPr/>
          <p:nvPr/>
        </p:nvSpPr>
        <p:spPr>
          <a:xfrm>
            <a:off x="8438861" y="3393827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Elipse 21"/>
          <p:cNvSpPr/>
          <p:nvPr/>
        </p:nvSpPr>
        <p:spPr>
          <a:xfrm>
            <a:off x="2299850" y="5101524"/>
            <a:ext cx="753780" cy="109955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9" name="Conector recto de flecha 26"/>
          <p:cNvCxnSpPr>
            <a:stCxn id="28" idx="2"/>
            <a:endCxn id="38" idx="0"/>
          </p:cNvCxnSpPr>
          <p:nvPr/>
        </p:nvCxnSpPr>
        <p:spPr>
          <a:xfrm flipH="1">
            <a:off x="2676740" y="3508127"/>
            <a:ext cx="5762121" cy="15933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47"/>
          <p:cNvSpPr txBox="1"/>
          <p:nvPr/>
        </p:nvSpPr>
        <p:spPr>
          <a:xfrm>
            <a:off x="2540185" y="5255379"/>
            <a:ext cx="301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0</a:t>
            </a:r>
          </a:p>
          <a:p>
            <a:r>
              <a:rPr lang="es-ES_tradnl" dirty="0"/>
              <a:t>2</a:t>
            </a:r>
          </a:p>
        </p:txBody>
      </p:sp>
      <p:grpSp>
        <p:nvGrpSpPr>
          <p:cNvPr id="47" name="Agrupar 14"/>
          <p:cNvGrpSpPr/>
          <p:nvPr/>
        </p:nvGrpSpPr>
        <p:grpSpPr>
          <a:xfrm>
            <a:off x="3845187" y="3697870"/>
            <a:ext cx="381000" cy="609600"/>
            <a:chOff x="6172200" y="3392269"/>
            <a:chExt cx="381000" cy="762000"/>
          </a:xfrm>
        </p:grpSpPr>
        <p:sp>
          <p:nvSpPr>
            <p:cNvPr id="48" name="Rectángulo 30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9" name="Rectángulo 31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55594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1	0	1	2</a:t>
            </a:r>
          </a:p>
          <a:p>
            <a:r>
              <a:rPr lang="es-ES_tradnl" dirty="0"/>
              <a:t>1	1	0	0</a:t>
            </a:r>
          </a:p>
          <a:p>
            <a:r>
              <a:rPr lang="es-ES_tradnl" dirty="0"/>
              <a:t>0	2	1	0</a:t>
            </a:r>
          </a:p>
          <a:p>
            <a:r>
              <a:rPr lang="es-ES_tradnl" dirty="0"/>
              <a:t>0	2	0	2	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I =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678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Example:</a:t>
            </a:r>
          </a:p>
          <a:p>
            <a:r>
              <a:rPr lang="en-US"/>
              <a:t>Given an imagen I, the co-ccurrence matrix P</a:t>
            </a:r>
            <a:r>
              <a:rPr lang="en-US" baseline="-25000"/>
              <a:t>10</a:t>
            </a:r>
            <a:r>
              <a:rPr lang="en-US"/>
              <a:t> is computed as follows:</a:t>
            </a:r>
            <a:endParaRPr lang="en-US" baseline="-25000"/>
          </a:p>
        </p:txBody>
      </p:sp>
      <p:sp>
        <p:nvSpPr>
          <p:cNvPr id="1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Co-occurrence matrices</a:t>
            </a:r>
          </a:p>
          <a:p>
            <a:r>
              <a:rPr lang="en-US" dirty="0"/>
              <a:t>They measure how is the distribution of co-occurring of pairs of pixels in an image.</a:t>
            </a:r>
          </a:p>
        </p:txBody>
      </p:sp>
      <p:sp>
        <p:nvSpPr>
          <p:cNvPr id="29" name="CuadroTexto 24"/>
          <p:cNvSpPr txBox="1"/>
          <p:nvPr/>
        </p:nvSpPr>
        <p:spPr>
          <a:xfrm>
            <a:off x="5673186" y="301991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 	</a:t>
            </a:r>
            <a:r>
              <a:rPr lang="es-ES_tradnl" dirty="0">
                <a:solidFill>
                  <a:schemeClr val="bg1">
                    <a:lumMod val="75000"/>
                  </a:schemeClr>
                </a:solidFill>
              </a:rPr>
              <a:t>0	1	2</a:t>
            </a:r>
          </a:p>
          <a:p>
            <a:r>
              <a:rPr lang="es-ES_tradnl" dirty="0"/>
              <a:t>         </a:t>
            </a:r>
            <a:r>
              <a:rPr lang="es-ES_tradnl" dirty="0">
                <a:solidFill>
                  <a:srgbClr val="BFBFBF"/>
                </a:solidFill>
              </a:rPr>
              <a:t>0</a:t>
            </a:r>
            <a:r>
              <a:rPr lang="es-ES_tradnl" dirty="0"/>
              <a:t>	2	2	1</a:t>
            </a:r>
          </a:p>
          <a:p>
            <a:r>
              <a:rPr lang="es-ES_tradnl" dirty="0"/>
              <a:t>         </a:t>
            </a:r>
            <a:r>
              <a:rPr lang="es-ES_tradnl" dirty="0">
                <a:solidFill>
                  <a:srgbClr val="BFBFBF"/>
                </a:solidFill>
              </a:rPr>
              <a:t>1</a:t>
            </a:r>
            <a:r>
              <a:rPr lang="es-ES_tradnl" dirty="0"/>
              <a:t>	3	?	?</a:t>
            </a:r>
          </a:p>
          <a:p>
            <a:r>
              <a:rPr lang="es-ES_tradnl" dirty="0"/>
              <a:t>         </a:t>
            </a:r>
            <a:r>
              <a:rPr lang="es-ES_tradnl" dirty="0">
                <a:solidFill>
                  <a:srgbClr val="BFBFBF"/>
                </a:solidFill>
              </a:rPr>
              <a:t>2</a:t>
            </a:r>
            <a:r>
              <a:rPr lang="es-ES_tradnl" dirty="0"/>
              <a:t>	?	?	?	</a:t>
            </a:r>
          </a:p>
        </p:txBody>
      </p:sp>
      <p:sp>
        <p:nvSpPr>
          <p:cNvPr id="30" name="Rectángulo 25"/>
          <p:cNvSpPr/>
          <p:nvPr/>
        </p:nvSpPr>
        <p:spPr>
          <a:xfrm>
            <a:off x="6602799" y="3359799"/>
            <a:ext cx="2112207" cy="8958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CuadroTexto 27"/>
          <p:cNvSpPr txBox="1"/>
          <p:nvPr/>
        </p:nvSpPr>
        <p:spPr>
          <a:xfrm>
            <a:off x="6454097" y="2286976"/>
            <a:ext cx="13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value of the</a:t>
            </a:r>
          </a:p>
          <a:p>
            <a:pPr algn="ctr"/>
            <a:r>
              <a:rPr lang="en-US"/>
              <a:t>second pixel</a:t>
            </a:r>
          </a:p>
        </p:txBody>
      </p:sp>
      <p:sp>
        <p:nvSpPr>
          <p:cNvPr id="32" name="Forma libre 40"/>
          <p:cNvSpPr/>
          <p:nvPr/>
        </p:nvSpPr>
        <p:spPr>
          <a:xfrm>
            <a:off x="6174818" y="2580405"/>
            <a:ext cx="418861" cy="648479"/>
          </a:xfrm>
          <a:custGeom>
            <a:avLst/>
            <a:gdLst>
              <a:gd name="connsiteX0" fmla="*/ 540465 w 567489"/>
              <a:gd name="connsiteY0" fmla="*/ 0 h 689008"/>
              <a:gd name="connsiteX1" fmla="*/ 0 w 567489"/>
              <a:gd name="connsiteY1" fmla="*/ 13510 h 689008"/>
              <a:gd name="connsiteX2" fmla="*/ 0 w 567489"/>
              <a:gd name="connsiteY2" fmla="*/ 689008 h 689008"/>
              <a:gd name="connsiteX3" fmla="*/ 567489 w 567489"/>
              <a:gd name="connsiteY3" fmla="*/ 689008 h 689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489" h="689008">
                <a:moveTo>
                  <a:pt x="540465" y="0"/>
                </a:moveTo>
                <a:lnTo>
                  <a:pt x="0" y="13510"/>
                </a:lnTo>
                <a:lnTo>
                  <a:pt x="0" y="689008"/>
                </a:lnTo>
                <a:lnTo>
                  <a:pt x="567489" y="689008"/>
                </a:ln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3" name="Conector recto de flecha 42"/>
          <p:cNvCxnSpPr/>
          <p:nvPr/>
        </p:nvCxnSpPr>
        <p:spPr>
          <a:xfrm rot="5400000" flipH="1" flipV="1">
            <a:off x="6093769" y="4458290"/>
            <a:ext cx="32424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45"/>
          <p:cNvSpPr txBox="1"/>
          <p:nvPr/>
        </p:nvSpPr>
        <p:spPr>
          <a:xfrm>
            <a:off x="5593817" y="4809550"/>
            <a:ext cx="1307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value of the</a:t>
            </a:r>
          </a:p>
          <a:p>
            <a:pPr algn="ctr"/>
            <a:r>
              <a:rPr lang="en-US"/>
              <a:t>first pixel</a:t>
            </a:r>
          </a:p>
        </p:txBody>
      </p:sp>
      <p:sp>
        <p:nvSpPr>
          <p:cNvPr id="35" name="Forma libre 58"/>
          <p:cNvSpPr/>
          <p:nvPr/>
        </p:nvSpPr>
        <p:spPr>
          <a:xfrm>
            <a:off x="6461125" y="33178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6" name="Forma libre 59"/>
          <p:cNvSpPr/>
          <p:nvPr/>
        </p:nvSpPr>
        <p:spPr>
          <a:xfrm flipH="1">
            <a:off x="8709025" y="32924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CuadroTexto 62"/>
          <p:cNvSpPr txBox="1"/>
          <p:nvPr/>
        </p:nvSpPr>
        <p:spPr>
          <a:xfrm>
            <a:off x="5094366" y="3592686"/>
            <a:ext cx="6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P</a:t>
            </a:r>
            <a:r>
              <a:rPr lang="es-ES_tradnl" baseline="-25000" dirty="0"/>
              <a:t>10</a:t>
            </a:r>
            <a:r>
              <a:rPr lang="es-ES_tradnl" dirty="0"/>
              <a:t> =</a:t>
            </a:r>
            <a:endParaRPr lang="es-ES_tradnl" baseline="-25000" dirty="0"/>
          </a:p>
        </p:txBody>
      </p:sp>
      <p:grpSp>
        <p:nvGrpSpPr>
          <p:cNvPr id="18" name="Agrupar 52"/>
          <p:cNvGrpSpPr/>
          <p:nvPr/>
        </p:nvGrpSpPr>
        <p:grpSpPr>
          <a:xfrm>
            <a:off x="5634351" y="3448834"/>
            <a:ext cx="445883" cy="646331"/>
            <a:chOff x="878256" y="5647169"/>
            <a:chExt cx="445883" cy="646331"/>
          </a:xfrm>
        </p:grpSpPr>
        <p:sp>
          <p:nvSpPr>
            <p:cNvPr id="19" name="CuadroTexto 49"/>
            <p:cNvSpPr txBox="1"/>
            <p:nvPr/>
          </p:nvSpPr>
          <p:spPr>
            <a:xfrm>
              <a:off x="878256" y="5647169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dirty="0"/>
                <a:t>1</a:t>
              </a:r>
            </a:p>
            <a:p>
              <a:pPr algn="ctr"/>
              <a:r>
                <a:rPr lang="es-ES_tradnl" dirty="0"/>
                <a:t>12</a:t>
              </a:r>
            </a:p>
          </p:txBody>
        </p:sp>
        <p:cxnSp>
          <p:nvCxnSpPr>
            <p:cNvPr id="20" name="Conector recto 51"/>
            <p:cNvCxnSpPr/>
            <p:nvPr/>
          </p:nvCxnSpPr>
          <p:spPr>
            <a:xfrm>
              <a:off x="891767" y="5984918"/>
              <a:ext cx="43237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Agrupar 14"/>
          <p:cNvGrpSpPr/>
          <p:nvPr/>
        </p:nvGrpSpPr>
        <p:grpSpPr>
          <a:xfrm>
            <a:off x="2485523" y="5294446"/>
            <a:ext cx="381000" cy="609600"/>
            <a:chOff x="6172200" y="3392269"/>
            <a:chExt cx="381000" cy="762000"/>
          </a:xfrm>
        </p:grpSpPr>
        <p:sp>
          <p:nvSpPr>
            <p:cNvPr id="25" name="Rectángulo 18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Rectángulo 19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7" name="CuadroTexto 48"/>
          <p:cNvSpPr txBox="1"/>
          <p:nvPr/>
        </p:nvSpPr>
        <p:spPr>
          <a:xfrm>
            <a:off x="1103371" y="5403989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¿how many                  there are in image I ?</a:t>
            </a:r>
          </a:p>
        </p:txBody>
      </p:sp>
      <p:sp>
        <p:nvSpPr>
          <p:cNvPr id="28" name="Elipse 20"/>
          <p:cNvSpPr/>
          <p:nvPr/>
        </p:nvSpPr>
        <p:spPr>
          <a:xfrm>
            <a:off x="6622761" y="3660527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Elipse 21"/>
          <p:cNvSpPr/>
          <p:nvPr/>
        </p:nvSpPr>
        <p:spPr>
          <a:xfrm>
            <a:off x="2299850" y="5101524"/>
            <a:ext cx="753780" cy="109955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9" name="Conector recto de flecha 26"/>
          <p:cNvCxnSpPr>
            <a:stCxn id="28" idx="2"/>
            <a:endCxn id="38" idx="0"/>
          </p:cNvCxnSpPr>
          <p:nvPr/>
        </p:nvCxnSpPr>
        <p:spPr>
          <a:xfrm flipH="1">
            <a:off x="2676740" y="3774827"/>
            <a:ext cx="3946021" cy="1326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47"/>
          <p:cNvSpPr txBox="1"/>
          <p:nvPr/>
        </p:nvSpPr>
        <p:spPr>
          <a:xfrm>
            <a:off x="2540185" y="5255379"/>
            <a:ext cx="301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1</a:t>
            </a:r>
          </a:p>
          <a:p>
            <a:r>
              <a:rPr lang="es-ES_tradnl" dirty="0"/>
              <a:t>0</a:t>
            </a:r>
          </a:p>
        </p:txBody>
      </p:sp>
      <p:grpSp>
        <p:nvGrpSpPr>
          <p:cNvPr id="47" name="Agrupar 14"/>
          <p:cNvGrpSpPr/>
          <p:nvPr/>
        </p:nvGrpSpPr>
        <p:grpSpPr>
          <a:xfrm>
            <a:off x="1114687" y="3405770"/>
            <a:ext cx="381000" cy="609600"/>
            <a:chOff x="6172200" y="3392269"/>
            <a:chExt cx="381000" cy="762000"/>
          </a:xfrm>
        </p:grpSpPr>
        <p:sp>
          <p:nvSpPr>
            <p:cNvPr id="48" name="Rectángulo 30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9" name="Rectángulo 31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41" name="Agrupar 14"/>
          <p:cNvGrpSpPr/>
          <p:nvPr/>
        </p:nvGrpSpPr>
        <p:grpSpPr>
          <a:xfrm>
            <a:off x="2930787" y="3139070"/>
            <a:ext cx="381000" cy="609600"/>
            <a:chOff x="6172200" y="3392269"/>
            <a:chExt cx="381000" cy="762000"/>
          </a:xfrm>
        </p:grpSpPr>
        <p:sp>
          <p:nvSpPr>
            <p:cNvPr id="42" name="Rectángulo 30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3" name="Rectángulo 31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44" name="Agrupar 14"/>
          <p:cNvGrpSpPr/>
          <p:nvPr/>
        </p:nvGrpSpPr>
        <p:grpSpPr>
          <a:xfrm>
            <a:off x="2930787" y="3697870"/>
            <a:ext cx="381000" cy="609600"/>
            <a:chOff x="6172200" y="3392269"/>
            <a:chExt cx="381000" cy="762000"/>
          </a:xfrm>
        </p:grpSpPr>
        <p:sp>
          <p:nvSpPr>
            <p:cNvPr id="45" name="Rectángulo 30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6" name="Rectángulo 31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3343424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1	0	1	2</a:t>
            </a:r>
          </a:p>
          <a:p>
            <a:r>
              <a:rPr lang="es-ES_tradnl" dirty="0"/>
              <a:t>1	1	0	0</a:t>
            </a:r>
          </a:p>
          <a:p>
            <a:r>
              <a:rPr lang="es-ES_tradnl" dirty="0"/>
              <a:t>0	2	1	0</a:t>
            </a:r>
          </a:p>
          <a:p>
            <a:r>
              <a:rPr lang="es-ES_tradnl" dirty="0"/>
              <a:t>0	2	0	2	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I =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678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Example:</a:t>
            </a:r>
          </a:p>
          <a:p>
            <a:r>
              <a:rPr lang="en-US"/>
              <a:t>Given an imagen I, the co-ccurrence matrix P</a:t>
            </a:r>
            <a:r>
              <a:rPr lang="en-US" baseline="-25000"/>
              <a:t>10</a:t>
            </a:r>
            <a:r>
              <a:rPr lang="en-US"/>
              <a:t> is computed as follows:</a:t>
            </a:r>
            <a:endParaRPr lang="en-US" baseline="-25000"/>
          </a:p>
        </p:txBody>
      </p:sp>
      <p:sp>
        <p:nvSpPr>
          <p:cNvPr id="1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Co-occurrence matrices</a:t>
            </a:r>
          </a:p>
          <a:p>
            <a:r>
              <a:rPr lang="en-US" dirty="0"/>
              <a:t>They measure how is the distribution of co-occurring of pairs of pixels in an image.</a:t>
            </a:r>
          </a:p>
        </p:txBody>
      </p:sp>
      <p:sp>
        <p:nvSpPr>
          <p:cNvPr id="29" name="CuadroTexto 24"/>
          <p:cNvSpPr txBox="1"/>
          <p:nvPr/>
        </p:nvSpPr>
        <p:spPr>
          <a:xfrm>
            <a:off x="5673186" y="301991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 	</a:t>
            </a:r>
            <a:r>
              <a:rPr lang="es-ES_tradnl" dirty="0">
                <a:solidFill>
                  <a:schemeClr val="bg1">
                    <a:lumMod val="75000"/>
                  </a:schemeClr>
                </a:solidFill>
              </a:rPr>
              <a:t>0	1	2</a:t>
            </a:r>
          </a:p>
          <a:p>
            <a:r>
              <a:rPr lang="es-ES_tradnl" dirty="0"/>
              <a:t>         </a:t>
            </a:r>
            <a:r>
              <a:rPr lang="es-ES_tradnl" dirty="0">
                <a:solidFill>
                  <a:srgbClr val="BFBFBF"/>
                </a:solidFill>
              </a:rPr>
              <a:t>0</a:t>
            </a:r>
            <a:r>
              <a:rPr lang="es-ES_tradnl" dirty="0"/>
              <a:t>	2	2	1</a:t>
            </a:r>
          </a:p>
          <a:p>
            <a:r>
              <a:rPr lang="es-ES_tradnl" dirty="0"/>
              <a:t>         </a:t>
            </a:r>
            <a:r>
              <a:rPr lang="es-ES_tradnl" dirty="0">
                <a:solidFill>
                  <a:srgbClr val="BFBFBF"/>
                </a:solidFill>
              </a:rPr>
              <a:t>1</a:t>
            </a:r>
            <a:r>
              <a:rPr lang="es-ES_tradnl" dirty="0"/>
              <a:t>	3	1	?</a:t>
            </a:r>
          </a:p>
          <a:p>
            <a:r>
              <a:rPr lang="es-ES_tradnl" dirty="0"/>
              <a:t>         </a:t>
            </a:r>
            <a:r>
              <a:rPr lang="es-ES_tradnl" dirty="0">
                <a:solidFill>
                  <a:srgbClr val="BFBFBF"/>
                </a:solidFill>
              </a:rPr>
              <a:t>2</a:t>
            </a:r>
            <a:r>
              <a:rPr lang="es-ES_tradnl" dirty="0"/>
              <a:t>	?	?	?	</a:t>
            </a:r>
          </a:p>
        </p:txBody>
      </p:sp>
      <p:sp>
        <p:nvSpPr>
          <p:cNvPr id="30" name="Rectángulo 25"/>
          <p:cNvSpPr/>
          <p:nvPr/>
        </p:nvSpPr>
        <p:spPr>
          <a:xfrm>
            <a:off x="6602799" y="3359799"/>
            <a:ext cx="2112207" cy="8958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CuadroTexto 27"/>
          <p:cNvSpPr txBox="1"/>
          <p:nvPr/>
        </p:nvSpPr>
        <p:spPr>
          <a:xfrm>
            <a:off x="6454097" y="2286976"/>
            <a:ext cx="13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value of the</a:t>
            </a:r>
          </a:p>
          <a:p>
            <a:pPr algn="ctr"/>
            <a:r>
              <a:rPr lang="en-US"/>
              <a:t>second pixel</a:t>
            </a:r>
          </a:p>
        </p:txBody>
      </p:sp>
      <p:sp>
        <p:nvSpPr>
          <p:cNvPr id="32" name="Forma libre 40"/>
          <p:cNvSpPr/>
          <p:nvPr/>
        </p:nvSpPr>
        <p:spPr>
          <a:xfrm>
            <a:off x="6174818" y="2580405"/>
            <a:ext cx="418861" cy="648479"/>
          </a:xfrm>
          <a:custGeom>
            <a:avLst/>
            <a:gdLst>
              <a:gd name="connsiteX0" fmla="*/ 540465 w 567489"/>
              <a:gd name="connsiteY0" fmla="*/ 0 h 689008"/>
              <a:gd name="connsiteX1" fmla="*/ 0 w 567489"/>
              <a:gd name="connsiteY1" fmla="*/ 13510 h 689008"/>
              <a:gd name="connsiteX2" fmla="*/ 0 w 567489"/>
              <a:gd name="connsiteY2" fmla="*/ 689008 h 689008"/>
              <a:gd name="connsiteX3" fmla="*/ 567489 w 567489"/>
              <a:gd name="connsiteY3" fmla="*/ 689008 h 689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489" h="689008">
                <a:moveTo>
                  <a:pt x="540465" y="0"/>
                </a:moveTo>
                <a:lnTo>
                  <a:pt x="0" y="13510"/>
                </a:lnTo>
                <a:lnTo>
                  <a:pt x="0" y="689008"/>
                </a:lnTo>
                <a:lnTo>
                  <a:pt x="567489" y="689008"/>
                </a:ln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3" name="Conector recto de flecha 42"/>
          <p:cNvCxnSpPr/>
          <p:nvPr/>
        </p:nvCxnSpPr>
        <p:spPr>
          <a:xfrm rot="5400000" flipH="1" flipV="1">
            <a:off x="6093769" y="4458290"/>
            <a:ext cx="32424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45"/>
          <p:cNvSpPr txBox="1"/>
          <p:nvPr/>
        </p:nvSpPr>
        <p:spPr>
          <a:xfrm>
            <a:off x="5593817" y="4809550"/>
            <a:ext cx="1307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value of the</a:t>
            </a:r>
          </a:p>
          <a:p>
            <a:pPr algn="ctr"/>
            <a:r>
              <a:rPr lang="en-US"/>
              <a:t>first pixel</a:t>
            </a:r>
          </a:p>
        </p:txBody>
      </p:sp>
      <p:sp>
        <p:nvSpPr>
          <p:cNvPr id="35" name="Forma libre 58"/>
          <p:cNvSpPr/>
          <p:nvPr/>
        </p:nvSpPr>
        <p:spPr>
          <a:xfrm>
            <a:off x="6461125" y="33178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6" name="Forma libre 59"/>
          <p:cNvSpPr/>
          <p:nvPr/>
        </p:nvSpPr>
        <p:spPr>
          <a:xfrm flipH="1">
            <a:off x="8709025" y="32924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CuadroTexto 62"/>
          <p:cNvSpPr txBox="1"/>
          <p:nvPr/>
        </p:nvSpPr>
        <p:spPr>
          <a:xfrm>
            <a:off x="5094366" y="3592686"/>
            <a:ext cx="6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P</a:t>
            </a:r>
            <a:r>
              <a:rPr lang="es-ES_tradnl" baseline="-25000" dirty="0"/>
              <a:t>10</a:t>
            </a:r>
            <a:r>
              <a:rPr lang="es-ES_tradnl" dirty="0"/>
              <a:t> =</a:t>
            </a:r>
            <a:endParaRPr lang="es-ES_tradnl" baseline="-25000" dirty="0"/>
          </a:p>
        </p:txBody>
      </p:sp>
      <p:grpSp>
        <p:nvGrpSpPr>
          <p:cNvPr id="18" name="Agrupar 52"/>
          <p:cNvGrpSpPr/>
          <p:nvPr/>
        </p:nvGrpSpPr>
        <p:grpSpPr>
          <a:xfrm>
            <a:off x="5634351" y="3448834"/>
            <a:ext cx="445883" cy="646331"/>
            <a:chOff x="878256" y="5647169"/>
            <a:chExt cx="445883" cy="646331"/>
          </a:xfrm>
        </p:grpSpPr>
        <p:sp>
          <p:nvSpPr>
            <p:cNvPr id="19" name="CuadroTexto 49"/>
            <p:cNvSpPr txBox="1"/>
            <p:nvPr/>
          </p:nvSpPr>
          <p:spPr>
            <a:xfrm>
              <a:off x="878256" y="5647169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dirty="0"/>
                <a:t>1</a:t>
              </a:r>
            </a:p>
            <a:p>
              <a:pPr algn="ctr"/>
              <a:r>
                <a:rPr lang="es-ES_tradnl" dirty="0"/>
                <a:t>12</a:t>
              </a:r>
            </a:p>
          </p:txBody>
        </p:sp>
        <p:cxnSp>
          <p:nvCxnSpPr>
            <p:cNvPr id="20" name="Conector recto 51"/>
            <p:cNvCxnSpPr/>
            <p:nvPr/>
          </p:nvCxnSpPr>
          <p:spPr>
            <a:xfrm>
              <a:off x="891767" y="5984918"/>
              <a:ext cx="43237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Agrupar 14"/>
          <p:cNvGrpSpPr/>
          <p:nvPr/>
        </p:nvGrpSpPr>
        <p:grpSpPr>
          <a:xfrm>
            <a:off x="2485523" y="5294446"/>
            <a:ext cx="381000" cy="609600"/>
            <a:chOff x="6172200" y="3392269"/>
            <a:chExt cx="381000" cy="762000"/>
          </a:xfrm>
        </p:grpSpPr>
        <p:sp>
          <p:nvSpPr>
            <p:cNvPr id="25" name="Rectángulo 18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Rectángulo 19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7" name="CuadroTexto 48"/>
          <p:cNvSpPr txBox="1"/>
          <p:nvPr/>
        </p:nvSpPr>
        <p:spPr>
          <a:xfrm>
            <a:off x="1103371" y="5403989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¿how many                  there are in image I ?</a:t>
            </a:r>
          </a:p>
        </p:txBody>
      </p:sp>
      <p:sp>
        <p:nvSpPr>
          <p:cNvPr id="28" name="Elipse 20"/>
          <p:cNvSpPr/>
          <p:nvPr/>
        </p:nvSpPr>
        <p:spPr>
          <a:xfrm>
            <a:off x="7524461" y="3660527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Elipse 21"/>
          <p:cNvSpPr/>
          <p:nvPr/>
        </p:nvSpPr>
        <p:spPr>
          <a:xfrm>
            <a:off x="2299850" y="5101524"/>
            <a:ext cx="753780" cy="109955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9" name="Conector recto de flecha 26"/>
          <p:cNvCxnSpPr>
            <a:stCxn id="28" idx="2"/>
            <a:endCxn id="38" idx="0"/>
          </p:cNvCxnSpPr>
          <p:nvPr/>
        </p:nvCxnSpPr>
        <p:spPr>
          <a:xfrm flipH="1">
            <a:off x="2676740" y="3774827"/>
            <a:ext cx="4847721" cy="1326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47"/>
          <p:cNvSpPr txBox="1"/>
          <p:nvPr/>
        </p:nvSpPr>
        <p:spPr>
          <a:xfrm>
            <a:off x="2540185" y="5255379"/>
            <a:ext cx="301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1</a:t>
            </a:r>
          </a:p>
          <a:p>
            <a:r>
              <a:rPr lang="es-ES_tradnl" dirty="0"/>
              <a:t>1</a:t>
            </a:r>
          </a:p>
        </p:txBody>
      </p:sp>
      <p:grpSp>
        <p:nvGrpSpPr>
          <p:cNvPr id="47" name="Agrupar 14"/>
          <p:cNvGrpSpPr/>
          <p:nvPr/>
        </p:nvGrpSpPr>
        <p:grpSpPr>
          <a:xfrm>
            <a:off x="1114687" y="3151770"/>
            <a:ext cx="381000" cy="609600"/>
            <a:chOff x="6172200" y="3392269"/>
            <a:chExt cx="381000" cy="762000"/>
          </a:xfrm>
        </p:grpSpPr>
        <p:sp>
          <p:nvSpPr>
            <p:cNvPr id="48" name="Rectángulo 30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9" name="Rectángulo 31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111922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1	0	1	2</a:t>
            </a:r>
          </a:p>
          <a:p>
            <a:r>
              <a:rPr lang="es-ES_tradnl" dirty="0"/>
              <a:t>1	1	0	0</a:t>
            </a:r>
          </a:p>
          <a:p>
            <a:r>
              <a:rPr lang="es-ES_tradnl" dirty="0"/>
              <a:t>0	2	1	0</a:t>
            </a:r>
          </a:p>
          <a:p>
            <a:r>
              <a:rPr lang="es-ES_tradnl" dirty="0"/>
              <a:t>0	2	0	2	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I =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678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Example:</a:t>
            </a:r>
          </a:p>
          <a:p>
            <a:r>
              <a:rPr lang="en-US"/>
              <a:t>Given an imagen I, the co-ccurrence matrix P</a:t>
            </a:r>
            <a:r>
              <a:rPr lang="en-US" baseline="-25000"/>
              <a:t>10</a:t>
            </a:r>
            <a:r>
              <a:rPr lang="en-US"/>
              <a:t> is computed as follows:</a:t>
            </a:r>
            <a:endParaRPr lang="en-US" baseline="-25000"/>
          </a:p>
        </p:txBody>
      </p:sp>
      <p:sp>
        <p:nvSpPr>
          <p:cNvPr id="1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Co-occurrence matrices</a:t>
            </a:r>
          </a:p>
          <a:p>
            <a:r>
              <a:rPr lang="en-US" dirty="0"/>
              <a:t>They measure how is the distribution of co-occurring of pairs of pixels in an image.</a:t>
            </a:r>
          </a:p>
        </p:txBody>
      </p:sp>
      <p:sp>
        <p:nvSpPr>
          <p:cNvPr id="29" name="CuadroTexto 24"/>
          <p:cNvSpPr txBox="1"/>
          <p:nvPr/>
        </p:nvSpPr>
        <p:spPr>
          <a:xfrm>
            <a:off x="5673186" y="301991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 	</a:t>
            </a:r>
            <a:r>
              <a:rPr lang="es-ES_tradnl" dirty="0">
                <a:solidFill>
                  <a:schemeClr val="bg1">
                    <a:lumMod val="75000"/>
                  </a:schemeClr>
                </a:solidFill>
              </a:rPr>
              <a:t>0	1	2</a:t>
            </a:r>
          </a:p>
          <a:p>
            <a:r>
              <a:rPr lang="es-ES_tradnl" dirty="0"/>
              <a:t>         </a:t>
            </a:r>
            <a:r>
              <a:rPr lang="es-ES_tradnl" dirty="0">
                <a:solidFill>
                  <a:srgbClr val="BFBFBF"/>
                </a:solidFill>
              </a:rPr>
              <a:t>0</a:t>
            </a:r>
            <a:r>
              <a:rPr lang="es-ES_tradnl" dirty="0"/>
              <a:t>	2	2	1</a:t>
            </a:r>
          </a:p>
          <a:p>
            <a:r>
              <a:rPr lang="es-ES_tradnl" dirty="0"/>
              <a:t>         </a:t>
            </a:r>
            <a:r>
              <a:rPr lang="es-ES_tradnl" dirty="0">
                <a:solidFill>
                  <a:srgbClr val="BFBFBF"/>
                </a:solidFill>
              </a:rPr>
              <a:t>1</a:t>
            </a:r>
            <a:r>
              <a:rPr lang="es-ES_tradnl" dirty="0"/>
              <a:t>	3	1	1</a:t>
            </a:r>
          </a:p>
          <a:p>
            <a:r>
              <a:rPr lang="es-ES_tradnl" dirty="0"/>
              <a:t>         </a:t>
            </a:r>
            <a:r>
              <a:rPr lang="es-ES_tradnl" dirty="0">
                <a:solidFill>
                  <a:srgbClr val="BFBFBF"/>
                </a:solidFill>
              </a:rPr>
              <a:t>2</a:t>
            </a:r>
            <a:r>
              <a:rPr lang="es-ES_tradnl" dirty="0"/>
              <a:t>	?	?	?	</a:t>
            </a:r>
          </a:p>
        </p:txBody>
      </p:sp>
      <p:sp>
        <p:nvSpPr>
          <p:cNvPr id="30" name="Rectángulo 25"/>
          <p:cNvSpPr/>
          <p:nvPr/>
        </p:nvSpPr>
        <p:spPr>
          <a:xfrm>
            <a:off x="6602799" y="3359799"/>
            <a:ext cx="2112207" cy="8958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CuadroTexto 27"/>
          <p:cNvSpPr txBox="1"/>
          <p:nvPr/>
        </p:nvSpPr>
        <p:spPr>
          <a:xfrm>
            <a:off x="6454097" y="2286976"/>
            <a:ext cx="13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value of the</a:t>
            </a:r>
          </a:p>
          <a:p>
            <a:pPr algn="ctr"/>
            <a:r>
              <a:rPr lang="en-US"/>
              <a:t>second pixel</a:t>
            </a:r>
          </a:p>
        </p:txBody>
      </p:sp>
      <p:sp>
        <p:nvSpPr>
          <p:cNvPr id="32" name="Forma libre 40"/>
          <p:cNvSpPr/>
          <p:nvPr/>
        </p:nvSpPr>
        <p:spPr>
          <a:xfrm>
            <a:off x="6174818" y="2580405"/>
            <a:ext cx="418861" cy="648479"/>
          </a:xfrm>
          <a:custGeom>
            <a:avLst/>
            <a:gdLst>
              <a:gd name="connsiteX0" fmla="*/ 540465 w 567489"/>
              <a:gd name="connsiteY0" fmla="*/ 0 h 689008"/>
              <a:gd name="connsiteX1" fmla="*/ 0 w 567489"/>
              <a:gd name="connsiteY1" fmla="*/ 13510 h 689008"/>
              <a:gd name="connsiteX2" fmla="*/ 0 w 567489"/>
              <a:gd name="connsiteY2" fmla="*/ 689008 h 689008"/>
              <a:gd name="connsiteX3" fmla="*/ 567489 w 567489"/>
              <a:gd name="connsiteY3" fmla="*/ 689008 h 689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489" h="689008">
                <a:moveTo>
                  <a:pt x="540465" y="0"/>
                </a:moveTo>
                <a:lnTo>
                  <a:pt x="0" y="13510"/>
                </a:lnTo>
                <a:lnTo>
                  <a:pt x="0" y="689008"/>
                </a:lnTo>
                <a:lnTo>
                  <a:pt x="567489" y="689008"/>
                </a:ln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3" name="Conector recto de flecha 42"/>
          <p:cNvCxnSpPr/>
          <p:nvPr/>
        </p:nvCxnSpPr>
        <p:spPr>
          <a:xfrm rot="5400000" flipH="1" flipV="1">
            <a:off x="6093769" y="4458290"/>
            <a:ext cx="32424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45"/>
          <p:cNvSpPr txBox="1"/>
          <p:nvPr/>
        </p:nvSpPr>
        <p:spPr>
          <a:xfrm>
            <a:off x="5593817" y="4809550"/>
            <a:ext cx="1307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value of the</a:t>
            </a:r>
          </a:p>
          <a:p>
            <a:pPr algn="ctr"/>
            <a:r>
              <a:rPr lang="en-US"/>
              <a:t>first pixel</a:t>
            </a:r>
          </a:p>
        </p:txBody>
      </p:sp>
      <p:sp>
        <p:nvSpPr>
          <p:cNvPr id="35" name="Forma libre 58"/>
          <p:cNvSpPr/>
          <p:nvPr/>
        </p:nvSpPr>
        <p:spPr>
          <a:xfrm>
            <a:off x="6461125" y="33178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6" name="Forma libre 59"/>
          <p:cNvSpPr/>
          <p:nvPr/>
        </p:nvSpPr>
        <p:spPr>
          <a:xfrm flipH="1">
            <a:off x="8709025" y="32924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CuadroTexto 62"/>
          <p:cNvSpPr txBox="1"/>
          <p:nvPr/>
        </p:nvSpPr>
        <p:spPr>
          <a:xfrm>
            <a:off x="5094366" y="3592686"/>
            <a:ext cx="6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P</a:t>
            </a:r>
            <a:r>
              <a:rPr lang="es-ES_tradnl" baseline="-25000" dirty="0"/>
              <a:t>10</a:t>
            </a:r>
            <a:r>
              <a:rPr lang="es-ES_tradnl" dirty="0"/>
              <a:t> =</a:t>
            </a:r>
            <a:endParaRPr lang="es-ES_tradnl" baseline="-25000" dirty="0"/>
          </a:p>
        </p:txBody>
      </p:sp>
      <p:grpSp>
        <p:nvGrpSpPr>
          <p:cNvPr id="18" name="Agrupar 52"/>
          <p:cNvGrpSpPr/>
          <p:nvPr/>
        </p:nvGrpSpPr>
        <p:grpSpPr>
          <a:xfrm>
            <a:off x="5634351" y="3448834"/>
            <a:ext cx="445883" cy="646331"/>
            <a:chOff x="878256" y="5647169"/>
            <a:chExt cx="445883" cy="646331"/>
          </a:xfrm>
        </p:grpSpPr>
        <p:sp>
          <p:nvSpPr>
            <p:cNvPr id="19" name="CuadroTexto 49"/>
            <p:cNvSpPr txBox="1"/>
            <p:nvPr/>
          </p:nvSpPr>
          <p:spPr>
            <a:xfrm>
              <a:off x="878256" y="5647169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dirty="0"/>
                <a:t>1</a:t>
              </a:r>
            </a:p>
            <a:p>
              <a:pPr algn="ctr"/>
              <a:r>
                <a:rPr lang="es-ES_tradnl" dirty="0"/>
                <a:t>12</a:t>
              </a:r>
            </a:p>
          </p:txBody>
        </p:sp>
        <p:cxnSp>
          <p:nvCxnSpPr>
            <p:cNvPr id="20" name="Conector recto 51"/>
            <p:cNvCxnSpPr/>
            <p:nvPr/>
          </p:nvCxnSpPr>
          <p:spPr>
            <a:xfrm>
              <a:off x="891767" y="5984918"/>
              <a:ext cx="43237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Agrupar 14"/>
          <p:cNvGrpSpPr/>
          <p:nvPr/>
        </p:nvGrpSpPr>
        <p:grpSpPr>
          <a:xfrm>
            <a:off x="2485523" y="5294446"/>
            <a:ext cx="381000" cy="609600"/>
            <a:chOff x="6172200" y="3392269"/>
            <a:chExt cx="381000" cy="762000"/>
          </a:xfrm>
        </p:grpSpPr>
        <p:sp>
          <p:nvSpPr>
            <p:cNvPr id="25" name="Rectángulo 18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Rectángulo 19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7" name="CuadroTexto 48"/>
          <p:cNvSpPr txBox="1"/>
          <p:nvPr/>
        </p:nvSpPr>
        <p:spPr>
          <a:xfrm>
            <a:off x="1103371" y="5403989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¿how many                  there are in image I ?</a:t>
            </a:r>
          </a:p>
        </p:txBody>
      </p:sp>
      <p:sp>
        <p:nvSpPr>
          <p:cNvPr id="28" name="Elipse 20"/>
          <p:cNvSpPr/>
          <p:nvPr/>
        </p:nvSpPr>
        <p:spPr>
          <a:xfrm>
            <a:off x="8438861" y="3660527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Elipse 21"/>
          <p:cNvSpPr/>
          <p:nvPr/>
        </p:nvSpPr>
        <p:spPr>
          <a:xfrm>
            <a:off x="2299850" y="5101524"/>
            <a:ext cx="753780" cy="109955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9" name="Conector recto de flecha 26"/>
          <p:cNvCxnSpPr>
            <a:stCxn id="28" idx="2"/>
            <a:endCxn id="38" idx="0"/>
          </p:cNvCxnSpPr>
          <p:nvPr/>
        </p:nvCxnSpPr>
        <p:spPr>
          <a:xfrm flipH="1">
            <a:off x="2676740" y="3774827"/>
            <a:ext cx="5762121" cy="1326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47"/>
          <p:cNvSpPr txBox="1"/>
          <p:nvPr/>
        </p:nvSpPr>
        <p:spPr>
          <a:xfrm>
            <a:off x="2540185" y="5255379"/>
            <a:ext cx="301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1</a:t>
            </a:r>
          </a:p>
          <a:p>
            <a:r>
              <a:rPr lang="es-ES_tradnl" dirty="0"/>
              <a:t>2</a:t>
            </a:r>
          </a:p>
        </p:txBody>
      </p:sp>
      <p:grpSp>
        <p:nvGrpSpPr>
          <p:cNvPr id="47" name="Agrupar 14"/>
          <p:cNvGrpSpPr/>
          <p:nvPr/>
        </p:nvGrpSpPr>
        <p:grpSpPr>
          <a:xfrm>
            <a:off x="2016387" y="3431170"/>
            <a:ext cx="381000" cy="609600"/>
            <a:chOff x="6172200" y="3392269"/>
            <a:chExt cx="381000" cy="762000"/>
          </a:xfrm>
        </p:grpSpPr>
        <p:sp>
          <p:nvSpPr>
            <p:cNvPr id="48" name="Rectángulo 30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9" name="Rectángulo 31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881266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1	0	1	2</a:t>
            </a:r>
          </a:p>
          <a:p>
            <a:r>
              <a:rPr lang="es-ES_tradnl" dirty="0"/>
              <a:t>1	1	0	0</a:t>
            </a:r>
          </a:p>
          <a:p>
            <a:r>
              <a:rPr lang="es-ES_tradnl" dirty="0"/>
              <a:t>0	2	1	0</a:t>
            </a:r>
          </a:p>
          <a:p>
            <a:r>
              <a:rPr lang="es-ES_tradnl" dirty="0"/>
              <a:t>0	2	0	2	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I =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678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Example:</a:t>
            </a:r>
          </a:p>
          <a:p>
            <a:r>
              <a:rPr lang="en-US"/>
              <a:t>Given an imagen I, the co-ccurrence matrix P</a:t>
            </a:r>
            <a:r>
              <a:rPr lang="en-US" baseline="-25000"/>
              <a:t>10</a:t>
            </a:r>
            <a:r>
              <a:rPr lang="en-US"/>
              <a:t> is computed as follows:</a:t>
            </a:r>
            <a:endParaRPr lang="en-US" baseline="-25000"/>
          </a:p>
        </p:txBody>
      </p:sp>
      <p:sp>
        <p:nvSpPr>
          <p:cNvPr id="1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Co-occurrence matrices</a:t>
            </a:r>
          </a:p>
          <a:p>
            <a:r>
              <a:rPr lang="en-US" dirty="0"/>
              <a:t>They measure how is the distribution of co-occurring of pairs of pixels in an image.</a:t>
            </a:r>
          </a:p>
        </p:txBody>
      </p:sp>
      <p:sp>
        <p:nvSpPr>
          <p:cNvPr id="29" name="CuadroTexto 24"/>
          <p:cNvSpPr txBox="1"/>
          <p:nvPr/>
        </p:nvSpPr>
        <p:spPr>
          <a:xfrm>
            <a:off x="5673186" y="301991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 	</a:t>
            </a:r>
            <a:r>
              <a:rPr lang="es-ES_tradnl" dirty="0">
                <a:solidFill>
                  <a:schemeClr val="bg1">
                    <a:lumMod val="75000"/>
                  </a:schemeClr>
                </a:solidFill>
              </a:rPr>
              <a:t>0	1	2</a:t>
            </a:r>
          </a:p>
          <a:p>
            <a:r>
              <a:rPr lang="es-ES_tradnl" dirty="0"/>
              <a:t>         </a:t>
            </a:r>
            <a:r>
              <a:rPr lang="es-ES_tradnl" dirty="0">
                <a:solidFill>
                  <a:srgbClr val="BFBFBF"/>
                </a:solidFill>
              </a:rPr>
              <a:t>0</a:t>
            </a:r>
            <a:r>
              <a:rPr lang="es-ES_tradnl" dirty="0"/>
              <a:t>	2	2	1</a:t>
            </a:r>
          </a:p>
          <a:p>
            <a:r>
              <a:rPr lang="es-ES_tradnl" dirty="0"/>
              <a:t>         </a:t>
            </a:r>
            <a:r>
              <a:rPr lang="es-ES_tradnl" dirty="0">
                <a:solidFill>
                  <a:srgbClr val="BFBFBF"/>
                </a:solidFill>
              </a:rPr>
              <a:t>1</a:t>
            </a:r>
            <a:r>
              <a:rPr lang="es-ES_tradnl" dirty="0"/>
              <a:t>	3	1	1</a:t>
            </a:r>
          </a:p>
          <a:p>
            <a:r>
              <a:rPr lang="es-ES_tradnl" dirty="0"/>
              <a:t>         </a:t>
            </a:r>
            <a:r>
              <a:rPr lang="es-ES_tradnl" dirty="0">
                <a:solidFill>
                  <a:srgbClr val="BFBFBF"/>
                </a:solidFill>
              </a:rPr>
              <a:t>2</a:t>
            </a:r>
            <a:r>
              <a:rPr lang="es-ES_tradnl" dirty="0"/>
              <a:t>	1	?	?	</a:t>
            </a:r>
          </a:p>
        </p:txBody>
      </p:sp>
      <p:sp>
        <p:nvSpPr>
          <p:cNvPr id="30" name="Rectángulo 25"/>
          <p:cNvSpPr/>
          <p:nvPr/>
        </p:nvSpPr>
        <p:spPr>
          <a:xfrm>
            <a:off x="6602799" y="3359799"/>
            <a:ext cx="2112207" cy="8958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CuadroTexto 27"/>
          <p:cNvSpPr txBox="1"/>
          <p:nvPr/>
        </p:nvSpPr>
        <p:spPr>
          <a:xfrm>
            <a:off x="6454097" y="2286976"/>
            <a:ext cx="13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value of the</a:t>
            </a:r>
          </a:p>
          <a:p>
            <a:pPr algn="ctr"/>
            <a:r>
              <a:rPr lang="en-US"/>
              <a:t>second pixel</a:t>
            </a:r>
          </a:p>
        </p:txBody>
      </p:sp>
      <p:sp>
        <p:nvSpPr>
          <p:cNvPr id="32" name="Forma libre 40"/>
          <p:cNvSpPr/>
          <p:nvPr/>
        </p:nvSpPr>
        <p:spPr>
          <a:xfrm>
            <a:off x="6174818" y="2580405"/>
            <a:ext cx="418861" cy="648479"/>
          </a:xfrm>
          <a:custGeom>
            <a:avLst/>
            <a:gdLst>
              <a:gd name="connsiteX0" fmla="*/ 540465 w 567489"/>
              <a:gd name="connsiteY0" fmla="*/ 0 h 689008"/>
              <a:gd name="connsiteX1" fmla="*/ 0 w 567489"/>
              <a:gd name="connsiteY1" fmla="*/ 13510 h 689008"/>
              <a:gd name="connsiteX2" fmla="*/ 0 w 567489"/>
              <a:gd name="connsiteY2" fmla="*/ 689008 h 689008"/>
              <a:gd name="connsiteX3" fmla="*/ 567489 w 567489"/>
              <a:gd name="connsiteY3" fmla="*/ 689008 h 689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489" h="689008">
                <a:moveTo>
                  <a:pt x="540465" y="0"/>
                </a:moveTo>
                <a:lnTo>
                  <a:pt x="0" y="13510"/>
                </a:lnTo>
                <a:lnTo>
                  <a:pt x="0" y="689008"/>
                </a:lnTo>
                <a:lnTo>
                  <a:pt x="567489" y="689008"/>
                </a:ln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3" name="Conector recto de flecha 42"/>
          <p:cNvCxnSpPr/>
          <p:nvPr/>
        </p:nvCxnSpPr>
        <p:spPr>
          <a:xfrm rot="5400000" flipH="1" flipV="1">
            <a:off x="6093769" y="4458290"/>
            <a:ext cx="32424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45"/>
          <p:cNvSpPr txBox="1"/>
          <p:nvPr/>
        </p:nvSpPr>
        <p:spPr>
          <a:xfrm>
            <a:off x="5593817" y="4809550"/>
            <a:ext cx="1307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value of the</a:t>
            </a:r>
          </a:p>
          <a:p>
            <a:pPr algn="ctr"/>
            <a:r>
              <a:rPr lang="en-US"/>
              <a:t>first pixel</a:t>
            </a:r>
          </a:p>
        </p:txBody>
      </p:sp>
      <p:sp>
        <p:nvSpPr>
          <p:cNvPr id="35" name="Forma libre 58"/>
          <p:cNvSpPr/>
          <p:nvPr/>
        </p:nvSpPr>
        <p:spPr>
          <a:xfrm>
            <a:off x="6461125" y="33178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6" name="Forma libre 59"/>
          <p:cNvSpPr/>
          <p:nvPr/>
        </p:nvSpPr>
        <p:spPr>
          <a:xfrm flipH="1">
            <a:off x="8709025" y="32924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CuadroTexto 62"/>
          <p:cNvSpPr txBox="1"/>
          <p:nvPr/>
        </p:nvSpPr>
        <p:spPr>
          <a:xfrm>
            <a:off x="5094366" y="3592686"/>
            <a:ext cx="6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P</a:t>
            </a:r>
            <a:r>
              <a:rPr lang="es-ES_tradnl" baseline="-25000" dirty="0"/>
              <a:t>10</a:t>
            </a:r>
            <a:r>
              <a:rPr lang="es-ES_tradnl" dirty="0"/>
              <a:t> =</a:t>
            </a:r>
            <a:endParaRPr lang="es-ES_tradnl" baseline="-25000" dirty="0"/>
          </a:p>
        </p:txBody>
      </p:sp>
      <p:grpSp>
        <p:nvGrpSpPr>
          <p:cNvPr id="18" name="Agrupar 52"/>
          <p:cNvGrpSpPr/>
          <p:nvPr/>
        </p:nvGrpSpPr>
        <p:grpSpPr>
          <a:xfrm>
            <a:off x="5634351" y="3448834"/>
            <a:ext cx="445883" cy="646331"/>
            <a:chOff x="878256" y="5647169"/>
            <a:chExt cx="445883" cy="646331"/>
          </a:xfrm>
        </p:grpSpPr>
        <p:sp>
          <p:nvSpPr>
            <p:cNvPr id="19" name="CuadroTexto 49"/>
            <p:cNvSpPr txBox="1"/>
            <p:nvPr/>
          </p:nvSpPr>
          <p:spPr>
            <a:xfrm>
              <a:off x="878256" y="5647169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dirty="0"/>
                <a:t>1</a:t>
              </a:r>
            </a:p>
            <a:p>
              <a:pPr algn="ctr"/>
              <a:r>
                <a:rPr lang="es-ES_tradnl" dirty="0"/>
                <a:t>12</a:t>
              </a:r>
            </a:p>
          </p:txBody>
        </p:sp>
        <p:cxnSp>
          <p:nvCxnSpPr>
            <p:cNvPr id="20" name="Conector recto 51"/>
            <p:cNvCxnSpPr/>
            <p:nvPr/>
          </p:nvCxnSpPr>
          <p:spPr>
            <a:xfrm>
              <a:off x="891767" y="5984918"/>
              <a:ext cx="43237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Agrupar 14"/>
          <p:cNvGrpSpPr/>
          <p:nvPr/>
        </p:nvGrpSpPr>
        <p:grpSpPr>
          <a:xfrm>
            <a:off x="2485523" y="5294446"/>
            <a:ext cx="381000" cy="609600"/>
            <a:chOff x="6172200" y="3392269"/>
            <a:chExt cx="381000" cy="762000"/>
          </a:xfrm>
        </p:grpSpPr>
        <p:sp>
          <p:nvSpPr>
            <p:cNvPr id="25" name="Rectángulo 18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Rectángulo 19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7" name="CuadroTexto 48"/>
          <p:cNvSpPr txBox="1"/>
          <p:nvPr/>
        </p:nvSpPr>
        <p:spPr>
          <a:xfrm>
            <a:off x="1103371" y="5403989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¿how many                  there are in image I ?</a:t>
            </a:r>
          </a:p>
        </p:txBody>
      </p:sp>
      <p:sp>
        <p:nvSpPr>
          <p:cNvPr id="28" name="Elipse 20"/>
          <p:cNvSpPr/>
          <p:nvPr/>
        </p:nvSpPr>
        <p:spPr>
          <a:xfrm>
            <a:off x="6622761" y="3927227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Elipse 21"/>
          <p:cNvSpPr/>
          <p:nvPr/>
        </p:nvSpPr>
        <p:spPr>
          <a:xfrm>
            <a:off x="2299850" y="5101524"/>
            <a:ext cx="753780" cy="109955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9" name="Conector recto de flecha 26"/>
          <p:cNvCxnSpPr>
            <a:stCxn id="28" idx="2"/>
            <a:endCxn id="38" idx="0"/>
          </p:cNvCxnSpPr>
          <p:nvPr/>
        </p:nvCxnSpPr>
        <p:spPr>
          <a:xfrm flipH="1">
            <a:off x="2676740" y="4041527"/>
            <a:ext cx="3946021" cy="10599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47"/>
          <p:cNvSpPr txBox="1"/>
          <p:nvPr/>
        </p:nvSpPr>
        <p:spPr>
          <a:xfrm>
            <a:off x="2540185" y="5255379"/>
            <a:ext cx="301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2</a:t>
            </a:r>
          </a:p>
          <a:p>
            <a:r>
              <a:rPr lang="es-ES_tradnl" dirty="0"/>
              <a:t>0</a:t>
            </a:r>
          </a:p>
        </p:txBody>
      </p:sp>
      <p:grpSp>
        <p:nvGrpSpPr>
          <p:cNvPr id="47" name="Agrupar 14"/>
          <p:cNvGrpSpPr/>
          <p:nvPr/>
        </p:nvGrpSpPr>
        <p:grpSpPr>
          <a:xfrm>
            <a:off x="3845187" y="3151770"/>
            <a:ext cx="381000" cy="609600"/>
            <a:chOff x="6172200" y="3392269"/>
            <a:chExt cx="381000" cy="762000"/>
          </a:xfrm>
        </p:grpSpPr>
        <p:sp>
          <p:nvSpPr>
            <p:cNvPr id="48" name="Rectángulo 30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9" name="Rectángulo 31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91217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93562" y="-23527"/>
            <a:ext cx="4550019" cy="6858000"/>
          </a:xfrm>
          <a:prstGeom prst="rect">
            <a:avLst/>
          </a:prstGeom>
        </p:spPr>
      </p:pic>
      <p:sp>
        <p:nvSpPr>
          <p:cNvPr id="5" name="CuadroTexto 11"/>
          <p:cNvSpPr txBox="1"/>
          <p:nvPr/>
        </p:nvSpPr>
        <p:spPr>
          <a:xfrm>
            <a:off x="1395159" y="1480243"/>
            <a:ext cx="267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Different Textures </a:t>
            </a:r>
            <a:r>
              <a:rPr lang="en-US" b="1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6" name="CuadroTexto 11"/>
          <p:cNvSpPr txBox="1"/>
          <p:nvPr/>
        </p:nvSpPr>
        <p:spPr>
          <a:xfrm rot="5400000">
            <a:off x="6675256" y="3043631"/>
            <a:ext cx="267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Same Textures </a:t>
            </a:r>
            <a:r>
              <a:rPr lang="en-US" b="1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26087" y="30336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23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1	0	1	2</a:t>
            </a:r>
          </a:p>
          <a:p>
            <a:r>
              <a:rPr lang="es-ES_tradnl" dirty="0"/>
              <a:t>1	1	0	0</a:t>
            </a:r>
          </a:p>
          <a:p>
            <a:r>
              <a:rPr lang="es-ES_tradnl" dirty="0"/>
              <a:t>0	2	1	0</a:t>
            </a:r>
          </a:p>
          <a:p>
            <a:r>
              <a:rPr lang="es-ES_tradnl" dirty="0"/>
              <a:t>0	2	0	2	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I =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678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Example:</a:t>
            </a:r>
          </a:p>
          <a:p>
            <a:r>
              <a:rPr lang="en-US"/>
              <a:t>Given an imagen I, the co-ccurrence matrix P</a:t>
            </a:r>
            <a:r>
              <a:rPr lang="en-US" baseline="-25000"/>
              <a:t>10</a:t>
            </a:r>
            <a:r>
              <a:rPr lang="en-US"/>
              <a:t> is computed as follows:</a:t>
            </a:r>
            <a:endParaRPr lang="en-US" baseline="-25000"/>
          </a:p>
        </p:txBody>
      </p:sp>
      <p:sp>
        <p:nvSpPr>
          <p:cNvPr id="1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Co-occurrence matrices</a:t>
            </a:r>
          </a:p>
          <a:p>
            <a:r>
              <a:rPr lang="en-US" dirty="0"/>
              <a:t>They measure how is the distribution of co-occurring of pairs of pixels in an image.</a:t>
            </a:r>
          </a:p>
        </p:txBody>
      </p:sp>
      <p:sp>
        <p:nvSpPr>
          <p:cNvPr id="29" name="CuadroTexto 24"/>
          <p:cNvSpPr txBox="1"/>
          <p:nvPr/>
        </p:nvSpPr>
        <p:spPr>
          <a:xfrm>
            <a:off x="5673186" y="301991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 	</a:t>
            </a:r>
            <a:r>
              <a:rPr lang="es-ES_tradnl" dirty="0">
                <a:solidFill>
                  <a:schemeClr val="bg1">
                    <a:lumMod val="75000"/>
                  </a:schemeClr>
                </a:solidFill>
              </a:rPr>
              <a:t>0	1	2</a:t>
            </a:r>
          </a:p>
          <a:p>
            <a:r>
              <a:rPr lang="es-ES_tradnl" dirty="0"/>
              <a:t>         </a:t>
            </a:r>
            <a:r>
              <a:rPr lang="es-ES_tradnl" dirty="0">
                <a:solidFill>
                  <a:srgbClr val="BFBFBF"/>
                </a:solidFill>
              </a:rPr>
              <a:t>0</a:t>
            </a:r>
            <a:r>
              <a:rPr lang="es-ES_tradnl" dirty="0"/>
              <a:t>	2	2	1</a:t>
            </a:r>
          </a:p>
          <a:p>
            <a:r>
              <a:rPr lang="es-ES_tradnl" dirty="0"/>
              <a:t>         </a:t>
            </a:r>
            <a:r>
              <a:rPr lang="es-ES_tradnl" dirty="0">
                <a:solidFill>
                  <a:srgbClr val="BFBFBF"/>
                </a:solidFill>
              </a:rPr>
              <a:t>1</a:t>
            </a:r>
            <a:r>
              <a:rPr lang="es-ES_tradnl" dirty="0"/>
              <a:t>	3	1	1</a:t>
            </a:r>
          </a:p>
          <a:p>
            <a:r>
              <a:rPr lang="es-ES_tradnl" dirty="0"/>
              <a:t>         </a:t>
            </a:r>
            <a:r>
              <a:rPr lang="es-ES_tradnl" dirty="0">
                <a:solidFill>
                  <a:srgbClr val="BFBFBF"/>
                </a:solidFill>
              </a:rPr>
              <a:t>2</a:t>
            </a:r>
            <a:r>
              <a:rPr lang="es-ES_tradnl" dirty="0"/>
              <a:t>	1	0	?	</a:t>
            </a:r>
          </a:p>
        </p:txBody>
      </p:sp>
      <p:sp>
        <p:nvSpPr>
          <p:cNvPr id="30" name="Rectángulo 25"/>
          <p:cNvSpPr/>
          <p:nvPr/>
        </p:nvSpPr>
        <p:spPr>
          <a:xfrm>
            <a:off x="6602799" y="3359799"/>
            <a:ext cx="2112207" cy="8958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CuadroTexto 27"/>
          <p:cNvSpPr txBox="1"/>
          <p:nvPr/>
        </p:nvSpPr>
        <p:spPr>
          <a:xfrm>
            <a:off x="6454097" y="2286976"/>
            <a:ext cx="13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value of the</a:t>
            </a:r>
          </a:p>
          <a:p>
            <a:pPr algn="ctr"/>
            <a:r>
              <a:rPr lang="en-US"/>
              <a:t>second pixel</a:t>
            </a:r>
          </a:p>
        </p:txBody>
      </p:sp>
      <p:sp>
        <p:nvSpPr>
          <p:cNvPr id="32" name="Forma libre 40"/>
          <p:cNvSpPr/>
          <p:nvPr/>
        </p:nvSpPr>
        <p:spPr>
          <a:xfrm>
            <a:off x="6174818" y="2580405"/>
            <a:ext cx="418861" cy="648479"/>
          </a:xfrm>
          <a:custGeom>
            <a:avLst/>
            <a:gdLst>
              <a:gd name="connsiteX0" fmla="*/ 540465 w 567489"/>
              <a:gd name="connsiteY0" fmla="*/ 0 h 689008"/>
              <a:gd name="connsiteX1" fmla="*/ 0 w 567489"/>
              <a:gd name="connsiteY1" fmla="*/ 13510 h 689008"/>
              <a:gd name="connsiteX2" fmla="*/ 0 w 567489"/>
              <a:gd name="connsiteY2" fmla="*/ 689008 h 689008"/>
              <a:gd name="connsiteX3" fmla="*/ 567489 w 567489"/>
              <a:gd name="connsiteY3" fmla="*/ 689008 h 689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489" h="689008">
                <a:moveTo>
                  <a:pt x="540465" y="0"/>
                </a:moveTo>
                <a:lnTo>
                  <a:pt x="0" y="13510"/>
                </a:lnTo>
                <a:lnTo>
                  <a:pt x="0" y="689008"/>
                </a:lnTo>
                <a:lnTo>
                  <a:pt x="567489" y="689008"/>
                </a:ln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3" name="Conector recto de flecha 42"/>
          <p:cNvCxnSpPr/>
          <p:nvPr/>
        </p:nvCxnSpPr>
        <p:spPr>
          <a:xfrm rot="5400000" flipH="1" flipV="1">
            <a:off x="6093769" y="4458290"/>
            <a:ext cx="32424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45"/>
          <p:cNvSpPr txBox="1"/>
          <p:nvPr/>
        </p:nvSpPr>
        <p:spPr>
          <a:xfrm>
            <a:off x="5593817" y="4809550"/>
            <a:ext cx="1307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value of the</a:t>
            </a:r>
          </a:p>
          <a:p>
            <a:pPr algn="ctr"/>
            <a:r>
              <a:rPr lang="en-US"/>
              <a:t>first pixel</a:t>
            </a:r>
          </a:p>
        </p:txBody>
      </p:sp>
      <p:sp>
        <p:nvSpPr>
          <p:cNvPr id="35" name="Forma libre 58"/>
          <p:cNvSpPr/>
          <p:nvPr/>
        </p:nvSpPr>
        <p:spPr>
          <a:xfrm>
            <a:off x="6461125" y="33178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6" name="Forma libre 59"/>
          <p:cNvSpPr/>
          <p:nvPr/>
        </p:nvSpPr>
        <p:spPr>
          <a:xfrm flipH="1">
            <a:off x="8709025" y="32924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CuadroTexto 62"/>
          <p:cNvSpPr txBox="1"/>
          <p:nvPr/>
        </p:nvSpPr>
        <p:spPr>
          <a:xfrm>
            <a:off x="5094366" y="3592686"/>
            <a:ext cx="6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P</a:t>
            </a:r>
            <a:r>
              <a:rPr lang="es-ES_tradnl" baseline="-25000" dirty="0"/>
              <a:t>10</a:t>
            </a:r>
            <a:r>
              <a:rPr lang="es-ES_tradnl" dirty="0"/>
              <a:t> =</a:t>
            </a:r>
            <a:endParaRPr lang="es-ES_tradnl" baseline="-25000" dirty="0"/>
          </a:p>
        </p:txBody>
      </p:sp>
      <p:grpSp>
        <p:nvGrpSpPr>
          <p:cNvPr id="18" name="Agrupar 52"/>
          <p:cNvGrpSpPr/>
          <p:nvPr/>
        </p:nvGrpSpPr>
        <p:grpSpPr>
          <a:xfrm>
            <a:off x="5634351" y="3448834"/>
            <a:ext cx="445883" cy="646331"/>
            <a:chOff x="878256" y="5647169"/>
            <a:chExt cx="445883" cy="646331"/>
          </a:xfrm>
        </p:grpSpPr>
        <p:sp>
          <p:nvSpPr>
            <p:cNvPr id="19" name="CuadroTexto 49"/>
            <p:cNvSpPr txBox="1"/>
            <p:nvPr/>
          </p:nvSpPr>
          <p:spPr>
            <a:xfrm>
              <a:off x="878256" y="5647169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dirty="0"/>
                <a:t>1</a:t>
              </a:r>
            </a:p>
            <a:p>
              <a:pPr algn="ctr"/>
              <a:r>
                <a:rPr lang="es-ES_tradnl" dirty="0"/>
                <a:t>12</a:t>
              </a:r>
            </a:p>
          </p:txBody>
        </p:sp>
        <p:cxnSp>
          <p:nvCxnSpPr>
            <p:cNvPr id="20" name="Conector recto 51"/>
            <p:cNvCxnSpPr/>
            <p:nvPr/>
          </p:nvCxnSpPr>
          <p:spPr>
            <a:xfrm>
              <a:off x="891767" y="5984918"/>
              <a:ext cx="43237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Agrupar 14"/>
          <p:cNvGrpSpPr/>
          <p:nvPr/>
        </p:nvGrpSpPr>
        <p:grpSpPr>
          <a:xfrm>
            <a:off x="2485523" y="5294446"/>
            <a:ext cx="381000" cy="609600"/>
            <a:chOff x="6172200" y="3392269"/>
            <a:chExt cx="381000" cy="762000"/>
          </a:xfrm>
        </p:grpSpPr>
        <p:sp>
          <p:nvSpPr>
            <p:cNvPr id="25" name="Rectángulo 18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Rectángulo 19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7" name="CuadroTexto 48"/>
          <p:cNvSpPr txBox="1"/>
          <p:nvPr/>
        </p:nvSpPr>
        <p:spPr>
          <a:xfrm>
            <a:off x="1103371" y="5403989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¿how many                  there are in image I ?</a:t>
            </a:r>
          </a:p>
        </p:txBody>
      </p:sp>
      <p:sp>
        <p:nvSpPr>
          <p:cNvPr id="28" name="Elipse 20"/>
          <p:cNvSpPr/>
          <p:nvPr/>
        </p:nvSpPr>
        <p:spPr>
          <a:xfrm>
            <a:off x="7524461" y="3927227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Elipse 21"/>
          <p:cNvSpPr/>
          <p:nvPr/>
        </p:nvSpPr>
        <p:spPr>
          <a:xfrm>
            <a:off x="2299850" y="5101524"/>
            <a:ext cx="753780" cy="109955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9" name="Conector recto de flecha 26"/>
          <p:cNvCxnSpPr>
            <a:stCxn id="28" idx="2"/>
            <a:endCxn id="38" idx="0"/>
          </p:cNvCxnSpPr>
          <p:nvPr/>
        </p:nvCxnSpPr>
        <p:spPr>
          <a:xfrm flipH="1">
            <a:off x="2676740" y="4041527"/>
            <a:ext cx="4847721" cy="10599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47"/>
          <p:cNvSpPr txBox="1"/>
          <p:nvPr/>
        </p:nvSpPr>
        <p:spPr>
          <a:xfrm>
            <a:off x="2540185" y="5255379"/>
            <a:ext cx="301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2</a:t>
            </a:r>
          </a:p>
          <a:p>
            <a:r>
              <a:rPr lang="es-ES_tradn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12539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1	0	1	2</a:t>
            </a:r>
          </a:p>
          <a:p>
            <a:r>
              <a:rPr lang="es-ES_tradnl" dirty="0"/>
              <a:t>1	1	0	0</a:t>
            </a:r>
          </a:p>
          <a:p>
            <a:r>
              <a:rPr lang="es-ES_tradnl" dirty="0"/>
              <a:t>0	2	1	0</a:t>
            </a:r>
          </a:p>
          <a:p>
            <a:r>
              <a:rPr lang="es-ES_tradnl" dirty="0"/>
              <a:t>0	2	0	2	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I =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678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Example:</a:t>
            </a:r>
          </a:p>
          <a:p>
            <a:r>
              <a:rPr lang="en-US"/>
              <a:t>Given an imagen I, the co-ccurrence matrix P</a:t>
            </a:r>
            <a:r>
              <a:rPr lang="en-US" baseline="-25000"/>
              <a:t>10</a:t>
            </a:r>
            <a:r>
              <a:rPr lang="en-US"/>
              <a:t> is computed as follows:</a:t>
            </a:r>
            <a:endParaRPr lang="en-US" baseline="-25000"/>
          </a:p>
        </p:txBody>
      </p:sp>
      <p:sp>
        <p:nvSpPr>
          <p:cNvPr id="1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Co-occurrence matrices</a:t>
            </a:r>
          </a:p>
          <a:p>
            <a:r>
              <a:rPr lang="en-US" dirty="0"/>
              <a:t>They measure how is the distribution of co-occurring of pairs of pixels in an image.</a:t>
            </a:r>
          </a:p>
        </p:txBody>
      </p:sp>
      <p:sp>
        <p:nvSpPr>
          <p:cNvPr id="29" name="CuadroTexto 24"/>
          <p:cNvSpPr txBox="1"/>
          <p:nvPr/>
        </p:nvSpPr>
        <p:spPr>
          <a:xfrm>
            <a:off x="5673186" y="301991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 	</a:t>
            </a:r>
            <a:r>
              <a:rPr lang="es-ES_tradnl" dirty="0">
                <a:solidFill>
                  <a:schemeClr val="bg1">
                    <a:lumMod val="75000"/>
                  </a:schemeClr>
                </a:solidFill>
              </a:rPr>
              <a:t>0	1	2</a:t>
            </a:r>
          </a:p>
          <a:p>
            <a:r>
              <a:rPr lang="es-ES_tradnl" dirty="0"/>
              <a:t>         </a:t>
            </a:r>
            <a:r>
              <a:rPr lang="es-ES_tradnl" dirty="0">
                <a:solidFill>
                  <a:srgbClr val="BFBFBF"/>
                </a:solidFill>
              </a:rPr>
              <a:t>0</a:t>
            </a:r>
            <a:r>
              <a:rPr lang="es-ES_tradnl" dirty="0"/>
              <a:t>	2	2	1</a:t>
            </a:r>
          </a:p>
          <a:p>
            <a:r>
              <a:rPr lang="es-ES_tradnl" dirty="0"/>
              <a:t>         </a:t>
            </a:r>
            <a:r>
              <a:rPr lang="es-ES_tradnl" dirty="0">
                <a:solidFill>
                  <a:srgbClr val="BFBFBF"/>
                </a:solidFill>
              </a:rPr>
              <a:t>1</a:t>
            </a:r>
            <a:r>
              <a:rPr lang="es-ES_tradnl" dirty="0"/>
              <a:t>	3	1	1</a:t>
            </a:r>
          </a:p>
          <a:p>
            <a:r>
              <a:rPr lang="es-ES_tradnl" dirty="0"/>
              <a:t>         </a:t>
            </a:r>
            <a:r>
              <a:rPr lang="es-ES_tradnl" dirty="0">
                <a:solidFill>
                  <a:srgbClr val="BFBFBF"/>
                </a:solidFill>
              </a:rPr>
              <a:t>2</a:t>
            </a:r>
            <a:r>
              <a:rPr lang="es-ES_tradnl" dirty="0"/>
              <a:t>	1	0	1	</a:t>
            </a:r>
          </a:p>
        </p:txBody>
      </p:sp>
      <p:sp>
        <p:nvSpPr>
          <p:cNvPr id="30" name="Rectángulo 25"/>
          <p:cNvSpPr/>
          <p:nvPr/>
        </p:nvSpPr>
        <p:spPr>
          <a:xfrm>
            <a:off x="6602799" y="3359799"/>
            <a:ext cx="2112207" cy="8958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CuadroTexto 27"/>
          <p:cNvSpPr txBox="1"/>
          <p:nvPr/>
        </p:nvSpPr>
        <p:spPr>
          <a:xfrm>
            <a:off x="6454097" y="2286976"/>
            <a:ext cx="13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value of the</a:t>
            </a:r>
          </a:p>
          <a:p>
            <a:pPr algn="ctr"/>
            <a:r>
              <a:rPr lang="en-US"/>
              <a:t>second pixel</a:t>
            </a:r>
          </a:p>
        </p:txBody>
      </p:sp>
      <p:sp>
        <p:nvSpPr>
          <p:cNvPr id="32" name="Forma libre 40"/>
          <p:cNvSpPr/>
          <p:nvPr/>
        </p:nvSpPr>
        <p:spPr>
          <a:xfrm>
            <a:off x="6174818" y="2580405"/>
            <a:ext cx="418861" cy="648479"/>
          </a:xfrm>
          <a:custGeom>
            <a:avLst/>
            <a:gdLst>
              <a:gd name="connsiteX0" fmla="*/ 540465 w 567489"/>
              <a:gd name="connsiteY0" fmla="*/ 0 h 689008"/>
              <a:gd name="connsiteX1" fmla="*/ 0 w 567489"/>
              <a:gd name="connsiteY1" fmla="*/ 13510 h 689008"/>
              <a:gd name="connsiteX2" fmla="*/ 0 w 567489"/>
              <a:gd name="connsiteY2" fmla="*/ 689008 h 689008"/>
              <a:gd name="connsiteX3" fmla="*/ 567489 w 567489"/>
              <a:gd name="connsiteY3" fmla="*/ 689008 h 689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489" h="689008">
                <a:moveTo>
                  <a:pt x="540465" y="0"/>
                </a:moveTo>
                <a:lnTo>
                  <a:pt x="0" y="13510"/>
                </a:lnTo>
                <a:lnTo>
                  <a:pt x="0" y="689008"/>
                </a:lnTo>
                <a:lnTo>
                  <a:pt x="567489" y="689008"/>
                </a:ln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3" name="Conector recto de flecha 42"/>
          <p:cNvCxnSpPr/>
          <p:nvPr/>
        </p:nvCxnSpPr>
        <p:spPr>
          <a:xfrm rot="5400000" flipH="1" flipV="1">
            <a:off x="6093769" y="4458290"/>
            <a:ext cx="32424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45"/>
          <p:cNvSpPr txBox="1"/>
          <p:nvPr/>
        </p:nvSpPr>
        <p:spPr>
          <a:xfrm>
            <a:off x="5593817" y="4809550"/>
            <a:ext cx="1307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value of the</a:t>
            </a:r>
          </a:p>
          <a:p>
            <a:pPr algn="ctr"/>
            <a:r>
              <a:rPr lang="en-US"/>
              <a:t>first pixel</a:t>
            </a:r>
          </a:p>
        </p:txBody>
      </p:sp>
      <p:sp>
        <p:nvSpPr>
          <p:cNvPr id="35" name="Forma libre 58"/>
          <p:cNvSpPr/>
          <p:nvPr/>
        </p:nvSpPr>
        <p:spPr>
          <a:xfrm>
            <a:off x="6461125" y="33178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6" name="Forma libre 59"/>
          <p:cNvSpPr/>
          <p:nvPr/>
        </p:nvSpPr>
        <p:spPr>
          <a:xfrm flipH="1">
            <a:off x="8709025" y="32924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CuadroTexto 62"/>
          <p:cNvSpPr txBox="1"/>
          <p:nvPr/>
        </p:nvSpPr>
        <p:spPr>
          <a:xfrm>
            <a:off x="5094366" y="3592686"/>
            <a:ext cx="6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P</a:t>
            </a:r>
            <a:r>
              <a:rPr lang="es-ES_tradnl" baseline="-25000" dirty="0"/>
              <a:t>10</a:t>
            </a:r>
            <a:r>
              <a:rPr lang="es-ES_tradnl" dirty="0"/>
              <a:t> =</a:t>
            </a:r>
            <a:endParaRPr lang="es-ES_tradnl" baseline="-25000" dirty="0"/>
          </a:p>
        </p:txBody>
      </p:sp>
      <p:grpSp>
        <p:nvGrpSpPr>
          <p:cNvPr id="18" name="Agrupar 52"/>
          <p:cNvGrpSpPr/>
          <p:nvPr/>
        </p:nvGrpSpPr>
        <p:grpSpPr>
          <a:xfrm>
            <a:off x="5634351" y="3448834"/>
            <a:ext cx="445883" cy="646331"/>
            <a:chOff x="878256" y="5647169"/>
            <a:chExt cx="445883" cy="646331"/>
          </a:xfrm>
        </p:grpSpPr>
        <p:sp>
          <p:nvSpPr>
            <p:cNvPr id="19" name="CuadroTexto 49"/>
            <p:cNvSpPr txBox="1"/>
            <p:nvPr/>
          </p:nvSpPr>
          <p:spPr>
            <a:xfrm>
              <a:off x="878256" y="5647169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dirty="0"/>
                <a:t>1</a:t>
              </a:r>
            </a:p>
            <a:p>
              <a:pPr algn="ctr"/>
              <a:r>
                <a:rPr lang="es-ES_tradnl" dirty="0"/>
                <a:t>12</a:t>
              </a:r>
            </a:p>
          </p:txBody>
        </p:sp>
        <p:cxnSp>
          <p:nvCxnSpPr>
            <p:cNvPr id="20" name="Conector recto 51"/>
            <p:cNvCxnSpPr/>
            <p:nvPr/>
          </p:nvCxnSpPr>
          <p:spPr>
            <a:xfrm>
              <a:off x="891767" y="5984918"/>
              <a:ext cx="43237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Agrupar 14"/>
          <p:cNvGrpSpPr/>
          <p:nvPr/>
        </p:nvGrpSpPr>
        <p:grpSpPr>
          <a:xfrm>
            <a:off x="2485523" y="5294446"/>
            <a:ext cx="381000" cy="609600"/>
            <a:chOff x="6172200" y="3392269"/>
            <a:chExt cx="381000" cy="762000"/>
          </a:xfrm>
        </p:grpSpPr>
        <p:sp>
          <p:nvSpPr>
            <p:cNvPr id="25" name="Rectángulo 18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Rectángulo 19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7" name="CuadroTexto 48"/>
          <p:cNvSpPr txBox="1"/>
          <p:nvPr/>
        </p:nvSpPr>
        <p:spPr>
          <a:xfrm>
            <a:off x="1103371" y="5403989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¿how many                  there are in image I ?</a:t>
            </a:r>
          </a:p>
        </p:txBody>
      </p:sp>
      <p:sp>
        <p:nvSpPr>
          <p:cNvPr id="28" name="Elipse 20"/>
          <p:cNvSpPr/>
          <p:nvPr/>
        </p:nvSpPr>
        <p:spPr>
          <a:xfrm>
            <a:off x="8438861" y="3927227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Elipse 21"/>
          <p:cNvSpPr/>
          <p:nvPr/>
        </p:nvSpPr>
        <p:spPr>
          <a:xfrm>
            <a:off x="2299850" y="5101524"/>
            <a:ext cx="753780" cy="109955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9" name="Conector recto de flecha 26"/>
          <p:cNvCxnSpPr>
            <a:stCxn id="28" idx="2"/>
            <a:endCxn id="38" idx="0"/>
          </p:cNvCxnSpPr>
          <p:nvPr/>
        </p:nvCxnSpPr>
        <p:spPr>
          <a:xfrm flipH="1">
            <a:off x="2676740" y="4041527"/>
            <a:ext cx="5762121" cy="10599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47"/>
          <p:cNvSpPr txBox="1"/>
          <p:nvPr/>
        </p:nvSpPr>
        <p:spPr>
          <a:xfrm>
            <a:off x="2540185" y="5255379"/>
            <a:ext cx="301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2</a:t>
            </a:r>
          </a:p>
          <a:p>
            <a:r>
              <a:rPr lang="es-ES_tradnl" dirty="0"/>
              <a:t>2</a:t>
            </a:r>
          </a:p>
        </p:txBody>
      </p:sp>
      <p:grpSp>
        <p:nvGrpSpPr>
          <p:cNvPr id="41" name="Agrupar 14"/>
          <p:cNvGrpSpPr/>
          <p:nvPr/>
        </p:nvGrpSpPr>
        <p:grpSpPr>
          <a:xfrm>
            <a:off x="2029087" y="3697870"/>
            <a:ext cx="381000" cy="609600"/>
            <a:chOff x="6172200" y="3392269"/>
            <a:chExt cx="381000" cy="762000"/>
          </a:xfrm>
        </p:grpSpPr>
        <p:sp>
          <p:nvSpPr>
            <p:cNvPr id="42" name="Rectángulo 30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3" name="Rectángulo 31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463683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1	0	1	2</a:t>
            </a:r>
          </a:p>
          <a:p>
            <a:r>
              <a:rPr lang="es-ES_tradnl" dirty="0"/>
              <a:t>1	1	0	0</a:t>
            </a:r>
          </a:p>
          <a:p>
            <a:r>
              <a:rPr lang="es-ES_tradnl" dirty="0"/>
              <a:t>0	2	1	0</a:t>
            </a:r>
          </a:p>
          <a:p>
            <a:r>
              <a:rPr lang="es-ES_tradnl" dirty="0"/>
              <a:t>0	2	0	2	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I =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4796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Given an </a:t>
            </a:r>
            <a:r>
              <a:rPr lang="en-US" dirty="0" err="1"/>
              <a:t>imagen</a:t>
            </a:r>
            <a:r>
              <a:rPr lang="en-US" dirty="0"/>
              <a:t> I, the co-</a:t>
            </a:r>
            <a:r>
              <a:rPr lang="en-US" dirty="0" err="1"/>
              <a:t>ccurrence</a:t>
            </a:r>
            <a:r>
              <a:rPr lang="en-US" dirty="0"/>
              <a:t> matrix P</a:t>
            </a:r>
            <a:r>
              <a:rPr lang="en-US" baseline="-25000" dirty="0"/>
              <a:t>10</a:t>
            </a:r>
            <a:r>
              <a:rPr lang="en-US" dirty="0"/>
              <a:t> is:</a:t>
            </a:r>
            <a:endParaRPr lang="en-US" baseline="-25000" dirty="0"/>
          </a:p>
        </p:txBody>
      </p:sp>
      <p:sp>
        <p:nvSpPr>
          <p:cNvPr id="1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Co-occurrence matrices</a:t>
            </a:r>
          </a:p>
          <a:p>
            <a:r>
              <a:rPr lang="en-US" dirty="0"/>
              <a:t>They measure how is the distribution of co-occurring of pairs of pixels in an image.</a:t>
            </a:r>
          </a:p>
        </p:txBody>
      </p:sp>
      <p:sp>
        <p:nvSpPr>
          <p:cNvPr id="29" name="CuadroTexto 24"/>
          <p:cNvSpPr txBox="1"/>
          <p:nvPr/>
        </p:nvSpPr>
        <p:spPr>
          <a:xfrm>
            <a:off x="5673186" y="301991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 	</a:t>
            </a:r>
            <a:r>
              <a:rPr lang="es-ES_tradnl" dirty="0">
                <a:solidFill>
                  <a:schemeClr val="bg1">
                    <a:lumMod val="75000"/>
                  </a:schemeClr>
                </a:solidFill>
              </a:rPr>
              <a:t>0	1	2</a:t>
            </a:r>
          </a:p>
          <a:p>
            <a:r>
              <a:rPr lang="es-ES_tradnl" dirty="0"/>
              <a:t>         </a:t>
            </a:r>
            <a:r>
              <a:rPr lang="es-ES_tradnl" dirty="0">
                <a:solidFill>
                  <a:srgbClr val="BFBFBF"/>
                </a:solidFill>
              </a:rPr>
              <a:t>0</a:t>
            </a:r>
            <a:r>
              <a:rPr lang="es-ES_tradnl" dirty="0"/>
              <a:t>	2	2	1</a:t>
            </a:r>
          </a:p>
          <a:p>
            <a:r>
              <a:rPr lang="es-ES_tradnl" dirty="0"/>
              <a:t>         </a:t>
            </a:r>
            <a:r>
              <a:rPr lang="es-ES_tradnl" dirty="0">
                <a:solidFill>
                  <a:srgbClr val="BFBFBF"/>
                </a:solidFill>
              </a:rPr>
              <a:t>1</a:t>
            </a:r>
            <a:r>
              <a:rPr lang="es-ES_tradnl" dirty="0"/>
              <a:t>	3	1	1</a:t>
            </a:r>
          </a:p>
          <a:p>
            <a:r>
              <a:rPr lang="es-ES_tradnl" dirty="0"/>
              <a:t>         </a:t>
            </a:r>
            <a:r>
              <a:rPr lang="es-ES_tradnl" dirty="0">
                <a:solidFill>
                  <a:srgbClr val="BFBFBF"/>
                </a:solidFill>
              </a:rPr>
              <a:t>2</a:t>
            </a:r>
            <a:r>
              <a:rPr lang="es-ES_tradnl" dirty="0"/>
              <a:t>	1	0	1	</a:t>
            </a:r>
          </a:p>
        </p:txBody>
      </p:sp>
      <p:sp>
        <p:nvSpPr>
          <p:cNvPr id="30" name="Rectángulo 25"/>
          <p:cNvSpPr/>
          <p:nvPr/>
        </p:nvSpPr>
        <p:spPr>
          <a:xfrm>
            <a:off x="6602799" y="3359799"/>
            <a:ext cx="2112207" cy="8958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5" name="Forma libre 58"/>
          <p:cNvSpPr/>
          <p:nvPr/>
        </p:nvSpPr>
        <p:spPr>
          <a:xfrm>
            <a:off x="6461125" y="33178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6" name="Forma libre 59"/>
          <p:cNvSpPr/>
          <p:nvPr/>
        </p:nvSpPr>
        <p:spPr>
          <a:xfrm flipH="1">
            <a:off x="8709025" y="32924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CuadroTexto 62"/>
          <p:cNvSpPr txBox="1"/>
          <p:nvPr/>
        </p:nvSpPr>
        <p:spPr>
          <a:xfrm>
            <a:off x="5094366" y="3592686"/>
            <a:ext cx="6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P</a:t>
            </a:r>
            <a:r>
              <a:rPr lang="es-ES_tradnl" baseline="-25000" dirty="0"/>
              <a:t>10</a:t>
            </a:r>
            <a:r>
              <a:rPr lang="es-ES_tradnl" dirty="0"/>
              <a:t> =</a:t>
            </a:r>
            <a:endParaRPr lang="es-ES_tradnl" baseline="-25000" dirty="0"/>
          </a:p>
        </p:txBody>
      </p:sp>
      <p:grpSp>
        <p:nvGrpSpPr>
          <p:cNvPr id="18" name="Agrupar 52"/>
          <p:cNvGrpSpPr/>
          <p:nvPr/>
        </p:nvGrpSpPr>
        <p:grpSpPr>
          <a:xfrm>
            <a:off x="5634351" y="3448834"/>
            <a:ext cx="445883" cy="646331"/>
            <a:chOff x="878256" y="5647169"/>
            <a:chExt cx="445883" cy="646331"/>
          </a:xfrm>
        </p:grpSpPr>
        <p:sp>
          <p:nvSpPr>
            <p:cNvPr id="19" name="CuadroTexto 49"/>
            <p:cNvSpPr txBox="1"/>
            <p:nvPr/>
          </p:nvSpPr>
          <p:spPr>
            <a:xfrm>
              <a:off x="878256" y="5647169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dirty="0"/>
                <a:t>1</a:t>
              </a:r>
            </a:p>
            <a:p>
              <a:pPr algn="ctr"/>
              <a:r>
                <a:rPr lang="es-ES_tradnl" dirty="0"/>
                <a:t>12</a:t>
              </a:r>
            </a:p>
          </p:txBody>
        </p:sp>
        <p:cxnSp>
          <p:nvCxnSpPr>
            <p:cNvPr id="20" name="Conector recto 51"/>
            <p:cNvCxnSpPr/>
            <p:nvPr/>
          </p:nvCxnSpPr>
          <p:spPr>
            <a:xfrm>
              <a:off x="891767" y="5984918"/>
              <a:ext cx="43237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9601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1	0	1	2</a:t>
            </a:r>
          </a:p>
          <a:p>
            <a:r>
              <a:rPr lang="es-ES_tradnl" dirty="0"/>
              <a:t>1	1	0	0</a:t>
            </a:r>
          </a:p>
          <a:p>
            <a:r>
              <a:rPr lang="es-ES_tradnl" dirty="0"/>
              <a:t>0	2	1	0</a:t>
            </a:r>
          </a:p>
          <a:p>
            <a:r>
              <a:rPr lang="es-ES_tradnl" dirty="0"/>
              <a:t>0	2	0	2	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I =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4796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Given an </a:t>
            </a:r>
            <a:r>
              <a:rPr lang="en-US" dirty="0" err="1"/>
              <a:t>imagen</a:t>
            </a:r>
            <a:r>
              <a:rPr lang="en-US" dirty="0"/>
              <a:t> I, the co-</a:t>
            </a:r>
            <a:r>
              <a:rPr lang="en-US" dirty="0" err="1"/>
              <a:t>ccurrence</a:t>
            </a:r>
            <a:r>
              <a:rPr lang="en-US" dirty="0"/>
              <a:t> matrix P</a:t>
            </a:r>
            <a:r>
              <a:rPr lang="en-US" baseline="-25000" dirty="0"/>
              <a:t>11</a:t>
            </a:r>
            <a:r>
              <a:rPr lang="en-US" dirty="0"/>
              <a:t> is:</a:t>
            </a:r>
            <a:endParaRPr lang="en-US" baseline="-25000" dirty="0"/>
          </a:p>
        </p:txBody>
      </p:sp>
      <p:sp>
        <p:nvSpPr>
          <p:cNvPr id="1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Co-occurrence matrices</a:t>
            </a:r>
          </a:p>
          <a:p>
            <a:r>
              <a:rPr lang="en-US" dirty="0"/>
              <a:t>They measure how is the distribution of co-occurring of pairs of pixels in an image.</a:t>
            </a:r>
          </a:p>
        </p:txBody>
      </p:sp>
      <p:sp>
        <p:nvSpPr>
          <p:cNvPr id="21" name="CuadroTexto 24"/>
          <p:cNvSpPr txBox="1"/>
          <p:nvPr/>
        </p:nvSpPr>
        <p:spPr>
          <a:xfrm>
            <a:off x="5673186" y="301991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 	 	 	 </a:t>
            </a:r>
          </a:p>
          <a:p>
            <a:r>
              <a:rPr lang="es-ES_tradnl" dirty="0"/>
              <a:t>          	?	?	?</a:t>
            </a:r>
          </a:p>
          <a:p>
            <a:r>
              <a:rPr lang="es-ES_tradnl" dirty="0"/>
              <a:t>          	?	?	?</a:t>
            </a:r>
          </a:p>
          <a:p>
            <a:r>
              <a:rPr lang="es-ES_tradnl" dirty="0"/>
              <a:t>          	?	?	?	</a:t>
            </a:r>
          </a:p>
        </p:txBody>
      </p:sp>
      <p:sp>
        <p:nvSpPr>
          <p:cNvPr id="22" name="Rectángulo 25"/>
          <p:cNvSpPr/>
          <p:nvPr/>
        </p:nvSpPr>
        <p:spPr>
          <a:xfrm>
            <a:off x="6602799" y="3359799"/>
            <a:ext cx="2112207" cy="8958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23" name="Agrupar 28"/>
          <p:cNvGrpSpPr/>
          <p:nvPr/>
        </p:nvGrpSpPr>
        <p:grpSpPr>
          <a:xfrm>
            <a:off x="5094366" y="3292475"/>
            <a:ext cx="3744834" cy="1044575"/>
            <a:chOff x="5094366" y="3292475"/>
            <a:chExt cx="3744834" cy="1044575"/>
          </a:xfrm>
        </p:grpSpPr>
        <p:sp>
          <p:nvSpPr>
            <p:cNvPr id="24" name="CuadroTexto 29"/>
            <p:cNvSpPr txBox="1"/>
            <p:nvPr/>
          </p:nvSpPr>
          <p:spPr>
            <a:xfrm>
              <a:off x="5094366" y="3592686"/>
              <a:ext cx="627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/>
                <a:t>P</a:t>
              </a:r>
              <a:r>
                <a:rPr lang="es-ES_tradnl" baseline="-25000" dirty="0"/>
                <a:t>11</a:t>
              </a:r>
              <a:r>
                <a:rPr lang="es-ES_tradnl" dirty="0"/>
                <a:t> =</a:t>
              </a:r>
              <a:endParaRPr lang="es-ES_tradnl" baseline="-25000" dirty="0"/>
            </a:p>
          </p:txBody>
        </p:sp>
        <p:grpSp>
          <p:nvGrpSpPr>
            <p:cNvPr id="25" name="Agrupar 52"/>
            <p:cNvGrpSpPr/>
            <p:nvPr/>
          </p:nvGrpSpPr>
          <p:grpSpPr>
            <a:xfrm>
              <a:off x="5634351" y="3448834"/>
              <a:ext cx="445883" cy="646331"/>
              <a:chOff x="878256" y="5647169"/>
              <a:chExt cx="445883" cy="646331"/>
            </a:xfrm>
          </p:grpSpPr>
          <p:sp>
            <p:nvSpPr>
              <p:cNvPr id="31" name="CuadroTexto 35"/>
              <p:cNvSpPr txBox="1"/>
              <p:nvPr/>
            </p:nvSpPr>
            <p:spPr>
              <a:xfrm>
                <a:off x="878256" y="5647169"/>
                <a:ext cx="34381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_tradnl" dirty="0"/>
                  <a:t>1</a:t>
                </a:r>
              </a:p>
              <a:p>
                <a:pPr algn="ctr"/>
                <a:r>
                  <a:rPr lang="es-ES_tradnl" dirty="0"/>
                  <a:t> ?</a:t>
                </a:r>
              </a:p>
            </p:txBody>
          </p:sp>
          <p:cxnSp>
            <p:nvCxnSpPr>
              <p:cNvPr id="32" name="Conector recto 36"/>
              <p:cNvCxnSpPr/>
              <p:nvPr/>
            </p:nvCxnSpPr>
            <p:spPr>
              <a:xfrm>
                <a:off x="891767" y="5984918"/>
                <a:ext cx="432372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Forma libre 33"/>
            <p:cNvSpPr/>
            <p:nvPr/>
          </p:nvSpPr>
          <p:spPr>
            <a:xfrm>
              <a:off x="6461125" y="3317875"/>
              <a:ext cx="130175" cy="1019175"/>
            </a:xfrm>
            <a:custGeom>
              <a:avLst/>
              <a:gdLst>
                <a:gd name="connsiteX0" fmla="*/ 130175 w 130175"/>
                <a:gd name="connsiteY0" fmla="*/ 0 h 1019175"/>
                <a:gd name="connsiteX1" fmla="*/ 3175 w 130175"/>
                <a:gd name="connsiteY1" fmla="*/ 0 h 1019175"/>
                <a:gd name="connsiteX2" fmla="*/ 0 w 130175"/>
                <a:gd name="connsiteY2" fmla="*/ 1019175 h 1019175"/>
                <a:gd name="connsiteX3" fmla="*/ 127000 w 130175"/>
                <a:gd name="connsiteY3" fmla="*/ 1019175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75" h="1019175">
                  <a:moveTo>
                    <a:pt x="130175" y="0"/>
                  </a:moveTo>
                  <a:lnTo>
                    <a:pt x="3175" y="0"/>
                  </a:lnTo>
                  <a:cubicBezTo>
                    <a:pt x="2117" y="339725"/>
                    <a:pt x="0" y="1019175"/>
                    <a:pt x="0" y="1019175"/>
                  </a:cubicBezTo>
                  <a:lnTo>
                    <a:pt x="127000" y="1019175"/>
                  </a:lnTo>
                </a:path>
              </a:pathLst>
            </a:cu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7" name="Forma libre 34"/>
            <p:cNvSpPr/>
            <p:nvPr/>
          </p:nvSpPr>
          <p:spPr>
            <a:xfrm flipH="1">
              <a:off x="8709025" y="3292475"/>
              <a:ext cx="130175" cy="1019175"/>
            </a:xfrm>
            <a:custGeom>
              <a:avLst/>
              <a:gdLst>
                <a:gd name="connsiteX0" fmla="*/ 130175 w 130175"/>
                <a:gd name="connsiteY0" fmla="*/ 0 h 1019175"/>
                <a:gd name="connsiteX1" fmla="*/ 3175 w 130175"/>
                <a:gd name="connsiteY1" fmla="*/ 0 h 1019175"/>
                <a:gd name="connsiteX2" fmla="*/ 0 w 130175"/>
                <a:gd name="connsiteY2" fmla="*/ 1019175 h 1019175"/>
                <a:gd name="connsiteX3" fmla="*/ 127000 w 130175"/>
                <a:gd name="connsiteY3" fmla="*/ 1019175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75" h="1019175">
                  <a:moveTo>
                    <a:pt x="130175" y="0"/>
                  </a:moveTo>
                  <a:lnTo>
                    <a:pt x="3175" y="0"/>
                  </a:lnTo>
                  <a:cubicBezTo>
                    <a:pt x="2117" y="339725"/>
                    <a:pt x="0" y="1019175"/>
                    <a:pt x="0" y="1019175"/>
                  </a:cubicBezTo>
                  <a:lnTo>
                    <a:pt x="127000" y="1019175"/>
                  </a:lnTo>
                </a:path>
              </a:pathLst>
            </a:cu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29DC8B-B85A-D349-BB4D-B9778BD00088}"/>
              </a:ext>
            </a:extLst>
          </p:cNvPr>
          <p:cNvCxnSpPr>
            <a:cxnSpLocks/>
          </p:cNvCxnSpPr>
          <p:nvPr/>
        </p:nvCxnSpPr>
        <p:spPr>
          <a:xfrm>
            <a:off x="5634351" y="4338475"/>
            <a:ext cx="446568" cy="46783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E26448F-308E-5642-8DAB-CF82AACF075E}"/>
              </a:ext>
            </a:extLst>
          </p:cNvPr>
          <p:cNvSpPr txBox="1"/>
          <p:nvPr/>
        </p:nvSpPr>
        <p:spPr>
          <a:xfrm>
            <a:off x="5550198" y="447630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949698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1	0	1	2</a:t>
            </a:r>
          </a:p>
          <a:p>
            <a:r>
              <a:rPr lang="es-ES_tradnl" dirty="0"/>
              <a:t>1	1	0	0</a:t>
            </a:r>
          </a:p>
          <a:p>
            <a:r>
              <a:rPr lang="es-ES_tradnl" dirty="0"/>
              <a:t>0	2	1	0</a:t>
            </a:r>
          </a:p>
          <a:p>
            <a:r>
              <a:rPr lang="es-ES_tradnl" dirty="0"/>
              <a:t>0	2	0	2	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I =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4796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Given an </a:t>
            </a:r>
            <a:r>
              <a:rPr lang="en-US" dirty="0" err="1"/>
              <a:t>imagen</a:t>
            </a:r>
            <a:r>
              <a:rPr lang="en-US" dirty="0"/>
              <a:t> I, the co-</a:t>
            </a:r>
            <a:r>
              <a:rPr lang="en-US" dirty="0" err="1"/>
              <a:t>ccurrence</a:t>
            </a:r>
            <a:r>
              <a:rPr lang="en-US" dirty="0"/>
              <a:t> matrix P</a:t>
            </a:r>
            <a:r>
              <a:rPr lang="en-US" baseline="-25000" dirty="0"/>
              <a:t>11</a:t>
            </a:r>
            <a:r>
              <a:rPr lang="en-US" dirty="0"/>
              <a:t> is:</a:t>
            </a:r>
            <a:endParaRPr lang="en-US" baseline="-25000" dirty="0"/>
          </a:p>
        </p:txBody>
      </p:sp>
      <p:sp>
        <p:nvSpPr>
          <p:cNvPr id="1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Co-occurrence matrices</a:t>
            </a:r>
          </a:p>
          <a:p>
            <a:r>
              <a:rPr lang="en-US" dirty="0"/>
              <a:t>They measure how is the distribution of co-occurring of pairs of pixels in an image.</a:t>
            </a:r>
          </a:p>
        </p:txBody>
      </p:sp>
      <p:sp>
        <p:nvSpPr>
          <p:cNvPr id="18" name="CuadroTexto 24"/>
          <p:cNvSpPr txBox="1"/>
          <p:nvPr/>
        </p:nvSpPr>
        <p:spPr>
          <a:xfrm>
            <a:off x="5673186" y="301991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 	 	 	 </a:t>
            </a:r>
          </a:p>
          <a:p>
            <a:r>
              <a:rPr lang="es-ES_tradnl" dirty="0"/>
              <a:t>          	2	0	1</a:t>
            </a:r>
          </a:p>
          <a:p>
            <a:r>
              <a:rPr lang="es-ES_tradnl" dirty="0"/>
              <a:t>          	1	2	2</a:t>
            </a:r>
          </a:p>
          <a:p>
            <a:r>
              <a:rPr lang="es-ES_tradnl" dirty="0"/>
              <a:t>          	1	0	0	</a:t>
            </a:r>
          </a:p>
        </p:txBody>
      </p:sp>
      <p:sp>
        <p:nvSpPr>
          <p:cNvPr id="19" name="Rectángulo 25"/>
          <p:cNvSpPr/>
          <p:nvPr/>
        </p:nvSpPr>
        <p:spPr>
          <a:xfrm>
            <a:off x="6602799" y="3359799"/>
            <a:ext cx="2112207" cy="8958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20" name="Agrupar 28"/>
          <p:cNvGrpSpPr/>
          <p:nvPr/>
        </p:nvGrpSpPr>
        <p:grpSpPr>
          <a:xfrm>
            <a:off x="5094366" y="3292475"/>
            <a:ext cx="3744834" cy="1044575"/>
            <a:chOff x="5094366" y="3292475"/>
            <a:chExt cx="3744834" cy="1044575"/>
          </a:xfrm>
        </p:grpSpPr>
        <p:sp>
          <p:nvSpPr>
            <p:cNvPr id="28" name="CuadroTexto 29"/>
            <p:cNvSpPr txBox="1"/>
            <p:nvPr/>
          </p:nvSpPr>
          <p:spPr>
            <a:xfrm>
              <a:off x="5094366" y="3592686"/>
              <a:ext cx="627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/>
                <a:t>P</a:t>
              </a:r>
              <a:r>
                <a:rPr lang="es-ES_tradnl" baseline="-25000" dirty="0"/>
                <a:t>11</a:t>
              </a:r>
              <a:r>
                <a:rPr lang="es-ES_tradnl" dirty="0"/>
                <a:t> =</a:t>
              </a:r>
              <a:endParaRPr lang="es-ES_tradnl" baseline="-25000" dirty="0"/>
            </a:p>
          </p:txBody>
        </p:sp>
        <p:grpSp>
          <p:nvGrpSpPr>
            <p:cNvPr id="29" name="Agrupar 52"/>
            <p:cNvGrpSpPr/>
            <p:nvPr/>
          </p:nvGrpSpPr>
          <p:grpSpPr>
            <a:xfrm>
              <a:off x="5634351" y="3448834"/>
              <a:ext cx="445883" cy="646331"/>
              <a:chOff x="878256" y="5647169"/>
              <a:chExt cx="445883" cy="646331"/>
            </a:xfrm>
          </p:grpSpPr>
          <p:sp>
            <p:nvSpPr>
              <p:cNvPr id="34" name="CuadroTexto 35"/>
              <p:cNvSpPr txBox="1"/>
              <p:nvPr/>
            </p:nvSpPr>
            <p:spPr>
              <a:xfrm>
                <a:off x="878256" y="5647169"/>
                <a:ext cx="35384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_tradnl" dirty="0"/>
                  <a:t>1</a:t>
                </a:r>
              </a:p>
              <a:p>
                <a:pPr algn="ctr"/>
                <a:r>
                  <a:rPr lang="es-ES_tradnl" dirty="0"/>
                  <a:t> 9</a:t>
                </a:r>
              </a:p>
            </p:txBody>
          </p:sp>
          <p:cxnSp>
            <p:nvCxnSpPr>
              <p:cNvPr id="35" name="Conector recto 36"/>
              <p:cNvCxnSpPr/>
              <p:nvPr/>
            </p:nvCxnSpPr>
            <p:spPr>
              <a:xfrm>
                <a:off x="891767" y="5984918"/>
                <a:ext cx="432372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Forma libre 33"/>
            <p:cNvSpPr/>
            <p:nvPr/>
          </p:nvSpPr>
          <p:spPr>
            <a:xfrm>
              <a:off x="6461125" y="3317875"/>
              <a:ext cx="130175" cy="1019175"/>
            </a:xfrm>
            <a:custGeom>
              <a:avLst/>
              <a:gdLst>
                <a:gd name="connsiteX0" fmla="*/ 130175 w 130175"/>
                <a:gd name="connsiteY0" fmla="*/ 0 h 1019175"/>
                <a:gd name="connsiteX1" fmla="*/ 3175 w 130175"/>
                <a:gd name="connsiteY1" fmla="*/ 0 h 1019175"/>
                <a:gd name="connsiteX2" fmla="*/ 0 w 130175"/>
                <a:gd name="connsiteY2" fmla="*/ 1019175 h 1019175"/>
                <a:gd name="connsiteX3" fmla="*/ 127000 w 130175"/>
                <a:gd name="connsiteY3" fmla="*/ 1019175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75" h="1019175">
                  <a:moveTo>
                    <a:pt x="130175" y="0"/>
                  </a:moveTo>
                  <a:lnTo>
                    <a:pt x="3175" y="0"/>
                  </a:lnTo>
                  <a:cubicBezTo>
                    <a:pt x="2117" y="339725"/>
                    <a:pt x="0" y="1019175"/>
                    <a:pt x="0" y="1019175"/>
                  </a:cubicBezTo>
                  <a:lnTo>
                    <a:pt x="127000" y="1019175"/>
                  </a:lnTo>
                </a:path>
              </a:pathLst>
            </a:cu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3" name="Forma libre 34"/>
            <p:cNvSpPr/>
            <p:nvPr/>
          </p:nvSpPr>
          <p:spPr>
            <a:xfrm flipH="1">
              <a:off x="8709025" y="3292475"/>
              <a:ext cx="130175" cy="1019175"/>
            </a:xfrm>
            <a:custGeom>
              <a:avLst/>
              <a:gdLst>
                <a:gd name="connsiteX0" fmla="*/ 130175 w 130175"/>
                <a:gd name="connsiteY0" fmla="*/ 0 h 1019175"/>
                <a:gd name="connsiteX1" fmla="*/ 3175 w 130175"/>
                <a:gd name="connsiteY1" fmla="*/ 0 h 1019175"/>
                <a:gd name="connsiteX2" fmla="*/ 0 w 130175"/>
                <a:gd name="connsiteY2" fmla="*/ 1019175 h 1019175"/>
                <a:gd name="connsiteX3" fmla="*/ 127000 w 130175"/>
                <a:gd name="connsiteY3" fmla="*/ 1019175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75" h="1019175">
                  <a:moveTo>
                    <a:pt x="130175" y="0"/>
                  </a:moveTo>
                  <a:lnTo>
                    <a:pt x="3175" y="0"/>
                  </a:lnTo>
                  <a:cubicBezTo>
                    <a:pt x="2117" y="339725"/>
                    <a:pt x="0" y="1019175"/>
                    <a:pt x="0" y="1019175"/>
                  </a:cubicBezTo>
                  <a:lnTo>
                    <a:pt x="127000" y="1019175"/>
                  </a:lnTo>
                </a:path>
              </a:pathLst>
            </a:cu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66FB15-C86C-D142-BA97-AE842AC4D4F5}"/>
              </a:ext>
            </a:extLst>
          </p:cNvPr>
          <p:cNvCxnSpPr>
            <a:cxnSpLocks/>
          </p:cNvCxnSpPr>
          <p:nvPr/>
        </p:nvCxnSpPr>
        <p:spPr>
          <a:xfrm>
            <a:off x="5634351" y="4338475"/>
            <a:ext cx="446568" cy="46783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12E5C16-F7A4-D04E-8345-2F41DE301D8C}"/>
              </a:ext>
            </a:extLst>
          </p:cNvPr>
          <p:cNvSpPr txBox="1"/>
          <p:nvPr/>
        </p:nvSpPr>
        <p:spPr>
          <a:xfrm>
            <a:off x="5550198" y="447630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837135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3900" y="2616200"/>
            <a:ext cx="406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Definition of the Co-</a:t>
            </a:r>
            <a:r>
              <a:rPr lang="en-US" dirty="0" err="1">
                <a:latin typeface="Trebuchet MS"/>
                <a:cs typeface="Trebuchet MS"/>
              </a:rPr>
              <a:t>ocurrence</a:t>
            </a:r>
            <a:r>
              <a:rPr lang="en-US" dirty="0">
                <a:latin typeface="Trebuchet MS"/>
                <a:cs typeface="Trebuchet MS"/>
              </a:rPr>
              <a:t> Matrix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499396"/>
              </p:ext>
            </p:extLst>
          </p:nvPr>
        </p:nvGraphicFramePr>
        <p:xfrm>
          <a:off x="752475" y="3205163"/>
          <a:ext cx="7951788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3" imgW="3644900" imgH="546100" progId="Equation.3">
                  <p:embed/>
                </p:oleObj>
              </mc:Choice>
              <mc:Fallback>
                <p:oleObj name="Equation" r:id="rId3" imgW="3644900" imgH="546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2475" y="3205163"/>
                        <a:ext cx="7951788" cy="119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514278" y="3778658"/>
            <a:ext cx="992579" cy="978121"/>
            <a:chOff x="514278" y="3778658"/>
            <a:chExt cx="992579" cy="978121"/>
          </a:xfrm>
        </p:grpSpPr>
        <p:sp>
          <p:nvSpPr>
            <p:cNvPr id="2" name="Oval 1"/>
            <p:cNvSpPr/>
            <p:nvPr/>
          </p:nvSpPr>
          <p:spPr>
            <a:xfrm>
              <a:off x="871107" y="3778658"/>
              <a:ext cx="283372" cy="241414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>
              <a:stCxn id="2" idx="4"/>
            </p:cNvCxnSpPr>
            <p:nvPr/>
          </p:nvCxnSpPr>
          <p:spPr>
            <a:xfrm flipH="1">
              <a:off x="1007545" y="4020072"/>
              <a:ext cx="5248" cy="4303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14278" y="4387447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Vector</a:t>
              </a:r>
              <a:r>
                <a:rPr lang="en-US" b="1" dirty="0"/>
                <a:t> </a:t>
              </a:r>
              <a:r>
                <a:rPr lang="en-US" b="1" dirty="0">
                  <a:latin typeface="LM Roman 10 Regular"/>
                  <a:cs typeface="LM Roman 10 Regular"/>
                </a:rPr>
                <a:t>v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36FD3C-CB55-B047-9170-5777B978CBEB}"/>
              </a:ext>
            </a:extLst>
          </p:cNvPr>
          <p:cNvCxnSpPr>
            <a:cxnSpLocks/>
          </p:cNvCxnSpPr>
          <p:nvPr/>
        </p:nvCxnSpPr>
        <p:spPr>
          <a:xfrm>
            <a:off x="2708754" y="5585129"/>
            <a:ext cx="631416" cy="61067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DA6442F-892B-4041-965A-DBED082B56A5}"/>
              </a:ext>
            </a:extLst>
          </p:cNvPr>
          <p:cNvSpPr txBox="1"/>
          <p:nvPr/>
        </p:nvSpPr>
        <p:spPr>
          <a:xfrm>
            <a:off x="2902685" y="498667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627B54-1409-2C42-85FB-5A3559F47656}"/>
              </a:ext>
            </a:extLst>
          </p:cNvPr>
          <p:cNvSpPr txBox="1"/>
          <p:nvPr/>
        </p:nvSpPr>
        <p:spPr>
          <a:xfrm>
            <a:off x="2044396" y="578692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E82C94-BEDB-2846-AB7C-4BB062712602}"/>
              </a:ext>
            </a:extLst>
          </p:cNvPr>
          <p:cNvSpPr txBox="1"/>
          <p:nvPr/>
        </p:nvSpPr>
        <p:spPr>
          <a:xfrm>
            <a:off x="2932038" y="551084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10FD4F-74A1-3C41-8953-68E54834B675}"/>
              </a:ext>
            </a:extLst>
          </p:cNvPr>
          <p:cNvCxnSpPr/>
          <p:nvPr/>
        </p:nvCxnSpPr>
        <p:spPr>
          <a:xfrm>
            <a:off x="2708754" y="5061098"/>
            <a:ext cx="0" cy="15310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01CFEE8-F160-7644-A107-8B130A977369}"/>
              </a:ext>
            </a:extLst>
          </p:cNvPr>
          <p:cNvCxnSpPr/>
          <p:nvPr/>
        </p:nvCxnSpPr>
        <p:spPr>
          <a:xfrm>
            <a:off x="3358077" y="5021376"/>
            <a:ext cx="0" cy="15310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B6E9B77-1343-DD48-BC51-B255A9FB8C00}"/>
              </a:ext>
            </a:extLst>
          </p:cNvPr>
          <p:cNvGrpSpPr/>
          <p:nvPr/>
        </p:nvGrpSpPr>
        <p:grpSpPr>
          <a:xfrm rot="5400000">
            <a:off x="2896238" y="5109474"/>
            <a:ext cx="649323" cy="1570810"/>
            <a:chOff x="2861154" y="5173776"/>
            <a:chExt cx="649323" cy="157081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B4ABF1A-5DDD-014D-8B36-93DB6CFFB8A4}"/>
                </a:ext>
              </a:extLst>
            </p:cNvPr>
            <p:cNvCxnSpPr/>
            <p:nvPr/>
          </p:nvCxnSpPr>
          <p:spPr>
            <a:xfrm>
              <a:off x="2861154" y="5213498"/>
              <a:ext cx="0" cy="153108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4A43E11-290B-6941-B9F7-56072CB7CF72}"/>
                </a:ext>
              </a:extLst>
            </p:cNvPr>
            <p:cNvCxnSpPr/>
            <p:nvPr/>
          </p:nvCxnSpPr>
          <p:spPr>
            <a:xfrm>
              <a:off x="3510477" y="5173776"/>
              <a:ext cx="0" cy="153108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5C4867-27CD-A645-81A5-586BC4C18CD4}"/>
              </a:ext>
            </a:extLst>
          </p:cNvPr>
          <p:cNvCxnSpPr/>
          <p:nvPr/>
        </p:nvCxnSpPr>
        <p:spPr>
          <a:xfrm>
            <a:off x="2713289" y="5326910"/>
            <a:ext cx="6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117893-5CD8-B040-91ED-2BBD1010FD38}"/>
              </a:ext>
            </a:extLst>
          </p:cNvPr>
          <p:cNvCxnSpPr>
            <a:cxnSpLocks/>
          </p:cNvCxnSpPr>
          <p:nvPr/>
        </p:nvCxnSpPr>
        <p:spPr>
          <a:xfrm>
            <a:off x="2475217" y="5570218"/>
            <a:ext cx="0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6A3F7A-8C76-5D42-B30A-6FCDBF1F1809}"/>
              </a:ext>
            </a:extLst>
          </p:cNvPr>
          <p:cNvCxnSpPr/>
          <p:nvPr/>
        </p:nvCxnSpPr>
        <p:spPr>
          <a:xfrm>
            <a:off x="1398760" y="4941622"/>
            <a:ext cx="661767" cy="305534"/>
          </a:xfrm>
          <a:prstGeom prst="straightConnector1">
            <a:avLst/>
          </a:prstGeom>
          <a:ln w="136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3240" y="2252587"/>
            <a:ext cx="81961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rebuchet MS"/>
                <a:cs typeface="Trebuchet MS"/>
              </a:rPr>
              <a:t>What happens if </a:t>
            </a:r>
          </a:p>
          <a:p>
            <a:r>
              <a:rPr lang="en-US" sz="2800" dirty="0">
                <a:latin typeface="Trebuchet MS"/>
                <a:cs typeface="Trebuchet MS"/>
              </a:rPr>
              <a:t>the diagonal of the co-occurrence matrix is high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1927" y="4004143"/>
            <a:ext cx="79163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rebuchet MS"/>
                <a:cs typeface="Trebuchet MS"/>
              </a:rPr>
              <a:t>That means, that in the selected direction the pixel values do not change significantly.</a:t>
            </a:r>
          </a:p>
        </p:txBody>
      </p:sp>
    </p:spTree>
    <p:extLst>
      <p:ext uri="{BB962C8B-B14F-4D97-AF65-F5344CB8AC3E}">
        <p14:creationId xmlns:p14="http://schemas.microsoft.com/office/powerpoint/2010/main" val="286544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ure_2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975" y="1718168"/>
            <a:ext cx="2540000" cy="2540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5384043" y="2865493"/>
            <a:ext cx="283372" cy="29389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459109" y="2918958"/>
            <a:ext cx="32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LM Roman 10 Regular"/>
                <a:cs typeface="LM Roman 10 Regular"/>
              </a:rPr>
              <a:t>v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3602" y="2198787"/>
            <a:ext cx="37965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rebuchet MS"/>
                <a:cs typeface="Trebuchet MS"/>
              </a:rPr>
              <a:t>In this direction the pixel values do not change significantly. </a:t>
            </a:r>
          </a:p>
        </p:txBody>
      </p:sp>
      <p:pic>
        <p:nvPicPr>
          <p:cNvPr id="9" name="Picture 8" descr="Screen Shot 2014-10-06 at 6.06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112" y="4759635"/>
            <a:ext cx="1587500" cy="1600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399114" y="1281543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LM Roman 10 Regular"/>
                <a:cs typeface="LM Roman 10 Regular"/>
              </a:rPr>
              <a:t>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394020" y="4341370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LM Roman 10 Regular"/>
                <a:cs typeface="LM Roman 10 Regular"/>
              </a:rPr>
              <a:t>P</a:t>
            </a:r>
            <a:r>
              <a:rPr lang="en-US" b="1" baseline="-25000" dirty="0" err="1">
                <a:latin typeface="LM Roman 10 Regular"/>
                <a:cs typeface="LM Roman 10 Regular"/>
              </a:rPr>
              <a:t>v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262233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3240" y="2252587"/>
            <a:ext cx="80868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rebuchet MS"/>
                <a:cs typeface="Trebuchet MS"/>
              </a:rPr>
              <a:t>What happens if </a:t>
            </a:r>
          </a:p>
          <a:p>
            <a:r>
              <a:rPr lang="en-US" sz="2800" dirty="0">
                <a:latin typeface="Trebuchet MS"/>
                <a:cs typeface="Trebuchet MS"/>
              </a:rPr>
              <a:t>the diagonal of the co-occurrence matrix is low?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1927" y="4004143"/>
            <a:ext cx="79163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rebuchet MS"/>
                <a:cs typeface="Trebuchet MS"/>
              </a:rPr>
              <a:t>That means, that in the selected direction the pixel values do change significantly.</a:t>
            </a:r>
          </a:p>
        </p:txBody>
      </p:sp>
    </p:spTree>
    <p:extLst>
      <p:ext uri="{BB962C8B-B14F-4D97-AF65-F5344CB8AC3E}">
        <p14:creationId xmlns:p14="http://schemas.microsoft.com/office/powerpoint/2010/main" val="336227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ure_2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975" y="1718168"/>
            <a:ext cx="2540000" cy="2540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384043" y="3159389"/>
            <a:ext cx="251915" cy="22041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459109" y="2918958"/>
            <a:ext cx="32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LM Roman 10 Regular"/>
                <a:cs typeface="LM Roman 10 Regular"/>
              </a:rPr>
              <a:t>v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3602" y="2198787"/>
            <a:ext cx="37965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rebuchet MS"/>
                <a:cs typeface="Trebuchet MS"/>
              </a:rPr>
              <a:t>In this direction the pixel values do change significantly from low to high and from high to low.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607" y="4835522"/>
            <a:ext cx="1587500" cy="157438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399114" y="1281543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LM Roman 10 Regular"/>
                <a:cs typeface="LM Roman 10 Regular"/>
              </a:rPr>
              <a:t>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04515" y="4404347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LM Roman 10 Regular"/>
                <a:cs typeface="LM Roman 10 Regular"/>
              </a:rPr>
              <a:t>P</a:t>
            </a:r>
            <a:r>
              <a:rPr lang="en-US" b="1" baseline="-25000" dirty="0" err="1">
                <a:latin typeface="LM Roman 10 Regular"/>
                <a:cs typeface="LM Roman 10 Regular"/>
              </a:rPr>
              <a:t>v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28562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11"/>
          <p:cNvSpPr txBox="1"/>
          <p:nvPr/>
        </p:nvSpPr>
        <p:spPr>
          <a:xfrm>
            <a:off x="-30141" y="159015"/>
            <a:ext cx="5534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rebuchet MS"/>
                <a:cs typeface="Trebuchet MS"/>
              </a:rPr>
              <a:t>What are texture images?</a:t>
            </a:r>
            <a:endParaRPr lang="en-US" sz="2800" dirty="0">
              <a:latin typeface="Trebuchet MS"/>
              <a:cs typeface="Trebuchet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2601" y="6083300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rId2" invalidUrl="http://fmi.uni-sofia.bg/courses/graphics/image processing/papers/texture-review.pdf"/>
              </a:rPr>
              <a:t>The Handbook of Pattern Recognition and Computer Vision (2nd Edition)</a:t>
            </a:r>
            <a:r>
              <a:rPr lang="en-US" dirty="0"/>
              <a:t>, by C. H. Chen, L. F. Pau, P. S. P. Wang (eds.), pp. 207-248, World Scientific Publishing Co., 1998. </a:t>
            </a:r>
          </a:p>
          <a:p>
            <a:endParaRPr lang="en-US" dirty="0"/>
          </a:p>
        </p:txBody>
      </p:sp>
      <p:pic>
        <p:nvPicPr>
          <p:cNvPr id="6" name="Picture 5" descr="Screen Shot 2014-10-06 at 5.43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00"/>
            <a:ext cx="9144000" cy="518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83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895" y="526542"/>
            <a:ext cx="8229600" cy="1143000"/>
          </a:xfrm>
        </p:spPr>
        <p:txBody>
          <a:bodyPr/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845219" y="1570743"/>
            <a:ext cx="5391132" cy="4384571"/>
            <a:chOff x="3845219" y="1570743"/>
            <a:chExt cx="5391132" cy="438457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45219" y="1570743"/>
              <a:ext cx="5391132" cy="4202213"/>
            </a:xfrm>
            <a:prstGeom prst="rect">
              <a:avLst/>
            </a:prstGeom>
          </p:spPr>
        </p:pic>
        <p:sp>
          <p:nvSpPr>
            <p:cNvPr id="5" name="CuadroTexto 17"/>
            <p:cNvSpPr txBox="1"/>
            <p:nvPr/>
          </p:nvSpPr>
          <p:spPr>
            <a:xfrm>
              <a:off x="4191212" y="4983911"/>
              <a:ext cx="237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err="1"/>
                <a:t>i</a:t>
              </a:r>
              <a:endParaRPr lang="es-ES_tradnl" dirty="0"/>
            </a:p>
          </p:txBody>
        </p:sp>
        <p:sp>
          <p:nvSpPr>
            <p:cNvPr id="6" name="CuadroTexto 18"/>
            <p:cNvSpPr txBox="1"/>
            <p:nvPr/>
          </p:nvSpPr>
          <p:spPr>
            <a:xfrm>
              <a:off x="7129850" y="5585982"/>
              <a:ext cx="237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err="1"/>
                <a:t>j</a:t>
              </a:r>
              <a:endParaRPr lang="es-ES_tradnl" dirty="0"/>
            </a:p>
          </p:txBody>
        </p:sp>
        <p:sp>
          <p:nvSpPr>
            <p:cNvPr id="7" name="Rectángulo 19"/>
            <p:cNvSpPr/>
            <p:nvPr/>
          </p:nvSpPr>
          <p:spPr>
            <a:xfrm>
              <a:off x="4469492" y="2049319"/>
              <a:ext cx="5822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_tradnl" dirty="0"/>
                <a:t>(</a:t>
              </a:r>
              <a:r>
                <a:rPr lang="es-ES_tradnl" dirty="0" err="1"/>
                <a:t>i</a:t>
              </a:r>
              <a:r>
                <a:rPr lang="es-ES_tradnl" dirty="0"/>
                <a:t>-</a:t>
              </a:r>
              <a:r>
                <a:rPr lang="es-ES_tradnl" dirty="0" err="1"/>
                <a:t>j</a:t>
              </a:r>
              <a:r>
                <a:rPr lang="es-ES_tradnl" dirty="0"/>
                <a:t>)</a:t>
              </a:r>
              <a:r>
                <a:rPr lang="es-ES_tradnl" baseline="30000" dirty="0"/>
                <a:t>2</a:t>
              </a:r>
              <a:endParaRPr lang="es-ES_tradnl" dirty="0"/>
            </a:p>
          </p:txBody>
        </p:sp>
      </p:grpSp>
      <p:pic>
        <p:nvPicPr>
          <p:cNvPr id="8" name="Picture 7" descr="Screen Shot 2014-10-04 at 5.45.1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80" y="2979276"/>
            <a:ext cx="2931213" cy="8518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6796" y="2464730"/>
            <a:ext cx="106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Contrast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8C41AA3-2F8A-9744-ABCA-39446FF7F533}"/>
              </a:ext>
            </a:extLst>
          </p:cNvPr>
          <p:cNvGrpSpPr/>
          <p:nvPr/>
        </p:nvGrpSpPr>
        <p:grpSpPr>
          <a:xfrm>
            <a:off x="1268814" y="4316814"/>
            <a:ext cx="2585991" cy="2056568"/>
            <a:chOff x="1268814" y="4316814"/>
            <a:chExt cx="2585991" cy="205656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27A448F-2BFB-FA42-B1F0-1C202F87C134}"/>
                </a:ext>
              </a:extLst>
            </p:cNvPr>
            <p:cNvGrpSpPr/>
            <p:nvPr/>
          </p:nvGrpSpPr>
          <p:grpSpPr>
            <a:xfrm>
              <a:off x="1607315" y="4798582"/>
              <a:ext cx="2247490" cy="1574800"/>
              <a:chOff x="1607315" y="4798582"/>
              <a:chExt cx="2247490" cy="1574800"/>
            </a:xfrm>
          </p:grpSpPr>
          <p:pic>
            <p:nvPicPr>
              <p:cNvPr id="12" name="Picture 11" descr="Screen Shot 2014-10-06 at 6.31.33 PM.png">
                <a:extLst>
                  <a:ext uri="{FF2B5EF4-FFF2-40B4-BE49-F238E27FC236}">
                    <a16:creationId xmlns:a16="http://schemas.microsoft.com/office/drawing/2014/main" id="{26064F89-8706-3B49-ABF4-076848E7BD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7315" y="4798582"/>
                <a:ext cx="1600200" cy="1574800"/>
              </a:xfrm>
              <a:prstGeom prst="rect">
                <a:avLst/>
              </a:prstGeom>
            </p:spPr>
          </p:pic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24A93A6-1BCD-A048-BE53-345B6AF3B4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57755" y="5537909"/>
                <a:ext cx="397050" cy="0"/>
              </a:xfrm>
              <a:prstGeom prst="straightConnector1">
                <a:avLst/>
              </a:prstGeom>
              <a:ln w="698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3D5E5B2-FEAB-CD49-AB75-99DA7B0124D4}"/>
                </a:ext>
              </a:extLst>
            </p:cNvPr>
            <p:cNvCxnSpPr/>
            <p:nvPr/>
          </p:nvCxnSpPr>
          <p:spPr>
            <a:xfrm>
              <a:off x="1507002" y="4798582"/>
              <a:ext cx="0" cy="5546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A72EEC7-79B9-D94A-B356-6C6C25E129AC}"/>
                </a:ext>
              </a:extLst>
            </p:cNvPr>
            <p:cNvCxnSpPr/>
            <p:nvPr/>
          </p:nvCxnSpPr>
          <p:spPr>
            <a:xfrm>
              <a:off x="1607315" y="4678326"/>
              <a:ext cx="5395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74F05B3-70FF-EC48-9F4B-537CC3C4DE43}"/>
                </a:ext>
              </a:extLst>
            </p:cNvPr>
            <p:cNvSpPr txBox="1"/>
            <p:nvPr/>
          </p:nvSpPr>
          <p:spPr>
            <a:xfrm>
              <a:off x="1754370" y="4316814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AA57CE-E0E4-DA48-B2C1-041EE33A0186}"/>
                </a:ext>
              </a:extLst>
            </p:cNvPr>
            <p:cNvSpPr txBox="1"/>
            <p:nvPr/>
          </p:nvSpPr>
          <p:spPr>
            <a:xfrm>
              <a:off x="1268814" y="4873251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2548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ure_2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975" y="1718168"/>
            <a:ext cx="2540000" cy="2540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5384043" y="2865493"/>
            <a:ext cx="283372" cy="29389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459109" y="2918958"/>
            <a:ext cx="32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LM Roman 10 Regular"/>
                <a:cs typeface="LM Roman 10 Regular"/>
              </a:rPr>
              <a:t>v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3602" y="2198787"/>
            <a:ext cx="37965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rebuchet MS"/>
                <a:cs typeface="Trebuchet MS"/>
              </a:rPr>
              <a:t>In this direction the pixel values do not change significantly. </a:t>
            </a:r>
          </a:p>
        </p:txBody>
      </p:sp>
      <p:pic>
        <p:nvPicPr>
          <p:cNvPr id="9" name="Picture 8" descr="Screen Shot 2014-10-06 at 6.06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112" y="4759635"/>
            <a:ext cx="1587500" cy="1600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399114" y="1281543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LM Roman 10 Regular"/>
                <a:cs typeface="LM Roman 10 Regular"/>
              </a:rPr>
              <a:t>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394020" y="4341370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LM Roman 10 Regular"/>
                <a:cs typeface="LM Roman 10 Regular"/>
              </a:rPr>
              <a:t>P</a:t>
            </a:r>
            <a:r>
              <a:rPr lang="en-US" b="1" baseline="-25000" dirty="0" err="1">
                <a:latin typeface="LM Roman 10 Regular"/>
                <a:cs typeface="LM Roman 10 Regular"/>
              </a:rPr>
              <a:t>v</a:t>
            </a:r>
            <a:r>
              <a:rPr lang="en-US" b="1" baseline="-25000" dirty="0">
                <a:latin typeface="LM Roman 10 Regular"/>
                <a:cs typeface="LM Roman 10 Regular"/>
              </a:rPr>
              <a:t> </a:t>
            </a:r>
            <a:r>
              <a:rPr lang="en-US" b="1" dirty="0">
                <a:latin typeface="LM Roman 10 Regular"/>
                <a:cs typeface="LM Roman 10 Regular"/>
              </a:rPr>
              <a:t>                              </a:t>
            </a:r>
            <a:r>
              <a:rPr lang="en-US" dirty="0">
                <a:latin typeface="LM Roman 10 Regular"/>
                <a:cs typeface="LM Roman 10 Regular"/>
              </a:rPr>
              <a:t>(</a:t>
            </a:r>
            <a:r>
              <a:rPr lang="en-US" i="1" dirty="0" err="1">
                <a:latin typeface="LM Roman 10 Regular"/>
                <a:cs typeface="LM Roman 10 Regular"/>
              </a:rPr>
              <a:t>i</a:t>
            </a:r>
            <a:r>
              <a:rPr lang="en-US" i="1" dirty="0">
                <a:latin typeface="LM Roman 10 Regular"/>
                <a:cs typeface="LM Roman 10 Regular"/>
              </a:rPr>
              <a:t> </a:t>
            </a:r>
            <a:r>
              <a:rPr lang="en-US" dirty="0">
                <a:latin typeface="LM Roman 10 Regular"/>
                <a:cs typeface="LM Roman 10 Regular"/>
              </a:rPr>
              <a:t>- </a:t>
            </a:r>
            <a:r>
              <a:rPr lang="en-US" i="1" dirty="0"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LM Roman 10 Regular"/>
                <a:cs typeface="LM Roman 10 Regular"/>
              </a:rPr>
              <a:t>)</a:t>
            </a:r>
            <a:r>
              <a:rPr lang="en-US" baseline="30000" dirty="0">
                <a:latin typeface="LM Roman 10 Regular"/>
                <a:cs typeface="LM Roman 10 Regular"/>
              </a:rPr>
              <a:t>2</a:t>
            </a:r>
            <a:endParaRPr lang="en-US" baseline="30000" dirty="0"/>
          </a:p>
        </p:txBody>
      </p:sp>
      <p:pic>
        <p:nvPicPr>
          <p:cNvPr id="12" name="Picture 11" descr="Screen Shot 2014-10-06 at 6.31.3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791" y="4751350"/>
            <a:ext cx="1600200" cy="1574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71805" y="536359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pic>
        <p:nvPicPr>
          <p:cNvPr id="13" name="Picture 12" descr="Screen Shot 2014-10-04 at 5.45.1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62" y="5131012"/>
            <a:ext cx="2931213" cy="85186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960775" y="5364580"/>
            <a:ext cx="738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= low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99869" y="5174672"/>
            <a:ext cx="791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= </a:t>
            </a:r>
            <a:r>
              <a:rPr lang="en-US" sz="4000" dirty="0" err="1"/>
              <a:t>Σ</a:t>
            </a:r>
            <a:endParaRPr lang="en-US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919083" y="4784406"/>
            <a:ext cx="106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Contrast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524033-16C7-4B4D-BAE1-66511CDFE3EB}"/>
              </a:ext>
            </a:extLst>
          </p:cNvPr>
          <p:cNvGrpSpPr/>
          <p:nvPr/>
        </p:nvGrpSpPr>
        <p:grpSpPr>
          <a:xfrm>
            <a:off x="7466630" y="2747975"/>
            <a:ext cx="1550437" cy="1362049"/>
            <a:chOff x="3845219" y="1570743"/>
            <a:chExt cx="5391132" cy="438457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8C36222-9DF1-694C-830C-FE97FF866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5219" y="1570743"/>
              <a:ext cx="5391132" cy="4202213"/>
            </a:xfrm>
            <a:prstGeom prst="rect">
              <a:avLst/>
            </a:prstGeom>
          </p:spPr>
        </p:pic>
        <p:sp>
          <p:nvSpPr>
            <p:cNvPr id="19" name="CuadroTexto 17">
              <a:extLst>
                <a:ext uri="{FF2B5EF4-FFF2-40B4-BE49-F238E27FC236}">
                  <a16:creationId xmlns:a16="http://schemas.microsoft.com/office/drawing/2014/main" id="{0D9A752A-7FCC-284E-96BE-14453E212E93}"/>
                </a:ext>
              </a:extLst>
            </p:cNvPr>
            <p:cNvSpPr txBox="1"/>
            <p:nvPr/>
          </p:nvSpPr>
          <p:spPr>
            <a:xfrm>
              <a:off x="4191212" y="4983911"/>
              <a:ext cx="237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err="1"/>
                <a:t>i</a:t>
              </a:r>
              <a:endParaRPr lang="es-ES_tradnl" dirty="0"/>
            </a:p>
          </p:txBody>
        </p:sp>
        <p:sp>
          <p:nvSpPr>
            <p:cNvPr id="20" name="CuadroTexto 18">
              <a:extLst>
                <a:ext uri="{FF2B5EF4-FFF2-40B4-BE49-F238E27FC236}">
                  <a16:creationId xmlns:a16="http://schemas.microsoft.com/office/drawing/2014/main" id="{622C7FE0-008E-674C-AB0F-94E961C78ECB}"/>
                </a:ext>
              </a:extLst>
            </p:cNvPr>
            <p:cNvSpPr txBox="1"/>
            <p:nvPr/>
          </p:nvSpPr>
          <p:spPr>
            <a:xfrm>
              <a:off x="7129850" y="5585982"/>
              <a:ext cx="237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err="1"/>
                <a:t>j</a:t>
              </a:r>
              <a:endParaRPr lang="es-ES_tradnl" dirty="0"/>
            </a:p>
          </p:txBody>
        </p:sp>
        <p:sp>
          <p:nvSpPr>
            <p:cNvPr id="21" name="Rectángulo 19">
              <a:extLst>
                <a:ext uri="{FF2B5EF4-FFF2-40B4-BE49-F238E27FC236}">
                  <a16:creationId xmlns:a16="http://schemas.microsoft.com/office/drawing/2014/main" id="{B1FA86F5-82A5-5E48-80BA-2FB6FF170176}"/>
                </a:ext>
              </a:extLst>
            </p:cNvPr>
            <p:cNvSpPr/>
            <p:nvPr/>
          </p:nvSpPr>
          <p:spPr>
            <a:xfrm>
              <a:off x="4469492" y="2049319"/>
              <a:ext cx="5822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_tradnl" dirty="0"/>
                <a:t>(</a:t>
              </a:r>
              <a:r>
                <a:rPr lang="es-ES_tradnl" dirty="0" err="1"/>
                <a:t>i</a:t>
              </a:r>
              <a:r>
                <a:rPr lang="es-ES_tradnl" dirty="0"/>
                <a:t>-</a:t>
              </a:r>
              <a:r>
                <a:rPr lang="es-ES_tradnl" dirty="0" err="1"/>
                <a:t>j</a:t>
              </a:r>
              <a:r>
                <a:rPr lang="es-ES_tradnl" dirty="0"/>
                <a:t>)</a:t>
              </a:r>
              <a:r>
                <a:rPr lang="es-ES_tradnl" baseline="30000" dirty="0"/>
                <a:t>2</a:t>
              </a:r>
              <a:endParaRPr lang="es-ES_tradnl" dirty="0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2D4F75-2979-CA43-9691-807EE001373C}"/>
              </a:ext>
            </a:extLst>
          </p:cNvPr>
          <p:cNvCxnSpPr/>
          <p:nvPr/>
        </p:nvCxnSpPr>
        <p:spPr>
          <a:xfrm flipH="1">
            <a:off x="7924043" y="4341370"/>
            <a:ext cx="326822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819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ure_2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975" y="1718168"/>
            <a:ext cx="2540000" cy="2540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384043" y="3159389"/>
            <a:ext cx="251915" cy="22041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459109" y="2918958"/>
            <a:ext cx="32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LM Roman 10 Regular"/>
                <a:cs typeface="LM Roman 10 Regular"/>
              </a:rPr>
              <a:t>v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3602" y="2198787"/>
            <a:ext cx="37965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rebuchet MS"/>
                <a:cs typeface="Trebuchet MS"/>
              </a:rPr>
              <a:t>In this direction the pixel values do change significantly from low to high and from high to low.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607" y="4783042"/>
            <a:ext cx="1587500" cy="157438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399114" y="1281543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LM Roman 10 Regular"/>
                <a:cs typeface="LM Roman 10 Regular"/>
              </a:rPr>
              <a:t>I</a:t>
            </a:r>
            <a:endParaRPr lang="en-US" dirty="0"/>
          </a:p>
        </p:txBody>
      </p:sp>
      <p:pic>
        <p:nvPicPr>
          <p:cNvPr id="15" name="Picture 14" descr="Screen Shot 2014-10-06 at 6.31.3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791" y="4751350"/>
            <a:ext cx="1600200" cy="15748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971805" y="536359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960775" y="5364580"/>
            <a:ext cx="809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= high</a:t>
            </a:r>
            <a:endParaRPr lang="en-US" dirty="0"/>
          </a:p>
        </p:txBody>
      </p:sp>
      <p:pic>
        <p:nvPicPr>
          <p:cNvPr id="21" name="Picture 20" descr="Screen Shot 2014-10-04 at 5.45.1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62" y="5131012"/>
            <a:ext cx="2931213" cy="85186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599869" y="5174672"/>
            <a:ext cx="791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= </a:t>
            </a:r>
            <a:r>
              <a:rPr lang="en-US" sz="4000" dirty="0" err="1"/>
              <a:t>Σ</a:t>
            </a:r>
            <a:endParaRPr lang="en-US" sz="4000" dirty="0"/>
          </a:p>
        </p:txBody>
      </p:sp>
      <p:sp>
        <p:nvSpPr>
          <p:cNvPr id="23" name="TextBox 22"/>
          <p:cNvSpPr txBox="1"/>
          <p:nvPr/>
        </p:nvSpPr>
        <p:spPr>
          <a:xfrm>
            <a:off x="919083" y="4784406"/>
            <a:ext cx="106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Contrast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874BDC6-05B4-5745-93A2-0BB1D6106163}"/>
              </a:ext>
            </a:extLst>
          </p:cNvPr>
          <p:cNvGrpSpPr/>
          <p:nvPr/>
        </p:nvGrpSpPr>
        <p:grpSpPr>
          <a:xfrm>
            <a:off x="7466630" y="2747975"/>
            <a:ext cx="1550437" cy="1362049"/>
            <a:chOff x="3845219" y="1570743"/>
            <a:chExt cx="5391132" cy="438457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2FA0543-C467-5E49-87AC-8CE144F74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5219" y="1570743"/>
              <a:ext cx="5391132" cy="4202213"/>
            </a:xfrm>
            <a:prstGeom prst="rect">
              <a:avLst/>
            </a:prstGeom>
          </p:spPr>
        </p:pic>
        <p:sp>
          <p:nvSpPr>
            <p:cNvPr id="24" name="CuadroTexto 17">
              <a:extLst>
                <a:ext uri="{FF2B5EF4-FFF2-40B4-BE49-F238E27FC236}">
                  <a16:creationId xmlns:a16="http://schemas.microsoft.com/office/drawing/2014/main" id="{A119C7FB-4956-5149-B274-14E8F299F434}"/>
                </a:ext>
              </a:extLst>
            </p:cNvPr>
            <p:cNvSpPr txBox="1"/>
            <p:nvPr/>
          </p:nvSpPr>
          <p:spPr>
            <a:xfrm>
              <a:off x="4191212" y="4983911"/>
              <a:ext cx="237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err="1"/>
                <a:t>i</a:t>
              </a:r>
              <a:endParaRPr lang="es-ES_tradnl" dirty="0"/>
            </a:p>
          </p:txBody>
        </p:sp>
        <p:sp>
          <p:nvSpPr>
            <p:cNvPr id="25" name="CuadroTexto 18">
              <a:extLst>
                <a:ext uri="{FF2B5EF4-FFF2-40B4-BE49-F238E27FC236}">
                  <a16:creationId xmlns:a16="http://schemas.microsoft.com/office/drawing/2014/main" id="{B3C92E09-1224-9E4B-9974-A55DCA00C681}"/>
                </a:ext>
              </a:extLst>
            </p:cNvPr>
            <p:cNvSpPr txBox="1"/>
            <p:nvPr/>
          </p:nvSpPr>
          <p:spPr>
            <a:xfrm>
              <a:off x="7129850" y="5585982"/>
              <a:ext cx="237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err="1"/>
                <a:t>j</a:t>
              </a:r>
              <a:endParaRPr lang="es-ES_tradnl" dirty="0"/>
            </a:p>
          </p:txBody>
        </p:sp>
        <p:sp>
          <p:nvSpPr>
            <p:cNvPr id="26" name="Rectángulo 19">
              <a:extLst>
                <a:ext uri="{FF2B5EF4-FFF2-40B4-BE49-F238E27FC236}">
                  <a16:creationId xmlns:a16="http://schemas.microsoft.com/office/drawing/2014/main" id="{9A4056CE-DB57-9B4D-99CB-BB38FA7FB9BF}"/>
                </a:ext>
              </a:extLst>
            </p:cNvPr>
            <p:cNvSpPr/>
            <p:nvPr/>
          </p:nvSpPr>
          <p:spPr>
            <a:xfrm>
              <a:off x="4469492" y="2049319"/>
              <a:ext cx="5822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_tradnl" dirty="0"/>
                <a:t>(</a:t>
              </a:r>
              <a:r>
                <a:rPr lang="es-ES_tradnl" dirty="0" err="1"/>
                <a:t>i</a:t>
              </a:r>
              <a:r>
                <a:rPr lang="es-ES_tradnl" dirty="0"/>
                <a:t>-</a:t>
              </a:r>
              <a:r>
                <a:rPr lang="es-ES_tradnl" dirty="0" err="1"/>
                <a:t>j</a:t>
              </a:r>
              <a:r>
                <a:rPr lang="es-ES_tradnl" dirty="0"/>
                <a:t>)</a:t>
              </a:r>
              <a:r>
                <a:rPr lang="es-ES_tradnl" baseline="30000" dirty="0"/>
                <a:t>2</a:t>
              </a:r>
              <a:endParaRPr lang="es-ES_tradnl" dirty="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AE8321E-DD84-4547-8A96-F80BC29F7077}"/>
              </a:ext>
            </a:extLst>
          </p:cNvPr>
          <p:cNvCxnSpPr/>
          <p:nvPr/>
        </p:nvCxnSpPr>
        <p:spPr>
          <a:xfrm flipH="1">
            <a:off x="7924043" y="4341370"/>
            <a:ext cx="326822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66CF83E-8CD8-834D-9A04-301137D87A3C}"/>
              </a:ext>
            </a:extLst>
          </p:cNvPr>
          <p:cNvSpPr/>
          <p:nvPr/>
        </p:nvSpPr>
        <p:spPr>
          <a:xfrm>
            <a:off x="4394020" y="4341370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LM Roman 10 Regular"/>
                <a:cs typeface="LM Roman 10 Regular"/>
              </a:rPr>
              <a:t>P</a:t>
            </a:r>
            <a:r>
              <a:rPr lang="en-US" b="1" baseline="-25000" dirty="0" err="1">
                <a:latin typeface="LM Roman 10 Regular"/>
                <a:cs typeface="LM Roman 10 Regular"/>
              </a:rPr>
              <a:t>v</a:t>
            </a:r>
            <a:r>
              <a:rPr lang="en-US" b="1" baseline="-25000" dirty="0">
                <a:latin typeface="LM Roman 10 Regular"/>
                <a:cs typeface="LM Roman 10 Regular"/>
              </a:rPr>
              <a:t> </a:t>
            </a:r>
            <a:r>
              <a:rPr lang="en-US" b="1" dirty="0">
                <a:latin typeface="LM Roman 10 Regular"/>
                <a:cs typeface="LM Roman 10 Regular"/>
              </a:rPr>
              <a:t>                              </a:t>
            </a:r>
            <a:r>
              <a:rPr lang="en-US" dirty="0">
                <a:latin typeface="LM Roman 10 Regular"/>
                <a:cs typeface="LM Roman 10 Regular"/>
              </a:rPr>
              <a:t>(</a:t>
            </a:r>
            <a:r>
              <a:rPr lang="en-US" i="1" dirty="0" err="1">
                <a:latin typeface="LM Roman 10 Regular"/>
                <a:cs typeface="LM Roman 10 Regular"/>
              </a:rPr>
              <a:t>i</a:t>
            </a:r>
            <a:r>
              <a:rPr lang="en-US" i="1" dirty="0">
                <a:latin typeface="LM Roman 10 Regular"/>
                <a:cs typeface="LM Roman 10 Regular"/>
              </a:rPr>
              <a:t> </a:t>
            </a:r>
            <a:r>
              <a:rPr lang="en-US" dirty="0">
                <a:latin typeface="LM Roman 10 Regular"/>
                <a:cs typeface="LM Roman 10 Regular"/>
              </a:rPr>
              <a:t>- </a:t>
            </a:r>
            <a:r>
              <a:rPr lang="en-US" i="1" dirty="0"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LM Roman 10 Regular"/>
                <a:cs typeface="LM Roman 10 Regular"/>
              </a:rPr>
              <a:t>)</a:t>
            </a:r>
            <a:r>
              <a:rPr lang="en-US" baseline="30000" dirty="0">
                <a:latin typeface="LM Roman 10 Regular"/>
                <a:cs typeface="LM Roman 10 Regular"/>
              </a:rPr>
              <a:t>2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5836320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15900" y="1121468"/>
            <a:ext cx="6567557" cy="1347641"/>
            <a:chOff x="215900" y="2349500"/>
            <a:chExt cx="6567557" cy="1347641"/>
          </a:xfrm>
        </p:grpSpPr>
        <p:pic>
          <p:nvPicPr>
            <p:cNvPr id="7" name="Picture 6" descr="Screen Shot 2014-10-04 at 5.45.12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6300" y="2349500"/>
              <a:ext cx="4637157" cy="134764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15900" y="2832100"/>
              <a:ext cx="1060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Contrast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15900" y="3999976"/>
            <a:ext cx="5769785" cy="1315806"/>
            <a:chOff x="215900" y="3937000"/>
            <a:chExt cx="5769785" cy="1315806"/>
          </a:xfrm>
        </p:grpSpPr>
        <p:pic>
          <p:nvPicPr>
            <p:cNvPr id="4" name="Picture 3" descr="Screen Shot 2014-10-04 at 5.45.17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100" y="3937000"/>
              <a:ext cx="3915585" cy="131580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15900" y="4470400"/>
              <a:ext cx="87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Energy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54000" y="2643248"/>
            <a:ext cx="6122048" cy="1358252"/>
            <a:chOff x="254000" y="5130800"/>
            <a:chExt cx="6122048" cy="1358252"/>
          </a:xfrm>
        </p:grpSpPr>
        <p:pic>
          <p:nvPicPr>
            <p:cNvPr id="2" name="Picture 1" descr="Screen Shot 2014-10-04 at 5.45.21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0900" y="5130800"/>
              <a:ext cx="4255148" cy="135825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54000" y="5486400"/>
              <a:ext cx="20670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Moment of </a:t>
              </a:r>
            </a:p>
            <a:p>
              <a:r>
                <a:rPr lang="en-US" dirty="0">
                  <a:latin typeface="Trebuchet MS"/>
                  <a:cs typeface="Trebuchet MS"/>
                </a:rPr>
                <a:t>inverse difference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3200" y="5460956"/>
            <a:ext cx="7480300" cy="1559867"/>
            <a:chOff x="203200" y="622300"/>
            <a:chExt cx="7480300" cy="1559867"/>
          </a:xfrm>
        </p:grpSpPr>
        <p:pic>
          <p:nvPicPr>
            <p:cNvPr id="17" name="Picture 16" descr="Screen Shot 2014-10-04 at 5.45.05 P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100" y="622300"/>
              <a:ext cx="5613400" cy="1559867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203200" y="1181100"/>
              <a:ext cx="981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Entropy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68376" y="344484"/>
            <a:ext cx="794420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rebuchet MS"/>
                <a:cs typeface="Trebuchet MS"/>
              </a:rPr>
              <a:t>Features based on Co-occurrence Matrix</a:t>
            </a:r>
          </a:p>
        </p:txBody>
      </p:sp>
    </p:spTree>
    <p:extLst>
      <p:ext uri="{BB962C8B-B14F-4D97-AF65-F5344CB8AC3E}">
        <p14:creationId xmlns:p14="http://schemas.microsoft.com/office/powerpoint/2010/main" val="130294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11"/>
          <p:cNvSpPr txBox="1"/>
          <p:nvPr/>
        </p:nvSpPr>
        <p:spPr>
          <a:xfrm>
            <a:off x="673101" y="57527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Co-occurrence matrices</a:t>
            </a:r>
          </a:p>
          <a:p>
            <a:r>
              <a:rPr lang="en-US" dirty="0">
                <a:latin typeface="Trebuchet MS"/>
                <a:cs typeface="Trebuchet MS"/>
              </a:rPr>
              <a:t>They measure how is the distribution of co-occurring of pairs of pixels in an image.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7700" y="6032500"/>
            <a:ext cx="839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Trebuchet MS"/>
                <a:cs typeface="Trebuchet MS"/>
              </a:rPr>
              <a:t>Haralick</a:t>
            </a:r>
            <a:r>
              <a:rPr lang="en-US" sz="1200" dirty="0">
                <a:latin typeface="Trebuchet MS"/>
                <a:cs typeface="Trebuchet MS"/>
              </a:rPr>
              <a:t>, R.M., K. </a:t>
            </a:r>
            <a:r>
              <a:rPr lang="en-US" sz="1200" dirty="0" err="1">
                <a:latin typeface="Trebuchet MS"/>
                <a:cs typeface="Trebuchet MS"/>
              </a:rPr>
              <a:t>Shanmugan</a:t>
            </a:r>
            <a:r>
              <a:rPr lang="en-US" sz="1200" dirty="0">
                <a:latin typeface="Trebuchet MS"/>
                <a:cs typeface="Trebuchet MS"/>
              </a:rPr>
              <a:t>, and I. </a:t>
            </a:r>
            <a:r>
              <a:rPr lang="en-US" sz="1200" dirty="0" err="1">
                <a:latin typeface="Trebuchet MS"/>
                <a:cs typeface="Trebuchet MS"/>
              </a:rPr>
              <a:t>Dinstein</a:t>
            </a:r>
            <a:r>
              <a:rPr lang="en-US" sz="1200" dirty="0">
                <a:latin typeface="Trebuchet MS"/>
                <a:cs typeface="Trebuchet MS"/>
              </a:rPr>
              <a:t> (1973): </a:t>
            </a:r>
            <a:r>
              <a:rPr lang="en-US" sz="1200" dirty="0">
                <a:latin typeface="Trebuchet MS"/>
                <a:cs typeface="Trebuchet MS"/>
                <a:hlinkClick r:id="rId2"/>
              </a:rPr>
              <a:t>Textural Features for Image Classification</a:t>
            </a:r>
            <a:r>
              <a:rPr lang="en-US" sz="1200" dirty="0">
                <a:latin typeface="Trebuchet MS"/>
                <a:cs typeface="Trebuchet MS"/>
              </a:rPr>
              <a:t>, IEEE Transactions on Systems, Man, and Cybernetics, SMC-3:610-621.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1	0	1	2</a:t>
            </a:r>
          </a:p>
          <a:p>
            <a:r>
              <a:rPr lang="es-ES_tradnl" dirty="0"/>
              <a:t>1	1	0	0</a:t>
            </a:r>
          </a:p>
          <a:p>
            <a:r>
              <a:rPr lang="es-ES_tradnl" dirty="0"/>
              <a:t>0	2	1	0</a:t>
            </a:r>
          </a:p>
          <a:p>
            <a:r>
              <a:rPr lang="es-ES_tradnl" dirty="0"/>
              <a:t>0	2	0	2	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678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Example:</a:t>
            </a:r>
          </a:p>
          <a:p>
            <a:r>
              <a:rPr lang="en-US"/>
              <a:t>Given an imagen I, the co-ccurrence matrix P</a:t>
            </a:r>
            <a:r>
              <a:rPr lang="en-US" baseline="-25000"/>
              <a:t>10</a:t>
            </a:r>
            <a:r>
              <a:rPr lang="en-US"/>
              <a:t> is computed as follows:</a:t>
            </a:r>
            <a:endParaRPr lang="en-US" baseline="-25000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I =</a:t>
            </a:r>
          </a:p>
        </p:txBody>
      </p:sp>
      <p:sp>
        <p:nvSpPr>
          <p:cNvPr id="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Co-occurrence matrices</a:t>
            </a:r>
          </a:p>
          <a:p>
            <a:r>
              <a:rPr lang="en-US" dirty="0"/>
              <a:t>They measure how is the distribution of co-occurring of pairs of pixels in an image.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1	0	1	2</a:t>
            </a:r>
          </a:p>
          <a:p>
            <a:r>
              <a:rPr lang="es-ES_tradnl" dirty="0"/>
              <a:t>1	1	0	0</a:t>
            </a:r>
          </a:p>
          <a:p>
            <a:r>
              <a:rPr lang="es-ES_tradnl" dirty="0"/>
              <a:t>0	2	1	0</a:t>
            </a:r>
          </a:p>
          <a:p>
            <a:r>
              <a:rPr lang="es-ES_tradnl" dirty="0"/>
              <a:t>0	2	0	2	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I =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5029200" y="2858869"/>
            <a:ext cx="2776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   indicates 1 </a:t>
            </a:r>
            <a:r>
              <a:rPr lang="en-US">
                <a:latin typeface="Wingdings"/>
                <a:ea typeface="Wingdings"/>
                <a:cs typeface="Wingdings"/>
                <a:sym typeface="Wingdings"/>
              </a:rPr>
              <a:t></a:t>
            </a:r>
            <a:r>
              <a:rPr lang="en-US">
                <a:sym typeface="Wingdings"/>
              </a:rPr>
              <a:t> and</a:t>
            </a:r>
            <a:r>
              <a:rPr lang="en-US"/>
              <a:t> 0 </a:t>
            </a:r>
            <a:r>
              <a:rPr lang="en-US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/>
              <a:t>:</a:t>
            </a:r>
          </a:p>
        </p:txBody>
      </p:sp>
      <p:sp>
        <p:nvSpPr>
          <p:cNvPr id="8" name="Elipse 7"/>
          <p:cNvSpPr/>
          <p:nvPr/>
        </p:nvSpPr>
        <p:spPr>
          <a:xfrm>
            <a:off x="4902200" y="2096869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Elipse 8"/>
          <p:cNvSpPr/>
          <p:nvPr/>
        </p:nvSpPr>
        <p:spPr>
          <a:xfrm>
            <a:off x="5029200" y="2858869"/>
            <a:ext cx="457200" cy="3810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1" name="Conector recto de flecha 10"/>
          <p:cNvCxnSpPr>
            <a:stCxn id="8" idx="4"/>
            <a:endCxn id="9" idx="0"/>
          </p:cNvCxnSpPr>
          <p:nvPr/>
        </p:nvCxnSpPr>
        <p:spPr>
          <a:xfrm>
            <a:off x="5016500" y="2325469"/>
            <a:ext cx="2413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6172200" y="3392269"/>
            <a:ext cx="381000" cy="381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Rectángulo 19"/>
          <p:cNvSpPr/>
          <p:nvPr/>
        </p:nvSpPr>
        <p:spPr>
          <a:xfrm>
            <a:off x="6172200" y="3773269"/>
            <a:ext cx="381000" cy="381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CuadroTexto 20"/>
          <p:cNvSpPr txBox="1"/>
          <p:nvPr/>
        </p:nvSpPr>
        <p:spPr>
          <a:xfrm>
            <a:off x="6705600" y="3430994"/>
            <a:ext cx="1345929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first pixel</a:t>
            </a:r>
          </a:p>
          <a:p>
            <a:pPr>
              <a:spcAft>
                <a:spcPts val="600"/>
              </a:spcAft>
            </a:pPr>
            <a:r>
              <a:rPr lang="en-US"/>
              <a:t>second pixel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216393" y="4306669"/>
            <a:ext cx="3986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second pixel is located 1 pixel down, </a:t>
            </a:r>
          </a:p>
          <a:p>
            <a:r>
              <a:rPr lang="en-US"/>
              <a:t>and 0 pixels to the right of the first pixel.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678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Example:</a:t>
            </a:r>
          </a:p>
          <a:p>
            <a:r>
              <a:rPr lang="en-US"/>
              <a:t>Given an imagen I, the co-ccurrence matrix P</a:t>
            </a:r>
            <a:r>
              <a:rPr lang="en-US" baseline="-25000"/>
              <a:t>10</a:t>
            </a:r>
            <a:r>
              <a:rPr lang="en-US"/>
              <a:t> is computed as follows:</a:t>
            </a:r>
            <a:endParaRPr lang="en-US" baseline="-25000"/>
          </a:p>
        </p:txBody>
      </p:sp>
      <p:sp>
        <p:nvSpPr>
          <p:cNvPr id="1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Co-occurrence matrices</a:t>
            </a:r>
          </a:p>
          <a:p>
            <a:r>
              <a:rPr lang="en-US" dirty="0"/>
              <a:t>They measure how is the distribution of co-occurring of pairs of pixels in an image.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F0D65B2-AD18-DC4C-A680-00FD703D368E}"/>
              </a:ext>
            </a:extLst>
          </p:cNvPr>
          <p:cNvCxnSpPr/>
          <p:nvPr/>
        </p:nvCxnSpPr>
        <p:spPr>
          <a:xfrm>
            <a:off x="5890437" y="3429000"/>
            <a:ext cx="0" cy="64327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42D45FC-DA91-224B-B211-3D11A47D9779}"/>
              </a:ext>
            </a:extLst>
          </p:cNvPr>
          <p:cNvSpPr txBox="1"/>
          <p:nvPr/>
        </p:nvSpPr>
        <p:spPr>
          <a:xfrm>
            <a:off x="5550198" y="357253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1	0	1	2</a:t>
            </a:r>
          </a:p>
          <a:p>
            <a:r>
              <a:rPr lang="es-ES_tradnl" dirty="0"/>
              <a:t>1	1	0	0</a:t>
            </a:r>
          </a:p>
          <a:p>
            <a:r>
              <a:rPr lang="es-ES_tradnl" dirty="0"/>
              <a:t>0	2	1	0</a:t>
            </a:r>
          </a:p>
          <a:p>
            <a:r>
              <a:rPr lang="es-ES_tradnl" dirty="0"/>
              <a:t>0	2	0	2	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I =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5029200" y="2858869"/>
            <a:ext cx="2776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   indicates 1 </a:t>
            </a:r>
            <a:r>
              <a:rPr lang="en-US">
                <a:latin typeface="Wingdings"/>
                <a:ea typeface="Wingdings"/>
                <a:cs typeface="Wingdings"/>
                <a:sym typeface="Wingdings"/>
              </a:rPr>
              <a:t></a:t>
            </a:r>
            <a:r>
              <a:rPr lang="en-US">
                <a:sym typeface="Wingdings"/>
              </a:rPr>
              <a:t> and</a:t>
            </a:r>
            <a:r>
              <a:rPr lang="en-US"/>
              <a:t> 0 </a:t>
            </a:r>
            <a:r>
              <a:rPr lang="en-US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/>
              <a:t>:</a:t>
            </a:r>
          </a:p>
        </p:txBody>
      </p:sp>
      <p:sp>
        <p:nvSpPr>
          <p:cNvPr id="8" name="Elipse 7"/>
          <p:cNvSpPr/>
          <p:nvPr/>
        </p:nvSpPr>
        <p:spPr>
          <a:xfrm>
            <a:off x="4902200" y="2096869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Elipse 8"/>
          <p:cNvSpPr/>
          <p:nvPr/>
        </p:nvSpPr>
        <p:spPr>
          <a:xfrm>
            <a:off x="5029200" y="2858869"/>
            <a:ext cx="457200" cy="3810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1" name="Conector recto de flecha 10"/>
          <p:cNvCxnSpPr>
            <a:stCxn id="8" idx="4"/>
            <a:endCxn id="9" idx="0"/>
          </p:cNvCxnSpPr>
          <p:nvPr/>
        </p:nvCxnSpPr>
        <p:spPr>
          <a:xfrm>
            <a:off x="5016500" y="2325469"/>
            <a:ext cx="2413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6172200" y="3392269"/>
            <a:ext cx="381000" cy="381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Rectángulo 19"/>
          <p:cNvSpPr/>
          <p:nvPr/>
        </p:nvSpPr>
        <p:spPr>
          <a:xfrm>
            <a:off x="6172200" y="3773269"/>
            <a:ext cx="381000" cy="381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CuadroTexto 20"/>
          <p:cNvSpPr txBox="1"/>
          <p:nvPr/>
        </p:nvSpPr>
        <p:spPr>
          <a:xfrm>
            <a:off x="6705600" y="3430994"/>
            <a:ext cx="1345929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first pixel</a:t>
            </a:r>
          </a:p>
          <a:p>
            <a:pPr>
              <a:spcAft>
                <a:spcPts val="600"/>
              </a:spcAft>
            </a:pPr>
            <a:r>
              <a:rPr lang="en-US"/>
              <a:t>second pixel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216393" y="4306669"/>
            <a:ext cx="3986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second pixel is located 1 pixel down, </a:t>
            </a:r>
          </a:p>
          <a:p>
            <a:r>
              <a:rPr lang="en-US"/>
              <a:t>and 0 pixels to the right of the first pixel.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678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Example:</a:t>
            </a:r>
          </a:p>
          <a:p>
            <a:r>
              <a:rPr lang="en-US"/>
              <a:t>Given an imagen I, the co-ccurrence matrix P</a:t>
            </a:r>
            <a:r>
              <a:rPr lang="en-US" baseline="-25000"/>
              <a:t>10</a:t>
            </a:r>
            <a:r>
              <a:rPr lang="en-US"/>
              <a:t> is computed as follows:</a:t>
            </a:r>
            <a:endParaRPr lang="en-US" baseline="-25000"/>
          </a:p>
        </p:txBody>
      </p:sp>
      <p:sp>
        <p:nvSpPr>
          <p:cNvPr id="1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Co-occurrence matrices</a:t>
            </a:r>
          </a:p>
          <a:p>
            <a:r>
              <a:rPr lang="en-US" dirty="0"/>
              <a:t>They measure how is the distribution of co-occurring of pairs of pixels in an image.</a:t>
            </a:r>
          </a:p>
        </p:txBody>
      </p:sp>
      <p:grpSp>
        <p:nvGrpSpPr>
          <p:cNvPr id="23" name="Agrupar 14"/>
          <p:cNvGrpSpPr/>
          <p:nvPr/>
        </p:nvGrpSpPr>
        <p:grpSpPr>
          <a:xfrm>
            <a:off x="1097596" y="3136640"/>
            <a:ext cx="381000" cy="609600"/>
            <a:chOff x="6172200" y="3392269"/>
            <a:chExt cx="381000" cy="762000"/>
          </a:xfrm>
        </p:grpSpPr>
        <p:sp>
          <p:nvSpPr>
            <p:cNvPr id="24" name="Rectángulo 25"/>
            <p:cNvSpPr/>
            <p:nvPr/>
          </p:nvSpPr>
          <p:spPr>
            <a:xfrm>
              <a:off x="6172200" y="3392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5" name="Rectángulo 26"/>
            <p:cNvSpPr/>
            <p:nvPr/>
          </p:nvSpPr>
          <p:spPr>
            <a:xfrm>
              <a:off x="6172200" y="3773269"/>
              <a:ext cx="3810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cxnSp>
        <p:nvCxnSpPr>
          <p:cNvPr id="26" name="Conector recto de flecha 28"/>
          <p:cNvCxnSpPr/>
          <p:nvPr/>
        </p:nvCxnSpPr>
        <p:spPr>
          <a:xfrm>
            <a:off x="1364675" y="3255903"/>
            <a:ext cx="553977" cy="13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9"/>
          <p:cNvCxnSpPr/>
          <p:nvPr/>
        </p:nvCxnSpPr>
        <p:spPr>
          <a:xfrm rot="16200000" flipH="1">
            <a:off x="895586" y="3935181"/>
            <a:ext cx="577139" cy="9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uadroTexto 31"/>
          <p:cNvSpPr txBox="1"/>
          <p:nvPr/>
        </p:nvSpPr>
        <p:spPr>
          <a:xfrm>
            <a:off x="788348" y="5377747"/>
            <a:ext cx="4262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direction 10, there are 12 possible pairs</a:t>
            </a:r>
          </a:p>
          <a:p>
            <a:r>
              <a:rPr lang="en-US" dirty="0"/>
              <a:t>pixels that can be </a:t>
            </a:r>
            <a:r>
              <a:rPr lang="en-US" dirty="0" err="1"/>
              <a:t>analized</a:t>
            </a:r>
            <a:r>
              <a:rPr lang="en-US" dirty="0"/>
              <a:t>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7207F49-D0AB-BF42-A038-F0DA8B64DA72}"/>
              </a:ext>
            </a:extLst>
          </p:cNvPr>
          <p:cNvCxnSpPr/>
          <p:nvPr/>
        </p:nvCxnSpPr>
        <p:spPr>
          <a:xfrm>
            <a:off x="5890437" y="3429000"/>
            <a:ext cx="0" cy="64327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2536846-4549-FE4C-9CC5-D4E177513B10}"/>
              </a:ext>
            </a:extLst>
          </p:cNvPr>
          <p:cNvSpPr txBox="1"/>
          <p:nvPr/>
        </p:nvSpPr>
        <p:spPr>
          <a:xfrm>
            <a:off x="5550198" y="357253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820547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1	0	1	2</a:t>
            </a:r>
          </a:p>
          <a:p>
            <a:r>
              <a:rPr lang="es-ES_tradnl" dirty="0"/>
              <a:t>1	1	0	0</a:t>
            </a:r>
          </a:p>
          <a:p>
            <a:r>
              <a:rPr lang="es-ES_tradnl" dirty="0"/>
              <a:t>0	2	1	0</a:t>
            </a:r>
          </a:p>
          <a:p>
            <a:r>
              <a:rPr lang="es-ES_tradnl" dirty="0"/>
              <a:t>0	2	0	2	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I =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678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Example:</a:t>
            </a:r>
          </a:p>
          <a:p>
            <a:r>
              <a:rPr lang="en-US"/>
              <a:t>Given an imagen I, the co-ccurrence matrix P</a:t>
            </a:r>
            <a:r>
              <a:rPr lang="en-US" baseline="-25000"/>
              <a:t>10</a:t>
            </a:r>
            <a:r>
              <a:rPr lang="en-US"/>
              <a:t> is computed as follows:</a:t>
            </a:r>
            <a:endParaRPr lang="en-US" baseline="-25000"/>
          </a:p>
        </p:txBody>
      </p:sp>
      <p:sp>
        <p:nvSpPr>
          <p:cNvPr id="1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Co-occurrence matrices</a:t>
            </a:r>
          </a:p>
          <a:p>
            <a:r>
              <a:rPr lang="en-US" dirty="0"/>
              <a:t>They measure how is the distribution of co-occurring of pairs of pixels in an image.</a:t>
            </a:r>
          </a:p>
        </p:txBody>
      </p:sp>
      <p:sp>
        <p:nvSpPr>
          <p:cNvPr id="29" name="CuadroTexto 24"/>
          <p:cNvSpPr txBox="1"/>
          <p:nvPr/>
        </p:nvSpPr>
        <p:spPr>
          <a:xfrm>
            <a:off x="5673186" y="301991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 	</a:t>
            </a:r>
            <a:r>
              <a:rPr lang="es-ES_tradnl" dirty="0">
                <a:solidFill>
                  <a:schemeClr val="bg1">
                    <a:lumMod val="75000"/>
                  </a:schemeClr>
                </a:solidFill>
              </a:rPr>
              <a:t>0	1	2</a:t>
            </a:r>
          </a:p>
          <a:p>
            <a:r>
              <a:rPr lang="es-ES_tradnl" dirty="0"/>
              <a:t>         </a:t>
            </a:r>
            <a:r>
              <a:rPr lang="es-ES_tradnl" dirty="0">
                <a:solidFill>
                  <a:srgbClr val="BFBFBF"/>
                </a:solidFill>
              </a:rPr>
              <a:t>0</a:t>
            </a:r>
            <a:r>
              <a:rPr lang="es-ES_tradnl" dirty="0"/>
              <a:t>	?	?	?</a:t>
            </a:r>
          </a:p>
          <a:p>
            <a:r>
              <a:rPr lang="es-ES_tradnl" dirty="0"/>
              <a:t>         </a:t>
            </a:r>
            <a:r>
              <a:rPr lang="es-ES_tradnl" dirty="0">
                <a:solidFill>
                  <a:srgbClr val="BFBFBF"/>
                </a:solidFill>
              </a:rPr>
              <a:t>1</a:t>
            </a:r>
            <a:r>
              <a:rPr lang="es-ES_tradnl" dirty="0"/>
              <a:t>	?	?	?</a:t>
            </a:r>
          </a:p>
          <a:p>
            <a:r>
              <a:rPr lang="es-ES_tradnl" dirty="0"/>
              <a:t>         </a:t>
            </a:r>
            <a:r>
              <a:rPr lang="es-ES_tradnl" dirty="0">
                <a:solidFill>
                  <a:srgbClr val="BFBFBF"/>
                </a:solidFill>
              </a:rPr>
              <a:t>2</a:t>
            </a:r>
            <a:r>
              <a:rPr lang="es-ES_tradnl" dirty="0"/>
              <a:t>	?	?	?	</a:t>
            </a:r>
          </a:p>
        </p:txBody>
      </p:sp>
      <p:sp>
        <p:nvSpPr>
          <p:cNvPr id="30" name="Rectángulo 25"/>
          <p:cNvSpPr/>
          <p:nvPr/>
        </p:nvSpPr>
        <p:spPr>
          <a:xfrm>
            <a:off x="6602799" y="3359799"/>
            <a:ext cx="2112207" cy="8958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CuadroTexto 27"/>
          <p:cNvSpPr txBox="1"/>
          <p:nvPr/>
        </p:nvSpPr>
        <p:spPr>
          <a:xfrm>
            <a:off x="6454097" y="2286976"/>
            <a:ext cx="13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value of the</a:t>
            </a:r>
          </a:p>
          <a:p>
            <a:pPr algn="ctr"/>
            <a:r>
              <a:rPr lang="en-US"/>
              <a:t>second pixel</a:t>
            </a:r>
          </a:p>
        </p:txBody>
      </p:sp>
      <p:sp>
        <p:nvSpPr>
          <p:cNvPr id="32" name="Forma libre 40"/>
          <p:cNvSpPr/>
          <p:nvPr/>
        </p:nvSpPr>
        <p:spPr>
          <a:xfrm>
            <a:off x="6174818" y="2580405"/>
            <a:ext cx="418861" cy="648479"/>
          </a:xfrm>
          <a:custGeom>
            <a:avLst/>
            <a:gdLst>
              <a:gd name="connsiteX0" fmla="*/ 540465 w 567489"/>
              <a:gd name="connsiteY0" fmla="*/ 0 h 689008"/>
              <a:gd name="connsiteX1" fmla="*/ 0 w 567489"/>
              <a:gd name="connsiteY1" fmla="*/ 13510 h 689008"/>
              <a:gd name="connsiteX2" fmla="*/ 0 w 567489"/>
              <a:gd name="connsiteY2" fmla="*/ 689008 h 689008"/>
              <a:gd name="connsiteX3" fmla="*/ 567489 w 567489"/>
              <a:gd name="connsiteY3" fmla="*/ 689008 h 689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489" h="689008">
                <a:moveTo>
                  <a:pt x="540465" y="0"/>
                </a:moveTo>
                <a:lnTo>
                  <a:pt x="0" y="13510"/>
                </a:lnTo>
                <a:lnTo>
                  <a:pt x="0" y="689008"/>
                </a:lnTo>
                <a:lnTo>
                  <a:pt x="567489" y="689008"/>
                </a:ln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3" name="Conector recto de flecha 42"/>
          <p:cNvCxnSpPr/>
          <p:nvPr/>
        </p:nvCxnSpPr>
        <p:spPr>
          <a:xfrm rot="5400000" flipH="1" flipV="1">
            <a:off x="6093769" y="4458290"/>
            <a:ext cx="32424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45"/>
          <p:cNvSpPr txBox="1"/>
          <p:nvPr/>
        </p:nvSpPr>
        <p:spPr>
          <a:xfrm>
            <a:off x="5593817" y="4809550"/>
            <a:ext cx="1307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value of the</a:t>
            </a:r>
          </a:p>
          <a:p>
            <a:pPr algn="ctr"/>
            <a:r>
              <a:rPr lang="en-US"/>
              <a:t>first pixel</a:t>
            </a:r>
          </a:p>
        </p:txBody>
      </p:sp>
      <p:sp>
        <p:nvSpPr>
          <p:cNvPr id="35" name="Forma libre 58"/>
          <p:cNvSpPr/>
          <p:nvPr/>
        </p:nvSpPr>
        <p:spPr>
          <a:xfrm>
            <a:off x="6461125" y="33178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6" name="Forma libre 59"/>
          <p:cNvSpPr/>
          <p:nvPr/>
        </p:nvSpPr>
        <p:spPr>
          <a:xfrm flipH="1">
            <a:off x="8709025" y="32924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CuadroTexto 62"/>
          <p:cNvSpPr txBox="1"/>
          <p:nvPr/>
        </p:nvSpPr>
        <p:spPr>
          <a:xfrm>
            <a:off x="5094366" y="3592686"/>
            <a:ext cx="6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P</a:t>
            </a:r>
            <a:r>
              <a:rPr lang="es-ES_tradnl" baseline="-25000" dirty="0"/>
              <a:t>10</a:t>
            </a:r>
            <a:r>
              <a:rPr lang="es-ES_tradnl" dirty="0"/>
              <a:t> =</a:t>
            </a:r>
            <a:endParaRPr lang="es-ES_tradnl" baseline="-25000" dirty="0"/>
          </a:p>
        </p:txBody>
      </p:sp>
    </p:spTree>
    <p:extLst>
      <p:ext uri="{BB962C8B-B14F-4D97-AF65-F5344CB8AC3E}">
        <p14:creationId xmlns:p14="http://schemas.microsoft.com/office/powerpoint/2010/main" val="2725239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43000" y="3124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1	0	1	2</a:t>
            </a:r>
          </a:p>
          <a:p>
            <a:r>
              <a:rPr lang="es-ES_tradnl" dirty="0"/>
              <a:t>1	1	0	0</a:t>
            </a:r>
          </a:p>
          <a:p>
            <a:r>
              <a:rPr lang="es-ES_tradnl" dirty="0"/>
              <a:t>0	2	1	0</a:t>
            </a:r>
          </a:p>
          <a:p>
            <a:r>
              <a:rPr lang="es-ES_tradnl" dirty="0"/>
              <a:t>0	2	0	2	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762000" y="2667000"/>
            <a:ext cx="4038600" cy="2133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304800" y="3505200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I =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685800" y="1639669"/>
            <a:ext cx="678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Example:</a:t>
            </a:r>
          </a:p>
          <a:p>
            <a:r>
              <a:rPr lang="en-US"/>
              <a:t>Given an imagen I, the co-ccurrence matrix P</a:t>
            </a:r>
            <a:r>
              <a:rPr lang="en-US" baseline="-25000"/>
              <a:t>10</a:t>
            </a:r>
            <a:r>
              <a:rPr lang="en-US"/>
              <a:t> is computed as follows:</a:t>
            </a:r>
            <a:endParaRPr lang="en-US" baseline="-25000"/>
          </a:p>
        </p:txBody>
      </p:sp>
      <p:sp>
        <p:nvSpPr>
          <p:cNvPr id="17" name="CuadroTexto 11"/>
          <p:cNvSpPr txBox="1"/>
          <p:nvPr/>
        </p:nvSpPr>
        <p:spPr>
          <a:xfrm>
            <a:off x="673101" y="57527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Co-occurrence matrices</a:t>
            </a:r>
          </a:p>
          <a:p>
            <a:r>
              <a:rPr lang="en-US" dirty="0"/>
              <a:t>They measure how is the distribution of co-occurring of pairs of pixels in an image.</a:t>
            </a:r>
          </a:p>
        </p:txBody>
      </p:sp>
      <p:sp>
        <p:nvSpPr>
          <p:cNvPr id="29" name="CuadroTexto 24"/>
          <p:cNvSpPr txBox="1"/>
          <p:nvPr/>
        </p:nvSpPr>
        <p:spPr>
          <a:xfrm>
            <a:off x="5673186" y="301991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 	</a:t>
            </a:r>
            <a:r>
              <a:rPr lang="es-ES_tradnl" dirty="0">
                <a:solidFill>
                  <a:schemeClr val="bg1">
                    <a:lumMod val="75000"/>
                  </a:schemeClr>
                </a:solidFill>
              </a:rPr>
              <a:t>0	1	2</a:t>
            </a:r>
          </a:p>
          <a:p>
            <a:r>
              <a:rPr lang="es-ES_tradnl" dirty="0"/>
              <a:t>         </a:t>
            </a:r>
            <a:r>
              <a:rPr lang="es-ES_tradnl" dirty="0">
                <a:solidFill>
                  <a:srgbClr val="BFBFBF"/>
                </a:solidFill>
              </a:rPr>
              <a:t>0</a:t>
            </a:r>
            <a:r>
              <a:rPr lang="es-ES_tradnl" dirty="0"/>
              <a:t>	?	?	?</a:t>
            </a:r>
          </a:p>
          <a:p>
            <a:r>
              <a:rPr lang="es-ES_tradnl" dirty="0"/>
              <a:t>         </a:t>
            </a:r>
            <a:r>
              <a:rPr lang="es-ES_tradnl" dirty="0">
                <a:solidFill>
                  <a:srgbClr val="BFBFBF"/>
                </a:solidFill>
              </a:rPr>
              <a:t>1</a:t>
            </a:r>
            <a:r>
              <a:rPr lang="es-ES_tradnl" dirty="0"/>
              <a:t>	?	?	?</a:t>
            </a:r>
          </a:p>
          <a:p>
            <a:r>
              <a:rPr lang="es-ES_tradnl" dirty="0"/>
              <a:t>         </a:t>
            </a:r>
            <a:r>
              <a:rPr lang="es-ES_tradnl" dirty="0">
                <a:solidFill>
                  <a:srgbClr val="BFBFBF"/>
                </a:solidFill>
              </a:rPr>
              <a:t>2</a:t>
            </a:r>
            <a:r>
              <a:rPr lang="es-ES_tradnl" dirty="0"/>
              <a:t>	?	?	?	</a:t>
            </a:r>
          </a:p>
        </p:txBody>
      </p:sp>
      <p:sp>
        <p:nvSpPr>
          <p:cNvPr id="30" name="Rectángulo 25"/>
          <p:cNvSpPr/>
          <p:nvPr/>
        </p:nvSpPr>
        <p:spPr>
          <a:xfrm>
            <a:off x="6602799" y="3359799"/>
            <a:ext cx="2112207" cy="8958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CuadroTexto 27"/>
          <p:cNvSpPr txBox="1"/>
          <p:nvPr/>
        </p:nvSpPr>
        <p:spPr>
          <a:xfrm>
            <a:off x="6454097" y="2286976"/>
            <a:ext cx="13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value of the</a:t>
            </a:r>
          </a:p>
          <a:p>
            <a:pPr algn="ctr"/>
            <a:r>
              <a:rPr lang="en-US"/>
              <a:t>second pixel</a:t>
            </a:r>
          </a:p>
        </p:txBody>
      </p:sp>
      <p:sp>
        <p:nvSpPr>
          <p:cNvPr id="32" name="Forma libre 40"/>
          <p:cNvSpPr/>
          <p:nvPr/>
        </p:nvSpPr>
        <p:spPr>
          <a:xfrm>
            <a:off x="6174818" y="2580405"/>
            <a:ext cx="418861" cy="648479"/>
          </a:xfrm>
          <a:custGeom>
            <a:avLst/>
            <a:gdLst>
              <a:gd name="connsiteX0" fmla="*/ 540465 w 567489"/>
              <a:gd name="connsiteY0" fmla="*/ 0 h 689008"/>
              <a:gd name="connsiteX1" fmla="*/ 0 w 567489"/>
              <a:gd name="connsiteY1" fmla="*/ 13510 h 689008"/>
              <a:gd name="connsiteX2" fmla="*/ 0 w 567489"/>
              <a:gd name="connsiteY2" fmla="*/ 689008 h 689008"/>
              <a:gd name="connsiteX3" fmla="*/ 567489 w 567489"/>
              <a:gd name="connsiteY3" fmla="*/ 689008 h 689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489" h="689008">
                <a:moveTo>
                  <a:pt x="540465" y="0"/>
                </a:moveTo>
                <a:lnTo>
                  <a:pt x="0" y="13510"/>
                </a:lnTo>
                <a:lnTo>
                  <a:pt x="0" y="689008"/>
                </a:lnTo>
                <a:lnTo>
                  <a:pt x="567489" y="689008"/>
                </a:ln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3" name="Conector recto de flecha 42"/>
          <p:cNvCxnSpPr/>
          <p:nvPr/>
        </p:nvCxnSpPr>
        <p:spPr>
          <a:xfrm rot="5400000" flipH="1" flipV="1">
            <a:off x="6093769" y="4458290"/>
            <a:ext cx="32424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45"/>
          <p:cNvSpPr txBox="1"/>
          <p:nvPr/>
        </p:nvSpPr>
        <p:spPr>
          <a:xfrm>
            <a:off x="5593817" y="4809550"/>
            <a:ext cx="1307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value of the</a:t>
            </a:r>
          </a:p>
          <a:p>
            <a:pPr algn="ctr"/>
            <a:r>
              <a:rPr lang="en-US"/>
              <a:t>first pixel</a:t>
            </a:r>
          </a:p>
        </p:txBody>
      </p:sp>
      <p:sp>
        <p:nvSpPr>
          <p:cNvPr id="35" name="Forma libre 58"/>
          <p:cNvSpPr/>
          <p:nvPr/>
        </p:nvSpPr>
        <p:spPr>
          <a:xfrm>
            <a:off x="6461125" y="33178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6" name="Forma libre 59"/>
          <p:cNvSpPr/>
          <p:nvPr/>
        </p:nvSpPr>
        <p:spPr>
          <a:xfrm flipH="1">
            <a:off x="8709025" y="3292475"/>
            <a:ext cx="130175" cy="1019175"/>
          </a:xfrm>
          <a:custGeom>
            <a:avLst/>
            <a:gdLst>
              <a:gd name="connsiteX0" fmla="*/ 130175 w 130175"/>
              <a:gd name="connsiteY0" fmla="*/ 0 h 1019175"/>
              <a:gd name="connsiteX1" fmla="*/ 3175 w 130175"/>
              <a:gd name="connsiteY1" fmla="*/ 0 h 1019175"/>
              <a:gd name="connsiteX2" fmla="*/ 0 w 130175"/>
              <a:gd name="connsiteY2" fmla="*/ 1019175 h 1019175"/>
              <a:gd name="connsiteX3" fmla="*/ 127000 w 130175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019175">
                <a:moveTo>
                  <a:pt x="130175" y="0"/>
                </a:moveTo>
                <a:lnTo>
                  <a:pt x="3175" y="0"/>
                </a:lnTo>
                <a:cubicBezTo>
                  <a:pt x="2117" y="339725"/>
                  <a:pt x="0" y="1019175"/>
                  <a:pt x="0" y="1019175"/>
                </a:cubicBezTo>
                <a:lnTo>
                  <a:pt x="127000" y="101917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CuadroTexto 62"/>
          <p:cNvSpPr txBox="1"/>
          <p:nvPr/>
        </p:nvSpPr>
        <p:spPr>
          <a:xfrm>
            <a:off x="5094366" y="3592686"/>
            <a:ext cx="6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P</a:t>
            </a:r>
            <a:r>
              <a:rPr lang="es-ES_tradnl" baseline="-25000" dirty="0"/>
              <a:t>10</a:t>
            </a:r>
            <a:r>
              <a:rPr lang="es-ES_tradnl" dirty="0"/>
              <a:t> =</a:t>
            </a:r>
            <a:endParaRPr lang="es-ES_tradnl" baseline="-25000" dirty="0"/>
          </a:p>
        </p:txBody>
      </p:sp>
      <p:grpSp>
        <p:nvGrpSpPr>
          <p:cNvPr id="18" name="Agrupar 52"/>
          <p:cNvGrpSpPr/>
          <p:nvPr/>
        </p:nvGrpSpPr>
        <p:grpSpPr>
          <a:xfrm>
            <a:off x="5634351" y="3448834"/>
            <a:ext cx="445883" cy="646331"/>
            <a:chOff x="878256" y="5647169"/>
            <a:chExt cx="445883" cy="646331"/>
          </a:xfrm>
        </p:grpSpPr>
        <p:sp>
          <p:nvSpPr>
            <p:cNvPr id="19" name="CuadroTexto 49"/>
            <p:cNvSpPr txBox="1"/>
            <p:nvPr/>
          </p:nvSpPr>
          <p:spPr>
            <a:xfrm>
              <a:off x="878256" y="5647169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dirty="0"/>
                <a:t>1</a:t>
              </a:r>
            </a:p>
            <a:p>
              <a:pPr algn="ctr"/>
              <a:r>
                <a:rPr lang="es-ES_tradnl" dirty="0"/>
                <a:t>12</a:t>
              </a:r>
            </a:p>
          </p:txBody>
        </p:sp>
        <p:cxnSp>
          <p:nvCxnSpPr>
            <p:cNvPr id="20" name="Conector recto 51"/>
            <p:cNvCxnSpPr/>
            <p:nvPr/>
          </p:nvCxnSpPr>
          <p:spPr>
            <a:xfrm>
              <a:off x="891767" y="5984918"/>
              <a:ext cx="43237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uadroTexto 53"/>
          <p:cNvSpPr txBox="1"/>
          <p:nvPr/>
        </p:nvSpPr>
        <p:spPr>
          <a:xfrm>
            <a:off x="3093499" y="5259169"/>
            <a:ext cx="1482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normalization</a:t>
            </a:r>
          </a:p>
        </p:txBody>
      </p:sp>
      <p:cxnSp>
        <p:nvCxnSpPr>
          <p:cNvPr id="22" name="Conector recto de flecha 54"/>
          <p:cNvCxnSpPr>
            <a:endCxn id="23" idx="3"/>
          </p:cNvCxnSpPr>
          <p:nvPr/>
        </p:nvCxnSpPr>
        <p:spPr>
          <a:xfrm flipV="1">
            <a:off x="4435589" y="4040380"/>
            <a:ext cx="1237510" cy="1232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Elipse 56"/>
          <p:cNvSpPr/>
          <p:nvPr/>
        </p:nvSpPr>
        <p:spPr>
          <a:xfrm>
            <a:off x="5610200" y="3408304"/>
            <a:ext cx="429502" cy="74052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103713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2580</Words>
  <Application>Microsoft Macintosh PowerPoint</Application>
  <PresentationFormat>On-screen Show (4:3)</PresentationFormat>
  <Paragraphs>480</Paragraphs>
  <Slides>33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LM Roman 10 Regular</vt:lpstr>
      <vt:lpstr>Times New Roman</vt:lpstr>
      <vt:lpstr>Trebuchet MS</vt:lpstr>
      <vt:lpstr>Wingdings</vt:lpstr>
      <vt:lpstr>Tema de Office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Ingeniería - P.Universidad Católica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</dc:creator>
  <cp:lastModifiedBy>Domingo Mery</cp:lastModifiedBy>
  <cp:revision>38</cp:revision>
  <dcterms:created xsi:type="dcterms:W3CDTF">2012-03-29T14:01:40Z</dcterms:created>
  <dcterms:modified xsi:type="dcterms:W3CDTF">2020-03-26T13:29:24Z</dcterms:modified>
</cp:coreProperties>
</file>