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42" r:id="rId2"/>
    <p:sldId id="460" r:id="rId3"/>
    <p:sldId id="451" r:id="rId4"/>
    <p:sldId id="452" r:id="rId5"/>
    <p:sldId id="461" r:id="rId6"/>
    <p:sldId id="45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7" r:id="rId15"/>
    <p:sldId id="459" r:id="rId16"/>
    <p:sldId id="45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7"/>
    <a:srgbClr val="19C58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680" autoAdjust="0"/>
  </p:normalViewPr>
  <p:slideViewPr>
    <p:cSldViewPr snapToGrid="0">
      <p:cViewPr varScale="1">
        <p:scale>
          <a:sx n="111" d="100"/>
          <a:sy n="111" d="100"/>
        </p:scale>
        <p:origin x="21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x'\\ y'\\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f_2/f_1 &amp; 0 &amp; 0\\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f_2/f_1 &amp; 0 \\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x\\ y\\ 1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Homography</a:t>
            </a:r>
            <a:endParaRPr lang="en-US" sz="1200" b="1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1C1B05F-52E8-4643-97BD-DD637E06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22" y="1690179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78" y="1512171"/>
            <a:ext cx="2384715" cy="318176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4" y="1539191"/>
            <a:ext cx="2335392" cy="3118032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rot="5400000">
            <a:off x="-8469" y="22225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rot="5400000">
            <a:off x="4140202" y="22394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85798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4834465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72533" y="25188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794908" y="10626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569883" y="24743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992258" y="10181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9" name="Elipse 28"/>
          <p:cNvSpPr/>
          <p:nvPr/>
        </p:nvSpPr>
        <p:spPr>
          <a:xfrm>
            <a:off x="2586563" y="40154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Elipse 29"/>
          <p:cNvSpPr/>
          <p:nvPr/>
        </p:nvSpPr>
        <p:spPr>
          <a:xfrm>
            <a:off x="7213634" y="146753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30"/>
          <p:cNvSpPr txBox="1"/>
          <p:nvPr/>
        </p:nvSpPr>
        <p:spPr>
          <a:xfrm>
            <a:off x="2155141" y="35758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r>
              <a:rPr lang="es-ES_tradnl" dirty="0">
                <a:solidFill>
                  <a:schemeClr val="bg1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760597" y="147176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endParaRPr lang="es-ES_tradnl" baseline="-25000" dirty="0">
              <a:solidFill>
                <a:srgbClr val="F2F2F2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064707" y="20029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173765" y="211729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1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7" name="Elipse 36"/>
          <p:cNvSpPr/>
          <p:nvPr/>
        </p:nvSpPr>
        <p:spPr>
          <a:xfrm>
            <a:off x="1120671" y="379282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CuadroTexto 37"/>
          <p:cNvSpPr txBox="1"/>
          <p:nvPr/>
        </p:nvSpPr>
        <p:spPr>
          <a:xfrm>
            <a:off x="1189193" y="350182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2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9" name="Elipse 38"/>
          <p:cNvSpPr/>
          <p:nvPr/>
        </p:nvSpPr>
        <p:spPr>
          <a:xfrm>
            <a:off x="2445987" y="159471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CuadroTexto 39"/>
          <p:cNvSpPr txBox="1"/>
          <p:nvPr/>
        </p:nvSpPr>
        <p:spPr>
          <a:xfrm>
            <a:off x="1974029" y="16684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1" name="Elipse 40"/>
          <p:cNvSpPr/>
          <p:nvPr/>
        </p:nvSpPr>
        <p:spPr>
          <a:xfrm>
            <a:off x="4882810" y="45784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CuadroTexto 41"/>
          <p:cNvSpPr txBox="1"/>
          <p:nvPr/>
        </p:nvSpPr>
        <p:spPr>
          <a:xfrm>
            <a:off x="5010789" y="402877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4827138" y="14834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CuadroTexto 43"/>
          <p:cNvSpPr txBox="1"/>
          <p:nvPr/>
        </p:nvSpPr>
        <p:spPr>
          <a:xfrm>
            <a:off x="4846209" y="152580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lang="es-ES_tradnl" baseline="-25000" dirty="0">
              <a:solidFill>
                <a:srgbClr val="FFFFFF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7242282" y="45673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CuadroTexto 45"/>
          <p:cNvSpPr txBox="1"/>
          <p:nvPr/>
        </p:nvSpPr>
        <p:spPr>
          <a:xfrm>
            <a:off x="6775733" y="408524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393700" y="4673860"/>
            <a:ext cx="2990850" cy="1968500"/>
            <a:chOff x="393700" y="4457700"/>
            <a:chExt cx="2990850" cy="1968500"/>
          </a:xfrm>
        </p:grpSpPr>
        <p:pic>
          <p:nvPicPr>
            <p:cNvPr id="48" name="Imagen 47" descr="Screen Shot 2012-08-14 at 11.09.34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50" y="4457700"/>
              <a:ext cx="2679700" cy="1574800"/>
            </a:xfrm>
            <a:prstGeom prst="rect">
              <a:avLst/>
            </a:prstGeom>
          </p:spPr>
        </p:pic>
        <p:pic>
          <p:nvPicPr>
            <p:cNvPr id="53" name="Imagen 52" descr="Screen Shot 2012-08-14 at 11.15.56 A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700" y="5733774"/>
              <a:ext cx="419100" cy="692426"/>
            </a:xfrm>
            <a:prstGeom prst="rect">
              <a:avLst/>
            </a:prstGeom>
          </p:spPr>
        </p:pic>
        <p:cxnSp>
          <p:nvCxnSpPr>
            <p:cNvPr id="54" name="Conector recto 53"/>
            <p:cNvCxnSpPr/>
            <p:nvPr/>
          </p:nvCxnSpPr>
          <p:spPr>
            <a:xfrm flipV="1">
              <a:off x="838200" y="5918200"/>
              <a:ext cx="273050" cy="133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Agrupar 57"/>
          <p:cNvGrpSpPr/>
          <p:nvPr/>
        </p:nvGrpSpPr>
        <p:grpSpPr>
          <a:xfrm>
            <a:off x="3860800" y="5021070"/>
            <a:ext cx="3563136" cy="1104900"/>
            <a:chOff x="3860800" y="4521200"/>
            <a:chExt cx="3563136" cy="1104900"/>
          </a:xfrm>
        </p:grpSpPr>
        <p:pic>
          <p:nvPicPr>
            <p:cNvPr id="49" name="Imagen 48" descr="Screen Shot 2012-08-14 at 11.13.10 A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7150" y="5194300"/>
              <a:ext cx="2197100" cy="431800"/>
            </a:xfrm>
            <a:prstGeom prst="rect">
              <a:avLst/>
            </a:prstGeom>
          </p:spPr>
        </p:pic>
        <p:sp>
          <p:nvSpPr>
            <p:cNvPr id="50" name="Rectángulo 49"/>
            <p:cNvSpPr/>
            <p:nvPr/>
          </p:nvSpPr>
          <p:spPr>
            <a:xfrm>
              <a:off x="5270500" y="51181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1" name="Imagen 50" descr="Screen Shot 2012-08-14 at 11.14.32 A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60800" y="4673600"/>
              <a:ext cx="1270000" cy="406400"/>
            </a:xfrm>
            <a:prstGeom prst="rect">
              <a:avLst/>
            </a:prstGeom>
          </p:spPr>
        </p:pic>
        <p:sp>
          <p:nvSpPr>
            <p:cNvPr id="52" name="Rectángulo 51"/>
            <p:cNvSpPr/>
            <p:nvPr/>
          </p:nvSpPr>
          <p:spPr>
            <a:xfrm>
              <a:off x="4349750" y="45212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134100" y="4610100"/>
              <a:ext cx="128983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= 4</a:t>
              </a:r>
            </a:p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&gt; 4</a:t>
              </a: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7749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72200" y="30226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/>
          <p:cNvSpPr txBox="1"/>
          <p:nvPr/>
        </p:nvSpPr>
        <p:spPr>
          <a:xfrm>
            <a:off x="6692900" y="2044700"/>
            <a:ext cx="1449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Times New Roman"/>
                <a:cs typeface="Times New Roman"/>
              </a:rPr>
              <a:t>Pixel</a:t>
            </a:r>
            <a:r>
              <a:rPr lang="es-ES_tradnl" sz="2400" dirty="0">
                <a:latin typeface="Times New Roman"/>
                <a:cs typeface="Times New Roman"/>
              </a:rPr>
              <a:t> (</a:t>
            </a:r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dirty="0" err="1">
                <a:latin typeface="Times New Roman"/>
                <a:cs typeface="Times New Roman"/>
              </a:rPr>
              <a:t>,</a:t>
            </a:r>
            <a:r>
              <a:rPr lang="es-ES_tradnl" sz="2400" i="1" dirty="0" err="1">
                <a:latin typeface="Times New Roman"/>
                <a:cs typeface="Times New Roman"/>
              </a:rPr>
              <a:t>y</a:t>
            </a:r>
            <a:r>
              <a:rPr lang="es-ES_tradnl" sz="2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68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2311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1168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2311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Elipse 9"/>
          <p:cNvSpPr/>
          <p:nvPr/>
        </p:nvSpPr>
        <p:spPr>
          <a:xfrm>
            <a:off x="6637846" y="342900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CuadroTexto 10"/>
          <p:cNvSpPr txBox="1"/>
          <p:nvPr/>
        </p:nvSpPr>
        <p:spPr>
          <a:xfrm>
            <a:off x="6644217" y="3433233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926417" y="363008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 </a:t>
            </a:r>
            <a:r>
              <a:rPr lang="es-ES_tradnl" sz="2400" dirty="0">
                <a:latin typeface="Times New Roman"/>
                <a:cs typeface="Times New Roman"/>
              </a:rPr>
              <a:t>=</a:t>
            </a:r>
            <a:r>
              <a:rPr lang="es-ES_tradnl" sz="2400" b="1" dirty="0">
                <a:latin typeface="Times New Roman"/>
                <a:cs typeface="Times New Roman"/>
              </a:rPr>
              <a:t> </a:t>
            </a:r>
            <a:r>
              <a:rPr lang="es-ES_tradnl" sz="2400" b="1" dirty="0" err="1">
                <a:latin typeface="Times New Roman"/>
                <a:cs typeface="Times New Roman"/>
              </a:rPr>
              <a:t>Hm</a:t>
            </a:r>
            <a:endParaRPr lang="es-ES_tradnl" dirty="0"/>
          </a:p>
        </p:txBody>
      </p:sp>
      <p:sp>
        <p:nvSpPr>
          <p:cNvPr id="13" name="Forma libre 12"/>
          <p:cNvSpPr/>
          <p:nvPr/>
        </p:nvSpPr>
        <p:spPr>
          <a:xfrm>
            <a:off x="2667000" y="3683000"/>
            <a:ext cx="3911600" cy="624417"/>
          </a:xfrm>
          <a:custGeom>
            <a:avLst/>
            <a:gdLst>
              <a:gd name="connsiteX0" fmla="*/ 3911600 w 3911600"/>
              <a:gd name="connsiteY0" fmla="*/ 12700 h 624417"/>
              <a:gd name="connsiteX1" fmla="*/ 1917700 w 3911600"/>
              <a:gd name="connsiteY1" fmla="*/ 622300 h 624417"/>
              <a:gd name="connsiteX2" fmla="*/ 0 w 3911600"/>
              <a:gd name="connsiteY2" fmla="*/ 0 h 6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600" h="624417">
                <a:moveTo>
                  <a:pt x="3911600" y="12700"/>
                </a:moveTo>
                <a:cubicBezTo>
                  <a:pt x="3240616" y="318558"/>
                  <a:pt x="2569633" y="624417"/>
                  <a:pt x="1917700" y="622300"/>
                </a:cubicBezTo>
                <a:cubicBezTo>
                  <a:pt x="1265767" y="620183"/>
                  <a:pt x="0" y="0"/>
                  <a:pt x="0" y="0"/>
                </a:cubicBezTo>
              </a:path>
            </a:pathLst>
          </a:custGeom>
          <a:ln>
            <a:solidFill>
              <a:srgbClr val="0D0D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/>
          <p:cNvSpPr/>
          <p:nvPr/>
        </p:nvSpPr>
        <p:spPr>
          <a:xfrm>
            <a:off x="2561146" y="355600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CuadroTexto 14"/>
          <p:cNvSpPr txBox="1"/>
          <p:nvPr/>
        </p:nvSpPr>
        <p:spPr>
          <a:xfrm>
            <a:off x="2491317" y="3674533"/>
            <a:ext cx="54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768600" y="1778000"/>
            <a:ext cx="206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Times New Roman"/>
                <a:cs typeface="Times New Roman"/>
              </a:rPr>
              <a:t>subpixel</a:t>
            </a:r>
            <a:r>
              <a:rPr lang="es-ES_tradnl" sz="2400" dirty="0">
                <a:latin typeface="Times New Roman"/>
                <a:cs typeface="Times New Roman"/>
              </a:rPr>
              <a:t> (</a:t>
            </a:r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  <a:r>
              <a:rPr lang="es-ES_tradnl" sz="2400" dirty="0">
                <a:latin typeface="Times New Roman"/>
                <a:cs typeface="Times New Roman"/>
              </a:rPr>
              <a:t>,</a:t>
            </a:r>
            <a:r>
              <a:rPr lang="es-ES_tradnl" sz="2400" i="1" dirty="0">
                <a:latin typeface="Times New Roman"/>
                <a:cs typeface="Times New Roman"/>
              </a:rPr>
              <a:t>y’</a:t>
            </a:r>
            <a:r>
              <a:rPr lang="es-ES_tradnl" sz="24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8" name="Conector recto 17"/>
          <p:cNvCxnSpPr/>
          <p:nvPr/>
        </p:nvCxnSpPr>
        <p:spPr>
          <a:xfrm rot="5400000">
            <a:off x="2489200" y="2540000"/>
            <a:ext cx="1181100" cy="74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rot="5400000">
            <a:off x="6591300" y="2705100"/>
            <a:ext cx="800100" cy="520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9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/>
          <p:cNvGrpSpPr/>
          <p:nvPr/>
        </p:nvGrpSpPr>
        <p:grpSpPr>
          <a:xfrm>
            <a:off x="4533900" y="1733550"/>
            <a:ext cx="4611984" cy="4184650"/>
            <a:chOff x="4533900" y="1733550"/>
            <a:chExt cx="4611984" cy="4184650"/>
          </a:xfrm>
        </p:grpSpPr>
        <p:pic>
          <p:nvPicPr>
            <p:cNvPr id="25" name="Imagen 24" descr="Screen Shot 2012-08-14 at 11.31.19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900" y="1733550"/>
              <a:ext cx="4611984" cy="4184650"/>
            </a:xfrm>
            <a:prstGeom prst="rect">
              <a:avLst/>
            </a:prstGeom>
          </p:spPr>
        </p:pic>
        <p:cxnSp>
          <p:nvCxnSpPr>
            <p:cNvPr id="27" name="Conector recto 26"/>
            <p:cNvCxnSpPr/>
            <p:nvPr/>
          </p:nvCxnSpPr>
          <p:spPr>
            <a:xfrm>
              <a:off x="5334000" y="4127500"/>
              <a:ext cx="2933700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 rot="5400000" flipH="1" flipV="1">
              <a:off x="6223000" y="3797300"/>
              <a:ext cx="2578100" cy="127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68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2311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1168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2311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/>
          <p:cNvSpPr/>
          <p:nvPr/>
        </p:nvSpPr>
        <p:spPr>
          <a:xfrm>
            <a:off x="2561146" y="355600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2768600" y="1778000"/>
            <a:ext cx="206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Times New Roman"/>
                <a:cs typeface="Times New Roman"/>
              </a:rPr>
              <a:t>subpixel</a:t>
            </a:r>
            <a:r>
              <a:rPr lang="es-ES_tradnl" sz="2400" dirty="0">
                <a:latin typeface="Times New Roman"/>
                <a:cs typeface="Times New Roman"/>
              </a:rPr>
              <a:t> (</a:t>
            </a:r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  <a:r>
              <a:rPr lang="es-ES_tradnl" sz="2400" dirty="0">
                <a:latin typeface="Times New Roman"/>
                <a:cs typeface="Times New Roman"/>
              </a:rPr>
              <a:t>,</a:t>
            </a:r>
            <a:r>
              <a:rPr lang="es-ES_tradnl" sz="2400" i="1" dirty="0">
                <a:latin typeface="Times New Roman"/>
                <a:cs typeface="Times New Roman"/>
              </a:rPr>
              <a:t>y’</a:t>
            </a:r>
            <a:r>
              <a:rPr lang="es-ES_tradnl" sz="24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8" name="Conector recto 17"/>
          <p:cNvCxnSpPr/>
          <p:nvPr/>
        </p:nvCxnSpPr>
        <p:spPr>
          <a:xfrm rot="5400000">
            <a:off x="2489200" y="2540000"/>
            <a:ext cx="1181100" cy="74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764346" y="28702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Elipse 20"/>
          <p:cNvSpPr/>
          <p:nvPr/>
        </p:nvSpPr>
        <p:spPr>
          <a:xfrm>
            <a:off x="2751646" y="38481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Elipse 21"/>
          <p:cNvSpPr/>
          <p:nvPr/>
        </p:nvSpPr>
        <p:spPr>
          <a:xfrm>
            <a:off x="1659446" y="28829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Elipse 22"/>
          <p:cNvSpPr/>
          <p:nvPr/>
        </p:nvSpPr>
        <p:spPr>
          <a:xfrm>
            <a:off x="1646746" y="38608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Rectángulo 23"/>
          <p:cNvSpPr/>
          <p:nvPr/>
        </p:nvSpPr>
        <p:spPr>
          <a:xfrm>
            <a:off x="1714500" y="2959100"/>
            <a:ext cx="1092200" cy="1003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27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2" name="Imagen 21" descr="Screen Shot 2012-08-14 at 11.22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742"/>
            <a:ext cx="9144000" cy="43911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2424" y="1883964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898075"/>
            <a:ext cx="773289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425" y="2489301"/>
            <a:ext cx="954876" cy="3084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3878" y="3151139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137" y="3756476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1137" y="4968552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 descr="Screen Shot 2014-11-09 at 2.1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2" y="2998268"/>
            <a:ext cx="3306305" cy="1909544"/>
          </a:xfrm>
          <a:prstGeom prst="rect">
            <a:avLst/>
          </a:prstGeom>
        </p:spPr>
      </p:pic>
      <p:pic>
        <p:nvPicPr>
          <p:cNvPr id="8" name="Picture 7" descr="Screen Shot 2014-11-09 at 2.1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46" y="2998268"/>
            <a:ext cx="3293106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72650" y="3976910"/>
            <a:ext cx="7442196" cy="511229"/>
            <a:chOff x="672650" y="3976910"/>
            <a:chExt cx="7442196" cy="511229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72650" y="3976910"/>
              <a:ext cx="3298674" cy="511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31846" y="4378087"/>
              <a:ext cx="3283000" cy="454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58462" y="3535620"/>
            <a:ext cx="7467146" cy="417420"/>
            <a:chOff x="662117" y="4271161"/>
            <a:chExt cx="7467146" cy="417420"/>
          </a:xfrm>
        </p:grpSpPr>
        <p:cxnSp>
          <p:nvCxnSpPr>
            <p:cNvPr id="20" name="Straight Connector 19"/>
            <p:cNvCxnSpPr>
              <a:stCxn id="6" idx="1"/>
            </p:cNvCxnSpPr>
            <p:nvPr/>
          </p:nvCxnSpPr>
          <p:spPr>
            <a:xfrm flipV="1">
              <a:off x="662117" y="4271161"/>
              <a:ext cx="3296718" cy="41742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31846" y="4378087"/>
              <a:ext cx="3297417" cy="1684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4807" y="3035144"/>
            <a:ext cx="7465420" cy="499861"/>
            <a:chOff x="662117" y="4188720"/>
            <a:chExt cx="7465420" cy="49986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62117" y="4323257"/>
              <a:ext cx="3305754" cy="36532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50388" y="4188720"/>
              <a:ext cx="3277149" cy="161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2710" y="3347965"/>
            <a:ext cx="7451078" cy="1465290"/>
            <a:chOff x="540310" y="3195565"/>
            <a:chExt cx="7451078" cy="14652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40310" y="3612951"/>
              <a:ext cx="3277054" cy="43514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96573" y="3195565"/>
              <a:ext cx="3294815" cy="14652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4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49313" y="3169456"/>
            <a:ext cx="3382962" cy="223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3100391"/>
            <a:ext cx="4132263" cy="2319338"/>
            <a:chOff x="2688" y="1863"/>
            <a:chExt cx="2603" cy="1461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145" y="1863"/>
              <a:ext cx="2146" cy="1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61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92364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142" y="2634445"/>
            <a:ext cx="5409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DEMO in MATLAB</a:t>
            </a: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r>
              <a:rPr lang="en-US" dirty="0">
                <a:latin typeface="Trebuchet MS"/>
                <a:cs typeface="Trebuchet MS"/>
              </a:rPr>
              <a:t>Use </a:t>
            </a:r>
            <a:r>
              <a:rPr lang="en-US" dirty="0" err="1">
                <a:latin typeface="Trebuchet MS"/>
                <a:cs typeface="Trebuchet MS"/>
              </a:rPr>
              <a:t>Bmv_guihomography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r>
              <a:rPr lang="en-US" dirty="0">
                <a:latin typeface="Trebuchet MS"/>
                <a:cs typeface="Trebuchet MS"/>
              </a:rPr>
              <a:t>Load image ‘</a:t>
            </a:r>
            <a:r>
              <a:rPr lang="en-US" dirty="0" err="1">
                <a:latin typeface="Trebuchet MS"/>
                <a:cs typeface="Trebuchet MS"/>
              </a:rPr>
              <a:t>painting.png</a:t>
            </a:r>
            <a:r>
              <a:rPr lang="en-US" dirty="0">
                <a:latin typeface="Trebuchet MS"/>
                <a:cs typeface="Trebuchet MS"/>
              </a:rPr>
              <a:t>’ from directory ‘images’</a:t>
            </a:r>
          </a:p>
        </p:txBody>
      </p:sp>
    </p:spTree>
    <p:extLst>
      <p:ext uri="{BB962C8B-B14F-4D97-AF65-F5344CB8AC3E}">
        <p14:creationId xmlns:p14="http://schemas.microsoft.com/office/powerpoint/2010/main" val="24321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0" y="3266171"/>
            <a:ext cx="772289" cy="938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32409" y="3010504"/>
            <a:ext cx="3857940" cy="1882677"/>
            <a:chOff x="751249" y="3037146"/>
            <a:chExt cx="3857940" cy="188267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751249" y="3386902"/>
              <a:ext cx="0" cy="735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920255" y="4107660"/>
            <a:ext cx="5255515" cy="776641"/>
            <a:chOff x="1923910" y="4843201"/>
            <a:chExt cx="5255515" cy="776641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1923910" y="4843201"/>
              <a:ext cx="607676" cy="607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938485" y="3019386"/>
            <a:ext cx="5255047" cy="340876"/>
            <a:chOff x="1945795" y="4172962"/>
            <a:chExt cx="5255047" cy="34087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945795" y="4501684"/>
              <a:ext cx="571216" cy="1215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15777" y="3019385"/>
            <a:ext cx="4668874" cy="1882675"/>
            <a:chOff x="2363377" y="2866985"/>
            <a:chExt cx="4668874" cy="1882675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2363377" y="3201784"/>
              <a:ext cx="6077" cy="75955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9 at 11.3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905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8727" y="883163"/>
            <a:ext cx="571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Problem: Given       ( </a:t>
            </a:r>
            <a:r>
              <a:rPr lang="en-US" i="1" dirty="0">
                <a:latin typeface="Times"/>
                <a:cs typeface="Times"/>
              </a:rPr>
              <a:t>x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),    find    ( </a:t>
            </a:r>
            <a:r>
              <a:rPr lang="en-US" i="1" dirty="0">
                <a:latin typeface="Times"/>
                <a:cs typeface="Times"/>
              </a:rPr>
              <a:t>x'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y' 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r>
              <a:rPr lang="en-US" dirty="0">
                <a:latin typeface="Times"/>
                <a:cs typeface="Times"/>
              </a:rPr>
              <a:t>(planes          and          are parallel and perpendicular to Z). </a:t>
            </a:r>
          </a:p>
        </p:txBody>
      </p:sp>
      <p:sp>
        <p:nvSpPr>
          <p:cNvPr id="7" name="Oval 6"/>
          <p:cNvSpPr/>
          <p:nvPr/>
        </p:nvSpPr>
        <p:spPr>
          <a:xfrm>
            <a:off x="6728166" y="3454391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02556" y="3499556"/>
            <a:ext cx="4640512" cy="606777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88561" y="3781765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83001" y="1068490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44196" y="1066376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4-11-09 at 11.38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3" y="5659390"/>
            <a:ext cx="1422400" cy="952500"/>
          </a:xfrm>
          <a:prstGeom prst="rect">
            <a:avLst/>
          </a:prstGeom>
        </p:spPr>
      </p:pic>
      <p:pic>
        <p:nvPicPr>
          <p:cNvPr id="15" name="Picture 14" descr="Screen Shot 2014-11-09 at 11.38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17" y="5653430"/>
            <a:ext cx="1168400" cy="901700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sp>
        <p:nvSpPr>
          <p:cNvPr id="2" name="Rectangle 1"/>
          <p:cNvSpPr/>
          <p:nvPr/>
        </p:nvSpPr>
        <p:spPr>
          <a:xfrm>
            <a:off x="4059202" y="1261037"/>
            <a:ext cx="372998" cy="186492"/>
          </a:xfrm>
          <a:prstGeom prst="rect">
            <a:avLst/>
          </a:prstGeom>
          <a:solidFill>
            <a:srgbClr val="19C58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93121" y="1253588"/>
            <a:ext cx="372998" cy="186492"/>
          </a:xfrm>
          <a:prstGeom prst="rect">
            <a:avLst/>
          </a:prstGeom>
          <a:solidFill>
            <a:srgbClr val="FD862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234362" y="5184839"/>
            <a:ext cx="4492351" cy="1448298"/>
            <a:chOff x="4234362" y="5184839"/>
            <a:chExt cx="4492351" cy="1448298"/>
          </a:xfrm>
        </p:grpSpPr>
        <p:sp>
          <p:nvSpPr>
            <p:cNvPr id="18" name="Right Triangle 17"/>
            <p:cNvSpPr/>
            <p:nvPr/>
          </p:nvSpPr>
          <p:spPr>
            <a:xfrm flipH="1">
              <a:off x="4234362" y="5184839"/>
              <a:ext cx="4156264" cy="879174"/>
            </a:xfrm>
            <a:prstGeom prst="rt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34362" y="6197228"/>
              <a:ext cx="2078132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34362" y="6472539"/>
              <a:ext cx="4156264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296156" y="5664389"/>
              <a:ext cx="0" cy="401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2"/>
              <a:endCxn id="18" idx="0"/>
            </p:cNvCxnSpPr>
            <p:nvPr/>
          </p:nvCxnSpPr>
          <p:spPr>
            <a:xfrm flipV="1">
              <a:off x="8390626" y="5184839"/>
              <a:ext cx="0" cy="87917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2494" y="5820996"/>
              <a:ext cx="137762" cy="123261"/>
            </a:xfrm>
            <a:prstGeom prst="rect">
              <a:avLst/>
            </a:prstGeom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694" y="5485049"/>
              <a:ext cx="203019" cy="21752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0807" y="6106508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808" y="6363197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8668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09 at 11.38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9" y="4988935"/>
            <a:ext cx="1371600" cy="508000"/>
          </a:xfrm>
          <a:prstGeom prst="rect">
            <a:avLst/>
          </a:prstGeom>
        </p:spPr>
      </p:pic>
      <p:pic>
        <p:nvPicPr>
          <p:cNvPr id="4" name="Picture 3" descr="Screen Shot 2014-11-09 at 11.38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7" y="4570085"/>
            <a:ext cx="3479800" cy="1308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69" y="2138003"/>
            <a:ext cx="6172200" cy="1651000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pic>
        <p:nvPicPr>
          <p:cNvPr id="7" name="Picture 6" descr="Screen Shot 2014-11-09 at 11.38.4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78" y="917389"/>
            <a:ext cx="1422400" cy="952500"/>
          </a:xfrm>
          <a:prstGeom prst="rect">
            <a:avLst/>
          </a:prstGeom>
        </p:spPr>
      </p:pic>
      <p:pic>
        <p:nvPicPr>
          <p:cNvPr id="8" name="Picture 7" descr="Screen Shot 2014-11-09 at 11.38.4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70" y="911429"/>
            <a:ext cx="1168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94" y="2998268"/>
            <a:ext cx="1430240" cy="1909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811704" y="3010504"/>
            <a:ext cx="3978645" cy="1882677"/>
            <a:chOff x="630544" y="3037146"/>
            <a:chExt cx="3978645" cy="1882677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630544" y="3392368"/>
              <a:ext cx="53286" cy="1101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56109" y="4475794"/>
            <a:ext cx="5319661" cy="408507"/>
            <a:chOff x="1859764" y="5211335"/>
            <a:chExt cx="5319661" cy="40850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859764" y="5211335"/>
              <a:ext cx="896971" cy="14208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85062" y="3019386"/>
            <a:ext cx="5408470" cy="355221"/>
            <a:chOff x="1792372" y="4172962"/>
            <a:chExt cx="5408470" cy="35522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792372" y="4208483"/>
              <a:ext cx="861447" cy="3197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37628" y="3019385"/>
            <a:ext cx="4547023" cy="1882675"/>
            <a:chOff x="2485228" y="2866985"/>
            <a:chExt cx="4547023" cy="188267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485228" y="2911388"/>
              <a:ext cx="106571" cy="15629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3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09 at 1.5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160"/>
            <a:ext cx="9144000" cy="4097777"/>
          </a:xfrm>
          <a:prstGeom prst="rect">
            <a:avLst/>
          </a:prstGeom>
        </p:spPr>
      </p:pic>
      <p:graphicFrame>
        <p:nvGraphicFramePr>
          <p:cNvPr id="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124181"/>
              </p:ext>
            </p:extLst>
          </p:nvPr>
        </p:nvGraphicFramePr>
        <p:xfrm>
          <a:off x="2594021" y="4964531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2133600" imgH="673100" progId="Equation.3">
                  <p:embed/>
                </p:oleObj>
              </mc:Choice>
              <mc:Fallback>
                <p:oleObj name="Equation" r:id="rId4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021" y="4964531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Planes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and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are not parallel ]</a:t>
            </a:r>
          </a:p>
        </p:txBody>
      </p:sp>
    </p:spTree>
    <p:extLst>
      <p:ext uri="{BB962C8B-B14F-4D97-AF65-F5344CB8AC3E}">
        <p14:creationId xmlns:p14="http://schemas.microsoft.com/office/powerpoint/2010/main" val="180806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04" y="3052308"/>
            <a:ext cx="2384715" cy="31817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3079328"/>
            <a:ext cx="2335392" cy="311803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rot="5400000">
            <a:off x="356355" y="37338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rot="5400000">
            <a:off x="4505026" y="37507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1050622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199289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7357" y="40301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159732" y="25739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934707" y="39856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57082" y="25294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35921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6" imgW="2133600" imgH="673100" progId="Equation.3">
                  <p:embed/>
                </p:oleObj>
              </mc:Choice>
              <mc:Fallback>
                <p:oleObj name="Equation" r:id="rId6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Elipse 16"/>
          <p:cNvSpPr/>
          <p:nvPr/>
        </p:nvSpPr>
        <p:spPr>
          <a:xfrm>
            <a:off x="2291799" y="375993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ipse 17"/>
          <p:cNvSpPr/>
          <p:nvPr/>
        </p:nvSpPr>
        <p:spPr>
          <a:xfrm>
            <a:off x="6878334" y="36268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CuadroTexto 18"/>
          <p:cNvSpPr txBox="1"/>
          <p:nvPr/>
        </p:nvSpPr>
        <p:spPr>
          <a:xfrm>
            <a:off x="2171153" y="3874233"/>
            <a:ext cx="50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s-ES_tradnl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884705" y="3631083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endParaRPr lang="es-ES_tradnl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640229" y="546808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 </a:t>
            </a:r>
            <a:r>
              <a:rPr lang="es-ES_tradnl" sz="2400" dirty="0">
                <a:latin typeface="Times New Roman"/>
                <a:cs typeface="Times New Roman"/>
              </a:rPr>
              <a:t>=</a:t>
            </a:r>
            <a:r>
              <a:rPr lang="es-ES_tradnl" sz="2400" b="1" dirty="0">
                <a:latin typeface="Times New Roman"/>
                <a:cs typeface="Times New Roman"/>
              </a:rPr>
              <a:t> </a:t>
            </a:r>
            <a:r>
              <a:rPr lang="es-ES_tradnl" sz="2400" b="1" dirty="0" err="1">
                <a:latin typeface="Times New Roman"/>
                <a:cs typeface="Times New Roman"/>
              </a:rPr>
              <a:t>Hm</a:t>
            </a:r>
            <a:endParaRPr lang="es-ES_tradnl" dirty="0"/>
          </a:p>
        </p:txBody>
      </p:sp>
      <p:sp>
        <p:nvSpPr>
          <p:cNvPr id="27" name="Forma libre 26"/>
          <p:cNvSpPr/>
          <p:nvPr/>
        </p:nvSpPr>
        <p:spPr>
          <a:xfrm>
            <a:off x="2921295" y="6260604"/>
            <a:ext cx="3911600" cy="372794"/>
          </a:xfrm>
          <a:custGeom>
            <a:avLst/>
            <a:gdLst>
              <a:gd name="connsiteX0" fmla="*/ 3911600 w 3911600"/>
              <a:gd name="connsiteY0" fmla="*/ 12700 h 624417"/>
              <a:gd name="connsiteX1" fmla="*/ 1917700 w 3911600"/>
              <a:gd name="connsiteY1" fmla="*/ 622300 h 624417"/>
              <a:gd name="connsiteX2" fmla="*/ 0 w 3911600"/>
              <a:gd name="connsiteY2" fmla="*/ 0 h 6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600" h="624417">
                <a:moveTo>
                  <a:pt x="3911600" y="12700"/>
                </a:moveTo>
                <a:cubicBezTo>
                  <a:pt x="3240616" y="318558"/>
                  <a:pt x="2569633" y="624417"/>
                  <a:pt x="1917700" y="622300"/>
                </a:cubicBezTo>
                <a:cubicBezTo>
                  <a:pt x="1265767" y="620183"/>
                  <a:pt x="0" y="0"/>
                  <a:pt x="0" y="0"/>
                </a:cubicBezTo>
              </a:path>
            </a:pathLst>
          </a:custGeom>
          <a:ln>
            <a:solidFill>
              <a:srgbClr val="0D0D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6732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91474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2133600" imgH="673100" progId="Equation.3">
                  <p:embed/>
                </p:oleObj>
              </mc:Choice>
              <mc:Fallback>
                <p:oleObj name="Equation" r:id="rId4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Agrupar 27"/>
          <p:cNvGrpSpPr/>
          <p:nvPr/>
        </p:nvGrpSpPr>
        <p:grpSpPr>
          <a:xfrm>
            <a:off x="1955800" y="2857500"/>
            <a:ext cx="4686300" cy="3629190"/>
            <a:chOff x="3505200" y="2730500"/>
            <a:chExt cx="4686300" cy="3629190"/>
          </a:xfrm>
        </p:grpSpPr>
        <p:pic>
          <p:nvPicPr>
            <p:cNvPr id="9" name="Imagen 21" descr="Screen Shot 2012-08-14 at 10.53.18 A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05200" y="3727450"/>
              <a:ext cx="4686300" cy="2632240"/>
            </a:xfrm>
            <a:prstGeom prst="rect">
              <a:avLst/>
            </a:prstGeom>
          </p:spPr>
        </p:pic>
        <p:cxnSp>
          <p:nvCxnSpPr>
            <p:cNvPr id="10" name="Conector recto de flecha 23"/>
            <p:cNvCxnSpPr>
              <a:endCxn id="9" idx="0"/>
            </p:cNvCxnSpPr>
            <p:nvPr/>
          </p:nvCxnSpPr>
          <p:spPr>
            <a:xfrm rot="16200000" flipH="1">
              <a:off x="5340350" y="32194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406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creen Shot 2012-08-14 at 10.53.1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66750"/>
            <a:ext cx="4686300" cy="2632240"/>
          </a:xfrm>
          <a:prstGeom prst="rect">
            <a:avLst/>
          </a:prstGeom>
        </p:spPr>
      </p:pic>
      <p:grpSp>
        <p:nvGrpSpPr>
          <p:cNvPr id="20" name="Agrupar 19"/>
          <p:cNvGrpSpPr/>
          <p:nvPr/>
        </p:nvGrpSpPr>
        <p:grpSpPr>
          <a:xfrm>
            <a:off x="806450" y="3175000"/>
            <a:ext cx="7099300" cy="3683000"/>
            <a:chOff x="806450" y="3175000"/>
            <a:chExt cx="7099300" cy="3683000"/>
          </a:xfrm>
        </p:grpSpPr>
        <p:pic>
          <p:nvPicPr>
            <p:cNvPr id="8" name="Imagen 7" descr="Screen Shot 2012-08-14 at 10.59.13 A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450" y="3556000"/>
              <a:ext cx="7099300" cy="3302000"/>
            </a:xfrm>
            <a:prstGeom prst="rect">
              <a:avLst/>
            </a:prstGeom>
          </p:spPr>
        </p:pic>
        <p:cxnSp>
          <p:nvCxnSpPr>
            <p:cNvPr id="6" name="Conector recto de flecha 5"/>
            <p:cNvCxnSpPr/>
            <p:nvPr/>
          </p:nvCxnSpPr>
          <p:spPr>
            <a:xfrm rot="16200000" flipH="1">
              <a:off x="3867150" y="38417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4508500" y="3175000"/>
              <a:ext cx="16492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 err="1">
                  <a:latin typeface="Times New Roman"/>
                  <a:cs typeface="Times New Roman"/>
                </a:rPr>
                <a:t>with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h</a:t>
              </a:r>
              <a:r>
                <a:rPr lang="es-ES_tradnl" sz="2400" baseline="-25000" dirty="0">
                  <a:latin typeface="Times New Roman"/>
                  <a:cs typeface="Times New Roman"/>
                </a:rPr>
                <a:t>33</a:t>
              </a:r>
              <a:r>
                <a:rPr lang="es-ES_tradnl" sz="2400" dirty="0">
                  <a:latin typeface="Times New Roman"/>
                  <a:cs typeface="Times New Roman"/>
                </a:rPr>
                <a:t> = 1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1143000" y="5397500"/>
            <a:ext cx="7580940" cy="1185565"/>
            <a:chOff x="1143000" y="5397500"/>
            <a:chExt cx="7580940" cy="1185565"/>
          </a:xfrm>
        </p:grpSpPr>
        <p:sp>
          <p:nvSpPr>
            <p:cNvPr id="10" name="CuadroTexto 9"/>
            <p:cNvSpPr txBox="1"/>
            <p:nvPr/>
          </p:nvSpPr>
          <p:spPr>
            <a:xfrm>
              <a:off x="2946400" y="5956300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11" name="Cerrar llave 10"/>
            <p:cNvSpPr/>
            <p:nvPr/>
          </p:nvSpPr>
          <p:spPr>
            <a:xfrm rot="5400000">
              <a:off x="2984500" y="3784600"/>
              <a:ext cx="292100" cy="3975100"/>
            </a:xfrm>
            <a:prstGeom prst="rightBrace">
              <a:avLst/>
            </a:prstGeom>
            <a:ln>
              <a:solidFill>
                <a:srgbClr val="BBE0E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64300" y="60579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h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569200" y="53975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5" name="Conector recto 14"/>
            <p:cNvCxnSpPr>
              <a:endCxn id="13" idx="1"/>
            </p:cNvCxnSpPr>
            <p:nvPr/>
          </p:nvCxnSpPr>
          <p:spPr>
            <a:xfrm>
              <a:off x="7289800" y="55372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261100" y="62103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7645400" y="6121400"/>
              <a:ext cx="1078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Ah </a:t>
              </a:r>
              <a:r>
                <a:rPr lang="es-ES_tradnl" sz="2400" dirty="0">
                  <a:latin typeface="Times New Roman"/>
                  <a:cs typeface="Times New Roman"/>
                </a:rPr>
                <a:t>=</a:t>
              </a:r>
              <a:r>
                <a:rPr lang="es-ES_tradnl" sz="2400" b="1" dirty="0">
                  <a:latin typeface="Times New Roman"/>
                  <a:cs typeface="Times New Roman"/>
                </a:rPr>
                <a:t> </a:t>
              </a:r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3516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6385</TotalTime>
  <Words>306</Words>
  <Application>Microsoft Macintosh PowerPoint</Application>
  <PresentationFormat>On-screen Show (4:3)</PresentationFormat>
  <Paragraphs>96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</vt:lpstr>
      <vt:lpstr>Times New Roman</vt:lpstr>
      <vt:lpstr>Trebuchet MS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162</cp:revision>
  <dcterms:created xsi:type="dcterms:W3CDTF">2013-11-07T20:27:34Z</dcterms:created>
  <dcterms:modified xsi:type="dcterms:W3CDTF">2019-08-19T14:46:36Z</dcterms:modified>
</cp:coreProperties>
</file>