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3"/>
  </p:notesMasterIdLst>
  <p:sldIdLst>
    <p:sldId id="687" r:id="rId3"/>
    <p:sldId id="703" r:id="rId4"/>
    <p:sldId id="704" r:id="rId5"/>
    <p:sldId id="705" r:id="rId6"/>
    <p:sldId id="706" r:id="rId7"/>
    <p:sldId id="707" r:id="rId8"/>
    <p:sldId id="708" r:id="rId9"/>
    <p:sldId id="709" r:id="rId10"/>
    <p:sldId id="711" r:id="rId11"/>
    <p:sldId id="71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C83"/>
    <a:srgbClr val="0000B4"/>
    <a:srgbClr val="0000DE"/>
    <a:srgbClr val="EC973F"/>
    <a:srgbClr val="E2923E"/>
    <a:srgbClr val="DD8F3D"/>
    <a:srgbClr val="000066"/>
    <a:srgbClr val="0000FF"/>
    <a:srgbClr val="13015F"/>
    <a:srgbClr val="AC8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 autoAdjust="0"/>
    <p:restoredTop sz="71701" autoAdjust="0"/>
  </p:normalViewPr>
  <p:slideViewPr>
    <p:cSldViewPr snapToGrid="0">
      <p:cViewPr varScale="1">
        <p:scale>
          <a:sx n="85" d="100"/>
          <a:sy n="85" d="100"/>
        </p:scale>
        <p:origin x="17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D0D98-5B29-F643-B9B8-C17D4878F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5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A0E9-2FAD-4446-9462-517EC2C436C0}" type="slidenum">
              <a:rPr lang="en-US"/>
              <a:pPr/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41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A0E9-2FAD-4446-9462-517EC2C436C0}" type="slidenum">
              <a:rPr lang="en-US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9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67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Calibration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7288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4E9B-94E7-874E-BC37-EF406267812D}"/>
              </a:ext>
            </a:extLst>
          </p:cNvPr>
          <p:cNvSpPr txBox="1"/>
          <p:nvPr/>
        </p:nvSpPr>
        <p:spPr>
          <a:xfrm>
            <a:off x="464695" y="1289154"/>
            <a:ext cx="83045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anose="020B0703020202090204" pitchFamily="34" charset="0"/>
              </a:rPr>
              <a:t>Calibration is the process that estimates the parameters of the camera given corresponding points 3D – 2D</a:t>
            </a: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r>
              <a:rPr lang="en-US" sz="2000" dirty="0">
                <a:latin typeface="Trebuchet MS" panose="020B0703020202090204" pitchFamily="34" charset="0"/>
              </a:rPr>
              <a:t>For each corresponding pair  of points m</a:t>
            </a:r>
            <a:r>
              <a:rPr lang="en-US" sz="2000" baseline="-25000" dirty="0">
                <a:latin typeface="Trebuchet MS" panose="020B0703020202090204" pitchFamily="34" charset="0"/>
              </a:rPr>
              <a:t>i</a:t>
            </a:r>
            <a:r>
              <a:rPr lang="en-US" sz="2000" dirty="0">
                <a:latin typeface="Trebuchet MS" panose="020B0703020202090204" pitchFamily="34" charset="0"/>
              </a:rPr>
              <a:t> – M</a:t>
            </a:r>
            <a:r>
              <a:rPr lang="en-US" sz="2000" baseline="-25000" dirty="0">
                <a:latin typeface="Trebuchet MS" panose="020B0703020202090204" pitchFamily="34" charset="0"/>
              </a:rPr>
              <a:t>i</a:t>
            </a:r>
            <a:r>
              <a:rPr lang="en-US" sz="2000" dirty="0">
                <a:latin typeface="Trebuchet MS" panose="020B0703020202090204" pitchFamily="34" charset="0"/>
              </a:rPr>
              <a:t>:</a:t>
            </a: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r>
              <a:rPr lang="en-US" sz="2000" dirty="0">
                <a:latin typeface="Trebuchet MS" panose="020B0703020202090204" pitchFamily="34" charset="0"/>
              </a:rPr>
              <a:t>Error:</a:t>
            </a: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r>
              <a:rPr lang="en-US" sz="2000" dirty="0">
                <a:latin typeface="Trebuchet MS" panose="020B0703020202090204" pitchFamily="34" charset="0"/>
              </a:rPr>
              <a:t>Objective Function to </a:t>
            </a:r>
            <a:r>
              <a:rPr lang="en-US" sz="2000">
                <a:latin typeface="Trebuchet MS" panose="020B0703020202090204" pitchFamily="34" charset="0"/>
              </a:rPr>
              <a:t>be minimized:</a:t>
            </a:r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endParaRPr lang="en-US" sz="2000" dirty="0">
              <a:latin typeface="Trebuchet MS" panose="020B070302020209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0AF056-8F86-584B-8A93-36F9111F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4" y="3009384"/>
            <a:ext cx="29083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FC44D8-CE61-B648-B593-EB90E7D14B09}"/>
              </a:ext>
            </a:extLst>
          </p:cNvPr>
          <p:cNvSpPr txBox="1"/>
          <p:nvPr/>
        </p:nvSpPr>
        <p:spPr>
          <a:xfrm>
            <a:off x="4706555" y="30596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26404-DF68-0744-8A05-ACA70F74F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824" y="5654446"/>
            <a:ext cx="48514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3190C1-35D1-7A49-9113-20F7937E4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012" y="4306773"/>
            <a:ext cx="3149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9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7782702" y="3803649"/>
            <a:ext cx="2397" cy="1113980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7762874" y="3228884"/>
            <a:ext cx="654875" cy="600166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452599" y="294746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62959" y="466858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_tradnl" sz="2000" i="1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3175" cmpd="sng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354152" y="277439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988398" y="4926472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6662738" y="295116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(</a:t>
            </a:r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u,v</a:t>
            </a:r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)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6350" cmpd="sng">
            <a:solidFill>
              <a:srgbClr val="FFCC66"/>
            </a:solidFill>
            <a:prstDash val="sys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18050" y="28495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752975" y="3267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857750" y="3249613"/>
            <a:ext cx="116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(X',Y',Z')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 flipV="1">
            <a:off x="3638550" y="31496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4184650" y="328930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184650" y="38735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H="1" flipV="1">
            <a:off x="4260850" y="25844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3638550" y="25717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4794250" y="32893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3632200" y="36893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V="1">
            <a:off x="4184650" y="38036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3644900" y="31559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 flipV="1">
            <a:off x="4248150" y="31242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657600" y="31178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4254500" y="26225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638550" y="2971800"/>
            <a:ext cx="800100" cy="730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 flipV="1">
            <a:off x="3638550" y="3695700"/>
            <a:ext cx="533400" cy="6985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rot="10800000">
            <a:off x="3638550" y="2952750"/>
            <a:ext cx="0" cy="736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943350" y="2919413"/>
            <a:ext cx="39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Y'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289300" y="2779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Z'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663950" y="41386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X'</a:t>
            </a:r>
          </a:p>
        </p:txBody>
      </p:sp>
      <p:sp>
        <p:nvSpPr>
          <p:cNvPr id="10286" name="Oval 49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7" name="Text Box 50"/>
          <p:cNvSpPr txBox="1">
            <a:spLocks noChangeArrowheads="1"/>
          </p:cNvSpPr>
          <p:nvPr/>
        </p:nvSpPr>
        <p:spPr bwMode="auto">
          <a:xfrm>
            <a:off x="6489700" y="252730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rot="10322964">
            <a:off x="6152123" y="1887531"/>
            <a:ext cx="1219208" cy="2241551"/>
            <a:chOff x="4061" y="1363"/>
            <a:chExt cx="768" cy="141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 rot="16200000" flipH="1" flipV="1">
              <a:off x="4153" y="2238"/>
              <a:ext cx="445" cy="629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 flipV="1">
              <a:off x="4693" y="1363"/>
              <a:ext cx="136" cy="9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0" y="0"/>
            <a:ext cx="75487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  </a:t>
            </a:r>
            <a:r>
              <a:rPr lang="es-ES" sz="1600" dirty="0">
                <a:solidFill>
                  <a:schemeClr val="bg1"/>
                </a:solidFill>
                <a:latin typeface="Trebuchet MS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Trebuchet MS" charset="0"/>
              </a:rPr>
              <a:t>see</a:t>
            </a:r>
            <a:r>
              <a:rPr lang="es-ES" sz="16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Trebuchet MS" charset="0"/>
              </a:rPr>
              <a:t>explanation</a:t>
            </a:r>
            <a:r>
              <a:rPr lang="es-ES" sz="1600" dirty="0">
                <a:solidFill>
                  <a:schemeClr val="bg1"/>
                </a:solidFill>
                <a:latin typeface="Trebuchet MS" charset="0"/>
              </a:rPr>
              <a:t> in CV02_Transformation3D2D.pptx)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0991" y="3811754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65775" y="1816064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1945676" y="3782791"/>
            <a:ext cx="0" cy="152662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 flipV="1">
            <a:off x="1918652" y="2877623"/>
            <a:ext cx="918792" cy="9321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Picture 1" descr="Screen Shot 2014-11-14 at 9.27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40" y="5556805"/>
            <a:ext cx="2705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5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1" y="2935844"/>
            <a:ext cx="7044436" cy="1721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73" y="4814515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552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0" y="883855"/>
            <a:ext cx="9016089" cy="183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57" y="2485883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552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42388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85568" y="2481032"/>
            <a:ext cx="1929089" cy="1735204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34161" y="2293351"/>
            <a:ext cx="2663600" cy="21522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57" y="2485883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552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>
            <a:off x="928544" y="4403918"/>
            <a:ext cx="37112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11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DoF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:  </a:t>
            </a:r>
          </a:p>
          <a:p>
            <a:pPr eaLnBrk="0" hangingPunct="0"/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s-ES" sz="2400" dirty="0">
                <a:solidFill>
                  <a:srgbClr val="0000DE"/>
                </a:solidFill>
                <a:latin typeface="Trebuchet MS" charset="0"/>
              </a:rPr>
              <a:t>5 </a:t>
            </a:r>
            <a:r>
              <a:rPr lang="es-ES" sz="2400" dirty="0" err="1">
                <a:solidFill>
                  <a:srgbClr val="0000DE"/>
                </a:solidFill>
                <a:latin typeface="Trebuchet MS" charset="0"/>
              </a:rPr>
              <a:t>intrinsec</a:t>
            </a:r>
            <a:r>
              <a:rPr lang="es-ES" sz="2400" dirty="0">
                <a:solidFill>
                  <a:srgbClr val="0000DE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0000DE"/>
                </a:solidFill>
                <a:latin typeface="Trebuchet MS" charset="0"/>
              </a:rPr>
              <a:t>parameters</a:t>
            </a:r>
            <a:endParaRPr lang="es-ES" sz="2400" dirty="0">
              <a:solidFill>
                <a:srgbClr val="0000DE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s-ES" sz="2400" dirty="0">
                <a:solidFill>
                  <a:srgbClr val="EC973F"/>
                </a:solidFill>
                <a:latin typeface="Trebuchet MS" charset="0"/>
              </a:rPr>
              <a:t>6 </a:t>
            </a:r>
            <a:r>
              <a:rPr lang="es-ES" sz="2400" dirty="0" err="1">
                <a:solidFill>
                  <a:srgbClr val="EC973F"/>
                </a:solidFill>
                <a:latin typeface="Trebuchet MS" charset="0"/>
              </a:rPr>
              <a:t>extrinsec</a:t>
            </a:r>
            <a:r>
              <a:rPr lang="es-ES" sz="2400" dirty="0">
                <a:solidFill>
                  <a:srgbClr val="EC973F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EC973F"/>
                </a:solidFill>
                <a:latin typeface="Trebuchet MS" charset="0"/>
              </a:rPr>
              <a:t>parameters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55" y="5181152"/>
            <a:ext cx="2235461" cy="374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477" y="5904438"/>
            <a:ext cx="4423430" cy="4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1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85568" y="2481032"/>
            <a:ext cx="1929089" cy="1735204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34161" y="2293351"/>
            <a:ext cx="2663600" cy="21522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57" y="2485883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>
            <a:off x="928544" y="4403918"/>
            <a:ext cx="37112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11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DoF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:  </a:t>
            </a:r>
          </a:p>
          <a:p>
            <a:pPr eaLnBrk="0" hangingPunct="0"/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s-ES" sz="2400" dirty="0">
                <a:solidFill>
                  <a:srgbClr val="0000DE"/>
                </a:solidFill>
                <a:latin typeface="Trebuchet MS" charset="0"/>
              </a:rPr>
              <a:t>5 </a:t>
            </a:r>
            <a:r>
              <a:rPr lang="es-ES" sz="2400" dirty="0" err="1">
                <a:solidFill>
                  <a:srgbClr val="0000DE"/>
                </a:solidFill>
                <a:latin typeface="Trebuchet MS" charset="0"/>
              </a:rPr>
              <a:t>intrinsec</a:t>
            </a:r>
            <a:r>
              <a:rPr lang="es-ES" sz="2400" dirty="0">
                <a:solidFill>
                  <a:srgbClr val="0000DE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0000DE"/>
                </a:solidFill>
                <a:latin typeface="Trebuchet MS" charset="0"/>
              </a:rPr>
              <a:t>parameters</a:t>
            </a:r>
            <a:endParaRPr lang="es-ES" sz="2400" dirty="0">
              <a:solidFill>
                <a:srgbClr val="0000DE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s-ES" sz="2400" dirty="0">
                <a:solidFill>
                  <a:srgbClr val="EC973F"/>
                </a:solidFill>
                <a:latin typeface="Trebuchet MS" charset="0"/>
              </a:rPr>
              <a:t>6 </a:t>
            </a:r>
            <a:r>
              <a:rPr lang="es-ES" sz="2400" dirty="0" err="1">
                <a:solidFill>
                  <a:srgbClr val="EC973F"/>
                </a:solidFill>
                <a:latin typeface="Trebuchet MS" charset="0"/>
              </a:rPr>
              <a:t>extrinsec</a:t>
            </a:r>
            <a:r>
              <a:rPr lang="es-ES" sz="2400" dirty="0">
                <a:solidFill>
                  <a:srgbClr val="EC973F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EC973F"/>
                </a:solidFill>
                <a:latin typeface="Trebuchet MS" charset="0"/>
              </a:rPr>
              <a:t>parameters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55" y="5181152"/>
            <a:ext cx="2235461" cy="374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477" y="5904438"/>
            <a:ext cx="4423430" cy="424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A4E9B-94E7-874E-BC37-EF406267812D}"/>
              </a:ext>
            </a:extLst>
          </p:cNvPr>
          <p:cNvSpPr txBox="1"/>
          <p:nvPr/>
        </p:nvSpPr>
        <p:spPr>
          <a:xfrm>
            <a:off x="464695" y="1289154"/>
            <a:ext cx="8304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anose="020B0703020202090204" pitchFamily="34" charset="0"/>
              </a:rPr>
              <a:t>Calibration is the process that estimates the parameters of the camera given corresponding points 3D – 2D</a:t>
            </a:r>
          </a:p>
        </p:txBody>
      </p:sp>
    </p:spTree>
    <p:extLst>
      <p:ext uri="{BB962C8B-B14F-4D97-AF65-F5344CB8AC3E}">
        <p14:creationId xmlns:p14="http://schemas.microsoft.com/office/powerpoint/2010/main" val="359890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4E9B-94E7-874E-BC37-EF406267812D}"/>
              </a:ext>
            </a:extLst>
          </p:cNvPr>
          <p:cNvSpPr txBox="1"/>
          <p:nvPr/>
        </p:nvSpPr>
        <p:spPr>
          <a:xfrm>
            <a:off x="464695" y="1289154"/>
            <a:ext cx="8304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anose="020B0703020202090204" pitchFamily="34" charset="0"/>
              </a:rPr>
              <a:t>Calibration is the process that estimates the parameters of the camera given corresponding points 3D –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50D1-22DD-A94A-802E-761F8A393D54}"/>
              </a:ext>
            </a:extLst>
          </p:cNvPr>
          <p:cNvSpPr txBox="1"/>
          <p:nvPr/>
        </p:nvSpPr>
        <p:spPr>
          <a:xfrm>
            <a:off x="704538" y="2683239"/>
            <a:ext cx="824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		3D points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4</a:t>
            </a:r>
            <a:r>
              <a:rPr lang="en-US" dirty="0"/>
              <a:t>, ... M</a:t>
            </a:r>
            <a:r>
              <a:rPr lang="en-US" baseline="-25000" dirty="0"/>
              <a:t>n</a:t>
            </a:r>
            <a:endParaRPr lang="en-US" dirty="0"/>
          </a:p>
          <a:p>
            <a:r>
              <a:rPr lang="en-US" baseline="-25000" dirty="0"/>
              <a:t>		</a:t>
            </a:r>
            <a:r>
              <a:rPr lang="en-US" dirty="0"/>
              <a:t>2D points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4</a:t>
            </a:r>
            <a:r>
              <a:rPr lang="en-US" dirty="0"/>
              <a:t>, ... </a:t>
            </a:r>
            <a:r>
              <a:rPr lang="en-US" dirty="0" err="1"/>
              <a:t>m</a:t>
            </a:r>
            <a:r>
              <a:rPr lang="en-US" baseline="-25000" dirty="0" err="1"/>
              <a:t>n</a:t>
            </a:r>
            <a:r>
              <a:rPr lang="en-US" baseline="-25000" dirty="0"/>
              <a:t>	</a:t>
            </a:r>
            <a:r>
              <a:rPr lang="en-US" dirty="0"/>
              <a:t>m</a:t>
            </a:r>
            <a:r>
              <a:rPr lang="en-US" baseline="-25000" dirty="0"/>
              <a:t>i</a:t>
            </a:r>
            <a:r>
              <a:rPr lang="en-US" dirty="0"/>
              <a:t> is the projection of M</a:t>
            </a:r>
            <a:r>
              <a:rPr lang="en-US" baseline="-25000" dirty="0"/>
              <a:t>i</a:t>
            </a:r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E175B-0172-E54C-9116-A168203CA5AA}"/>
              </a:ext>
            </a:extLst>
          </p:cNvPr>
          <p:cNvSpPr txBox="1"/>
          <p:nvPr/>
        </p:nvSpPr>
        <p:spPr>
          <a:xfrm>
            <a:off x="704538" y="3692603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endParaRPr lang="en-US" baseline="-25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0BCEDA-0C2F-964A-A4A7-5BEA49C5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79" y="3692603"/>
            <a:ext cx="1935247" cy="32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FCB31-AB5B-FC4A-99DF-661A71375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132" y="4217894"/>
            <a:ext cx="338011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7782702" y="3803649"/>
            <a:ext cx="2397" cy="1113980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7762874" y="3228884"/>
            <a:ext cx="654875" cy="600166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452599" y="294746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62959" y="466858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_tradnl" sz="2000" i="1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3175" cmpd="sng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354152" y="277439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988398" y="4926472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6350" cmpd="sng">
            <a:solidFill>
              <a:srgbClr val="FFCC66"/>
            </a:solidFill>
            <a:prstDash val="sys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18050" y="2849563"/>
            <a:ext cx="690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s-ES_tradnl" sz="2000" baseline="-25000" dirty="0">
                <a:solidFill>
                  <a:srgbClr val="FFFF00"/>
                </a:solidFill>
                <a:latin typeface="Times New Roman" charset="0"/>
              </a:rPr>
              <a:t>1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752975" y="3267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3632200" y="36893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657600" y="31178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638550" y="2971800"/>
            <a:ext cx="800100" cy="730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 flipV="1">
            <a:off x="3638550" y="3695700"/>
            <a:ext cx="533400" cy="6985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943350" y="2919413"/>
            <a:ext cx="39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Y'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663950" y="41386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X'</a:t>
            </a:r>
          </a:p>
        </p:txBody>
      </p:sp>
      <p:sp>
        <p:nvSpPr>
          <p:cNvPr id="10286" name="Oval 49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7" name="Text Box 50"/>
          <p:cNvSpPr txBox="1">
            <a:spLocks noChangeArrowheads="1"/>
          </p:cNvSpPr>
          <p:nvPr/>
        </p:nvSpPr>
        <p:spPr bwMode="auto">
          <a:xfrm>
            <a:off x="6489700" y="2527300"/>
            <a:ext cx="677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s-ES_tradnl" sz="2000" baseline="-25000" dirty="0">
                <a:solidFill>
                  <a:srgbClr val="FFFF00"/>
                </a:solidFill>
                <a:latin typeface="Times New Roman" charset="0"/>
              </a:rPr>
              <a:t>1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rot="10322964">
            <a:off x="6152123" y="1887531"/>
            <a:ext cx="1219208" cy="2241551"/>
            <a:chOff x="4061" y="1363"/>
            <a:chExt cx="768" cy="141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 rot="16200000" flipH="1" flipV="1">
              <a:off x="4153" y="2238"/>
              <a:ext cx="445" cy="629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 flipV="1">
              <a:off x="4693" y="1363"/>
              <a:ext cx="136" cy="9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0" y="0"/>
            <a:ext cx="75487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  </a:t>
            </a:r>
            <a:r>
              <a:rPr lang="es-ES" sz="1600" dirty="0">
                <a:solidFill>
                  <a:schemeClr val="bg1"/>
                </a:solidFill>
                <a:latin typeface="Trebuchet MS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Trebuchet MS" charset="0"/>
              </a:rPr>
              <a:t>see</a:t>
            </a:r>
            <a:r>
              <a:rPr lang="es-ES" sz="16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Trebuchet MS" charset="0"/>
              </a:rPr>
              <a:t>explanation</a:t>
            </a:r>
            <a:r>
              <a:rPr lang="es-ES" sz="1600" dirty="0">
                <a:solidFill>
                  <a:schemeClr val="bg1"/>
                </a:solidFill>
                <a:latin typeface="Trebuchet MS" charset="0"/>
              </a:rPr>
              <a:t> in CV02_Transformation3D2D.pptx)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0991" y="3811754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65775" y="1816064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1945676" y="3782791"/>
            <a:ext cx="0" cy="152662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 flipV="1">
            <a:off x="1918652" y="2877623"/>
            <a:ext cx="918792" cy="9321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" name="Line 41">
            <a:extLst>
              <a:ext uri="{FF2B5EF4-FFF2-40B4-BE49-F238E27FC236}">
                <a16:creationId xmlns:a16="http://schemas.microsoft.com/office/drawing/2014/main" id="{1764AA1B-E91D-3E42-B212-AA35AF43FB3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638550" y="2952750"/>
            <a:ext cx="0" cy="736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" name="Text Box 43">
            <a:extLst>
              <a:ext uri="{FF2B5EF4-FFF2-40B4-BE49-F238E27FC236}">
                <a16:creationId xmlns:a16="http://schemas.microsoft.com/office/drawing/2014/main" id="{6A2F2FC3-1121-1D43-B285-A67356268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2779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Z'</a:t>
            </a:r>
          </a:p>
        </p:txBody>
      </p:sp>
      <p:sp>
        <p:nvSpPr>
          <p:cNvPr id="53" name="Line 8">
            <a:extLst>
              <a:ext uri="{FF2B5EF4-FFF2-40B4-BE49-F238E27FC236}">
                <a16:creationId xmlns:a16="http://schemas.microsoft.com/office/drawing/2014/main" id="{8C0E3357-41E9-CC4F-961F-D9C123814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1109" y="3426368"/>
            <a:ext cx="4879127" cy="39686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" name="Text Box 24">
            <a:extLst>
              <a:ext uri="{FF2B5EF4-FFF2-40B4-BE49-F238E27FC236}">
                <a16:creationId xmlns:a16="http://schemas.microsoft.com/office/drawing/2014/main" id="{8EDC493A-9CC2-1149-A205-AC1EC852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726" y="3077876"/>
            <a:ext cx="690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s-ES_tradnl" sz="2000" baseline="-25000" dirty="0">
                <a:solidFill>
                  <a:srgbClr val="FFFF00"/>
                </a:solidFill>
                <a:latin typeface="Times New Roman" charset="0"/>
              </a:rPr>
              <a:t>2</a:t>
            </a:r>
          </a:p>
        </p:txBody>
      </p:sp>
      <p:sp>
        <p:nvSpPr>
          <p:cNvPr id="55" name="Oval 25">
            <a:extLst>
              <a:ext uri="{FF2B5EF4-FFF2-40B4-BE49-F238E27FC236}">
                <a16:creationId xmlns:a16="http://schemas.microsoft.com/office/drawing/2014/main" id="{6F822AFC-A7A6-4448-AAC8-3C7659E8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543" y="3510378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6" name="Text Box 50">
            <a:extLst>
              <a:ext uri="{FF2B5EF4-FFF2-40B4-BE49-F238E27FC236}">
                <a16:creationId xmlns:a16="http://schemas.microsoft.com/office/drawing/2014/main" id="{9E9F5BCD-5784-5146-91AC-1DC20C8F8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811" y="3010443"/>
            <a:ext cx="677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s-ES_tradnl" sz="2000" baseline="-25000" dirty="0">
                <a:solidFill>
                  <a:srgbClr val="FFFF00"/>
                </a:solidFill>
                <a:latin typeface="Times New Roman" charset="0"/>
              </a:rPr>
              <a:t>2</a:t>
            </a:r>
          </a:p>
        </p:txBody>
      </p:sp>
      <p:sp>
        <p:nvSpPr>
          <p:cNvPr id="57" name="Oval 49">
            <a:extLst>
              <a:ext uri="{FF2B5EF4-FFF2-40B4-BE49-F238E27FC236}">
                <a16:creationId xmlns:a16="http://schemas.microsoft.com/office/drawing/2014/main" id="{5A35A712-DF90-B644-A826-C42CD709C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561" y="340960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8" name="Line 8">
            <a:extLst>
              <a:ext uri="{FF2B5EF4-FFF2-40B4-BE49-F238E27FC236}">
                <a16:creationId xmlns:a16="http://schemas.microsoft.com/office/drawing/2014/main" id="{95B6768A-7E00-5B45-B3C7-53D0CA098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5676" y="3823236"/>
            <a:ext cx="4759325" cy="69743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B1BDE445-6580-6545-A616-1A7322350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926" y="3812418"/>
            <a:ext cx="690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s-ES_tradnl" sz="2000" baseline="-25000" dirty="0">
                <a:solidFill>
                  <a:srgbClr val="FFFF00"/>
                </a:solidFill>
                <a:latin typeface="Times New Roman" charset="0"/>
              </a:rPr>
              <a:t>n</a:t>
            </a:r>
          </a:p>
        </p:txBody>
      </p:sp>
      <p:sp>
        <p:nvSpPr>
          <p:cNvPr id="60" name="Oval 25">
            <a:extLst>
              <a:ext uri="{FF2B5EF4-FFF2-40B4-BE49-F238E27FC236}">
                <a16:creationId xmlns:a16="http://schemas.microsoft.com/office/drawing/2014/main" id="{E987A69A-34A5-C343-97D9-3FB4330B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851" y="41999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2" name="Oval 49">
            <a:extLst>
              <a:ext uri="{FF2B5EF4-FFF2-40B4-BE49-F238E27FC236}">
                <a16:creationId xmlns:a16="http://schemas.microsoft.com/office/drawing/2014/main" id="{738B4754-2400-1745-85B1-AEB530A8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326" y="44739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6" name="Text Box 50">
            <a:extLst>
              <a:ext uri="{FF2B5EF4-FFF2-40B4-BE49-F238E27FC236}">
                <a16:creationId xmlns:a16="http://schemas.microsoft.com/office/drawing/2014/main" id="{7A1178DA-9EBB-3943-B328-D3A24E2B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311" y="4122209"/>
            <a:ext cx="677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m</a:t>
            </a:r>
            <a:r>
              <a:rPr lang="es-ES_tradnl" sz="2000" baseline="-25000" dirty="0" err="1">
                <a:solidFill>
                  <a:srgbClr val="FFFF00"/>
                </a:solidFill>
                <a:latin typeface="Times New Roman" charset="0"/>
              </a:rPr>
              <a:t>n</a:t>
            </a:r>
            <a:endParaRPr lang="es-ES_tradnl" sz="2000" baseline="-25000" dirty="0">
              <a:solidFill>
                <a:srgbClr val="FFFF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5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D67476-EB63-9345-8BAA-94E009D2563B}"/>
              </a:ext>
            </a:extLst>
          </p:cNvPr>
          <p:cNvSpPr/>
          <p:nvPr/>
        </p:nvSpPr>
        <p:spPr>
          <a:xfrm>
            <a:off x="2405530" y="2608856"/>
            <a:ext cx="3830378" cy="795095"/>
          </a:xfrm>
          <a:prstGeom prst="roundRect">
            <a:avLst/>
          </a:prstGeom>
          <a:solidFill>
            <a:srgbClr val="E3AC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7BB644E-AF13-2141-9BF0-8E84F1938A9F}"/>
              </a:ext>
            </a:extLst>
          </p:cNvPr>
          <p:cNvSpPr/>
          <p:nvPr/>
        </p:nvSpPr>
        <p:spPr>
          <a:xfrm>
            <a:off x="2405530" y="3429000"/>
            <a:ext cx="3830378" cy="1427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Calibration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4E9B-94E7-874E-BC37-EF406267812D}"/>
              </a:ext>
            </a:extLst>
          </p:cNvPr>
          <p:cNvSpPr txBox="1"/>
          <p:nvPr/>
        </p:nvSpPr>
        <p:spPr>
          <a:xfrm>
            <a:off x="464695" y="1289154"/>
            <a:ext cx="8304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anose="020B0703020202090204" pitchFamily="34" charset="0"/>
              </a:rPr>
              <a:t>Calibration is the process that estimates the parameters of the camera given corresponding points 3D – 2D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0AF056-8F86-584B-8A93-36F9111F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470" y="5120416"/>
            <a:ext cx="29083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ED9EA5-F041-344F-8586-9FADB9495790}"/>
              </a:ext>
            </a:extLst>
          </p:cNvPr>
          <p:cNvSpPr txBox="1"/>
          <p:nvPr/>
        </p:nvSpPr>
        <p:spPr>
          <a:xfrm>
            <a:off x="704538" y="2683239"/>
            <a:ext cx="824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		3D points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4</a:t>
            </a:r>
            <a:r>
              <a:rPr lang="en-US" dirty="0"/>
              <a:t>, ... M</a:t>
            </a:r>
            <a:r>
              <a:rPr lang="en-US" baseline="-25000" dirty="0"/>
              <a:t>n</a:t>
            </a:r>
            <a:endParaRPr lang="en-US" dirty="0"/>
          </a:p>
          <a:p>
            <a:r>
              <a:rPr lang="en-US" baseline="-25000" dirty="0"/>
              <a:t>		</a:t>
            </a:r>
            <a:r>
              <a:rPr lang="en-US" dirty="0"/>
              <a:t>2D points 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4</a:t>
            </a:r>
            <a:r>
              <a:rPr lang="en-US" dirty="0"/>
              <a:t>, ... </a:t>
            </a:r>
            <a:r>
              <a:rPr lang="en-US" dirty="0" err="1"/>
              <a:t>m</a:t>
            </a:r>
            <a:r>
              <a:rPr lang="en-US" baseline="-25000" dirty="0" err="1"/>
              <a:t>n</a:t>
            </a:r>
            <a:r>
              <a:rPr lang="en-US" baseline="-25000" dirty="0"/>
              <a:t>	</a:t>
            </a:r>
            <a:r>
              <a:rPr lang="en-US" dirty="0"/>
              <a:t>m</a:t>
            </a:r>
            <a:r>
              <a:rPr lang="en-US" baseline="-25000" dirty="0"/>
              <a:t>i</a:t>
            </a:r>
            <a:r>
              <a:rPr lang="en-US" dirty="0"/>
              <a:t> is the projection of M</a:t>
            </a:r>
            <a:r>
              <a:rPr lang="en-US" baseline="-25000" dirty="0"/>
              <a:t>i</a:t>
            </a:r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1A70E-38CB-1A47-81D6-F9D9FD69C092}"/>
              </a:ext>
            </a:extLst>
          </p:cNvPr>
          <p:cNvSpPr txBox="1"/>
          <p:nvPr/>
        </p:nvSpPr>
        <p:spPr>
          <a:xfrm>
            <a:off x="704538" y="3692603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endParaRPr lang="en-US" baseline="-25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0E394B-5E4E-EB4F-B540-ACDFA97A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179" y="3692603"/>
            <a:ext cx="1935247" cy="324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9137A6-B84A-B941-A955-8FF3A0903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132" y="4217894"/>
            <a:ext cx="3380112" cy="3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0D4257-9C57-7C44-A131-DB518FCFAE10}"/>
              </a:ext>
            </a:extLst>
          </p:cNvPr>
          <p:cNvSpPr txBox="1"/>
          <p:nvPr/>
        </p:nvSpPr>
        <p:spPr>
          <a:xfrm>
            <a:off x="6370821" y="396306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DEE3A-39D4-7548-8856-BA1BC476A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330" y="3971456"/>
            <a:ext cx="203200" cy="342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12E348-D3B8-9543-94C0-322A809A1265}"/>
              </a:ext>
            </a:extLst>
          </p:cNvPr>
          <p:cNvSpPr txBox="1"/>
          <p:nvPr/>
        </p:nvSpPr>
        <p:spPr>
          <a:xfrm>
            <a:off x="2405530" y="216687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FC44D8-CE61-B648-B593-EB90E7D14B09}"/>
              </a:ext>
            </a:extLst>
          </p:cNvPr>
          <p:cNvSpPr txBox="1"/>
          <p:nvPr/>
        </p:nvSpPr>
        <p:spPr>
          <a:xfrm>
            <a:off x="5246201" y="51707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26404-DF68-0744-8A05-ACA70F74F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7762" y="5540032"/>
            <a:ext cx="4851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10572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6723</TotalTime>
  <Words>1159</Words>
  <Application>Microsoft Macintosh PowerPoint</Application>
  <PresentationFormat>On-screen Show (4:3)</PresentationFormat>
  <Paragraphs>284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1_Diseño predeterminado</vt:lpstr>
      <vt:lpstr>2_Diseño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99</cp:revision>
  <dcterms:created xsi:type="dcterms:W3CDTF">2012-08-28T15:11:35Z</dcterms:created>
  <dcterms:modified xsi:type="dcterms:W3CDTF">2019-08-21T15:00:34Z</dcterms:modified>
</cp:coreProperties>
</file>