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442" r:id="rId2"/>
    <p:sldId id="443" r:id="rId3"/>
    <p:sldId id="444" r:id="rId4"/>
    <p:sldId id="445" r:id="rId5"/>
    <p:sldId id="446" r:id="rId6"/>
    <p:sldId id="447" r:id="rId7"/>
    <p:sldId id="448" r:id="rId8"/>
    <p:sldId id="449" r:id="rId9"/>
    <p:sldId id="450" r:id="rId10"/>
    <p:sldId id="451" r:id="rId11"/>
    <p:sldId id="452" r:id="rId12"/>
    <p:sldId id="453" r:id="rId13"/>
    <p:sldId id="454" r:id="rId14"/>
    <p:sldId id="455" r:id="rId15"/>
    <p:sldId id="45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660" autoAdjust="0"/>
  </p:normalViewPr>
  <p:slideViewPr>
    <p:cSldViewPr snapToGrid="0" snapToObjects="1">
      <p:cViewPr varScale="1">
        <p:scale>
          <a:sx n="107" d="100"/>
          <a:sy n="107" d="100"/>
        </p:scale>
        <p:origin x="166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10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11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12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13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14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15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2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3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4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5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6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7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8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9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09B4-90D0-1245-B83D-B1B2932963E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4" Type="http://schemas.openxmlformats.org/officeDocument/2006/relationships/hyperlink" Target="http://en.wikipedia.org/wiki/Cross_produc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en.wikipedia.org/wiki/Dot_product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en.wikipedia.org/wiki/Cross_produc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hyperlink" Target="http://en.wikipedia.org/wiki/Cross_product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303106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Points, lines and planes in 2D</a:t>
            </a:r>
          </a:p>
          <a:p>
            <a:pPr algn="ctr"/>
            <a:endParaRPr lang="en-US" sz="1200" b="1" dirty="0">
              <a:solidFill>
                <a:schemeClr val="bg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3D12A002-87A2-A742-A63E-BAD51334B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6783" y="1536174"/>
            <a:ext cx="369043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V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ó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n 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 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u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r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4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</p:txBody>
      </p:sp>
    </p:spTree>
    <p:extLst>
      <p:ext uri="{BB962C8B-B14F-4D97-AF65-F5344CB8AC3E}">
        <p14:creationId xmlns:p14="http://schemas.microsoft.com/office/powerpoint/2010/main" val="47577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Cross Product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867" y="883841"/>
            <a:ext cx="2082800" cy="18856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93" y="6561667"/>
            <a:ext cx="3271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  <a:hlinkClick r:id="rId4"/>
              </a:rPr>
              <a:t>http://en.wikipedia.org/wiki/Cross_product</a:t>
            </a:r>
            <a:r>
              <a:rPr lang="en-US" sz="1200" dirty="0">
                <a:latin typeface="Trebuchet MS"/>
                <a:cs typeface="Trebuchet MS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4567" y="5221111"/>
            <a:ext cx="3124200" cy="254000"/>
          </a:xfrm>
          <a:prstGeom prst="rect">
            <a:avLst/>
          </a:prstGeom>
        </p:spPr>
      </p:pic>
      <p:pic>
        <p:nvPicPr>
          <p:cNvPr id="7" name="Picture 6" descr="Cross_product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1" y="889000"/>
            <a:ext cx="508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94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2029185" y="2159000"/>
            <a:ext cx="3189114" cy="2142064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Intersection of two lines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354675" y="2300111"/>
            <a:ext cx="3880556" cy="145344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316125" y="3019771"/>
            <a:ext cx="43124" cy="389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521187" y="1413554"/>
            <a:ext cx="3540932" cy="3513669"/>
            <a:chOff x="2593623" y="1413554"/>
            <a:chExt cx="3540932" cy="3513669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2921001" y="1467556"/>
              <a:ext cx="789" cy="34007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2593623" y="4512733"/>
              <a:ext cx="33330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785556" y="4557891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x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01621" y="1413554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53306" y="2675274"/>
              <a:ext cx="831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"/>
                  <a:cs typeface="Times"/>
                </a:rPr>
                <a:t>( </a:t>
              </a:r>
              <a:r>
                <a:rPr lang="en-US" i="1" dirty="0">
                  <a:latin typeface="Times"/>
                  <a:cs typeface="Times"/>
                </a:rPr>
                <a:t>x </a:t>
              </a:r>
              <a:r>
                <a:rPr lang="en-US" dirty="0">
                  <a:latin typeface="Times"/>
                  <a:cs typeface="Times"/>
                </a:rPr>
                <a:t>,</a:t>
              </a:r>
              <a:r>
                <a:rPr lang="en-US" i="1" dirty="0">
                  <a:latin typeface="Times"/>
                  <a:cs typeface="Times"/>
                </a:rPr>
                <a:t> y </a:t>
              </a:r>
              <a:r>
                <a:rPr lang="en-US" dirty="0">
                  <a:latin typeface="Times"/>
                  <a:cs typeface="Times"/>
                </a:rPr>
                <a:t>)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389698" y="3583001"/>
            <a:ext cx="2372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Xingkai SC Light"/>
                <a:cs typeface="Xingkai SC Light"/>
              </a:rPr>
              <a:t>l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: </a:t>
            </a:r>
            <a:r>
              <a:rPr lang="en-US" i="1" dirty="0">
                <a:latin typeface="Times"/>
                <a:cs typeface="Times"/>
              </a:rPr>
              <a:t>a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x</a:t>
            </a:r>
            <a:r>
              <a:rPr lang="en-US" dirty="0">
                <a:latin typeface="Times"/>
                <a:cs typeface="Times"/>
              </a:rPr>
              <a:t> + </a:t>
            </a:r>
            <a:r>
              <a:rPr lang="en-US" i="1" dirty="0">
                <a:latin typeface="Times"/>
                <a:cs typeface="Times"/>
              </a:rPr>
              <a:t>b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y </a:t>
            </a:r>
            <a:r>
              <a:rPr lang="en-US" dirty="0">
                <a:latin typeface="Times"/>
                <a:cs typeface="Times"/>
              </a:rPr>
              <a:t>+ </a:t>
            </a:r>
            <a:r>
              <a:rPr lang="en-US" i="1" dirty="0">
                <a:latin typeface="Times"/>
                <a:cs typeface="Times"/>
              </a:rPr>
              <a:t>c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= 0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85912" y="3033498"/>
            <a:ext cx="41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72766" y="4130509"/>
            <a:ext cx="2372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Xingkai SC Light"/>
                <a:cs typeface="Xingkai SC Light"/>
              </a:rPr>
              <a:t>l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: </a:t>
            </a:r>
            <a:r>
              <a:rPr lang="en-US" i="1" dirty="0">
                <a:latin typeface="Times"/>
                <a:cs typeface="Times"/>
              </a:rPr>
              <a:t>a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x</a:t>
            </a:r>
            <a:r>
              <a:rPr lang="en-US" dirty="0">
                <a:latin typeface="Times"/>
                <a:cs typeface="Times"/>
              </a:rPr>
              <a:t> + </a:t>
            </a:r>
            <a:r>
              <a:rPr lang="en-US" i="1" dirty="0">
                <a:latin typeface="Times"/>
                <a:cs typeface="Times"/>
              </a:rPr>
              <a:t>b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y </a:t>
            </a:r>
            <a:r>
              <a:rPr lang="en-US" dirty="0">
                <a:latin typeface="Times"/>
                <a:cs typeface="Times"/>
              </a:rPr>
              <a:t>+ </a:t>
            </a:r>
            <a:r>
              <a:rPr lang="en-US" i="1" dirty="0">
                <a:latin typeface="Times"/>
                <a:cs typeface="Times"/>
              </a:rPr>
              <a:t>c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= 0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5091" y="5471062"/>
            <a:ext cx="1915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Xingkai SC Light"/>
                <a:cs typeface="Xingkai SC Light"/>
              </a:rPr>
              <a:t>l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a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  b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  c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2270" y="5877460"/>
            <a:ext cx="1915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Xingkai SC Light"/>
                <a:cs typeface="Xingkai SC Light"/>
              </a:rPr>
              <a:t>l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a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  b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  c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090788" y="5574073"/>
            <a:ext cx="1700176" cy="797107"/>
            <a:chOff x="3090788" y="5574073"/>
            <a:chExt cx="1700176" cy="797107"/>
          </a:xfrm>
        </p:grpSpPr>
        <p:sp>
          <p:nvSpPr>
            <p:cNvPr id="22" name="Right Brace 21"/>
            <p:cNvSpPr/>
            <p:nvPr/>
          </p:nvSpPr>
          <p:spPr>
            <a:xfrm>
              <a:off x="3090788" y="5574073"/>
              <a:ext cx="268111" cy="717307"/>
            </a:xfrm>
            <a:prstGeom prst="rightBrac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16256" y="5632516"/>
              <a:ext cx="1274708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Xingkai SC Light"/>
                  <a:cs typeface="Xingkai SC Light"/>
                </a:rPr>
                <a:t>l</a:t>
              </a:r>
              <a:r>
                <a:rPr lang="en-US" baseline="-25000" dirty="0">
                  <a:latin typeface="Times"/>
                  <a:cs typeface="Times"/>
                </a:rPr>
                <a:t>1</a:t>
              </a:r>
              <a:r>
                <a:rPr lang="en-US" i="1" dirty="0">
                  <a:latin typeface="Times"/>
                  <a:cs typeface="Times"/>
                </a:rPr>
                <a:t> </a:t>
              </a:r>
              <a:r>
                <a:rPr lang="en-US" dirty="0">
                  <a:latin typeface="Trebuchet MS"/>
                  <a:cs typeface="Trebuchet MS"/>
                </a:rPr>
                <a:t>x</a:t>
              </a:r>
              <a:r>
                <a:rPr lang="en-US" i="1" dirty="0">
                  <a:latin typeface="Times"/>
                  <a:cs typeface="Times"/>
                </a:rPr>
                <a:t>  </a:t>
              </a:r>
              <a:r>
                <a:rPr lang="en-US" sz="2400" b="1" dirty="0">
                  <a:latin typeface="Xingkai SC Light"/>
                  <a:cs typeface="Xingkai SC Light"/>
                </a:rPr>
                <a:t>l</a:t>
              </a:r>
              <a:r>
                <a:rPr lang="en-US" baseline="-25000" dirty="0">
                  <a:latin typeface="Times"/>
                  <a:cs typeface="Times"/>
                </a:rPr>
                <a:t>2</a:t>
              </a:r>
              <a:r>
                <a:rPr lang="en-US" i="1" dirty="0">
                  <a:latin typeface="Times"/>
                  <a:cs typeface="Times"/>
                </a:rPr>
                <a:t> = </a:t>
              </a:r>
              <a:r>
                <a:rPr lang="en-US" b="1" dirty="0">
                  <a:latin typeface="Times"/>
                  <a:cs typeface="Times"/>
                </a:rPr>
                <a:t>w</a:t>
              </a:r>
              <a:endParaRPr lang="en-US" b="1" dirty="0"/>
            </a:p>
            <a:p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442381" y="5390183"/>
            <a:ext cx="1073918" cy="890105"/>
            <a:chOff x="6442381" y="5390183"/>
            <a:chExt cx="1073918" cy="890105"/>
          </a:xfrm>
        </p:grpSpPr>
        <p:sp>
          <p:nvSpPr>
            <p:cNvPr id="25" name="Rectangle 24"/>
            <p:cNvSpPr/>
            <p:nvPr/>
          </p:nvSpPr>
          <p:spPr>
            <a:xfrm>
              <a:off x="6445202" y="5390183"/>
              <a:ext cx="10710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Xingkai SC Light"/>
                  <a:cs typeface="Xingkai SC Light"/>
                </a:rPr>
                <a:t>l</a:t>
              </a:r>
              <a:r>
                <a:rPr lang="en-US" baseline="-25000" dirty="0">
                  <a:latin typeface="Times"/>
                  <a:cs typeface="Times"/>
                </a:rPr>
                <a:t>1</a:t>
              </a:r>
              <a:r>
                <a:rPr lang="en-US" i="1" dirty="0">
                  <a:latin typeface="Times"/>
                  <a:cs typeface="Times"/>
                </a:rPr>
                <a:t>   </a:t>
              </a:r>
              <a:r>
                <a:rPr lang="en-US" b="1" dirty="0">
                  <a:latin typeface="Times"/>
                  <a:cs typeface="Times"/>
                </a:rPr>
                <a:t>w </a:t>
              </a:r>
              <a:r>
                <a:rPr lang="en-US" i="1" dirty="0">
                  <a:latin typeface="Times"/>
                  <a:cs typeface="Times"/>
                </a:rPr>
                <a:t>= </a:t>
              </a:r>
              <a:r>
                <a:rPr lang="en-US" dirty="0">
                  <a:latin typeface="Times"/>
                  <a:cs typeface="Times"/>
                </a:rPr>
                <a:t>?</a:t>
              </a:r>
              <a:endParaRPr lang="en-US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628197" y="5504558"/>
              <a:ext cx="290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42381" y="5796581"/>
              <a:ext cx="10710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Xingkai SC Light"/>
                  <a:cs typeface="Xingkai SC Light"/>
                </a:rPr>
                <a:t>l</a:t>
              </a:r>
              <a:r>
                <a:rPr lang="en-US" baseline="-25000" dirty="0">
                  <a:latin typeface="Times"/>
                  <a:cs typeface="Times"/>
                </a:rPr>
                <a:t>2</a:t>
              </a:r>
              <a:r>
                <a:rPr lang="en-US" i="1" dirty="0">
                  <a:latin typeface="Times"/>
                  <a:cs typeface="Times"/>
                </a:rPr>
                <a:t>   </a:t>
              </a:r>
              <a:r>
                <a:rPr lang="en-US" b="1" dirty="0">
                  <a:latin typeface="Times"/>
                  <a:cs typeface="Times"/>
                </a:rPr>
                <a:t>w </a:t>
              </a:r>
              <a:r>
                <a:rPr lang="en-US" i="1" dirty="0">
                  <a:latin typeface="Times"/>
                  <a:cs typeface="Times"/>
                </a:rPr>
                <a:t>= </a:t>
              </a:r>
              <a:r>
                <a:rPr lang="en-US" dirty="0">
                  <a:latin typeface="Times"/>
                  <a:cs typeface="Times"/>
                </a:rPr>
                <a:t>?</a:t>
              </a:r>
              <a:endParaRPr lang="en-US" b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25376" y="5910956"/>
              <a:ext cx="290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412270" y="1099783"/>
            <a:ext cx="38305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We look for </a:t>
            </a:r>
            <a:r>
              <a:rPr lang="en-US" sz="2000" b="1" dirty="0">
                <a:latin typeface="Times"/>
                <a:cs typeface="Times"/>
              </a:rPr>
              <a:t>m</a:t>
            </a:r>
            <a:r>
              <a:rPr lang="en-US" dirty="0">
                <a:latin typeface="Trebuchet MS"/>
                <a:cs typeface="Trebuchet MS"/>
              </a:rPr>
              <a:t> so that</a:t>
            </a:r>
          </a:p>
          <a:p>
            <a:endParaRPr lang="en-US" sz="2400" b="1" dirty="0">
              <a:latin typeface="Xingkai SC Light"/>
              <a:cs typeface="Xingkai SC Light"/>
            </a:endParaRPr>
          </a:p>
          <a:p>
            <a:r>
              <a:rPr lang="en-US" sz="2400" b="1" dirty="0">
                <a:latin typeface="Xingkai SC Light"/>
                <a:cs typeface="Xingkai SC Light"/>
              </a:rPr>
              <a:t>l</a:t>
            </a:r>
            <a:r>
              <a:rPr lang="en-US" sz="2400" baseline="-25000" dirty="0">
                <a:latin typeface="Times"/>
                <a:cs typeface="Times"/>
              </a:rPr>
              <a:t>1</a:t>
            </a:r>
            <a:r>
              <a:rPr lang="en-US" sz="2400" b="1" dirty="0">
                <a:latin typeface="Xingkai SC Light"/>
                <a:cs typeface="Xingkai SC Light"/>
              </a:rPr>
              <a:t> 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dirty="0">
                <a:latin typeface="Times"/>
                <a:cs typeface="Times"/>
              </a:rPr>
              <a:t> = 0     and     </a:t>
            </a:r>
            <a:r>
              <a:rPr lang="en-US" sz="2400" b="1" dirty="0">
                <a:latin typeface="Xingkai SC Light"/>
                <a:cs typeface="Xingkai SC Light"/>
              </a:rPr>
              <a:t>l</a:t>
            </a:r>
            <a:r>
              <a:rPr lang="en-US" sz="2400" baseline="-25000" dirty="0">
                <a:latin typeface="Times"/>
                <a:cs typeface="Times"/>
              </a:rPr>
              <a:t>2</a:t>
            </a:r>
            <a:r>
              <a:rPr lang="en-US" sz="2400" b="1" dirty="0">
                <a:latin typeface="Xingkai SC Light"/>
                <a:cs typeface="Xingkai SC Light"/>
              </a:rPr>
              <a:t> 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dirty="0">
                <a:latin typeface="Times"/>
                <a:cs typeface="Times"/>
              </a:rPr>
              <a:t> = 0</a:t>
            </a:r>
            <a:endParaRPr lang="en-US" i="1" baseline="30000" dirty="0">
              <a:latin typeface="Times"/>
              <a:cs typeface="Times"/>
            </a:endParaRPr>
          </a:p>
          <a:p>
            <a:endParaRPr lang="en-US" i="1" baseline="30000" dirty="0">
              <a:latin typeface="Times"/>
              <a:cs typeface="Time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08168" y="1874073"/>
            <a:ext cx="29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411555" y="1871252"/>
            <a:ext cx="29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4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0" grpId="0"/>
      <p:bldP spid="31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Intersection of two lines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5091" y="5471062"/>
            <a:ext cx="1915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Xingkai SC Light"/>
                <a:cs typeface="Xingkai SC Light"/>
              </a:rPr>
              <a:t>l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a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  b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  c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2270" y="5877460"/>
            <a:ext cx="1915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Xingkai SC Light"/>
                <a:cs typeface="Xingkai SC Light"/>
              </a:rPr>
              <a:t>l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a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  b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  c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090788" y="5574073"/>
            <a:ext cx="1700176" cy="797107"/>
            <a:chOff x="3090788" y="5574073"/>
            <a:chExt cx="1700176" cy="797107"/>
          </a:xfrm>
        </p:grpSpPr>
        <p:sp>
          <p:nvSpPr>
            <p:cNvPr id="22" name="Right Brace 21"/>
            <p:cNvSpPr/>
            <p:nvPr/>
          </p:nvSpPr>
          <p:spPr>
            <a:xfrm>
              <a:off x="3090788" y="5574073"/>
              <a:ext cx="268111" cy="717307"/>
            </a:xfrm>
            <a:prstGeom prst="rightBrac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16256" y="5632516"/>
              <a:ext cx="1274708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Xingkai SC Light"/>
                  <a:cs typeface="Xingkai SC Light"/>
                </a:rPr>
                <a:t>l</a:t>
              </a:r>
              <a:r>
                <a:rPr lang="en-US" baseline="-25000" dirty="0">
                  <a:latin typeface="Times"/>
                  <a:cs typeface="Times"/>
                </a:rPr>
                <a:t>1</a:t>
              </a:r>
              <a:r>
                <a:rPr lang="en-US" i="1" dirty="0">
                  <a:latin typeface="Times"/>
                  <a:cs typeface="Times"/>
                </a:rPr>
                <a:t> </a:t>
              </a:r>
              <a:r>
                <a:rPr lang="en-US" dirty="0">
                  <a:latin typeface="Trebuchet MS"/>
                  <a:cs typeface="Trebuchet MS"/>
                </a:rPr>
                <a:t>x</a:t>
              </a:r>
              <a:r>
                <a:rPr lang="en-US" i="1" dirty="0">
                  <a:latin typeface="Times"/>
                  <a:cs typeface="Times"/>
                </a:rPr>
                <a:t>  </a:t>
              </a:r>
              <a:r>
                <a:rPr lang="en-US" sz="2400" b="1" dirty="0">
                  <a:latin typeface="Xingkai SC Light"/>
                  <a:cs typeface="Xingkai SC Light"/>
                </a:rPr>
                <a:t>l</a:t>
              </a:r>
              <a:r>
                <a:rPr lang="en-US" baseline="-25000" dirty="0">
                  <a:latin typeface="Times"/>
                  <a:cs typeface="Times"/>
                </a:rPr>
                <a:t>2</a:t>
              </a:r>
              <a:r>
                <a:rPr lang="en-US" i="1" dirty="0">
                  <a:latin typeface="Times"/>
                  <a:cs typeface="Times"/>
                </a:rPr>
                <a:t> = </a:t>
              </a:r>
              <a:r>
                <a:rPr lang="en-US" b="1" dirty="0">
                  <a:latin typeface="Times"/>
                  <a:cs typeface="Times"/>
                </a:rPr>
                <a:t>w</a:t>
              </a:r>
              <a:endParaRPr lang="en-US" b="1" dirty="0"/>
            </a:p>
            <a:p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6445202" y="5390183"/>
            <a:ext cx="10840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Xingkai SC Light"/>
                <a:cs typeface="Xingkai SC Light"/>
              </a:rPr>
              <a:t>l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  </a:t>
            </a:r>
            <a:r>
              <a:rPr lang="en-US" b="1" dirty="0">
                <a:latin typeface="Times"/>
                <a:cs typeface="Times"/>
              </a:rPr>
              <a:t>w </a:t>
            </a:r>
            <a:r>
              <a:rPr lang="en-US" i="1" dirty="0">
                <a:latin typeface="Times"/>
                <a:cs typeface="Times"/>
              </a:rPr>
              <a:t>= </a:t>
            </a:r>
            <a:r>
              <a:rPr lang="en-US" dirty="0">
                <a:latin typeface="Times"/>
                <a:cs typeface="Times"/>
              </a:rPr>
              <a:t>0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6628197" y="5504558"/>
            <a:ext cx="29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442381" y="5796581"/>
            <a:ext cx="10840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Xingkai SC Light"/>
                <a:cs typeface="Xingkai SC Light"/>
              </a:rPr>
              <a:t>l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  </a:t>
            </a:r>
            <a:r>
              <a:rPr lang="en-US" b="1" dirty="0">
                <a:latin typeface="Times"/>
                <a:cs typeface="Times"/>
              </a:rPr>
              <a:t>w </a:t>
            </a:r>
            <a:r>
              <a:rPr lang="en-US" i="1" dirty="0">
                <a:latin typeface="Times"/>
                <a:cs typeface="Times"/>
              </a:rPr>
              <a:t>= </a:t>
            </a:r>
            <a:r>
              <a:rPr lang="en-US" dirty="0">
                <a:latin typeface="Times"/>
                <a:cs typeface="Times"/>
              </a:rPr>
              <a:t>0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6625376" y="5910956"/>
            <a:ext cx="29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2270" y="1099783"/>
            <a:ext cx="38305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We look for </a:t>
            </a:r>
            <a:r>
              <a:rPr lang="en-US" sz="2000" b="1" dirty="0">
                <a:latin typeface="Times"/>
                <a:cs typeface="Times"/>
              </a:rPr>
              <a:t>m</a:t>
            </a:r>
            <a:r>
              <a:rPr lang="en-US" dirty="0">
                <a:latin typeface="Trebuchet MS"/>
                <a:cs typeface="Trebuchet MS"/>
              </a:rPr>
              <a:t> so that</a:t>
            </a:r>
          </a:p>
          <a:p>
            <a:endParaRPr lang="en-US" sz="2400" b="1" dirty="0">
              <a:latin typeface="Xingkai SC Light"/>
              <a:cs typeface="Xingkai SC Light"/>
            </a:endParaRPr>
          </a:p>
          <a:p>
            <a:r>
              <a:rPr lang="en-US" sz="2400" b="1" dirty="0">
                <a:latin typeface="Xingkai SC Light"/>
                <a:cs typeface="Xingkai SC Light"/>
              </a:rPr>
              <a:t>l</a:t>
            </a:r>
            <a:r>
              <a:rPr lang="en-US" sz="2400" baseline="-25000" dirty="0">
                <a:latin typeface="Times"/>
                <a:cs typeface="Times"/>
              </a:rPr>
              <a:t>1</a:t>
            </a:r>
            <a:r>
              <a:rPr lang="en-US" sz="2400" b="1" dirty="0">
                <a:latin typeface="Xingkai SC Light"/>
                <a:cs typeface="Xingkai SC Light"/>
              </a:rPr>
              <a:t> 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dirty="0">
                <a:latin typeface="Times"/>
                <a:cs typeface="Times"/>
              </a:rPr>
              <a:t> = 0     and     </a:t>
            </a:r>
            <a:r>
              <a:rPr lang="en-US" sz="2400" b="1" dirty="0">
                <a:latin typeface="Xingkai SC Light"/>
                <a:cs typeface="Xingkai SC Light"/>
              </a:rPr>
              <a:t>l</a:t>
            </a:r>
            <a:r>
              <a:rPr lang="en-US" sz="2400" baseline="-25000" dirty="0">
                <a:latin typeface="Times"/>
                <a:cs typeface="Times"/>
              </a:rPr>
              <a:t>2</a:t>
            </a:r>
            <a:r>
              <a:rPr lang="en-US" sz="2400" b="1" dirty="0">
                <a:latin typeface="Xingkai SC Light"/>
                <a:cs typeface="Xingkai SC Light"/>
              </a:rPr>
              <a:t> 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dirty="0">
                <a:latin typeface="Times"/>
                <a:cs typeface="Times"/>
              </a:rPr>
              <a:t> = 0</a:t>
            </a:r>
            <a:endParaRPr lang="en-US" i="1" baseline="30000" dirty="0">
              <a:latin typeface="Times"/>
              <a:cs typeface="Times"/>
            </a:endParaRPr>
          </a:p>
          <a:p>
            <a:endParaRPr lang="en-US" i="1" baseline="30000" dirty="0">
              <a:latin typeface="Times"/>
              <a:cs typeface="Time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608168" y="1874073"/>
            <a:ext cx="29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411555" y="1871252"/>
            <a:ext cx="29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307667" y="2610291"/>
            <a:ext cx="1302075" cy="461665"/>
          </a:xfrm>
          <a:prstGeom prst="rect">
            <a:avLst/>
          </a:prstGeom>
          <a:solidFill>
            <a:srgbClr val="FDEADA"/>
          </a:solidFill>
        </p:spPr>
        <p:txBody>
          <a:bodyPr wrap="none">
            <a:spAutoFit/>
          </a:bodyPr>
          <a:lstStyle/>
          <a:p>
            <a:r>
              <a:rPr lang="en-US" b="1" dirty="0">
                <a:latin typeface="Times"/>
                <a:cs typeface="Times"/>
              </a:rPr>
              <a:t>m </a:t>
            </a:r>
            <a:r>
              <a:rPr lang="en-US" i="1" dirty="0">
                <a:latin typeface="Times"/>
                <a:cs typeface="Times"/>
              </a:rPr>
              <a:t>=</a:t>
            </a:r>
            <a:r>
              <a:rPr lang="en-US" sz="2400" i="1" dirty="0">
                <a:latin typeface="Times"/>
                <a:cs typeface="Times"/>
              </a:rPr>
              <a:t> </a:t>
            </a:r>
            <a:r>
              <a:rPr lang="en-US" sz="2400" b="1" dirty="0">
                <a:latin typeface="Xingkai SC Light"/>
                <a:cs typeface="Xingkai SC Light"/>
              </a:rPr>
              <a:t>l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rebuchet MS"/>
                <a:cs typeface="Trebuchet MS"/>
              </a:rPr>
              <a:t>x</a:t>
            </a:r>
            <a:r>
              <a:rPr lang="en-US" i="1" dirty="0">
                <a:latin typeface="Times"/>
                <a:cs typeface="Times"/>
              </a:rPr>
              <a:t>  </a:t>
            </a:r>
            <a:r>
              <a:rPr lang="en-US" sz="2400" b="1" dirty="0">
                <a:latin typeface="Xingkai SC Light"/>
                <a:cs typeface="Xingkai SC Light"/>
              </a:rPr>
              <a:t>l</a:t>
            </a:r>
            <a:r>
              <a:rPr lang="en-US" baseline="-25000" dirty="0">
                <a:latin typeface="Times"/>
                <a:cs typeface="Times"/>
              </a:rPr>
              <a:t>2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6519337" y="2428070"/>
            <a:ext cx="7592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Trebuchet MS"/>
                <a:cs typeface="Trebuchet MS"/>
              </a:rPr>
              <a:t>SOLUTION</a:t>
            </a:r>
            <a:endParaRPr lang="en-US" sz="10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2029185" y="2159000"/>
            <a:ext cx="3189114" cy="2142064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354675" y="2300111"/>
            <a:ext cx="3880556" cy="145344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316125" y="3019771"/>
            <a:ext cx="43124" cy="389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1521187" y="1413554"/>
            <a:ext cx="3540932" cy="3513669"/>
            <a:chOff x="2593623" y="1413554"/>
            <a:chExt cx="3540932" cy="3513669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2921001" y="1467556"/>
              <a:ext cx="789" cy="34007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2593623" y="4512733"/>
              <a:ext cx="33330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785556" y="4557891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x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01621" y="1413554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y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53306" y="2675274"/>
              <a:ext cx="831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"/>
                  <a:cs typeface="Times"/>
                </a:rPr>
                <a:t>( </a:t>
              </a:r>
              <a:r>
                <a:rPr lang="en-US" i="1" dirty="0">
                  <a:latin typeface="Times"/>
                  <a:cs typeface="Times"/>
                </a:rPr>
                <a:t>x </a:t>
              </a:r>
              <a:r>
                <a:rPr lang="en-US" dirty="0">
                  <a:latin typeface="Times"/>
                  <a:cs typeface="Times"/>
                </a:rPr>
                <a:t>,</a:t>
              </a:r>
              <a:r>
                <a:rPr lang="en-US" i="1" dirty="0">
                  <a:latin typeface="Times"/>
                  <a:cs typeface="Times"/>
                </a:rPr>
                <a:t> y </a:t>
              </a:r>
              <a:r>
                <a:rPr lang="en-US" dirty="0">
                  <a:latin typeface="Times"/>
                  <a:cs typeface="Times"/>
                </a:rPr>
                <a:t>)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389698" y="3583001"/>
            <a:ext cx="2372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Xingkai SC Light"/>
                <a:cs typeface="Xingkai SC Light"/>
              </a:rPr>
              <a:t>l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: </a:t>
            </a:r>
            <a:r>
              <a:rPr lang="en-US" i="1" dirty="0">
                <a:latin typeface="Times"/>
                <a:cs typeface="Times"/>
              </a:rPr>
              <a:t>a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x</a:t>
            </a:r>
            <a:r>
              <a:rPr lang="en-US" dirty="0">
                <a:latin typeface="Times"/>
                <a:cs typeface="Times"/>
              </a:rPr>
              <a:t> + </a:t>
            </a:r>
            <a:r>
              <a:rPr lang="en-US" i="1" dirty="0">
                <a:latin typeface="Times"/>
                <a:cs typeface="Times"/>
              </a:rPr>
              <a:t>b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y </a:t>
            </a:r>
            <a:r>
              <a:rPr lang="en-US" dirty="0">
                <a:latin typeface="Times"/>
                <a:cs typeface="Times"/>
              </a:rPr>
              <a:t>+ </a:t>
            </a:r>
            <a:r>
              <a:rPr lang="en-US" i="1" dirty="0">
                <a:latin typeface="Times"/>
                <a:cs typeface="Times"/>
              </a:rPr>
              <a:t>c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= 0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85912" y="3033498"/>
            <a:ext cx="41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372766" y="4130509"/>
            <a:ext cx="2372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Xingkai SC Light"/>
                <a:cs typeface="Xingkai SC Light"/>
              </a:rPr>
              <a:t>l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: </a:t>
            </a:r>
            <a:r>
              <a:rPr lang="en-US" i="1" dirty="0">
                <a:latin typeface="Times"/>
                <a:cs typeface="Times"/>
              </a:rPr>
              <a:t>a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x</a:t>
            </a:r>
            <a:r>
              <a:rPr lang="en-US" dirty="0">
                <a:latin typeface="Times"/>
                <a:cs typeface="Times"/>
              </a:rPr>
              <a:t> + </a:t>
            </a:r>
            <a:r>
              <a:rPr lang="en-US" i="1" dirty="0">
                <a:latin typeface="Times"/>
                <a:cs typeface="Times"/>
              </a:rPr>
              <a:t>b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y </a:t>
            </a:r>
            <a:r>
              <a:rPr lang="en-US" dirty="0">
                <a:latin typeface="Times"/>
                <a:cs typeface="Times"/>
              </a:rPr>
              <a:t>+ </a:t>
            </a:r>
            <a:r>
              <a:rPr lang="en-US" i="1" dirty="0">
                <a:latin typeface="Times"/>
                <a:cs typeface="Times"/>
              </a:rPr>
              <a:t>c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= 0</a:t>
            </a:r>
            <a:endParaRPr lang="en-US" i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14786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Line from two points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354675" y="2300111"/>
            <a:ext cx="3880556" cy="145344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638797" y="2765773"/>
            <a:ext cx="43124" cy="389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848565" y="1467556"/>
            <a:ext cx="789" cy="34007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521187" y="4512733"/>
            <a:ext cx="333304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13120" y="4557891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29185" y="1413554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30541" y="2477720"/>
            <a:ext cx="98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( </a:t>
            </a:r>
            <a:r>
              <a:rPr lang="en-US" i="1" dirty="0">
                <a:latin typeface="Times"/>
                <a:cs typeface="Times"/>
              </a:rPr>
              <a:t>x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,</a:t>
            </a:r>
            <a:r>
              <a:rPr lang="en-US" i="1" dirty="0">
                <a:latin typeface="Times"/>
                <a:cs typeface="Times"/>
              </a:rPr>
              <a:t> y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89698" y="3583001"/>
            <a:ext cx="2128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Xingkai SC Light"/>
                <a:cs typeface="Xingkai SC Light"/>
              </a:rPr>
              <a:t>l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: </a:t>
            </a:r>
            <a:r>
              <a:rPr lang="en-US" i="1" dirty="0">
                <a:latin typeface="Times"/>
                <a:cs typeface="Times"/>
              </a:rPr>
              <a:t>a x</a:t>
            </a:r>
            <a:r>
              <a:rPr lang="en-US" dirty="0">
                <a:latin typeface="Times"/>
                <a:cs typeface="Times"/>
              </a:rPr>
              <a:t> + </a:t>
            </a:r>
            <a:r>
              <a:rPr lang="en-US" i="1" dirty="0">
                <a:latin typeface="Times"/>
                <a:cs typeface="Times"/>
              </a:rPr>
              <a:t>b y </a:t>
            </a:r>
            <a:r>
              <a:rPr lang="en-US" dirty="0">
                <a:latin typeface="Times"/>
                <a:cs typeface="Times"/>
              </a:rPr>
              <a:t>+ </a:t>
            </a:r>
            <a:r>
              <a:rPr lang="en-US" i="1" dirty="0">
                <a:latin typeface="Times"/>
                <a:cs typeface="Times"/>
              </a:rPr>
              <a:t>c </a:t>
            </a:r>
            <a:r>
              <a:rPr lang="en-US" dirty="0">
                <a:latin typeface="Times"/>
                <a:cs typeface="Times"/>
              </a:rPr>
              <a:t>= 0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07361" y="2835944"/>
            <a:ext cx="48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1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5091" y="5471062"/>
            <a:ext cx="191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x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  y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  </a:t>
            </a:r>
            <a:r>
              <a:rPr lang="en-US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2270" y="5877460"/>
            <a:ext cx="191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x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  x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  </a:t>
            </a:r>
            <a:r>
              <a:rPr lang="en-US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090788" y="5574073"/>
            <a:ext cx="1879712" cy="717307"/>
            <a:chOff x="3090788" y="5574073"/>
            <a:chExt cx="1879712" cy="717307"/>
          </a:xfrm>
        </p:grpSpPr>
        <p:sp>
          <p:nvSpPr>
            <p:cNvPr id="22" name="Right Brace 21"/>
            <p:cNvSpPr/>
            <p:nvPr/>
          </p:nvSpPr>
          <p:spPr>
            <a:xfrm>
              <a:off x="3090788" y="5574073"/>
              <a:ext cx="268111" cy="717307"/>
            </a:xfrm>
            <a:prstGeom prst="rightBrac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16256" y="5632516"/>
              <a:ext cx="145424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Times"/>
                  <a:cs typeface="Times"/>
                </a:rPr>
                <a:t>m</a:t>
              </a:r>
              <a:r>
                <a:rPr lang="en-US" baseline="-25000" dirty="0">
                  <a:latin typeface="Times"/>
                  <a:cs typeface="Times"/>
                </a:rPr>
                <a:t>1</a:t>
              </a:r>
              <a:r>
                <a:rPr lang="en-US" i="1" dirty="0">
                  <a:latin typeface="Times"/>
                  <a:cs typeface="Times"/>
                </a:rPr>
                <a:t> </a:t>
              </a:r>
              <a:r>
                <a:rPr lang="en-US" dirty="0">
                  <a:latin typeface="Trebuchet MS"/>
                  <a:cs typeface="Trebuchet MS"/>
                </a:rPr>
                <a:t>x</a:t>
              </a:r>
              <a:r>
                <a:rPr lang="en-US" i="1" dirty="0">
                  <a:latin typeface="Times"/>
                  <a:cs typeface="Times"/>
                </a:rPr>
                <a:t>  </a:t>
              </a:r>
              <a:r>
                <a:rPr lang="en-US" b="1" dirty="0">
                  <a:latin typeface="Times"/>
                  <a:cs typeface="Times"/>
                </a:rPr>
                <a:t>m</a:t>
              </a:r>
              <a:r>
                <a:rPr lang="en-US" baseline="-25000" dirty="0">
                  <a:latin typeface="Times"/>
                  <a:cs typeface="Times"/>
                </a:rPr>
                <a:t>2</a:t>
              </a:r>
              <a:r>
                <a:rPr lang="en-US" i="1" dirty="0">
                  <a:latin typeface="Times"/>
                  <a:cs typeface="Times"/>
                </a:rPr>
                <a:t> = </a:t>
              </a:r>
              <a:r>
                <a:rPr lang="en-US" b="1" dirty="0">
                  <a:latin typeface="Times"/>
                  <a:cs typeface="Times"/>
                </a:rPr>
                <a:t>w</a:t>
              </a:r>
              <a:endParaRPr lang="en-US" b="1" dirty="0"/>
            </a:p>
            <a:p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442381" y="5390183"/>
            <a:ext cx="1170178" cy="805439"/>
            <a:chOff x="6442381" y="5390183"/>
            <a:chExt cx="1170178" cy="805439"/>
          </a:xfrm>
        </p:grpSpPr>
        <p:sp>
          <p:nvSpPr>
            <p:cNvPr id="25" name="Rectangle 24"/>
            <p:cNvSpPr/>
            <p:nvPr/>
          </p:nvSpPr>
          <p:spPr>
            <a:xfrm>
              <a:off x="6445202" y="5390183"/>
              <a:ext cx="11673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Times"/>
                  <a:cs typeface="Times"/>
                </a:rPr>
                <a:t>m</a:t>
              </a:r>
              <a:r>
                <a:rPr lang="en-US" baseline="-25000" dirty="0">
                  <a:latin typeface="Times"/>
                  <a:cs typeface="Times"/>
                </a:rPr>
                <a:t>1</a:t>
              </a:r>
              <a:r>
                <a:rPr lang="en-US" i="1" dirty="0">
                  <a:latin typeface="Times"/>
                  <a:cs typeface="Times"/>
                </a:rPr>
                <a:t>   </a:t>
              </a:r>
              <a:r>
                <a:rPr lang="en-US" b="1" dirty="0">
                  <a:latin typeface="Times"/>
                  <a:cs typeface="Times"/>
                </a:rPr>
                <a:t>w </a:t>
              </a:r>
              <a:r>
                <a:rPr lang="en-US" i="1" dirty="0">
                  <a:latin typeface="Times"/>
                  <a:cs typeface="Times"/>
                </a:rPr>
                <a:t>= </a:t>
              </a:r>
              <a:r>
                <a:rPr lang="en-US" dirty="0">
                  <a:latin typeface="Times"/>
                  <a:cs typeface="Times"/>
                </a:rPr>
                <a:t>?</a:t>
              </a:r>
              <a:endParaRPr lang="en-US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726974" y="5419892"/>
              <a:ext cx="290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42381" y="5796581"/>
              <a:ext cx="11673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Times"/>
                  <a:cs typeface="Times"/>
                </a:rPr>
                <a:t>m</a:t>
              </a:r>
              <a:r>
                <a:rPr lang="en-US" baseline="-25000" dirty="0">
                  <a:latin typeface="Times"/>
                  <a:cs typeface="Times"/>
                </a:rPr>
                <a:t>2</a:t>
              </a:r>
              <a:r>
                <a:rPr lang="en-US" i="1" dirty="0">
                  <a:latin typeface="Times"/>
                  <a:cs typeface="Times"/>
                </a:rPr>
                <a:t>   </a:t>
              </a:r>
              <a:r>
                <a:rPr lang="en-US" b="1" dirty="0">
                  <a:latin typeface="Times"/>
                  <a:cs typeface="Times"/>
                </a:rPr>
                <a:t>w </a:t>
              </a:r>
              <a:r>
                <a:rPr lang="en-US" i="1" dirty="0">
                  <a:latin typeface="Times"/>
                  <a:cs typeface="Times"/>
                </a:rPr>
                <a:t>= </a:t>
              </a:r>
              <a:r>
                <a:rPr lang="en-US" dirty="0">
                  <a:latin typeface="Times"/>
                  <a:cs typeface="Times"/>
                </a:rPr>
                <a:t>?</a:t>
              </a:r>
              <a:endParaRPr lang="en-US" b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738264" y="5826290"/>
              <a:ext cx="290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412270" y="1099783"/>
            <a:ext cx="38305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We look for </a:t>
            </a:r>
            <a:r>
              <a:rPr lang="en-US" sz="2400" b="1" dirty="0">
                <a:latin typeface="Xingkai SC Light"/>
                <a:cs typeface="Xingkai SC Light"/>
              </a:rPr>
              <a:t>l</a:t>
            </a:r>
            <a:r>
              <a:rPr lang="en-US" dirty="0">
                <a:latin typeface="Trebuchet MS"/>
                <a:cs typeface="Trebuchet MS"/>
              </a:rPr>
              <a:t> so that</a:t>
            </a:r>
          </a:p>
          <a:p>
            <a:endParaRPr lang="en-US" sz="2400" b="1" dirty="0">
              <a:latin typeface="Xingkai SC Light"/>
              <a:cs typeface="Xingkai SC Light"/>
            </a:endParaRPr>
          </a:p>
          <a:p>
            <a:r>
              <a:rPr lang="en-US" sz="2400" b="1" dirty="0">
                <a:latin typeface="Xingkai SC Light"/>
                <a:cs typeface="Xingkai SC Light"/>
              </a:rPr>
              <a:t>  l 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dirty="0">
                <a:latin typeface="Times"/>
                <a:cs typeface="Times"/>
              </a:rPr>
              <a:t> = 0     and     </a:t>
            </a:r>
            <a:r>
              <a:rPr lang="en-US" sz="2400" b="1" dirty="0">
                <a:latin typeface="Xingkai SC Light"/>
                <a:cs typeface="Xingkai SC Light"/>
              </a:rPr>
              <a:t>l 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dirty="0">
                <a:latin typeface="Times"/>
                <a:cs typeface="Times"/>
              </a:rPr>
              <a:t> = 0</a:t>
            </a:r>
            <a:endParaRPr lang="en-US" i="1" baseline="30000" dirty="0">
              <a:latin typeface="Times"/>
              <a:cs typeface="Times"/>
            </a:endParaRPr>
          </a:p>
          <a:p>
            <a:endParaRPr lang="en-US" i="1" baseline="30000" dirty="0">
              <a:latin typeface="Times"/>
              <a:cs typeface="Time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50501" y="1902295"/>
            <a:ext cx="29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453888" y="1899474"/>
            <a:ext cx="29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4047076" y="3299170"/>
            <a:ext cx="43124" cy="389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238820" y="3011117"/>
            <a:ext cx="98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( </a:t>
            </a:r>
            <a:r>
              <a:rPr lang="en-US" i="1" dirty="0">
                <a:latin typeface="Times"/>
                <a:cs typeface="Times"/>
              </a:rPr>
              <a:t>x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,</a:t>
            </a:r>
            <a:r>
              <a:rPr lang="en-US" i="1" dirty="0">
                <a:latin typeface="Times"/>
                <a:cs typeface="Times"/>
              </a:rPr>
              <a:t> y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15640" y="3369341"/>
            <a:ext cx="48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2</a:t>
            </a:r>
            <a:endParaRPr lang="en-US" i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87582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0" grpId="0"/>
      <p:bldP spid="31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Line from two points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354675" y="2300111"/>
            <a:ext cx="3880556" cy="145344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638797" y="2765773"/>
            <a:ext cx="43124" cy="389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848565" y="1467556"/>
            <a:ext cx="789" cy="34007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521187" y="4512733"/>
            <a:ext cx="333304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13120" y="4557891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29185" y="1413554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30541" y="2477720"/>
            <a:ext cx="98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( </a:t>
            </a:r>
            <a:r>
              <a:rPr lang="en-US" i="1" dirty="0">
                <a:latin typeface="Times"/>
                <a:cs typeface="Times"/>
              </a:rPr>
              <a:t>x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,</a:t>
            </a:r>
            <a:r>
              <a:rPr lang="en-US" i="1" dirty="0">
                <a:latin typeface="Times"/>
                <a:cs typeface="Times"/>
              </a:rPr>
              <a:t> y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89698" y="3583001"/>
            <a:ext cx="2128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Xingkai SC Light"/>
                <a:cs typeface="Xingkai SC Light"/>
              </a:rPr>
              <a:t>l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: </a:t>
            </a:r>
            <a:r>
              <a:rPr lang="en-US" i="1" dirty="0">
                <a:latin typeface="Times"/>
                <a:cs typeface="Times"/>
              </a:rPr>
              <a:t>a x</a:t>
            </a:r>
            <a:r>
              <a:rPr lang="en-US" dirty="0">
                <a:latin typeface="Times"/>
                <a:cs typeface="Times"/>
              </a:rPr>
              <a:t> + </a:t>
            </a:r>
            <a:r>
              <a:rPr lang="en-US" i="1" dirty="0">
                <a:latin typeface="Times"/>
                <a:cs typeface="Times"/>
              </a:rPr>
              <a:t>b y </a:t>
            </a:r>
            <a:r>
              <a:rPr lang="en-US" dirty="0">
                <a:latin typeface="Times"/>
                <a:cs typeface="Times"/>
              </a:rPr>
              <a:t>+ </a:t>
            </a:r>
            <a:r>
              <a:rPr lang="en-US" i="1" dirty="0">
                <a:latin typeface="Times"/>
                <a:cs typeface="Times"/>
              </a:rPr>
              <a:t>c </a:t>
            </a:r>
            <a:r>
              <a:rPr lang="en-US" dirty="0">
                <a:latin typeface="Times"/>
                <a:cs typeface="Times"/>
              </a:rPr>
              <a:t>= 0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07361" y="2835944"/>
            <a:ext cx="48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1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5091" y="5471062"/>
            <a:ext cx="191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x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  y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  </a:t>
            </a:r>
            <a:r>
              <a:rPr lang="en-US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2270" y="5877460"/>
            <a:ext cx="191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x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  x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  </a:t>
            </a:r>
            <a:r>
              <a:rPr lang="en-US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090788" y="5574073"/>
            <a:ext cx="1879712" cy="717307"/>
            <a:chOff x="3090788" y="5574073"/>
            <a:chExt cx="1879712" cy="717307"/>
          </a:xfrm>
        </p:grpSpPr>
        <p:sp>
          <p:nvSpPr>
            <p:cNvPr id="22" name="Right Brace 21"/>
            <p:cNvSpPr/>
            <p:nvPr/>
          </p:nvSpPr>
          <p:spPr>
            <a:xfrm>
              <a:off x="3090788" y="5574073"/>
              <a:ext cx="268111" cy="717307"/>
            </a:xfrm>
            <a:prstGeom prst="rightBrac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16256" y="5632516"/>
              <a:ext cx="145424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Times"/>
                  <a:cs typeface="Times"/>
                </a:rPr>
                <a:t>m</a:t>
              </a:r>
              <a:r>
                <a:rPr lang="en-US" baseline="-25000" dirty="0">
                  <a:latin typeface="Times"/>
                  <a:cs typeface="Times"/>
                </a:rPr>
                <a:t>1</a:t>
              </a:r>
              <a:r>
                <a:rPr lang="en-US" i="1" dirty="0">
                  <a:latin typeface="Times"/>
                  <a:cs typeface="Times"/>
                </a:rPr>
                <a:t> </a:t>
              </a:r>
              <a:r>
                <a:rPr lang="en-US" dirty="0">
                  <a:latin typeface="Trebuchet MS"/>
                  <a:cs typeface="Trebuchet MS"/>
                </a:rPr>
                <a:t>x</a:t>
              </a:r>
              <a:r>
                <a:rPr lang="en-US" i="1" dirty="0">
                  <a:latin typeface="Times"/>
                  <a:cs typeface="Times"/>
                </a:rPr>
                <a:t>  </a:t>
              </a:r>
              <a:r>
                <a:rPr lang="en-US" b="1" dirty="0">
                  <a:latin typeface="Times"/>
                  <a:cs typeface="Times"/>
                </a:rPr>
                <a:t>m</a:t>
              </a:r>
              <a:r>
                <a:rPr lang="en-US" baseline="-25000" dirty="0">
                  <a:latin typeface="Times"/>
                  <a:cs typeface="Times"/>
                </a:rPr>
                <a:t>2</a:t>
              </a:r>
              <a:r>
                <a:rPr lang="en-US" i="1" dirty="0">
                  <a:latin typeface="Times"/>
                  <a:cs typeface="Times"/>
                </a:rPr>
                <a:t> = </a:t>
              </a:r>
              <a:r>
                <a:rPr lang="en-US" b="1" dirty="0">
                  <a:latin typeface="Times"/>
                  <a:cs typeface="Times"/>
                </a:rPr>
                <a:t>w</a:t>
              </a:r>
              <a:endParaRPr lang="en-US" b="1" dirty="0"/>
            </a:p>
            <a:p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442381" y="5390183"/>
            <a:ext cx="1183140" cy="805439"/>
            <a:chOff x="6442381" y="5390183"/>
            <a:chExt cx="1183140" cy="805439"/>
          </a:xfrm>
        </p:grpSpPr>
        <p:sp>
          <p:nvSpPr>
            <p:cNvPr id="25" name="Rectangle 24"/>
            <p:cNvSpPr/>
            <p:nvPr/>
          </p:nvSpPr>
          <p:spPr>
            <a:xfrm>
              <a:off x="6445202" y="5390183"/>
              <a:ext cx="11803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Times"/>
                  <a:cs typeface="Times"/>
                </a:rPr>
                <a:t>m</a:t>
              </a:r>
              <a:r>
                <a:rPr lang="en-US" baseline="-25000" dirty="0">
                  <a:latin typeface="Times"/>
                  <a:cs typeface="Times"/>
                </a:rPr>
                <a:t>1</a:t>
              </a:r>
              <a:r>
                <a:rPr lang="en-US" i="1" dirty="0">
                  <a:latin typeface="Times"/>
                  <a:cs typeface="Times"/>
                </a:rPr>
                <a:t>   </a:t>
              </a:r>
              <a:r>
                <a:rPr lang="en-US" b="1" dirty="0">
                  <a:latin typeface="Times"/>
                  <a:cs typeface="Times"/>
                </a:rPr>
                <a:t>w </a:t>
              </a:r>
              <a:r>
                <a:rPr lang="en-US" i="1" dirty="0">
                  <a:latin typeface="Times"/>
                  <a:cs typeface="Times"/>
                </a:rPr>
                <a:t>= </a:t>
              </a:r>
              <a:r>
                <a:rPr lang="en-US" dirty="0">
                  <a:latin typeface="Times"/>
                  <a:cs typeface="Times"/>
                </a:rPr>
                <a:t>0</a:t>
              </a:r>
              <a:endParaRPr lang="en-US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726974" y="5419892"/>
              <a:ext cx="290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42381" y="5796581"/>
              <a:ext cx="11803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Times"/>
                  <a:cs typeface="Times"/>
                </a:rPr>
                <a:t>m</a:t>
              </a:r>
              <a:r>
                <a:rPr lang="en-US" baseline="-25000" dirty="0">
                  <a:latin typeface="Times"/>
                  <a:cs typeface="Times"/>
                </a:rPr>
                <a:t>2</a:t>
              </a:r>
              <a:r>
                <a:rPr lang="en-US" i="1" dirty="0">
                  <a:latin typeface="Times"/>
                  <a:cs typeface="Times"/>
                </a:rPr>
                <a:t>   </a:t>
              </a:r>
              <a:r>
                <a:rPr lang="en-US" b="1" dirty="0">
                  <a:latin typeface="Times"/>
                  <a:cs typeface="Times"/>
                </a:rPr>
                <a:t>w </a:t>
              </a:r>
              <a:r>
                <a:rPr lang="en-US" i="1" dirty="0">
                  <a:latin typeface="Times"/>
                  <a:cs typeface="Times"/>
                </a:rPr>
                <a:t>= </a:t>
              </a:r>
              <a:r>
                <a:rPr lang="en-US" dirty="0">
                  <a:latin typeface="Times"/>
                  <a:cs typeface="Times"/>
                </a:rPr>
                <a:t>0</a:t>
              </a:r>
              <a:endParaRPr lang="en-US" b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738264" y="5826290"/>
              <a:ext cx="290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412270" y="1099783"/>
            <a:ext cx="38305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We look for </a:t>
            </a:r>
            <a:r>
              <a:rPr lang="en-US" sz="2400" b="1" dirty="0">
                <a:latin typeface="Xingkai SC Light"/>
                <a:cs typeface="Xingkai SC Light"/>
              </a:rPr>
              <a:t>l</a:t>
            </a:r>
            <a:r>
              <a:rPr lang="en-US" dirty="0">
                <a:latin typeface="Trebuchet MS"/>
                <a:cs typeface="Trebuchet MS"/>
              </a:rPr>
              <a:t> so that</a:t>
            </a:r>
          </a:p>
          <a:p>
            <a:endParaRPr lang="en-US" sz="2400" b="1" dirty="0">
              <a:latin typeface="Xingkai SC Light"/>
              <a:cs typeface="Xingkai SC Light"/>
            </a:endParaRPr>
          </a:p>
          <a:p>
            <a:r>
              <a:rPr lang="en-US" sz="2400" b="1" dirty="0">
                <a:latin typeface="Xingkai SC Light"/>
                <a:cs typeface="Xingkai SC Light"/>
              </a:rPr>
              <a:t>  l 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dirty="0">
                <a:latin typeface="Times"/>
                <a:cs typeface="Times"/>
              </a:rPr>
              <a:t> = 0     and     </a:t>
            </a:r>
            <a:r>
              <a:rPr lang="en-US" sz="2400" b="1" dirty="0">
                <a:latin typeface="Xingkai SC Light"/>
                <a:cs typeface="Xingkai SC Light"/>
              </a:rPr>
              <a:t>l 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dirty="0">
                <a:latin typeface="Times"/>
                <a:cs typeface="Times"/>
              </a:rPr>
              <a:t> = 0</a:t>
            </a:r>
            <a:endParaRPr lang="en-US" i="1" baseline="30000" dirty="0">
              <a:latin typeface="Times"/>
              <a:cs typeface="Times"/>
            </a:endParaRPr>
          </a:p>
          <a:p>
            <a:endParaRPr lang="en-US" i="1" baseline="30000" dirty="0">
              <a:latin typeface="Times"/>
              <a:cs typeface="Time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50501" y="1902295"/>
            <a:ext cx="29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453888" y="1899474"/>
            <a:ext cx="29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4047076" y="3299170"/>
            <a:ext cx="43124" cy="389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238820" y="3011117"/>
            <a:ext cx="98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( </a:t>
            </a:r>
            <a:r>
              <a:rPr lang="en-US" i="1" dirty="0">
                <a:latin typeface="Times"/>
                <a:cs typeface="Times"/>
              </a:rPr>
              <a:t>x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,</a:t>
            </a:r>
            <a:r>
              <a:rPr lang="en-US" i="1" dirty="0">
                <a:latin typeface="Times"/>
                <a:cs typeface="Times"/>
              </a:rPr>
              <a:t> y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15640" y="3369341"/>
            <a:ext cx="48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2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307667" y="2610291"/>
            <a:ext cx="1415772" cy="461665"/>
          </a:xfrm>
          <a:prstGeom prst="rect">
            <a:avLst/>
          </a:prstGeom>
          <a:solidFill>
            <a:srgbClr val="FDEADA"/>
          </a:solidFill>
        </p:spPr>
        <p:txBody>
          <a:bodyPr wrap="none">
            <a:spAutoFit/>
          </a:bodyPr>
          <a:lstStyle/>
          <a:p>
            <a:r>
              <a:rPr lang="en-US" sz="2400" b="1" dirty="0">
                <a:latin typeface="Xingkai SC Light"/>
                <a:cs typeface="Xingkai SC Light"/>
              </a:rPr>
              <a:t>l </a:t>
            </a:r>
            <a:r>
              <a:rPr lang="en-US" i="1" dirty="0">
                <a:latin typeface="Times"/>
                <a:cs typeface="Times"/>
              </a:rPr>
              <a:t>=</a:t>
            </a:r>
            <a:r>
              <a:rPr lang="en-US" sz="2400" i="1" dirty="0">
                <a:latin typeface="Times"/>
                <a:cs typeface="Times"/>
              </a:rPr>
              <a:t>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rebuchet MS"/>
                <a:cs typeface="Trebuchet MS"/>
              </a:rPr>
              <a:t>x</a:t>
            </a:r>
            <a:r>
              <a:rPr lang="en-US" i="1" dirty="0">
                <a:latin typeface="Times"/>
                <a:cs typeface="Times"/>
              </a:rPr>
              <a:t> 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2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6519337" y="2428070"/>
            <a:ext cx="7592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Trebuchet MS"/>
                <a:cs typeface="Trebuchet MS"/>
              </a:rPr>
              <a:t>SOLUTION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9257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Homogeneous Coordinates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2" name="Picture 1" descr="Screen Shot 2014-11-09 at 11.25.0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9144000" cy="4051300"/>
          </a:xfrm>
          <a:prstGeom prst="rect">
            <a:avLst/>
          </a:prstGeom>
        </p:spPr>
      </p:pic>
      <p:pic>
        <p:nvPicPr>
          <p:cNvPr id="3" name="Picture 2" descr="Screen Shot 2014-11-09 at 11.26.3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8" y="5703711"/>
            <a:ext cx="3035300" cy="546100"/>
          </a:xfrm>
          <a:prstGeom prst="rect">
            <a:avLst/>
          </a:prstGeom>
        </p:spPr>
      </p:pic>
      <p:pic>
        <p:nvPicPr>
          <p:cNvPr id="5" name="Picture 4" descr="Screen Shot 2014-11-09 at 11.26.51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479" y="5746044"/>
            <a:ext cx="2006600" cy="508000"/>
          </a:xfrm>
          <a:prstGeom prst="rect">
            <a:avLst/>
          </a:prstGeom>
        </p:spPr>
      </p:pic>
      <p:pic>
        <p:nvPicPr>
          <p:cNvPr id="6" name="Picture 5" descr="Screen Shot 2014-11-09 at 11.26.58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033" y="5705122"/>
            <a:ext cx="1993900" cy="5334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6195549" y="1975555"/>
            <a:ext cx="5417117" cy="45014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913144" y="4557890"/>
            <a:ext cx="5417117" cy="16961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1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Point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388561" y="3019771"/>
            <a:ext cx="43124" cy="389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593623" y="1413554"/>
            <a:ext cx="3540932" cy="3513669"/>
            <a:chOff x="2593623" y="1413554"/>
            <a:chExt cx="3540932" cy="3513669"/>
          </a:xfrm>
        </p:grpSpPr>
        <p:sp>
          <p:nvSpPr>
            <p:cNvPr id="7" name="Rectangle 6"/>
            <p:cNvSpPr/>
            <p:nvPr/>
          </p:nvSpPr>
          <p:spPr>
            <a:xfrm>
              <a:off x="2921001" y="3044606"/>
              <a:ext cx="1481671" cy="1468127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V="1">
              <a:off x="2921001" y="1467556"/>
              <a:ext cx="789" cy="34007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593623" y="4512733"/>
              <a:ext cx="33330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785556" y="4557891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x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01621" y="1413554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53306" y="2675274"/>
              <a:ext cx="831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"/>
                  <a:cs typeface="Times"/>
                </a:rPr>
                <a:t>( </a:t>
              </a:r>
              <a:r>
                <a:rPr lang="en-US" i="1" dirty="0">
                  <a:latin typeface="Times"/>
                  <a:cs typeface="Times"/>
                </a:rPr>
                <a:t>x </a:t>
              </a:r>
              <a:r>
                <a:rPr lang="en-US" dirty="0">
                  <a:latin typeface="Times"/>
                  <a:cs typeface="Times"/>
                </a:rPr>
                <a:t>,</a:t>
              </a:r>
              <a:r>
                <a:rPr lang="en-US" i="1" dirty="0">
                  <a:latin typeface="Times"/>
                  <a:cs typeface="Times"/>
                </a:rPr>
                <a:t> y </a:t>
              </a:r>
              <a:r>
                <a:rPr lang="en-US" dirty="0">
                  <a:latin typeface="Times"/>
                  <a:cs typeface="Times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042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Line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388561" y="3019771"/>
            <a:ext cx="43124" cy="389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427111" y="2300111"/>
            <a:ext cx="3880556" cy="145344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921001" y="3044606"/>
            <a:ext cx="1481671" cy="1468127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593623" y="1413554"/>
            <a:ext cx="3540932" cy="3513669"/>
            <a:chOff x="2593623" y="1413554"/>
            <a:chExt cx="3540932" cy="3513669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2921001" y="1467556"/>
              <a:ext cx="789" cy="34007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593623" y="4512733"/>
              <a:ext cx="33330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785556" y="4557891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x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01621" y="1413554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53306" y="2675274"/>
              <a:ext cx="831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"/>
                  <a:cs typeface="Times"/>
                </a:rPr>
                <a:t>( </a:t>
              </a:r>
              <a:r>
                <a:rPr lang="en-US" i="1" dirty="0">
                  <a:latin typeface="Times"/>
                  <a:cs typeface="Times"/>
                </a:rPr>
                <a:t>x </a:t>
              </a:r>
              <a:r>
                <a:rPr lang="en-US" dirty="0">
                  <a:latin typeface="Times"/>
                  <a:cs typeface="Times"/>
                </a:rPr>
                <a:t>,</a:t>
              </a:r>
              <a:r>
                <a:rPr lang="en-US" i="1" dirty="0">
                  <a:latin typeface="Times"/>
                  <a:cs typeface="Times"/>
                </a:rPr>
                <a:t> y </a:t>
              </a:r>
              <a:r>
                <a:rPr lang="en-US" dirty="0">
                  <a:latin typeface="Times"/>
                  <a:cs typeface="Times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657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Line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388561" y="3019771"/>
            <a:ext cx="43124" cy="389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593623" y="1413554"/>
            <a:ext cx="3540932" cy="3513669"/>
            <a:chOff x="2593623" y="1413554"/>
            <a:chExt cx="3540932" cy="3513669"/>
          </a:xfrm>
        </p:grpSpPr>
        <p:sp>
          <p:nvSpPr>
            <p:cNvPr id="7" name="Rectangle 6"/>
            <p:cNvSpPr/>
            <p:nvPr/>
          </p:nvSpPr>
          <p:spPr>
            <a:xfrm>
              <a:off x="2921001" y="3044606"/>
              <a:ext cx="1481671" cy="1468127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V="1">
              <a:off x="2921001" y="1467556"/>
              <a:ext cx="789" cy="34007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593623" y="4512733"/>
              <a:ext cx="33330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785556" y="4557891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x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01621" y="1413554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53306" y="2675274"/>
              <a:ext cx="831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"/>
                  <a:cs typeface="Times"/>
                </a:rPr>
                <a:t>( </a:t>
              </a:r>
              <a:r>
                <a:rPr lang="en-US" i="1" dirty="0">
                  <a:latin typeface="Times"/>
                  <a:cs typeface="Times"/>
                </a:rPr>
                <a:t>x </a:t>
              </a:r>
              <a:r>
                <a:rPr lang="en-US" dirty="0">
                  <a:latin typeface="Times"/>
                  <a:cs typeface="Times"/>
                </a:rPr>
                <a:t>,</a:t>
              </a:r>
              <a:r>
                <a:rPr lang="en-US" i="1" dirty="0">
                  <a:latin typeface="Times"/>
                  <a:cs typeface="Times"/>
                </a:rPr>
                <a:t> y </a:t>
              </a:r>
              <a:r>
                <a:rPr lang="en-US" dirty="0">
                  <a:latin typeface="Times"/>
                  <a:cs typeface="Times"/>
                </a:rPr>
                <a:t>)</a:t>
              </a:r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2427111" y="2300111"/>
            <a:ext cx="3880556" cy="145344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62134" y="3583001"/>
            <a:ext cx="128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y </a:t>
            </a:r>
            <a:r>
              <a:rPr lang="en-US" dirty="0">
                <a:latin typeface="Times"/>
                <a:cs typeface="Times"/>
              </a:rPr>
              <a:t>= </a:t>
            </a:r>
            <a:r>
              <a:rPr lang="en-US" i="1" dirty="0">
                <a:latin typeface="Times"/>
                <a:cs typeface="Times"/>
              </a:rPr>
              <a:t>m x</a:t>
            </a:r>
            <a:r>
              <a:rPr lang="en-US" dirty="0">
                <a:latin typeface="Times"/>
                <a:cs typeface="Times"/>
              </a:rPr>
              <a:t> + </a:t>
            </a:r>
            <a:r>
              <a:rPr lang="en-US" i="1" dirty="0">
                <a:latin typeface="Times"/>
                <a:cs typeface="Times"/>
              </a:rPr>
              <a:t>b</a:t>
            </a:r>
          </a:p>
        </p:txBody>
      </p:sp>
      <p:sp>
        <p:nvSpPr>
          <p:cNvPr id="2" name="Right Triangle 1"/>
          <p:cNvSpPr/>
          <p:nvPr/>
        </p:nvSpPr>
        <p:spPr>
          <a:xfrm>
            <a:off x="4882444" y="3217333"/>
            <a:ext cx="903112" cy="356524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80455" y="3174608"/>
            <a:ext cx="8524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m</a:t>
            </a:r>
            <a:endParaRPr lang="en-US" sz="800" i="1" dirty="0">
              <a:latin typeface="Times"/>
              <a:cs typeface="Times"/>
            </a:endParaRPr>
          </a:p>
          <a:p>
            <a:endParaRPr lang="en-US" sz="800" i="1" dirty="0">
              <a:latin typeface="Times"/>
              <a:cs typeface="Times"/>
            </a:endParaRPr>
          </a:p>
          <a:p>
            <a:r>
              <a:rPr lang="en-US" sz="800" i="1" dirty="0">
                <a:latin typeface="Times"/>
                <a:cs typeface="Times"/>
              </a:rPr>
              <a:t>   </a:t>
            </a:r>
            <a:r>
              <a:rPr lang="en-US" i="1" dirty="0">
                <a:latin typeface="Times"/>
                <a:cs typeface="Times"/>
              </a:rPr>
              <a:t>        </a:t>
            </a:r>
            <a:r>
              <a:rPr lang="en-US" dirty="0">
                <a:latin typeface="Times"/>
                <a:cs typeface="Times"/>
              </a:rPr>
              <a:t>1</a:t>
            </a:r>
          </a:p>
        </p:txBody>
      </p:sp>
      <p:sp>
        <p:nvSpPr>
          <p:cNvPr id="3" name="Left Brace 2"/>
          <p:cNvSpPr/>
          <p:nvPr/>
        </p:nvSpPr>
        <p:spPr>
          <a:xfrm>
            <a:off x="2695222" y="2469444"/>
            <a:ext cx="225779" cy="2043289"/>
          </a:xfrm>
          <a:prstGeom prst="lef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49694" y="3259274"/>
            <a:ext cx="361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79179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675645" y="1521175"/>
            <a:ext cx="7366755" cy="5093355"/>
            <a:chOff x="1678466" y="987778"/>
            <a:chExt cx="7366755" cy="509335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5827887" y="987778"/>
              <a:ext cx="3217334" cy="425776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678466" y="5655357"/>
              <a:ext cx="1678201" cy="425776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78191" y="987778"/>
            <a:ext cx="4567030" cy="2099161"/>
            <a:chOff x="4478191" y="987778"/>
            <a:chExt cx="4567030" cy="2099161"/>
          </a:xfrm>
        </p:grpSpPr>
        <p:sp>
          <p:nvSpPr>
            <p:cNvPr id="7" name="Rounded Rectangle 6"/>
            <p:cNvSpPr/>
            <p:nvPr/>
          </p:nvSpPr>
          <p:spPr>
            <a:xfrm>
              <a:off x="5827887" y="987778"/>
              <a:ext cx="3217334" cy="4257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478191" y="2661163"/>
              <a:ext cx="806968" cy="4257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2427111" y="2300111"/>
            <a:ext cx="3880556" cy="145344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Line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388561" y="3019771"/>
            <a:ext cx="43124" cy="389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593623" y="1413554"/>
            <a:ext cx="3540932" cy="3513669"/>
            <a:chOff x="2593623" y="1413554"/>
            <a:chExt cx="3540932" cy="3513669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2921001" y="1467556"/>
              <a:ext cx="789" cy="34007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593623" y="4512733"/>
              <a:ext cx="33330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785556" y="4557891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x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01621" y="1413554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53306" y="2675274"/>
              <a:ext cx="831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"/>
                  <a:cs typeface="Times"/>
                </a:rPr>
                <a:t>( </a:t>
              </a:r>
              <a:r>
                <a:rPr lang="en-US" i="1" dirty="0">
                  <a:latin typeface="Times"/>
                  <a:cs typeface="Times"/>
                </a:rPr>
                <a:t>x </a:t>
              </a:r>
              <a:r>
                <a:rPr lang="en-US" dirty="0">
                  <a:latin typeface="Times"/>
                  <a:cs typeface="Times"/>
                </a:rPr>
                <a:t>,</a:t>
              </a:r>
              <a:r>
                <a:rPr lang="en-US" i="1" dirty="0">
                  <a:latin typeface="Times"/>
                  <a:cs typeface="Times"/>
                </a:rPr>
                <a:t> y </a:t>
              </a:r>
              <a:r>
                <a:rPr lang="en-US" dirty="0">
                  <a:latin typeface="Times"/>
                  <a:cs typeface="Times"/>
                </a:rPr>
                <a:t>)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462134" y="3583001"/>
            <a:ext cx="2064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Xingkai SC Light"/>
                <a:cs typeface="Xingkai SC Light"/>
              </a:rPr>
              <a:t>l</a:t>
            </a:r>
            <a:r>
              <a:rPr lang="en-US" i="1" dirty="0">
                <a:latin typeface="Times"/>
                <a:cs typeface="Times"/>
              </a:rPr>
              <a:t> :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i="1" dirty="0">
                <a:latin typeface="Times"/>
                <a:cs typeface="Times"/>
              </a:rPr>
              <a:t>a x</a:t>
            </a:r>
            <a:r>
              <a:rPr lang="en-US" dirty="0">
                <a:latin typeface="Times"/>
                <a:cs typeface="Times"/>
              </a:rPr>
              <a:t> + </a:t>
            </a:r>
            <a:r>
              <a:rPr lang="en-US" i="1" dirty="0">
                <a:latin typeface="Times"/>
                <a:cs typeface="Times"/>
              </a:rPr>
              <a:t>b y </a:t>
            </a:r>
            <a:r>
              <a:rPr lang="en-US" dirty="0">
                <a:latin typeface="Times"/>
                <a:cs typeface="Times"/>
              </a:rPr>
              <a:t>+ </a:t>
            </a:r>
            <a:r>
              <a:rPr lang="en-US" i="1" dirty="0">
                <a:latin typeface="Times"/>
                <a:cs typeface="Times"/>
              </a:rPr>
              <a:t>c </a:t>
            </a:r>
            <a:r>
              <a:rPr lang="en-US" dirty="0">
                <a:latin typeface="Times"/>
                <a:cs typeface="Times"/>
              </a:rPr>
              <a:t>= 0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46201" y="5696845"/>
            <a:ext cx="1607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Xingkai SC Light"/>
                <a:cs typeface="Xingkai SC Light"/>
              </a:rPr>
              <a:t>l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a   b   c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75646" y="6189975"/>
            <a:ext cx="169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/>
                <a:cs typeface="Times"/>
              </a:rPr>
              <a:t>m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x   y   </a:t>
            </a:r>
            <a:r>
              <a:rPr lang="en-US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83000" y="5728311"/>
            <a:ext cx="4040741" cy="830996"/>
            <a:chOff x="3683000" y="5728311"/>
            <a:chExt cx="4040741" cy="830996"/>
          </a:xfrm>
        </p:grpSpPr>
        <p:sp>
          <p:nvSpPr>
            <p:cNvPr id="2" name="Right Brace 1"/>
            <p:cNvSpPr/>
            <p:nvPr/>
          </p:nvSpPr>
          <p:spPr>
            <a:xfrm>
              <a:off x="3683000" y="5842000"/>
              <a:ext cx="268111" cy="717307"/>
            </a:xfrm>
            <a:prstGeom prst="rightBrac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2268" y="5728311"/>
              <a:ext cx="10414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Xingkai SC Light"/>
                  <a:cs typeface="Xingkai SC Light"/>
                </a:rPr>
                <a:t>l  </a:t>
              </a:r>
              <a:r>
                <a:rPr lang="en-US" b="1" dirty="0">
                  <a:latin typeface="Times"/>
                  <a:cs typeface="Times"/>
                </a:rPr>
                <a:t>m</a:t>
              </a:r>
              <a:r>
                <a:rPr lang="en-US" dirty="0">
                  <a:latin typeface="Times"/>
                  <a:cs typeface="Times"/>
                </a:rPr>
                <a:t> = 0</a:t>
              </a:r>
              <a:endParaRPr lang="en-US" i="1" baseline="30000" dirty="0">
                <a:latin typeface="Times"/>
                <a:cs typeface="Times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6797529" y="5843222"/>
              <a:ext cx="290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679447" y="6106487"/>
            <a:ext cx="1066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Xingkai SC Light"/>
                <a:cs typeface="Xingkai SC Light"/>
              </a:rPr>
              <a:t>l</a:t>
            </a:r>
            <a:r>
              <a:rPr lang="en-US" sz="2400" baseline="30000" dirty="0" err="1">
                <a:cs typeface="Times"/>
              </a:rPr>
              <a:t>T</a:t>
            </a:r>
            <a:r>
              <a:rPr lang="en-US" sz="2400" b="1" dirty="0">
                <a:latin typeface="Xingkai SC Light"/>
                <a:cs typeface="Xingkai SC Light"/>
              </a:rPr>
              <a:t>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dirty="0">
                <a:latin typeface="Times"/>
                <a:cs typeface="Times"/>
              </a:rPr>
              <a:t> = 0</a:t>
            </a:r>
            <a:endParaRPr lang="en-US" i="1" baseline="30000" dirty="0">
              <a:latin typeface="Times"/>
              <a:cs typeface="Time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58348" y="3033498"/>
            <a:ext cx="41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56115" y="437450"/>
            <a:ext cx="3159839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Two representations of </a:t>
            </a:r>
            <a:r>
              <a:rPr lang="en-US" sz="2000" i="1" dirty="0">
                <a:latin typeface="Times"/>
                <a:cs typeface="Times"/>
              </a:rPr>
              <a:t>m</a:t>
            </a:r>
            <a:r>
              <a:rPr lang="en-US" dirty="0">
                <a:latin typeface="Trebuchet MS"/>
                <a:cs typeface="Trebuchet MS"/>
              </a:rPr>
              <a:t>: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</a:rPr>
              <a:t>Cartesian coordinates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</a:rPr>
              <a:t>Homogeneous coordinates</a:t>
            </a:r>
          </a:p>
          <a:p>
            <a:r>
              <a:rPr lang="en-US" dirty="0">
                <a:latin typeface="Trebuchet MS"/>
                <a:cs typeface="Trebuchet M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1739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Dot Product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11-09 at 10.34.2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36" y="1023056"/>
            <a:ext cx="5245100" cy="864577"/>
          </a:xfrm>
          <a:prstGeom prst="rect">
            <a:avLst/>
          </a:prstGeom>
        </p:spPr>
      </p:pic>
      <p:pic>
        <p:nvPicPr>
          <p:cNvPr id="5" name="Picture 4" descr="Screen Shot 2014-11-09 at 10.35.4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04" y="2864549"/>
            <a:ext cx="5770012" cy="33245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6221" y="1298231"/>
            <a:ext cx="3298473" cy="2638778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269659" y="3457222"/>
            <a:ext cx="5417117" cy="27319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6547556"/>
            <a:ext cx="3150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  <a:hlinkClick r:id="rId6"/>
              </a:rPr>
              <a:t>http://en.wikipedia.org/wiki/Dot_product</a:t>
            </a:r>
            <a:r>
              <a:rPr lang="en-US" sz="1200" dirty="0">
                <a:latin typeface="Trebuchet MS"/>
                <a:cs typeface="Trebuchet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882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Dot Product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67202" y="2874617"/>
            <a:ext cx="1607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Xingkai SC Light"/>
                <a:cs typeface="Xingkai SC Light"/>
              </a:rPr>
              <a:t>l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a   b   c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96647" y="3367747"/>
            <a:ext cx="169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/>
                <a:cs typeface="Times"/>
              </a:rPr>
              <a:t>m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x   y   </a:t>
            </a:r>
            <a:r>
              <a:rPr lang="en-US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3604001" y="3019772"/>
            <a:ext cx="268111" cy="717307"/>
          </a:xfrm>
          <a:prstGeom prst="rightBrace">
            <a:avLst/>
          </a:prstGeom>
          <a:ln>
            <a:solidFill>
              <a:srgbClr val="5959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331381" y="3136915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Xingkai SC Light"/>
                <a:cs typeface="Xingkai SC Light"/>
              </a:rPr>
              <a:t>l 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dirty="0">
                <a:latin typeface="Times"/>
                <a:cs typeface="Times"/>
              </a:rPr>
              <a:t> </a:t>
            </a:r>
            <a:endParaRPr lang="en-US" i="1" baseline="30000" dirty="0">
              <a:latin typeface="Times"/>
              <a:cs typeface="Time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46642" y="3251826"/>
            <a:ext cx="29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24491" y="3220360"/>
            <a:ext cx="192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= </a:t>
            </a:r>
            <a:r>
              <a:rPr lang="en-US" i="1" dirty="0">
                <a:latin typeface="Times"/>
                <a:cs typeface="Times"/>
              </a:rPr>
              <a:t>a x</a:t>
            </a:r>
            <a:r>
              <a:rPr lang="en-US" dirty="0">
                <a:latin typeface="Times"/>
                <a:cs typeface="Times"/>
              </a:rPr>
              <a:t> + </a:t>
            </a:r>
            <a:r>
              <a:rPr lang="en-US" i="1" dirty="0">
                <a:latin typeface="Times"/>
                <a:cs typeface="Times"/>
              </a:rPr>
              <a:t>b y </a:t>
            </a:r>
            <a:r>
              <a:rPr lang="en-US" dirty="0">
                <a:latin typeface="Times"/>
                <a:cs typeface="Times"/>
              </a:rPr>
              <a:t>+ </a:t>
            </a:r>
            <a:r>
              <a:rPr lang="en-US" i="1" dirty="0">
                <a:latin typeface="Times"/>
                <a:cs typeface="Times"/>
              </a:rPr>
              <a:t>c </a:t>
            </a:r>
            <a:r>
              <a:rPr lang="en-US" dirty="0">
                <a:latin typeface="Times"/>
                <a:cs typeface="Times"/>
              </a:rPr>
              <a:t>= 0</a:t>
            </a:r>
            <a:endParaRPr lang="en-US" i="1" dirty="0">
              <a:latin typeface="Times"/>
              <a:cs typeface="Times"/>
            </a:endParaRPr>
          </a:p>
        </p:txBody>
      </p:sp>
      <p:pic>
        <p:nvPicPr>
          <p:cNvPr id="3" name="Picture 2" descr="Screen Shot 2014-11-09 at 10.34.2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36" y="1023056"/>
            <a:ext cx="5245100" cy="86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9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Cross Product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2" name="Picture 1" descr="Screen Shot 2014-11-09 at 10.42.5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752600"/>
            <a:ext cx="8724900" cy="33528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797441" y="1679223"/>
            <a:ext cx="2764226" cy="63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40618" y="2960511"/>
            <a:ext cx="5387481" cy="63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59729" y="3905956"/>
            <a:ext cx="622164" cy="63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293" y="6561667"/>
            <a:ext cx="3271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  <a:hlinkClick r:id="rId4"/>
              </a:rPr>
              <a:t>http://en.wikipedia.org/wiki/Cross_product</a:t>
            </a:r>
            <a:r>
              <a:rPr lang="en-US" sz="1200" dirty="0">
                <a:latin typeface="Trebuchet MS"/>
                <a:cs typeface="Trebuchet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0599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Cross Product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867" y="883841"/>
            <a:ext cx="2082800" cy="18856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13" y="1436510"/>
            <a:ext cx="6096000" cy="476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93" y="6561667"/>
            <a:ext cx="3271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  <a:hlinkClick r:id="rId5"/>
              </a:rPr>
              <a:t>http://en.wikipedia.org/wiki/Cross_product</a:t>
            </a:r>
            <a:r>
              <a:rPr lang="en-US" sz="1200" dirty="0">
                <a:latin typeface="Trebuchet MS"/>
                <a:cs typeface="Trebuchet MS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4567" y="5221111"/>
            <a:ext cx="31242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7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6094</TotalTime>
  <Words>582</Words>
  <Application>Microsoft Macintosh PowerPoint</Application>
  <PresentationFormat>On-screen Show (4:3)</PresentationFormat>
  <Paragraphs>159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Times</vt:lpstr>
      <vt:lpstr>Trebuchet MS</vt:lpstr>
      <vt:lpstr>Wingdings</vt:lpstr>
      <vt:lpstr>Xingkai SC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161</cp:revision>
  <dcterms:created xsi:type="dcterms:W3CDTF">2013-11-07T20:27:34Z</dcterms:created>
  <dcterms:modified xsi:type="dcterms:W3CDTF">2019-07-26T19:49:27Z</dcterms:modified>
</cp:coreProperties>
</file>