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442" r:id="rId2"/>
    <p:sldId id="443" r:id="rId3"/>
    <p:sldId id="451" r:id="rId4"/>
    <p:sldId id="450" r:id="rId5"/>
    <p:sldId id="444" r:id="rId6"/>
    <p:sldId id="454" r:id="rId7"/>
    <p:sldId id="445" r:id="rId8"/>
    <p:sldId id="446" r:id="rId9"/>
    <p:sldId id="447" r:id="rId10"/>
    <p:sldId id="452" r:id="rId11"/>
    <p:sldId id="45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8627"/>
    <a:srgbClr val="19C587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0660" autoAdjust="0"/>
  </p:normalViewPr>
  <p:slideViewPr>
    <p:cSldViewPr snapToGrid="0">
      <p:cViewPr varScale="1">
        <p:scale>
          <a:sx n="107" d="100"/>
          <a:sy n="107" d="100"/>
        </p:scale>
        <p:origin x="166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CB84B-3086-824D-91F5-F571CFDD3E7D}" type="datetimeFigureOut">
              <a:rPr lang="en-US" smtClean="0"/>
              <a:t>7/26/19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E9996-E95A-6C4A-95EE-D7EBED57F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2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Affine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In geometry, an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affine transformation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affine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map or an affinity (from the Latin, 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affinis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"connected with") is a function between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affine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spaces which preserves points, straight lines and planes. Also, sets of parallel lines remain parallel after an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affine transformation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[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wikipedia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(\theta) &amp; -\sin(\theta) &amp;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t_x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\sin(\theta) &amp;  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(\theta) &amp;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t_y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 &amp; 0 &amp; 1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(\theta) &amp; -s\sin(\theta) &amp;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t_x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s\sin(\theta) &amp;  s\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(\theta) &amp;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t_y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 &amp; 0 &amp; 1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a_{11} &amp; a_{12} &amp; a_{13}\\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a_{21} &amp; a_{22} &amp; a_{23}\\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 &amp; 0 &amp; 1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h_{11} &amp; h_{12} &amp; h_{13}\\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h_{21} &amp; h_{22} &amp; h_{23}\\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h_{31} &amp; h_{32} &amp; h_{33}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E9996-E95A-6C4A-95EE-D7EBED57F4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26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6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3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8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1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6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7/26/19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6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7/26/19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5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7/26/19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7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6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1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09B4-90D0-1245-B83D-B1B2932963E4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6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303106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2D Transformations</a:t>
            </a: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3D12A002-87A2-A742-A63E-BAD51334B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6783" y="1536174"/>
            <a:ext cx="3690433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V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s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ó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n 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r 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u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r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6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4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</p:txBody>
      </p:sp>
    </p:spTree>
    <p:extLst>
      <p:ext uri="{BB962C8B-B14F-4D97-AF65-F5344CB8AC3E}">
        <p14:creationId xmlns:p14="http://schemas.microsoft.com/office/powerpoint/2010/main" val="47577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50843" y="842315"/>
            <a:ext cx="8340519" cy="1101993"/>
            <a:chOff x="250843" y="842315"/>
            <a:chExt cx="8340519" cy="1101993"/>
          </a:xfrm>
        </p:grpSpPr>
        <p:sp>
          <p:nvSpPr>
            <p:cNvPr id="10" name="Oval 9"/>
            <p:cNvSpPr/>
            <p:nvPr/>
          </p:nvSpPr>
          <p:spPr>
            <a:xfrm>
              <a:off x="250843" y="940794"/>
              <a:ext cx="8340519" cy="100351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332766" y="842315"/>
              <a:ext cx="9758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rebuchet MS"/>
                  <a:cs typeface="Trebuchet MS"/>
                </a:rPr>
                <a:t>INVARIANTS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86002" y="391996"/>
            <a:ext cx="5378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rebuchet MS"/>
                <a:cs typeface="Trebuchet MS"/>
              </a:rPr>
              <a:t>[ 2D Transformations – H matrix]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7910">
            <a:off x="725884" y="3417224"/>
            <a:ext cx="1431193" cy="19095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65633">
            <a:off x="3249992" y="3918984"/>
            <a:ext cx="935948" cy="12487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61" y="3825897"/>
            <a:ext cx="1183654" cy="1579269"/>
          </a:xfrm>
          <a:prstGeom prst="rect">
            <a:avLst/>
          </a:prstGeom>
          <a:scene3d>
            <a:camera prst="orthographicFront">
              <a:rot lat="20160699" lon="20072888" rev="1270249"/>
            </a:camera>
            <a:lightRig rig="threePt" dir="t"/>
          </a:scene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775" y="3684779"/>
            <a:ext cx="1192110" cy="1590552"/>
          </a:xfrm>
          <a:prstGeom prst="rect">
            <a:avLst/>
          </a:prstGeom>
          <a:scene3d>
            <a:camera prst="perspectiveFront" fov="7200000">
              <a:rot lat="19032285" lon="19633783" rev="1529819"/>
            </a:camera>
            <a:lightRig rig="threePt" dir="t"/>
          </a:scene3d>
          <a:sp3d z="146050"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133" y="5637385"/>
            <a:ext cx="8732461" cy="865919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306656"/>
              </p:ext>
            </p:extLst>
          </p:nvPr>
        </p:nvGraphicFramePr>
        <p:xfrm>
          <a:off x="97985" y="1175990"/>
          <a:ext cx="9030337" cy="15052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2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2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69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8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75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rebuchet MS"/>
                          <a:cs typeface="Trebuchet MS"/>
                        </a:rPr>
                        <a:t>Length,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rebuchet MS"/>
                          <a:cs typeface="Trebuchet MS"/>
                        </a:rPr>
                        <a:t>Shape, Angle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rebuchet MS"/>
                          <a:cs typeface="Trebuchet MS"/>
                        </a:rPr>
                        <a:t>Parallels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rebuchet MS"/>
                          <a:cs typeface="Trebuchet MS"/>
                        </a:rPr>
                        <a:t>Lines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75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75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rebuchet MS"/>
                          <a:cs typeface="Trebuchet MS"/>
                        </a:rPr>
                        <a:t>Euclidean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rebuchet MS"/>
                          <a:cs typeface="Trebuchet MS"/>
                        </a:rPr>
                        <a:t>Similarity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rebuchet MS"/>
                          <a:cs typeface="Trebuchet MS"/>
                        </a:rPr>
                        <a:t>Affine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rebuchet MS"/>
                          <a:cs typeface="Trebuchet MS"/>
                        </a:rPr>
                        <a:t>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376263" y="936398"/>
            <a:ext cx="8277809" cy="9451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7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5142" y="2634445"/>
            <a:ext cx="54096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DEMO in MATLAB</a:t>
            </a:r>
          </a:p>
          <a:p>
            <a:pPr algn="ctr"/>
            <a:endParaRPr lang="en-US" dirty="0">
              <a:latin typeface="Trebuchet MS"/>
              <a:cs typeface="Trebuchet MS"/>
            </a:endParaRPr>
          </a:p>
          <a:p>
            <a:pPr algn="ctr"/>
            <a:r>
              <a:rPr lang="en-US" dirty="0">
                <a:latin typeface="Trebuchet MS"/>
                <a:cs typeface="Trebuchet MS"/>
              </a:rPr>
              <a:t>Use </a:t>
            </a:r>
            <a:r>
              <a:rPr lang="en-US" dirty="0" err="1">
                <a:latin typeface="Trebuchet MS"/>
                <a:cs typeface="Trebuchet MS"/>
              </a:rPr>
              <a:t>Bmv_guihomography</a:t>
            </a:r>
            <a:endParaRPr lang="en-US" dirty="0">
              <a:latin typeface="Trebuchet MS"/>
              <a:cs typeface="Trebuchet MS"/>
            </a:endParaRPr>
          </a:p>
          <a:p>
            <a:pPr algn="ctr"/>
            <a:endParaRPr lang="en-US" dirty="0">
              <a:latin typeface="Trebuchet MS"/>
              <a:cs typeface="Trebuchet MS"/>
            </a:endParaRPr>
          </a:p>
          <a:p>
            <a:pPr algn="ctr"/>
            <a:r>
              <a:rPr lang="en-US" dirty="0">
                <a:latin typeface="Trebuchet MS"/>
                <a:cs typeface="Trebuchet MS"/>
              </a:rPr>
              <a:t>Load image ‘</a:t>
            </a:r>
            <a:r>
              <a:rPr lang="en-US" dirty="0" err="1">
                <a:latin typeface="Trebuchet MS"/>
                <a:cs typeface="Trebuchet MS"/>
              </a:rPr>
              <a:t>painting.png</a:t>
            </a:r>
            <a:r>
              <a:rPr lang="en-US" dirty="0">
                <a:latin typeface="Trebuchet MS"/>
                <a:cs typeface="Trebuchet MS"/>
              </a:rPr>
              <a:t>’ from directory ‘images’</a:t>
            </a:r>
          </a:p>
        </p:txBody>
      </p:sp>
    </p:spTree>
    <p:extLst>
      <p:ext uri="{BB962C8B-B14F-4D97-AF65-F5344CB8AC3E}">
        <p14:creationId xmlns:p14="http://schemas.microsoft.com/office/powerpoint/2010/main" val="1494992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6002" y="391996"/>
            <a:ext cx="5262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rebuchet MS"/>
                <a:cs typeface="Trebuchet MS"/>
              </a:rPr>
              <a:t>[ Euclidean 2D Transformation ]</a:t>
            </a:r>
          </a:p>
        </p:txBody>
      </p:sp>
      <p:pic>
        <p:nvPicPr>
          <p:cNvPr id="5" name="Picture 4" descr="Screen Shot 2014-11-11 at 12.05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00" y="1783820"/>
            <a:ext cx="5803900" cy="3873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47707" y="5656043"/>
            <a:ext cx="7387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rebuchet MS"/>
                <a:cs typeface="Trebuchet MS"/>
              </a:rPr>
              <a:t>Problem: Given </a:t>
            </a:r>
            <a:r>
              <a:rPr lang="en-US" sz="2800" dirty="0">
                <a:latin typeface="Times"/>
                <a:cs typeface="Times"/>
              </a:rPr>
              <a:t>(</a:t>
            </a:r>
            <a:r>
              <a:rPr lang="en-US" sz="2800" i="1" dirty="0" err="1">
                <a:latin typeface="Times"/>
                <a:cs typeface="Times"/>
              </a:rPr>
              <a:t>x',y</a:t>
            </a:r>
            <a:r>
              <a:rPr lang="en-US" sz="2800" i="1" dirty="0">
                <a:latin typeface="Times"/>
                <a:cs typeface="Times"/>
              </a:rPr>
              <a:t>'</a:t>
            </a:r>
            <a:r>
              <a:rPr lang="en-US" sz="2800" dirty="0">
                <a:latin typeface="Times"/>
                <a:cs typeface="Times"/>
              </a:rPr>
              <a:t>)</a:t>
            </a:r>
            <a:r>
              <a:rPr lang="en-US" sz="2800" dirty="0">
                <a:latin typeface="Trebuchet MS"/>
                <a:cs typeface="Trebuchet MS"/>
              </a:rPr>
              <a:t> and (</a:t>
            </a:r>
            <a:r>
              <a:rPr lang="en-US" sz="2800" i="1" dirty="0" err="1">
                <a:latin typeface="Times"/>
                <a:cs typeface="Times"/>
              </a:rPr>
              <a:t>t</a:t>
            </a:r>
            <a:r>
              <a:rPr lang="en-US" sz="2800" i="1" baseline="-25000" dirty="0" err="1">
                <a:latin typeface="Times"/>
                <a:cs typeface="Times"/>
              </a:rPr>
              <a:t>x</a:t>
            </a:r>
            <a:r>
              <a:rPr lang="en-US" sz="2800" i="1" dirty="0">
                <a:latin typeface="Times"/>
                <a:cs typeface="Times"/>
              </a:rPr>
              <a:t>, </a:t>
            </a:r>
            <a:r>
              <a:rPr lang="en-US" sz="2800" i="1" dirty="0" err="1">
                <a:latin typeface="Times"/>
                <a:cs typeface="Times"/>
              </a:rPr>
              <a:t>t</a:t>
            </a:r>
            <a:r>
              <a:rPr lang="en-US" sz="2800" i="1" baseline="-25000" dirty="0" err="1">
                <a:latin typeface="Times"/>
                <a:cs typeface="Times"/>
              </a:rPr>
              <a:t>y</a:t>
            </a:r>
            <a:r>
              <a:rPr lang="en-US" sz="2800" i="1" dirty="0">
                <a:latin typeface="Times"/>
                <a:cs typeface="Times"/>
              </a:rPr>
              <a:t>, </a:t>
            </a:r>
            <a:r>
              <a:rPr lang="en-US" sz="2800" i="1" dirty="0" err="1">
                <a:latin typeface="Times"/>
                <a:cs typeface="Times"/>
              </a:rPr>
              <a:t>θ</a:t>
            </a:r>
            <a:r>
              <a:rPr lang="en-US" sz="2800" dirty="0">
                <a:latin typeface="Trebuchet MS"/>
                <a:cs typeface="Trebuchet MS"/>
              </a:rPr>
              <a:t>) find (</a:t>
            </a:r>
            <a:r>
              <a:rPr lang="en-US" sz="2800" i="1" dirty="0" err="1">
                <a:latin typeface="Times"/>
                <a:cs typeface="Times"/>
              </a:rPr>
              <a:t>x,y</a:t>
            </a:r>
            <a:r>
              <a:rPr lang="en-US" sz="2800" dirty="0">
                <a:latin typeface="Trebuchet MS"/>
                <a:cs typeface="Trebuchet MS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31041" y="6106363"/>
            <a:ext cx="6351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rebuchet MS"/>
                <a:cs typeface="Trebuchet MS"/>
              </a:rPr>
              <a:t>or: Given </a:t>
            </a:r>
            <a:r>
              <a:rPr lang="en-US" sz="2800" dirty="0">
                <a:latin typeface="Times"/>
                <a:cs typeface="Times"/>
              </a:rPr>
              <a:t>(</a:t>
            </a:r>
            <a:r>
              <a:rPr lang="en-US" sz="2800" i="1" dirty="0" err="1">
                <a:latin typeface="Times"/>
                <a:cs typeface="Times"/>
              </a:rPr>
              <a:t>x,y</a:t>
            </a:r>
            <a:r>
              <a:rPr lang="en-US" sz="2800" dirty="0">
                <a:latin typeface="Times"/>
                <a:cs typeface="Times"/>
              </a:rPr>
              <a:t>)</a:t>
            </a:r>
            <a:r>
              <a:rPr lang="en-US" sz="2800" dirty="0">
                <a:latin typeface="Trebuchet MS"/>
                <a:cs typeface="Trebuchet MS"/>
              </a:rPr>
              <a:t>  </a:t>
            </a:r>
            <a:r>
              <a:rPr lang="en-US" sz="1400" dirty="0">
                <a:latin typeface="Trebuchet MS"/>
                <a:cs typeface="Trebuchet MS"/>
              </a:rPr>
              <a:t> </a:t>
            </a:r>
            <a:r>
              <a:rPr lang="en-US" sz="2800" dirty="0">
                <a:latin typeface="Trebuchet MS"/>
                <a:cs typeface="Trebuchet MS"/>
              </a:rPr>
              <a:t>and (</a:t>
            </a:r>
            <a:r>
              <a:rPr lang="en-US" sz="2800" i="1" dirty="0" err="1">
                <a:latin typeface="Times"/>
                <a:cs typeface="Times"/>
              </a:rPr>
              <a:t>t</a:t>
            </a:r>
            <a:r>
              <a:rPr lang="en-US" sz="2800" i="1" baseline="-25000" dirty="0" err="1">
                <a:latin typeface="Times"/>
                <a:cs typeface="Times"/>
              </a:rPr>
              <a:t>x</a:t>
            </a:r>
            <a:r>
              <a:rPr lang="en-US" sz="2800" i="1" dirty="0">
                <a:latin typeface="Times"/>
                <a:cs typeface="Times"/>
              </a:rPr>
              <a:t>, </a:t>
            </a:r>
            <a:r>
              <a:rPr lang="en-US" sz="2800" i="1" dirty="0" err="1">
                <a:latin typeface="Times"/>
                <a:cs typeface="Times"/>
              </a:rPr>
              <a:t>t</a:t>
            </a:r>
            <a:r>
              <a:rPr lang="en-US" sz="2800" i="1" baseline="-25000" dirty="0" err="1">
                <a:latin typeface="Times"/>
                <a:cs typeface="Times"/>
              </a:rPr>
              <a:t>y</a:t>
            </a:r>
            <a:r>
              <a:rPr lang="en-US" sz="2800" i="1" dirty="0">
                <a:latin typeface="Times"/>
                <a:cs typeface="Times"/>
              </a:rPr>
              <a:t>, </a:t>
            </a:r>
            <a:r>
              <a:rPr lang="en-US" sz="2800" i="1" dirty="0" err="1">
                <a:latin typeface="Times"/>
                <a:cs typeface="Times"/>
              </a:rPr>
              <a:t>θ</a:t>
            </a:r>
            <a:r>
              <a:rPr lang="en-US" sz="2800" dirty="0">
                <a:latin typeface="Trebuchet MS"/>
                <a:cs typeface="Trebuchet MS"/>
              </a:rPr>
              <a:t>) find (</a:t>
            </a:r>
            <a:r>
              <a:rPr lang="en-US" sz="2800" i="1" dirty="0" err="1">
                <a:latin typeface="Times"/>
                <a:cs typeface="Times"/>
              </a:rPr>
              <a:t>x',y</a:t>
            </a:r>
            <a:r>
              <a:rPr lang="en-US" sz="2800" i="1" dirty="0">
                <a:latin typeface="Times"/>
                <a:cs typeface="Times"/>
              </a:rPr>
              <a:t>'</a:t>
            </a:r>
            <a:r>
              <a:rPr lang="en-US" sz="2800" dirty="0">
                <a:latin typeface="Trebuchet MS"/>
                <a:cs typeface="Trebuchet M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645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6002" y="391996"/>
            <a:ext cx="5262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rebuchet MS"/>
                <a:cs typeface="Trebuchet MS"/>
              </a:rPr>
              <a:t>[ Euclidean 2D Transformation ]</a:t>
            </a:r>
          </a:p>
        </p:txBody>
      </p:sp>
      <p:pic>
        <p:nvPicPr>
          <p:cNvPr id="2" name="Picture 1" descr="Screen Shot 2014-11-11 at 12.16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6900"/>
            <a:ext cx="9144000" cy="3117748"/>
          </a:xfrm>
          <a:prstGeom prst="rect">
            <a:avLst/>
          </a:prstGeom>
        </p:spPr>
      </p:pic>
      <p:pic>
        <p:nvPicPr>
          <p:cNvPr id="6" name="Picture 5" descr="Screen Shot 2014-11-11 at 12.07.3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59" y="5276604"/>
            <a:ext cx="4101485" cy="894014"/>
          </a:xfrm>
          <a:prstGeom prst="rect">
            <a:avLst/>
          </a:prstGeom>
        </p:spPr>
      </p:pic>
      <p:pic>
        <p:nvPicPr>
          <p:cNvPr id="7" name="Picture 6" descr="Screen Shot 2014-11-11 at 12.07.4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200" y="5074966"/>
            <a:ext cx="4598156" cy="10872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62201" y="1881589"/>
            <a:ext cx="4581799" cy="31359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6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6002" y="391996"/>
            <a:ext cx="5262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rebuchet MS"/>
                <a:cs typeface="Trebuchet MS"/>
              </a:rPr>
              <a:t>[ Euclidean 2D Transformation ]</a:t>
            </a:r>
          </a:p>
        </p:txBody>
      </p:sp>
      <p:pic>
        <p:nvPicPr>
          <p:cNvPr id="5" name="Picture 4" descr="Screen Shot 2014-11-11 at 12.07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7353"/>
            <a:ext cx="3935095" cy="2816231"/>
          </a:xfrm>
          <a:prstGeom prst="rect">
            <a:avLst/>
          </a:prstGeom>
        </p:spPr>
      </p:pic>
      <p:pic>
        <p:nvPicPr>
          <p:cNvPr id="8" name="Picture 7" descr="Screen Shot 2014-11-11 at 12.07.4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318" y="2330982"/>
            <a:ext cx="4598156" cy="1087238"/>
          </a:xfrm>
          <a:prstGeom prst="rect">
            <a:avLst/>
          </a:prstGeom>
        </p:spPr>
      </p:pic>
      <p:pic>
        <p:nvPicPr>
          <p:cNvPr id="9" name="Picture 8" descr="Screen Shot 2014-11-11 at 12.08.1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99289"/>
            <a:ext cx="9144000" cy="578238"/>
          </a:xfrm>
          <a:prstGeom prst="rect">
            <a:avLst/>
          </a:prstGeom>
        </p:spPr>
      </p:pic>
      <p:pic>
        <p:nvPicPr>
          <p:cNvPr id="10" name="Picture 9" descr="Screen Shot 2014-11-11 at 12.08.16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311" y="4478484"/>
            <a:ext cx="5308600" cy="1193800"/>
          </a:xfrm>
          <a:prstGeom prst="rect">
            <a:avLst/>
          </a:prstGeom>
        </p:spPr>
      </p:pic>
      <p:pic>
        <p:nvPicPr>
          <p:cNvPr id="12" name="Picture 11" descr="Screen Shot 2014-11-11 at 12.08.51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2844"/>
            <a:ext cx="9144000" cy="1131019"/>
          </a:xfrm>
          <a:prstGeom prst="rect">
            <a:avLst/>
          </a:prstGeom>
        </p:spPr>
      </p:pic>
      <p:pic>
        <p:nvPicPr>
          <p:cNvPr id="13" name="Picture 12" descr="Screen Shot 2014-11-11 at 12.07.38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992" y="1482066"/>
            <a:ext cx="4101485" cy="894014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3162512" y="2430386"/>
            <a:ext cx="4205992" cy="2190788"/>
            <a:chOff x="3162512" y="2430386"/>
            <a:chExt cx="4205992" cy="2190788"/>
          </a:xfrm>
        </p:grpSpPr>
        <p:sp>
          <p:nvSpPr>
            <p:cNvPr id="2" name="Oval 1"/>
            <p:cNvSpPr/>
            <p:nvPr/>
          </p:nvSpPr>
          <p:spPr>
            <a:xfrm>
              <a:off x="6757075" y="2430386"/>
              <a:ext cx="611429" cy="674236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162512" y="3946938"/>
              <a:ext cx="2889068" cy="674236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027148" y="2425986"/>
            <a:ext cx="3116851" cy="2206469"/>
            <a:chOff x="6027148" y="2425986"/>
            <a:chExt cx="3116851" cy="2206469"/>
          </a:xfrm>
        </p:grpSpPr>
        <p:sp>
          <p:nvSpPr>
            <p:cNvPr id="15" name="Oval 14"/>
            <p:cNvSpPr/>
            <p:nvPr/>
          </p:nvSpPr>
          <p:spPr>
            <a:xfrm>
              <a:off x="7552273" y="2425986"/>
              <a:ext cx="611429" cy="674236"/>
            </a:xfrm>
            <a:prstGeom prst="ellipse">
              <a:avLst/>
            </a:prstGeom>
            <a:noFill/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27148" y="3958219"/>
              <a:ext cx="3116851" cy="674236"/>
            </a:xfrm>
            <a:prstGeom prst="ellipse">
              <a:avLst/>
            </a:prstGeom>
            <a:noFill/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0" y="2520066"/>
            <a:ext cx="5189310" cy="2190788"/>
            <a:chOff x="3162512" y="2430386"/>
            <a:chExt cx="5189310" cy="2190788"/>
          </a:xfrm>
        </p:grpSpPr>
        <p:sp>
          <p:nvSpPr>
            <p:cNvPr id="18" name="Oval 17"/>
            <p:cNvSpPr/>
            <p:nvPr/>
          </p:nvSpPr>
          <p:spPr>
            <a:xfrm>
              <a:off x="6851143" y="2430386"/>
              <a:ext cx="1500679" cy="521836"/>
            </a:xfrm>
            <a:prstGeom prst="ellipse">
              <a:avLst/>
            </a:prstGeom>
            <a:noFill/>
            <a:ln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162512" y="3946938"/>
              <a:ext cx="1363957" cy="674236"/>
            </a:xfrm>
            <a:prstGeom prst="ellipse">
              <a:avLst/>
            </a:prstGeom>
            <a:noFill/>
            <a:ln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579098" y="2515666"/>
            <a:ext cx="5189310" cy="2190788"/>
            <a:chOff x="3162512" y="2430386"/>
            <a:chExt cx="5189310" cy="2190788"/>
          </a:xfrm>
        </p:grpSpPr>
        <p:sp>
          <p:nvSpPr>
            <p:cNvPr id="21" name="Oval 20"/>
            <p:cNvSpPr/>
            <p:nvPr/>
          </p:nvSpPr>
          <p:spPr>
            <a:xfrm>
              <a:off x="6851143" y="2430386"/>
              <a:ext cx="1500679" cy="5218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162512" y="3946938"/>
              <a:ext cx="1363957" cy="6742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15104" y="4719665"/>
            <a:ext cx="1542031" cy="866692"/>
            <a:chOff x="215104" y="4719665"/>
            <a:chExt cx="1542031" cy="866692"/>
          </a:xfrm>
        </p:grpSpPr>
        <p:sp>
          <p:nvSpPr>
            <p:cNvPr id="23" name="TextBox 22"/>
            <p:cNvSpPr txBox="1"/>
            <p:nvPr/>
          </p:nvSpPr>
          <p:spPr>
            <a:xfrm>
              <a:off x="219484" y="4719665"/>
              <a:ext cx="1537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imes"/>
                  <a:cs typeface="Times"/>
                </a:rPr>
                <a:t>e</a:t>
              </a:r>
              <a:r>
                <a:rPr lang="en-US" i="1" baseline="-25000" dirty="0">
                  <a:latin typeface="Times"/>
                  <a:cs typeface="Times"/>
                </a:rPr>
                <a:t>x</a:t>
              </a:r>
              <a:r>
                <a:rPr lang="en-US" dirty="0">
                  <a:latin typeface="Times"/>
                  <a:cs typeface="Times"/>
                </a:rPr>
                <a:t> direction </a:t>
              </a:r>
              <a:r>
                <a:rPr lang="en-US" dirty="0"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endParaRPr lang="en-US" dirty="0">
                <a:latin typeface="Times"/>
                <a:cs typeface="Time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5104" y="5217025"/>
              <a:ext cx="1537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latin typeface="Times"/>
                  <a:cs typeface="Times"/>
                </a:rPr>
                <a:t>e</a:t>
              </a:r>
              <a:r>
                <a:rPr lang="en-US" i="1" baseline="-25000" dirty="0" err="1">
                  <a:latin typeface="Times"/>
                  <a:cs typeface="Times"/>
                </a:rPr>
                <a:t>y</a:t>
              </a:r>
              <a:r>
                <a:rPr lang="en-US" dirty="0">
                  <a:latin typeface="Times"/>
                  <a:cs typeface="Times"/>
                </a:rPr>
                <a:t> direction </a:t>
              </a:r>
              <a:r>
                <a:rPr lang="en-US" dirty="0"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endParaRPr lang="en-US" dirty="0">
                <a:latin typeface="Times"/>
                <a:cs typeface="Time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629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6002" y="391996"/>
            <a:ext cx="5262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rebuchet MS"/>
                <a:cs typeface="Trebuchet MS"/>
              </a:rPr>
              <a:t>[ Euclidean 2D Transformation ]</a:t>
            </a:r>
          </a:p>
        </p:txBody>
      </p:sp>
      <p:pic>
        <p:nvPicPr>
          <p:cNvPr id="5" name="Picture 4" descr="Screen Shot 2014-11-11 at 12.07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7353"/>
            <a:ext cx="3935095" cy="2816231"/>
          </a:xfrm>
          <a:prstGeom prst="rect">
            <a:avLst/>
          </a:prstGeom>
        </p:spPr>
      </p:pic>
      <p:pic>
        <p:nvPicPr>
          <p:cNvPr id="12" name="Picture 11" descr="Screen Shot 2014-11-11 at 12.08.5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2844"/>
            <a:ext cx="9144000" cy="1131019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3715607" y="1694704"/>
            <a:ext cx="5095242" cy="3322867"/>
            <a:chOff x="3715607" y="1694704"/>
            <a:chExt cx="5095242" cy="3322867"/>
          </a:xfrm>
        </p:grpSpPr>
        <p:pic>
          <p:nvPicPr>
            <p:cNvPr id="11" name="Picture 10" descr="Screen Shot 2014-11-11 at 12.08.58 P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7771" y="1694704"/>
              <a:ext cx="4313078" cy="1641621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/>
            <p:nvPr/>
          </p:nvCxnSpPr>
          <p:spPr>
            <a:xfrm flipV="1">
              <a:off x="3715607" y="3575019"/>
              <a:ext cx="1755899" cy="14425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499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6002" y="391996"/>
            <a:ext cx="5262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rebuchet MS"/>
                <a:cs typeface="Trebuchet MS"/>
              </a:rPr>
              <a:t>[ Euclidean 2D Transformation ]</a:t>
            </a:r>
          </a:p>
        </p:txBody>
      </p:sp>
      <p:pic>
        <p:nvPicPr>
          <p:cNvPr id="11" name="Picture 10" descr="Screen Shot 2014-11-11 at 12.08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771" y="1694704"/>
            <a:ext cx="4313078" cy="1641621"/>
          </a:xfrm>
          <a:prstGeom prst="rect">
            <a:avLst/>
          </a:prstGeom>
        </p:spPr>
      </p:pic>
      <p:pic>
        <p:nvPicPr>
          <p:cNvPr id="8" name="Picture 7" descr="Screen Shot 2014-11-11 at 12.08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747" y="3352384"/>
            <a:ext cx="4313078" cy="164162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26594" y="3371192"/>
            <a:ext cx="267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"/>
                <a:cs typeface="Times"/>
              </a:rPr>
              <a:t>'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22214" y="3805832"/>
            <a:ext cx="267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"/>
                <a:cs typeface="Times"/>
              </a:rPr>
              <a:t>'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73914" y="3335432"/>
            <a:ext cx="441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"/>
                <a:cs typeface="Times"/>
              </a:rPr>
              <a:t>-1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08080" y="3523592"/>
            <a:ext cx="267847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Times"/>
                <a:cs typeface="Times"/>
              </a:rPr>
              <a:t>'</a:t>
            </a:r>
          </a:p>
        </p:txBody>
      </p:sp>
      <p:pic>
        <p:nvPicPr>
          <p:cNvPr id="26" name="Picture 25" descr="Screen Shot 2014-11-11 at 12.05.32 PM.png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870" y="1191672"/>
            <a:ext cx="4152708" cy="274085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547707" y="5656043"/>
            <a:ext cx="7387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rebuchet MS"/>
                <a:cs typeface="Trebuchet MS"/>
              </a:rPr>
              <a:t>Problem: Given </a:t>
            </a:r>
            <a:r>
              <a:rPr lang="en-US" sz="2800" dirty="0">
                <a:latin typeface="Times"/>
                <a:cs typeface="Times"/>
              </a:rPr>
              <a:t>(</a:t>
            </a:r>
            <a:r>
              <a:rPr lang="en-US" sz="2800" i="1" dirty="0" err="1">
                <a:latin typeface="Times"/>
                <a:cs typeface="Times"/>
              </a:rPr>
              <a:t>x',y</a:t>
            </a:r>
            <a:r>
              <a:rPr lang="en-US" sz="2800" i="1" dirty="0">
                <a:latin typeface="Times"/>
                <a:cs typeface="Times"/>
              </a:rPr>
              <a:t>'</a:t>
            </a:r>
            <a:r>
              <a:rPr lang="en-US" sz="2800" dirty="0">
                <a:latin typeface="Times"/>
                <a:cs typeface="Times"/>
              </a:rPr>
              <a:t>)</a:t>
            </a:r>
            <a:r>
              <a:rPr lang="en-US" sz="2800" dirty="0">
                <a:latin typeface="Trebuchet MS"/>
                <a:cs typeface="Trebuchet MS"/>
              </a:rPr>
              <a:t> and (</a:t>
            </a:r>
            <a:r>
              <a:rPr lang="en-US" sz="2800" i="1" dirty="0" err="1">
                <a:latin typeface="Times"/>
                <a:cs typeface="Times"/>
              </a:rPr>
              <a:t>t</a:t>
            </a:r>
            <a:r>
              <a:rPr lang="en-US" sz="2800" i="1" baseline="-25000" dirty="0" err="1">
                <a:latin typeface="Times"/>
                <a:cs typeface="Times"/>
              </a:rPr>
              <a:t>x</a:t>
            </a:r>
            <a:r>
              <a:rPr lang="en-US" sz="2800" i="1" dirty="0">
                <a:latin typeface="Times"/>
                <a:cs typeface="Times"/>
              </a:rPr>
              <a:t>, </a:t>
            </a:r>
            <a:r>
              <a:rPr lang="en-US" sz="2800" i="1" dirty="0" err="1">
                <a:latin typeface="Times"/>
                <a:cs typeface="Times"/>
              </a:rPr>
              <a:t>t</a:t>
            </a:r>
            <a:r>
              <a:rPr lang="en-US" sz="2800" i="1" baseline="-25000" dirty="0" err="1">
                <a:latin typeface="Times"/>
                <a:cs typeface="Times"/>
              </a:rPr>
              <a:t>y</a:t>
            </a:r>
            <a:r>
              <a:rPr lang="en-US" sz="2800" i="1" dirty="0">
                <a:latin typeface="Times"/>
                <a:cs typeface="Times"/>
              </a:rPr>
              <a:t>, </a:t>
            </a:r>
            <a:r>
              <a:rPr lang="en-US" sz="2800" i="1" dirty="0" err="1">
                <a:latin typeface="Times"/>
                <a:cs typeface="Times"/>
              </a:rPr>
              <a:t>θ</a:t>
            </a:r>
            <a:r>
              <a:rPr lang="en-US" sz="2800" dirty="0">
                <a:latin typeface="Trebuchet MS"/>
                <a:cs typeface="Trebuchet MS"/>
              </a:rPr>
              <a:t>) find (</a:t>
            </a:r>
            <a:r>
              <a:rPr lang="en-US" sz="2800" i="1" dirty="0" err="1">
                <a:latin typeface="Times"/>
                <a:cs typeface="Times"/>
              </a:rPr>
              <a:t>x,y</a:t>
            </a:r>
            <a:r>
              <a:rPr lang="en-US" sz="2800" dirty="0">
                <a:latin typeface="Trebuchet MS"/>
                <a:cs typeface="Trebuchet MS"/>
              </a:rPr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31041" y="6106363"/>
            <a:ext cx="6351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rebuchet MS"/>
                <a:cs typeface="Trebuchet MS"/>
              </a:rPr>
              <a:t>or: Given </a:t>
            </a:r>
            <a:r>
              <a:rPr lang="en-US" sz="2800" dirty="0">
                <a:latin typeface="Times"/>
                <a:cs typeface="Times"/>
              </a:rPr>
              <a:t>(</a:t>
            </a:r>
            <a:r>
              <a:rPr lang="en-US" sz="2800" i="1" dirty="0" err="1">
                <a:latin typeface="Times"/>
                <a:cs typeface="Times"/>
              </a:rPr>
              <a:t>x,y</a:t>
            </a:r>
            <a:r>
              <a:rPr lang="en-US" sz="2800" dirty="0">
                <a:latin typeface="Times"/>
                <a:cs typeface="Times"/>
              </a:rPr>
              <a:t>)</a:t>
            </a:r>
            <a:r>
              <a:rPr lang="en-US" sz="2800" dirty="0">
                <a:latin typeface="Trebuchet MS"/>
                <a:cs typeface="Trebuchet MS"/>
              </a:rPr>
              <a:t>  </a:t>
            </a:r>
            <a:r>
              <a:rPr lang="en-US" sz="1400" dirty="0">
                <a:latin typeface="Trebuchet MS"/>
                <a:cs typeface="Trebuchet MS"/>
              </a:rPr>
              <a:t> </a:t>
            </a:r>
            <a:r>
              <a:rPr lang="en-US" sz="2800" dirty="0">
                <a:latin typeface="Trebuchet MS"/>
                <a:cs typeface="Trebuchet MS"/>
              </a:rPr>
              <a:t>and (</a:t>
            </a:r>
            <a:r>
              <a:rPr lang="en-US" sz="2800" i="1" dirty="0" err="1">
                <a:latin typeface="Times"/>
                <a:cs typeface="Times"/>
              </a:rPr>
              <a:t>t</a:t>
            </a:r>
            <a:r>
              <a:rPr lang="en-US" sz="2800" i="1" baseline="-25000" dirty="0" err="1">
                <a:latin typeface="Times"/>
                <a:cs typeface="Times"/>
              </a:rPr>
              <a:t>x</a:t>
            </a:r>
            <a:r>
              <a:rPr lang="en-US" sz="2800" i="1" dirty="0">
                <a:latin typeface="Times"/>
                <a:cs typeface="Times"/>
              </a:rPr>
              <a:t>, </a:t>
            </a:r>
            <a:r>
              <a:rPr lang="en-US" sz="2800" i="1" dirty="0" err="1">
                <a:latin typeface="Times"/>
                <a:cs typeface="Times"/>
              </a:rPr>
              <a:t>t</a:t>
            </a:r>
            <a:r>
              <a:rPr lang="en-US" sz="2800" i="1" baseline="-25000" dirty="0" err="1">
                <a:latin typeface="Times"/>
                <a:cs typeface="Times"/>
              </a:rPr>
              <a:t>y</a:t>
            </a:r>
            <a:r>
              <a:rPr lang="en-US" sz="2800" i="1" dirty="0">
                <a:latin typeface="Times"/>
                <a:cs typeface="Times"/>
              </a:rPr>
              <a:t>, </a:t>
            </a:r>
            <a:r>
              <a:rPr lang="en-US" sz="2800" i="1" dirty="0" err="1">
                <a:latin typeface="Times"/>
                <a:cs typeface="Times"/>
              </a:rPr>
              <a:t>θ</a:t>
            </a:r>
            <a:r>
              <a:rPr lang="en-US" sz="2800" dirty="0">
                <a:latin typeface="Trebuchet MS"/>
                <a:cs typeface="Trebuchet MS"/>
              </a:rPr>
              <a:t>) find (</a:t>
            </a:r>
            <a:r>
              <a:rPr lang="en-US" sz="2800" i="1" dirty="0" err="1">
                <a:latin typeface="Times"/>
                <a:cs typeface="Times"/>
              </a:rPr>
              <a:t>x',y</a:t>
            </a:r>
            <a:r>
              <a:rPr lang="en-US" sz="2800" i="1" dirty="0">
                <a:latin typeface="Times"/>
                <a:cs typeface="Times"/>
              </a:rPr>
              <a:t>'</a:t>
            </a:r>
            <a:r>
              <a:rPr lang="en-US" sz="2800" dirty="0">
                <a:latin typeface="Trebuchet MS"/>
                <a:cs typeface="Trebuchet M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96384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6002" y="391996"/>
            <a:ext cx="5262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rebuchet MS"/>
                <a:cs typeface="Trebuchet MS"/>
              </a:rPr>
              <a:t>[ Euclidean 2D Transformation ]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888" y="2402431"/>
            <a:ext cx="1431193" cy="190954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611015" y="1771787"/>
            <a:ext cx="2512324" cy="2713569"/>
            <a:chOff x="2700398" y="1627305"/>
            <a:chExt cx="3213693" cy="3082978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700398" y="2126692"/>
              <a:ext cx="789" cy="23686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2734008" y="4512733"/>
              <a:ext cx="2397836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404512" y="4290675"/>
              <a:ext cx="509579" cy="4196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"/>
                  <a:cs typeface="Times"/>
                </a:rPr>
                <a:t>x'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00535" y="1627305"/>
              <a:ext cx="509578" cy="419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"/>
                  <a:cs typeface="Times"/>
                </a:rPr>
                <a:t>y'</a:t>
              </a: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39664">
            <a:off x="5727074" y="1535632"/>
            <a:ext cx="1431193" cy="190954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4831157" y="1250004"/>
            <a:ext cx="3032445" cy="3401478"/>
            <a:chOff x="2593623" y="1003832"/>
            <a:chExt cx="3879024" cy="3864501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2921001" y="1467556"/>
              <a:ext cx="789" cy="34007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2593623" y="4512733"/>
              <a:ext cx="333304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026217" y="4272863"/>
              <a:ext cx="446430" cy="4196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"/>
                  <a:cs typeface="Times"/>
                </a:rPr>
                <a:t>x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40650" y="1003832"/>
              <a:ext cx="446430" cy="419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"/>
                  <a:cs typeface="Times"/>
                </a:rPr>
                <a:t>y</a:t>
              </a:r>
            </a:p>
          </p:txBody>
        </p:sp>
      </p:grpSp>
      <p:pic>
        <p:nvPicPr>
          <p:cNvPr id="18" name="Picture 17" descr="Screen Shot 2014-11-11 at 12.08.5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710" y="4846365"/>
            <a:ext cx="4313078" cy="1641621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 rot="20538126">
            <a:off x="5556951" y="852320"/>
            <a:ext cx="2416148" cy="2666883"/>
            <a:chOff x="5684323" y="1343545"/>
            <a:chExt cx="2416148" cy="2666883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5805612" y="1754638"/>
              <a:ext cx="617" cy="20848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5784522" y="3802160"/>
              <a:ext cx="187452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702105" y="3641096"/>
              <a:ext cx="398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"/>
                  <a:cs typeface="Times"/>
                </a:rPr>
                <a:t>x'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84323" y="1343545"/>
              <a:ext cx="398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"/>
                  <a:cs typeface="Times"/>
                </a:rPr>
                <a:t>y'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095242" y="3245740"/>
            <a:ext cx="2837664" cy="1081916"/>
            <a:chOff x="5095242" y="3245740"/>
            <a:chExt cx="2837664" cy="1081916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5095242" y="3590699"/>
              <a:ext cx="972016" cy="7369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067264" y="3622059"/>
              <a:ext cx="186564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424464" y="3324136"/>
              <a:ext cx="4040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Times"/>
                  <a:cs typeface="Times"/>
                </a:rPr>
                <a:t>t'</a:t>
              </a:r>
            </a:p>
          </p:txBody>
        </p:sp>
        <p:sp>
          <p:nvSpPr>
            <p:cNvPr id="30" name="Arc 29"/>
            <p:cNvSpPr/>
            <p:nvPr/>
          </p:nvSpPr>
          <p:spPr>
            <a:xfrm>
              <a:off x="6443506" y="3292780"/>
              <a:ext cx="533040" cy="642875"/>
            </a:xfrm>
            <a:prstGeom prst="arc">
              <a:avLst>
                <a:gd name="adj1" fmla="val 18293918"/>
                <a:gd name="adj2" fmla="val 0"/>
              </a:avLst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976549" y="3245740"/>
              <a:ext cx="30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θ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3450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6002" y="391996"/>
            <a:ext cx="5238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rebuchet MS"/>
                <a:cs typeface="Trebuchet MS"/>
              </a:rPr>
              <a:t>[ </a:t>
            </a:r>
            <a:r>
              <a:rPr lang="en-US" sz="2800" dirty="0">
                <a:solidFill>
                  <a:srgbClr val="FF0000"/>
                </a:solidFill>
                <a:latin typeface="Trebuchet MS"/>
                <a:cs typeface="Trebuchet MS"/>
              </a:rPr>
              <a:t>Similarity</a:t>
            </a:r>
            <a:r>
              <a:rPr lang="en-US" sz="2800" dirty="0">
                <a:latin typeface="Trebuchet MS"/>
                <a:cs typeface="Trebuchet MS"/>
              </a:rPr>
              <a:t> 2D Transformation ]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888" y="2402431"/>
            <a:ext cx="1431193" cy="190954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611015" y="1771787"/>
            <a:ext cx="2512324" cy="2713569"/>
            <a:chOff x="2700398" y="1627305"/>
            <a:chExt cx="3213693" cy="3082978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2700398" y="2126692"/>
              <a:ext cx="789" cy="23686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2734008" y="4512733"/>
              <a:ext cx="2397836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404512" y="4290675"/>
              <a:ext cx="509579" cy="4196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"/>
                  <a:cs typeface="Times"/>
                </a:rPr>
                <a:t>x'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00535" y="1627305"/>
              <a:ext cx="509578" cy="419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"/>
                  <a:cs typeface="Times"/>
                </a:rPr>
                <a:t>y'</a:t>
              </a: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39664">
            <a:off x="5915727" y="2632657"/>
            <a:ext cx="666203" cy="888869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831157" y="1250004"/>
            <a:ext cx="3032445" cy="3401478"/>
            <a:chOff x="2593623" y="1003832"/>
            <a:chExt cx="3879024" cy="3864501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2921001" y="1467556"/>
              <a:ext cx="789" cy="34007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2593623" y="4512733"/>
              <a:ext cx="333304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026217" y="4272863"/>
              <a:ext cx="446430" cy="4196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"/>
                  <a:cs typeface="Times"/>
                </a:rPr>
                <a:t>x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740650" y="1003832"/>
              <a:ext cx="446430" cy="419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"/>
                  <a:cs typeface="Times"/>
                </a:rPr>
                <a:t>y</a:t>
              </a:r>
            </a:p>
          </p:txBody>
        </p:sp>
      </p:grpSp>
      <p:pic>
        <p:nvPicPr>
          <p:cNvPr id="16" name="Picture 15" descr="Screen Shot 2014-11-11 at 12.08.5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710" y="4846365"/>
            <a:ext cx="4313078" cy="1641621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5095242" y="3245740"/>
            <a:ext cx="2837664" cy="1081916"/>
            <a:chOff x="5095242" y="3245740"/>
            <a:chExt cx="2837664" cy="1081916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5095242" y="3590699"/>
              <a:ext cx="972016" cy="7369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067264" y="3622059"/>
              <a:ext cx="186564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424464" y="3324136"/>
              <a:ext cx="4040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Times"/>
                  <a:cs typeface="Times"/>
                </a:rPr>
                <a:t>t'</a:t>
              </a:r>
            </a:p>
          </p:txBody>
        </p:sp>
        <p:sp>
          <p:nvSpPr>
            <p:cNvPr id="21" name="Arc 20"/>
            <p:cNvSpPr/>
            <p:nvPr/>
          </p:nvSpPr>
          <p:spPr>
            <a:xfrm>
              <a:off x="6443506" y="3292780"/>
              <a:ext cx="533040" cy="642875"/>
            </a:xfrm>
            <a:prstGeom prst="arc">
              <a:avLst>
                <a:gd name="adj1" fmla="val 18293918"/>
                <a:gd name="adj2" fmla="val 0"/>
              </a:avLst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976549" y="3245740"/>
              <a:ext cx="30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θ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 rot="20538126">
            <a:off x="5556951" y="852320"/>
            <a:ext cx="2416148" cy="2666883"/>
            <a:chOff x="5684323" y="1343545"/>
            <a:chExt cx="2416148" cy="2666883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5805612" y="1754638"/>
              <a:ext cx="617" cy="20848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5784522" y="3802160"/>
              <a:ext cx="187452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7702105" y="3641096"/>
              <a:ext cx="398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"/>
                  <a:cs typeface="Times"/>
                </a:rPr>
                <a:t>x'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84323" y="1343545"/>
              <a:ext cx="398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"/>
                  <a:cs typeface="Times"/>
                </a:rPr>
                <a:t>y'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154584" y="5190050"/>
            <a:ext cx="38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  <a:latin typeface="Times"/>
                <a:cs typeface="Times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934503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6002" y="391996"/>
            <a:ext cx="5486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rebuchet MS"/>
                <a:cs typeface="Trebuchet MS"/>
              </a:rPr>
              <a:t>[ 2D Transformations – H matrix ]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084" y="1195078"/>
            <a:ext cx="1431193" cy="19095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7910">
            <a:off x="725884" y="3417224"/>
            <a:ext cx="1431193" cy="19095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65633">
            <a:off x="3249992" y="3918984"/>
            <a:ext cx="935948" cy="12487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61" y="3825897"/>
            <a:ext cx="1183654" cy="1579269"/>
          </a:xfrm>
          <a:prstGeom prst="rect">
            <a:avLst/>
          </a:prstGeom>
          <a:scene3d>
            <a:camera prst="orthographicFront">
              <a:rot lat="20160699" lon="20072888" rev="1270249"/>
            </a:camera>
            <a:lightRig rig="threePt" dir="t"/>
          </a:scene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775" y="3684779"/>
            <a:ext cx="1192110" cy="1590552"/>
          </a:xfrm>
          <a:prstGeom prst="rect">
            <a:avLst/>
          </a:prstGeom>
          <a:scene3d>
            <a:camera prst="perspectiveFront" fov="7200000">
              <a:rot lat="19032285" lon="19633783" rev="1529819"/>
            </a:camera>
            <a:lightRig rig="threePt" dir="t"/>
          </a:scene3d>
          <a:sp3d z="146050"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33" y="5637385"/>
            <a:ext cx="8732461" cy="86591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586809" y="3351103"/>
            <a:ext cx="2665209" cy="33128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31957" y="3722018"/>
            <a:ext cx="1912680" cy="31359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061871" y="3722018"/>
            <a:ext cx="1912680" cy="31359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0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6647</TotalTime>
  <Words>480</Words>
  <Application>Microsoft Macintosh PowerPoint</Application>
  <PresentationFormat>On-screen Show (4:3)</PresentationFormat>
  <Paragraphs>87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Times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Escuela de Ingenieria PUC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using Adaptive Sparse Representations</dc:title>
  <dc:creator>Domingo Mery</dc:creator>
  <cp:lastModifiedBy>Domingo Mery</cp:lastModifiedBy>
  <cp:revision>176</cp:revision>
  <dcterms:created xsi:type="dcterms:W3CDTF">2013-11-07T20:27:34Z</dcterms:created>
  <dcterms:modified xsi:type="dcterms:W3CDTF">2019-07-26T19:51:18Z</dcterms:modified>
</cp:coreProperties>
</file>