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442" r:id="rId2"/>
    <p:sldId id="460" r:id="rId3"/>
    <p:sldId id="451" r:id="rId4"/>
    <p:sldId id="452" r:id="rId5"/>
    <p:sldId id="461" r:id="rId6"/>
    <p:sldId id="45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7" r:id="rId15"/>
    <p:sldId id="459" r:id="rId16"/>
    <p:sldId id="45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627"/>
    <a:srgbClr val="19C58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660" autoAdjust="0"/>
  </p:normalViewPr>
  <p:slideViewPr>
    <p:cSldViewPr snapToGrid="0">
      <p:cViewPr varScale="1">
        <p:scale>
          <a:sx n="107" d="100"/>
          <a:sy n="107" d="100"/>
        </p:scale>
        <p:origin x="16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15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x'\\ y'\\ 1 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f_2/f_1 &amp; 0 &amp; 0\\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&amp; f_2/f_1 &amp; 0 \\ 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&amp; 0 &amp; 1 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x\\ y\\ 1 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55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9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10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png"/><Relationship Id="rId7" Type="http://schemas.openxmlformats.org/officeDocument/2006/relationships/image" Target="../media/image9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03106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Homography</a:t>
            </a:r>
            <a:endParaRPr lang="en-US" sz="1200" b="1" dirty="0">
              <a:solidFill>
                <a:schemeClr val="bg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1C1B05F-52E8-4643-97BD-DD637E064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122" y="1690179"/>
            <a:ext cx="369043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V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ó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n 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 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u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r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4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</p:spTree>
    <p:extLst>
      <p:ext uri="{BB962C8B-B14F-4D97-AF65-F5344CB8AC3E}">
        <p14:creationId xmlns:p14="http://schemas.microsoft.com/office/powerpoint/2010/main" val="47577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578" y="1512171"/>
            <a:ext cx="2384715" cy="318176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4" y="1539191"/>
            <a:ext cx="2335392" cy="3118032"/>
          </a:xfrm>
          <a:prstGeom prst="rect">
            <a:avLst/>
          </a:prstGeom>
        </p:spPr>
      </p:pic>
      <p:cxnSp>
        <p:nvCxnSpPr>
          <p:cNvPr id="20" name="Conector recto de flecha 19"/>
          <p:cNvCxnSpPr/>
          <p:nvPr/>
        </p:nvCxnSpPr>
        <p:spPr>
          <a:xfrm rot="5400000">
            <a:off x="-8469" y="2222500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rot="5400000">
            <a:off x="4140202" y="2239433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685798" y="1528234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4834465" y="1528234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372533" y="2518839"/>
            <a:ext cx="488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r>
              <a:rPr lang="es-ES_tradnl" sz="2400" i="1" dirty="0"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1794908" y="1062604"/>
            <a:ext cx="491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>
                <a:latin typeface="Times New Roman"/>
                <a:cs typeface="Times New Roman"/>
              </a:rPr>
              <a:t>y’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569883" y="2474389"/>
            <a:ext cx="42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endParaRPr lang="es-ES_tradnl" sz="2400" i="1" dirty="0">
              <a:latin typeface="Times New Roman"/>
              <a:cs typeface="Times New Roman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5992258" y="1018154"/>
            <a:ext cx="42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>
                <a:latin typeface="Times New Roman"/>
                <a:cs typeface="Times New Roman"/>
              </a:rPr>
              <a:t>y</a:t>
            </a:r>
          </a:p>
        </p:txBody>
      </p:sp>
      <p:sp>
        <p:nvSpPr>
          <p:cNvPr id="29" name="Elipse 28"/>
          <p:cNvSpPr/>
          <p:nvPr/>
        </p:nvSpPr>
        <p:spPr>
          <a:xfrm>
            <a:off x="2586563" y="4015497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Elipse 29"/>
          <p:cNvSpPr/>
          <p:nvPr/>
        </p:nvSpPr>
        <p:spPr>
          <a:xfrm>
            <a:off x="7213634" y="146753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30"/>
          <p:cNvSpPr txBox="1"/>
          <p:nvPr/>
        </p:nvSpPr>
        <p:spPr>
          <a:xfrm>
            <a:off x="2155141" y="3575883"/>
            <a:ext cx="603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r>
              <a:rPr lang="es-ES_tradnl" dirty="0">
                <a:solidFill>
                  <a:schemeClr val="bg1"/>
                </a:solidFill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760597" y="1471763"/>
            <a:ext cx="5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rgbClr val="F2F2F2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rgbClr val="F2F2F2"/>
                </a:solidFill>
                <a:latin typeface="Times New Roman"/>
                <a:cs typeface="Times New Roman"/>
              </a:rPr>
              <a:t>4</a:t>
            </a:r>
            <a:endParaRPr lang="es-ES_tradnl" baseline="-25000" dirty="0">
              <a:solidFill>
                <a:srgbClr val="F2F2F2"/>
              </a:solidFill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1064707" y="2002997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CuadroTexto 35"/>
          <p:cNvSpPr txBox="1"/>
          <p:nvPr/>
        </p:nvSpPr>
        <p:spPr>
          <a:xfrm>
            <a:off x="1173765" y="2117293"/>
            <a:ext cx="603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rgbClr val="F2F2F2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rgbClr val="F2F2F2"/>
                </a:solidFill>
                <a:latin typeface="Times New Roman"/>
                <a:cs typeface="Times New Roman"/>
              </a:rPr>
              <a:t>1</a:t>
            </a:r>
            <a:r>
              <a:rPr lang="es-ES_tradnl" dirty="0">
                <a:solidFill>
                  <a:srgbClr val="F2F2F2"/>
                </a:solidFill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37" name="Elipse 36"/>
          <p:cNvSpPr/>
          <p:nvPr/>
        </p:nvSpPr>
        <p:spPr>
          <a:xfrm>
            <a:off x="1120671" y="3792827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CuadroTexto 37"/>
          <p:cNvSpPr txBox="1"/>
          <p:nvPr/>
        </p:nvSpPr>
        <p:spPr>
          <a:xfrm>
            <a:off x="1189193" y="3501823"/>
            <a:ext cx="603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rgbClr val="F2F2F2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rgbClr val="F2F2F2"/>
                </a:solidFill>
                <a:latin typeface="Times New Roman"/>
                <a:cs typeface="Times New Roman"/>
              </a:rPr>
              <a:t>2</a:t>
            </a:r>
            <a:r>
              <a:rPr lang="es-ES_tradnl" dirty="0">
                <a:solidFill>
                  <a:srgbClr val="F2F2F2"/>
                </a:solidFill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39" name="Elipse 38"/>
          <p:cNvSpPr/>
          <p:nvPr/>
        </p:nvSpPr>
        <p:spPr>
          <a:xfrm>
            <a:off x="2445987" y="1594717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0" name="CuadroTexto 39"/>
          <p:cNvSpPr txBox="1"/>
          <p:nvPr/>
        </p:nvSpPr>
        <p:spPr>
          <a:xfrm>
            <a:off x="1974029" y="1668483"/>
            <a:ext cx="603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rgbClr val="F2F2F2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rgbClr val="F2F2F2"/>
                </a:solidFill>
                <a:latin typeface="Times New Roman"/>
                <a:cs typeface="Times New Roman"/>
              </a:rPr>
              <a:t>4</a:t>
            </a:r>
            <a:r>
              <a:rPr lang="es-ES_tradnl" dirty="0">
                <a:solidFill>
                  <a:srgbClr val="F2F2F2"/>
                </a:solidFill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41" name="Elipse 40"/>
          <p:cNvSpPr/>
          <p:nvPr/>
        </p:nvSpPr>
        <p:spPr>
          <a:xfrm>
            <a:off x="4882810" y="457845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" name="CuadroTexto 41"/>
          <p:cNvSpPr txBox="1"/>
          <p:nvPr/>
        </p:nvSpPr>
        <p:spPr>
          <a:xfrm>
            <a:off x="5010789" y="4028773"/>
            <a:ext cx="5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s-ES_tradnl" baseline="-25000" dirty="0">
              <a:solidFill>
                <a:schemeClr val="bg1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4827138" y="148347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4" name="CuadroTexto 43"/>
          <p:cNvSpPr txBox="1"/>
          <p:nvPr/>
        </p:nvSpPr>
        <p:spPr>
          <a:xfrm>
            <a:off x="4846209" y="1525803"/>
            <a:ext cx="5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lang="es-ES_tradnl" baseline="-25000" dirty="0">
              <a:solidFill>
                <a:srgbClr val="FFFFFF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7242282" y="456737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6" name="CuadroTexto 45"/>
          <p:cNvSpPr txBox="1"/>
          <p:nvPr/>
        </p:nvSpPr>
        <p:spPr>
          <a:xfrm>
            <a:off x="6775733" y="4085243"/>
            <a:ext cx="5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endParaRPr lang="es-ES_tradnl" baseline="-25000" dirty="0">
              <a:solidFill>
                <a:schemeClr val="bg1"/>
              </a:solidFill>
            </a:endParaRPr>
          </a:p>
        </p:txBody>
      </p:sp>
      <p:grpSp>
        <p:nvGrpSpPr>
          <p:cNvPr id="57" name="Agrupar 56"/>
          <p:cNvGrpSpPr/>
          <p:nvPr/>
        </p:nvGrpSpPr>
        <p:grpSpPr>
          <a:xfrm>
            <a:off x="393700" y="4673860"/>
            <a:ext cx="2990850" cy="1968500"/>
            <a:chOff x="393700" y="4457700"/>
            <a:chExt cx="2990850" cy="1968500"/>
          </a:xfrm>
        </p:grpSpPr>
        <p:pic>
          <p:nvPicPr>
            <p:cNvPr id="48" name="Imagen 47" descr="Screen Shot 2012-08-14 at 11.09.34 A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850" y="4457700"/>
              <a:ext cx="2679700" cy="1574800"/>
            </a:xfrm>
            <a:prstGeom prst="rect">
              <a:avLst/>
            </a:prstGeom>
          </p:spPr>
        </p:pic>
        <p:pic>
          <p:nvPicPr>
            <p:cNvPr id="53" name="Imagen 52" descr="Screen Shot 2012-08-14 at 11.15.56 A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3700" y="5733774"/>
              <a:ext cx="419100" cy="692426"/>
            </a:xfrm>
            <a:prstGeom prst="rect">
              <a:avLst/>
            </a:prstGeom>
          </p:spPr>
        </p:pic>
        <p:cxnSp>
          <p:nvCxnSpPr>
            <p:cNvPr id="54" name="Conector recto 53"/>
            <p:cNvCxnSpPr/>
            <p:nvPr/>
          </p:nvCxnSpPr>
          <p:spPr>
            <a:xfrm flipV="1">
              <a:off x="838200" y="5918200"/>
              <a:ext cx="273050" cy="133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Agrupar 57"/>
          <p:cNvGrpSpPr/>
          <p:nvPr/>
        </p:nvGrpSpPr>
        <p:grpSpPr>
          <a:xfrm>
            <a:off x="3860800" y="5021070"/>
            <a:ext cx="3563136" cy="1104900"/>
            <a:chOff x="3860800" y="4521200"/>
            <a:chExt cx="3563136" cy="1104900"/>
          </a:xfrm>
        </p:grpSpPr>
        <p:pic>
          <p:nvPicPr>
            <p:cNvPr id="49" name="Imagen 48" descr="Screen Shot 2012-08-14 at 11.13.10 A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67150" y="5194300"/>
              <a:ext cx="2197100" cy="431800"/>
            </a:xfrm>
            <a:prstGeom prst="rect">
              <a:avLst/>
            </a:prstGeom>
          </p:spPr>
        </p:pic>
        <p:sp>
          <p:nvSpPr>
            <p:cNvPr id="50" name="Rectángulo 49"/>
            <p:cNvSpPr/>
            <p:nvPr/>
          </p:nvSpPr>
          <p:spPr>
            <a:xfrm>
              <a:off x="5270500" y="5118100"/>
              <a:ext cx="165100" cy="17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51" name="Imagen 50" descr="Screen Shot 2012-08-14 at 11.14.32 AM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60800" y="4673600"/>
              <a:ext cx="1270000" cy="406400"/>
            </a:xfrm>
            <a:prstGeom prst="rect">
              <a:avLst/>
            </a:prstGeom>
          </p:spPr>
        </p:pic>
        <p:sp>
          <p:nvSpPr>
            <p:cNvPr id="52" name="Rectángulo 51"/>
            <p:cNvSpPr/>
            <p:nvPr/>
          </p:nvSpPr>
          <p:spPr>
            <a:xfrm>
              <a:off x="4349750" y="4521200"/>
              <a:ext cx="165100" cy="17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6134100" y="4610100"/>
              <a:ext cx="128983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s-ES_tradnl" sz="2400" dirty="0" err="1">
                  <a:latin typeface="Times New Roman"/>
                  <a:cs typeface="Times New Roman"/>
                </a:rPr>
                <a:t>for</a:t>
              </a:r>
              <a:r>
                <a:rPr lang="es-ES_tradnl" sz="2400" dirty="0">
                  <a:latin typeface="Times New Roman"/>
                  <a:cs typeface="Times New Roman"/>
                </a:rPr>
                <a:t> </a:t>
              </a:r>
              <a:r>
                <a:rPr lang="es-ES_tradnl" sz="2400" i="1" dirty="0">
                  <a:latin typeface="Times New Roman"/>
                  <a:cs typeface="Times New Roman"/>
                </a:rPr>
                <a:t>n</a:t>
              </a:r>
              <a:r>
                <a:rPr lang="es-ES_tradnl" sz="2400" dirty="0">
                  <a:latin typeface="Times New Roman"/>
                  <a:cs typeface="Times New Roman"/>
                </a:rPr>
                <a:t> = 4</a:t>
              </a:r>
            </a:p>
            <a:p>
              <a:pPr>
                <a:spcAft>
                  <a:spcPts val="1200"/>
                </a:spcAft>
              </a:pPr>
              <a:r>
                <a:rPr lang="es-ES_tradnl" sz="2400" dirty="0" err="1">
                  <a:latin typeface="Times New Roman"/>
                  <a:cs typeface="Times New Roman"/>
                </a:rPr>
                <a:t>for</a:t>
              </a:r>
              <a:r>
                <a:rPr lang="es-ES_tradnl" sz="2400" dirty="0">
                  <a:latin typeface="Times New Roman"/>
                  <a:cs typeface="Times New Roman"/>
                </a:rPr>
                <a:t> </a:t>
              </a:r>
              <a:r>
                <a:rPr lang="es-ES_tradnl" sz="2400" i="1" dirty="0">
                  <a:latin typeface="Times New Roman"/>
                  <a:cs typeface="Times New Roman"/>
                </a:rPr>
                <a:t>n</a:t>
              </a:r>
              <a:r>
                <a:rPr lang="es-ES_tradnl" sz="2400" dirty="0">
                  <a:latin typeface="Times New Roman"/>
                  <a:cs typeface="Times New Roman"/>
                </a:rPr>
                <a:t> &gt; 4</a:t>
              </a:r>
            </a:p>
          </p:txBody>
        </p:sp>
      </p:grp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377494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595313" y="877888"/>
            <a:ext cx="82184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" sz="2400" i="1" u="sng" dirty="0" err="1">
                <a:solidFill>
                  <a:srgbClr val="0000FF"/>
                </a:solidFill>
                <a:latin typeface="Trebuchet MS" pitchFamily="34" charset="0"/>
              </a:rPr>
              <a:t>Implementation</a:t>
            </a:r>
            <a:r>
              <a:rPr lang="es-ES" sz="2400" i="1" dirty="0">
                <a:solidFill>
                  <a:srgbClr val="0000FF"/>
                </a:solidFill>
                <a:latin typeface="Trebuchet MS" pitchFamily="34" charset="0"/>
              </a:rPr>
              <a:t>:</a:t>
            </a:r>
            <a:r>
              <a:rPr lang="es-E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eaLnBrk="0" hangingPunct="0"/>
            <a:endParaRPr lang="es-ES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172200" y="3022600"/>
            <a:ext cx="1054100" cy="93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4"/>
          <p:cNvSpPr txBox="1"/>
          <p:nvPr/>
        </p:nvSpPr>
        <p:spPr>
          <a:xfrm>
            <a:off x="6692900" y="2044700"/>
            <a:ext cx="1449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>
                <a:latin typeface="Times New Roman"/>
                <a:cs typeface="Times New Roman"/>
              </a:rPr>
              <a:t>Pixel</a:t>
            </a:r>
            <a:r>
              <a:rPr lang="es-ES_tradnl" sz="2400" dirty="0">
                <a:latin typeface="Times New Roman"/>
                <a:cs typeface="Times New Roman"/>
              </a:rPr>
              <a:t> (</a:t>
            </a:r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r>
              <a:rPr lang="es-ES_tradnl" sz="2400" dirty="0" err="1">
                <a:latin typeface="Times New Roman"/>
                <a:cs typeface="Times New Roman"/>
              </a:rPr>
              <a:t>,</a:t>
            </a:r>
            <a:r>
              <a:rPr lang="es-ES_tradnl" sz="2400" i="1" dirty="0" err="1">
                <a:latin typeface="Times New Roman"/>
                <a:cs typeface="Times New Roman"/>
              </a:rPr>
              <a:t>y</a:t>
            </a:r>
            <a:r>
              <a:rPr lang="es-ES_tradnl" sz="24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168400" y="2451100"/>
            <a:ext cx="1054100" cy="93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2311400" y="2451100"/>
            <a:ext cx="1054100" cy="93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Rectángulo 7"/>
          <p:cNvSpPr/>
          <p:nvPr/>
        </p:nvSpPr>
        <p:spPr>
          <a:xfrm>
            <a:off x="1168400" y="3479800"/>
            <a:ext cx="1054100" cy="93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ángulo 8"/>
          <p:cNvSpPr/>
          <p:nvPr/>
        </p:nvSpPr>
        <p:spPr>
          <a:xfrm>
            <a:off x="2311400" y="3479800"/>
            <a:ext cx="1054100" cy="93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Elipse 9"/>
          <p:cNvSpPr/>
          <p:nvPr/>
        </p:nvSpPr>
        <p:spPr>
          <a:xfrm>
            <a:off x="6637846" y="342900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CuadroTexto 10"/>
          <p:cNvSpPr txBox="1"/>
          <p:nvPr/>
        </p:nvSpPr>
        <p:spPr>
          <a:xfrm>
            <a:off x="6644217" y="3433233"/>
            <a:ext cx="441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err="1">
                <a:latin typeface="Times New Roman"/>
                <a:cs typeface="Times New Roman"/>
              </a:rPr>
              <a:t>m</a:t>
            </a:r>
            <a:endParaRPr lang="es-ES_tradnl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926417" y="3630083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err="1">
                <a:latin typeface="Times New Roman"/>
                <a:cs typeface="Times New Roman"/>
              </a:rPr>
              <a:t>m</a:t>
            </a:r>
            <a:r>
              <a:rPr lang="es-ES_tradnl" sz="2400" b="1" dirty="0">
                <a:latin typeface="Times New Roman"/>
                <a:cs typeface="Times New Roman"/>
              </a:rPr>
              <a:t>’ </a:t>
            </a:r>
            <a:r>
              <a:rPr lang="es-ES_tradnl" sz="2400" dirty="0">
                <a:latin typeface="Times New Roman"/>
                <a:cs typeface="Times New Roman"/>
              </a:rPr>
              <a:t>=</a:t>
            </a:r>
            <a:r>
              <a:rPr lang="es-ES_tradnl" sz="2400" b="1" dirty="0">
                <a:latin typeface="Times New Roman"/>
                <a:cs typeface="Times New Roman"/>
              </a:rPr>
              <a:t> </a:t>
            </a:r>
            <a:r>
              <a:rPr lang="es-ES_tradnl" sz="2400" b="1" dirty="0" err="1">
                <a:latin typeface="Times New Roman"/>
                <a:cs typeface="Times New Roman"/>
              </a:rPr>
              <a:t>Hm</a:t>
            </a:r>
            <a:endParaRPr lang="es-ES_tradnl" dirty="0"/>
          </a:p>
        </p:txBody>
      </p:sp>
      <p:sp>
        <p:nvSpPr>
          <p:cNvPr id="13" name="Forma libre 12"/>
          <p:cNvSpPr/>
          <p:nvPr/>
        </p:nvSpPr>
        <p:spPr>
          <a:xfrm>
            <a:off x="2667000" y="3683000"/>
            <a:ext cx="3911600" cy="624417"/>
          </a:xfrm>
          <a:custGeom>
            <a:avLst/>
            <a:gdLst>
              <a:gd name="connsiteX0" fmla="*/ 3911600 w 3911600"/>
              <a:gd name="connsiteY0" fmla="*/ 12700 h 624417"/>
              <a:gd name="connsiteX1" fmla="*/ 1917700 w 3911600"/>
              <a:gd name="connsiteY1" fmla="*/ 622300 h 624417"/>
              <a:gd name="connsiteX2" fmla="*/ 0 w 3911600"/>
              <a:gd name="connsiteY2" fmla="*/ 0 h 62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1600" h="624417">
                <a:moveTo>
                  <a:pt x="3911600" y="12700"/>
                </a:moveTo>
                <a:cubicBezTo>
                  <a:pt x="3240616" y="318558"/>
                  <a:pt x="2569633" y="624417"/>
                  <a:pt x="1917700" y="622300"/>
                </a:cubicBezTo>
                <a:cubicBezTo>
                  <a:pt x="1265767" y="620183"/>
                  <a:pt x="0" y="0"/>
                  <a:pt x="0" y="0"/>
                </a:cubicBezTo>
              </a:path>
            </a:pathLst>
          </a:custGeom>
          <a:ln>
            <a:solidFill>
              <a:srgbClr val="0D0D0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Elipse 13"/>
          <p:cNvSpPr/>
          <p:nvPr/>
        </p:nvSpPr>
        <p:spPr>
          <a:xfrm>
            <a:off x="2561146" y="355600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CuadroTexto 14"/>
          <p:cNvSpPr txBox="1"/>
          <p:nvPr/>
        </p:nvSpPr>
        <p:spPr>
          <a:xfrm>
            <a:off x="2491317" y="3674533"/>
            <a:ext cx="54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err="1">
                <a:latin typeface="Times New Roman"/>
                <a:cs typeface="Times New Roman"/>
              </a:rPr>
              <a:t>m</a:t>
            </a:r>
            <a:r>
              <a:rPr lang="es-ES_tradnl" sz="2400" b="1" dirty="0">
                <a:latin typeface="Times New Roman"/>
                <a:cs typeface="Times New Roman"/>
              </a:rPr>
              <a:t>’</a:t>
            </a:r>
            <a:endParaRPr lang="es-ES_tradnl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768600" y="1778000"/>
            <a:ext cx="2064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>
                <a:latin typeface="Times New Roman"/>
                <a:cs typeface="Times New Roman"/>
              </a:rPr>
              <a:t>subpixel</a:t>
            </a:r>
            <a:r>
              <a:rPr lang="es-ES_tradnl" sz="2400" dirty="0">
                <a:latin typeface="Times New Roman"/>
                <a:cs typeface="Times New Roman"/>
              </a:rPr>
              <a:t> (</a:t>
            </a:r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r>
              <a:rPr lang="es-ES_tradnl" sz="2400" i="1" dirty="0">
                <a:latin typeface="Times New Roman"/>
                <a:cs typeface="Times New Roman"/>
              </a:rPr>
              <a:t>’</a:t>
            </a:r>
            <a:r>
              <a:rPr lang="es-ES_tradnl" sz="2400" dirty="0">
                <a:latin typeface="Times New Roman"/>
                <a:cs typeface="Times New Roman"/>
              </a:rPr>
              <a:t>,</a:t>
            </a:r>
            <a:r>
              <a:rPr lang="es-ES_tradnl" sz="2400" i="1" dirty="0">
                <a:latin typeface="Times New Roman"/>
                <a:cs typeface="Times New Roman"/>
              </a:rPr>
              <a:t>y’</a:t>
            </a:r>
            <a:r>
              <a:rPr lang="es-ES_tradnl" sz="2400" dirty="0">
                <a:latin typeface="Times New Roman"/>
                <a:cs typeface="Times New Roman"/>
              </a:rPr>
              <a:t>)</a:t>
            </a:r>
          </a:p>
        </p:txBody>
      </p:sp>
      <p:cxnSp>
        <p:nvCxnSpPr>
          <p:cNvPr id="18" name="Conector recto 17"/>
          <p:cNvCxnSpPr/>
          <p:nvPr/>
        </p:nvCxnSpPr>
        <p:spPr>
          <a:xfrm rot="5400000">
            <a:off x="2489200" y="2540000"/>
            <a:ext cx="1181100" cy="749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rot="5400000">
            <a:off x="6591300" y="2705100"/>
            <a:ext cx="800100" cy="520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90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/>
          <p:cNvGrpSpPr/>
          <p:nvPr/>
        </p:nvGrpSpPr>
        <p:grpSpPr>
          <a:xfrm>
            <a:off x="4533900" y="1733550"/>
            <a:ext cx="4611984" cy="4184650"/>
            <a:chOff x="4533900" y="1733550"/>
            <a:chExt cx="4611984" cy="4184650"/>
          </a:xfrm>
        </p:grpSpPr>
        <p:pic>
          <p:nvPicPr>
            <p:cNvPr id="25" name="Imagen 24" descr="Screen Shot 2012-08-14 at 11.31.19 A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3900" y="1733550"/>
              <a:ext cx="4611984" cy="4184650"/>
            </a:xfrm>
            <a:prstGeom prst="rect">
              <a:avLst/>
            </a:prstGeom>
          </p:spPr>
        </p:pic>
        <p:cxnSp>
          <p:nvCxnSpPr>
            <p:cNvPr id="27" name="Conector recto 26"/>
            <p:cNvCxnSpPr/>
            <p:nvPr/>
          </p:nvCxnSpPr>
          <p:spPr>
            <a:xfrm>
              <a:off x="5334000" y="4127500"/>
              <a:ext cx="2933700" cy="158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 rot="5400000" flipH="1" flipV="1">
              <a:off x="6223000" y="3797300"/>
              <a:ext cx="2578100" cy="127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595313" y="877888"/>
            <a:ext cx="82184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" sz="2400" i="1" u="sng" dirty="0" err="1">
                <a:solidFill>
                  <a:srgbClr val="0000FF"/>
                </a:solidFill>
                <a:latin typeface="Trebuchet MS" pitchFamily="34" charset="0"/>
              </a:rPr>
              <a:t>Implementation</a:t>
            </a:r>
            <a:r>
              <a:rPr lang="es-ES" sz="2400" i="1" dirty="0">
                <a:solidFill>
                  <a:srgbClr val="0000FF"/>
                </a:solidFill>
                <a:latin typeface="Trebuchet MS" pitchFamily="34" charset="0"/>
              </a:rPr>
              <a:t>:</a:t>
            </a:r>
            <a:r>
              <a:rPr lang="es-E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eaLnBrk="0" hangingPunct="0"/>
            <a:endParaRPr lang="es-ES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68400" y="2451100"/>
            <a:ext cx="1054100" cy="93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2311400" y="2451100"/>
            <a:ext cx="1054100" cy="93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Rectángulo 7"/>
          <p:cNvSpPr/>
          <p:nvPr/>
        </p:nvSpPr>
        <p:spPr>
          <a:xfrm>
            <a:off x="1168400" y="3479800"/>
            <a:ext cx="1054100" cy="93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ángulo 8"/>
          <p:cNvSpPr/>
          <p:nvPr/>
        </p:nvSpPr>
        <p:spPr>
          <a:xfrm>
            <a:off x="2311400" y="3479800"/>
            <a:ext cx="1054100" cy="93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Elipse 13"/>
          <p:cNvSpPr/>
          <p:nvPr/>
        </p:nvSpPr>
        <p:spPr>
          <a:xfrm>
            <a:off x="2561146" y="355600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2768600" y="1778000"/>
            <a:ext cx="2064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>
                <a:latin typeface="Times New Roman"/>
                <a:cs typeface="Times New Roman"/>
              </a:rPr>
              <a:t>subpixel</a:t>
            </a:r>
            <a:r>
              <a:rPr lang="es-ES_tradnl" sz="2400" dirty="0">
                <a:latin typeface="Times New Roman"/>
                <a:cs typeface="Times New Roman"/>
              </a:rPr>
              <a:t> (</a:t>
            </a:r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r>
              <a:rPr lang="es-ES_tradnl" sz="2400" i="1" dirty="0">
                <a:latin typeface="Times New Roman"/>
                <a:cs typeface="Times New Roman"/>
              </a:rPr>
              <a:t>’</a:t>
            </a:r>
            <a:r>
              <a:rPr lang="es-ES_tradnl" sz="2400" dirty="0">
                <a:latin typeface="Times New Roman"/>
                <a:cs typeface="Times New Roman"/>
              </a:rPr>
              <a:t>,</a:t>
            </a:r>
            <a:r>
              <a:rPr lang="es-ES_tradnl" sz="2400" i="1" dirty="0">
                <a:latin typeface="Times New Roman"/>
                <a:cs typeface="Times New Roman"/>
              </a:rPr>
              <a:t>y’</a:t>
            </a:r>
            <a:r>
              <a:rPr lang="es-ES_tradnl" sz="2400" dirty="0">
                <a:latin typeface="Times New Roman"/>
                <a:cs typeface="Times New Roman"/>
              </a:rPr>
              <a:t>)</a:t>
            </a:r>
          </a:p>
        </p:txBody>
      </p:sp>
      <p:cxnSp>
        <p:nvCxnSpPr>
          <p:cNvPr id="18" name="Conector recto 17"/>
          <p:cNvCxnSpPr/>
          <p:nvPr/>
        </p:nvCxnSpPr>
        <p:spPr>
          <a:xfrm rot="5400000">
            <a:off x="2489200" y="2540000"/>
            <a:ext cx="1181100" cy="749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2764346" y="2870200"/>
            <a:ext cx="118534" cy="169334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Elipse 20"/>
          <p:cNvSpPr/>
          <p:nvPr/>
        </p:nvSpPr>
        <p:spPr>
          <a:xfrm>
            <a:off x="2751646" y="3848100"/>
            <a:ext cx="118534" cy="169334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Elipse 21"/>
          <p:cNvSpPr/>
          <p:nvPr/>
        </p:nvSpPr>
        <p:spPr>
          <a:xfrm>
            <a:off x="1659446" y="2882900"/>
            <a:ext cx="118534" cy="169334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Elipse 22"/>
          <p:cNvSpPr/>
          <p:nvPr/>
        </p:nvSpPr>
        <p:spPr>
          <a:xfrm>
            <a:off x="1646746" y="3860800"/>
            <a:ext cx="118534" cy="169334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Rectángulo 23"/>
          <p:cNvSpPr/>
          <p:nvPr/>
        </p:nvSpPr>
        <p:spPr>
          <a:xfrm>
            <a:off x="1714500" y="2959100"/>
            <a:ext cx="1092200" cy="10033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27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595313" y="877888"/>
            <a:ext cx="82184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" sz="2400" i="1" u="sng" dirty="0" err="1">
                <a:solidFill>
                  <a:srgbClr val="0000FF"/>
                </a:solidFill>
                <a:latin typeface="Trebuchet MS" pitchFamily="34" charset="0"/>
              </a:rPr>
              <a:t>Implementation</a:t>
            </a:r>
            <a:r>
              <a:rPr lang="es-ES" sz="2400" i="1" dirty="0">
                <a:solidFill>
                  <a:srgbClr val="0000FF"/>
                </a:solidFill>
                <a:latin typeface="Trebuchet MS" pitchFamily="34" charset="0"/>
              </a:rPr>
              <a:t>:</a:t>
            </a:r>
            <a:r>
              <a:rPr lang="es-E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eaLnBrk="0" hangingPunct="0"/>
            <a:endParaRPr lang="es-ES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22" name="Imagen 21" descr="Screen Shot 2012-08-14 at 11.22.12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5742"/>
            <a:ext cx="9144000" cy="439111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82424" y="1883964"/>
            <a:ext cx="674687" cy="605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1898075"/>
            <a:ext cx="773289" cy="605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425" y="2489301"/>
            <a:ext cx="954876" cy="30845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3878" y="3151139"/>
            <a:ext cx="674687" cy="605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1137" y="3756476"/>
            <a:ext cx="674687" cy="605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1137" y="4968552"/>
            <a:ext cx="674687" cy="605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13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More examples.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6" name="Picture 5" descr="Screen Shot 2014-11-09 at 2.17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62" y="2998268"/>
            <a:ext cx="3306305" cy="1909544"/>
          </a:xfrm>
          <a:prstGeom prst="rect">
            <a:avLst/>
          </a:prstGeom>
        </p:spPr>
      </p:pic>
      <p:pic>
        <p:nvPicPr>
          <p:cNvPr id="8" name="Picture 7" descr="Screen Shot 2014-11-09 at 2.16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846" y="2998268"/>
            <a:ext cx="3293106" cy="190954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72650" y="3976910"/>
            <a:ext cx="7442196" cy="511229"/>
            <a:chOff x="672650" y="3976910"/>
            <a:chExt cx="7442196" cy="511229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672650" y="3976910"/>
              <a:ext cx="3298674" cy="5112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31846" y="4378087"/>
              <a:ext cx="3283000" cy="454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58462" y="3535620"/>
            <a:ext cx="7467146" cy="417420"/>
            <a:chOff x="662117" y="4271161"/>
            <a:chExt cx="7467146" cy="417420"/>
          </a:xfrm>
        </p:grpSpPr>
        <p:cxnSp>
          <p:nvCxnSpPr>
            <p:cNvPr id="20" name="Straight Connector 19"/>
            <p:cNvCxnSpPr>
              <a:stCxn id="6" idx="1"/>
            </p:cNvCxnSpPr>
            <p:nvPr/>
          </p:nvCxnSpPr>
          <p:spPr>
            <a:xfrm flipV="1">
              <a:off x="662117" y="4271161"/>
              <a:ext cx="3296718" cy="41742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831846" y="4378087"/>
              <a:ext cx="3297417" cy="1684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54807" y="3035144"/>
            <a:ext cx="7465420" cy="499861"/>
            <a:chOff x="662117" y="4188720"/>
            <a:chExt cx="7465420" cy="499861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662117" y="4323257"/>
              <a:ext cx="3305754" cy="36532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850388" y="4188720"/>
              <a:ext cx="3277149" cy="161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92710" y="3347965"/>
            <a:ext cx="7451078" cy="1465290"/>
            <a:chOff x="540310" y="3195565"/>
            <a:chExt cx="7451078" cy="146529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40310" y="3612951"/>
              <a:ext cx="3277054" cy="43514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96573" y="3195565"/>
              <a:ext cx="3294815" cy="146529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448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More examples.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49313" y="3169456"/>
            <a:ext cx="3382962" cy="223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1" y="3100391"/>
            <a:ext cx="4132263" cy="2319338"/>
            <a:chOff x="2688" y="1863"/>
            <a:chExt cx="2603" cy="1461"/>
          </a:xfrm>
        </p:grpSpPr>
        <p:pic>
          <p:nvPicPr>
            <p:cNvPr id="10246" name="Picture 5"/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3145" y="1863"/>
              <a:ext cx="2146" cy="14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2688" y="261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292364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142" y="2634445"/>
            <a:ext cx="54096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DEMO in MATLAB</a:t>
            </a:r>
          </a:p>
          <a:p>
            <a:pPr algn="ctr"/>
            <a:endParaRPr lang="en-US" dirty="0">
              <a:latin typeface="Trebuchet MS"/>
              <a:cs typeface="Trebuchet MS"/>
            </a:endParaRPr>
          </a:p>
          <a:p>
            <a:pPr algn="ctr"/>
            <a:r>
              <a:rPr lang="en-US" dirty="0">
                <a:latin typeface="Trebuchet MS"/>
                <a:cs typeface="Trebuchet MS"/>
              </a:rPr>
              <a:t>Use </a:t>
            </a:r>
            <a:r>
              <a:rPr lang="en-US" dirty="0" err="1">
                <a:latin typeface="Trebuchet MS"/>
                <a:cs typeface="Trebuchet MS"/>
              </a:rPr>
              <a:t>Bmv_guihomography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dirty="0">
              <a:latin typeface="Trebuchet MS"/>
              <a:cs typeface="Trebuchet MS"/>
            </a:endParaRPr>
          </a:p>
          <a:p>
            <a:pPr algn="ctr"/>
            <a:r>
              <a:rPr lang="en-US" dirty="0">
                <a:latin typeface="Trebuchet MS"/>
                <a:cs typeface="Trebuchet MS"/>
              </a:rPr>
              <a:t>Load image ‘</a:t>
            </a:r>
            <a:r>
              <a:rPr lang="en-US" dirty="0" err="1">
                <a:latin typeface="Trebuchet MS"/>
                <a:cs typeface="Trebuchet MS"/>
              </a:rPr>
              <a:t>painting.png</a:t>
            </a:r>
            <a:r>
              <a:rPr lang="en-US" dirty="0">
                <a:latin typeface="Trebuchet MS"/>
                <a:cs typeface="Trebuchet MS"/>
              </a:rPr>
              <a:t>’ from directory ‘images’</a:t>
            </a:r>
          </a:p>
        </p:txBody>
      </p:sp>
    </p:spTree>
    <p:extLst>
      <p:ext uri="{BB962C8B-B14F-4D97-AF65-F5344CB8AC3E}">
        <p14:creationId xmlns:p14="http://schemas.microsoft.com/office/powerpoint/2010/main" val="243212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Transformation from two 2D spaces, where straight lines are transformed as straight lines.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20" y="3266171"/>
            <a:ext cx="772289" cy="938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02" y="2998268"/>
            <a:ext cx="1431193" cy="190954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932409" y="3010504"/>
            <a:ext cx="3857940" cy="1882677"/>
            <a:chOff x="751249" y="3037146"/>
            <a:chExt cx="3857940" cy="188267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751249" y="3386902"/>
              <a:ext cx="0" cy="7352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609189" y="3037146"/>
              <a:ext cx="0" cy="18826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920255" y="4107660"/>
            <a:ext cx="5255515" cy="776641"/>
            <a:chOff x="1923910" y="4843201"/>
            <a:chExt cx="5255515" cy="776641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1923910" y="4843201"/>
              <a:ext cx="607676" cy="6077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794004" y="5619841"/>
              <a:ext cx="1385421" cy="1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938485" y="3019386"/>
            <a:ext cx="5255047" cy="340876"/>
            <a:chOff x="1945795" y="4172962"/>
            <a:chExt cx="5255047" cy="340876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1945795" y="4501684"/>
              <a:ext cx="571216" cy="1215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779897" y="4172962"/>
              <a:ext cx="1420945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515777" y="3019385"/>
            <a:ext cx="4668874" cy="1882675"/>
            <a:chOff x="2363377" y="2866985"/>
            <a:chExt cx="4668874" cy="1882675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2363377" y="3201784"/>
              <a:ext cx="6077" cy="75955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005608" y="2866985"/>
              <a:ext cx="26643" cy="188267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730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09 at 11.31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200"/>
            <a:ext cx="9144000" cy="39053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7379" y="883163"/>
            <a:ext cx="4328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Problem: Given       ( </a:t>
            </a:r>
            <a:r>
              <a:rPr lang="en-US" i="1" dirty="0">
                <a:latin typeface="Times"/>
                <a:cs typeface="Times"/>
              </a:rPr>
              <a:t>x </a:t>
            </a:r>
            <a:r>
              <a:rPr lang="en-US" dirty="0">
                <a:latin typeface="Times"/>
                <a:cs typeface="Times"/>
              </a:rPr>
              <a:t>,</a:t>
            </a:r>
            <a:r>
              <a:rPr lang="en-US" i="1" dirty="0">
                <a:latin typeface="Times"/>
                <a:cs typeface="Times"/>
              </a:rPr>
              <a:t> y </a:t>
            </a:r>
            <a:r>
              <a:rPr lang="en-US" dirty="0">
                <a:latin typeface="Times"/>
                <a:cs typeface="Times"/>
              </a:rPr>
              <a:t>),    find    ( </a:t>
            </a:r>
            <a:r>
              <a:rPr lang="en-US" i="1" dirty="0">
                <a:latin typeface="Times"/>
                <a:cs typeface="Times"/>
              </a:rPr>
              <a:t>x' </a:t>
            </a:r>
            <a:r>
              <a:rPr lang="en-US" dirty="0">
                <a:latin typeface="Times"/>
                <a:cs typeface="Times"/>
              </a:rPr>
              <a:t>,</a:t>
            </a:r>
            <a:r>
              <a:rPr lang="en-US" i="1" dirty="0">
                <a:latin typeface="Times"/>
                <a:cs typeface="Times"/>
              </a:rPr>
              <a:t> y' </a:t>
            </a:r>
            <a:r>
              <a:rPr lang="en-US" dirty="0">
                <a:latin typeface="Times"/>
                <a:cs typeface="Times"/>
              </a:rPr>
              <a:t>)</a:t>
            </a:r>
          </a:p>
          <a:p>
            <a:r>
              <a:rPr lang="en-US" dirty="0">
                <a:latin typeface="Times"/>
                <a:cs typeface="Times"/>
              </a:rPr>
              <a:t>(planes          and          are parallel). </a:t>
            </a:r>
          </a:p>
        </p:txBody>
      </p:sp>
      <p:sp>
        <p:nvSpPr>
          <p:cNvPr id="7" name="Oval 6"/>
          <p:cNvSpPr/>
          <p:nvPr/>
        </p:nvSpPr>
        <p:spPr>
          <a:xfrm>
            <a:off x="6728166" y="3454391"/>
            <a:ext cx="70556" cy="66377"/>
          </a:xfrm>
          <a:prstGeom prst="ellips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102556" y="3499556"/>
            <a:ext cx="4640512" cy="606777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388561" y="3781765"/>
            <a:ext cx="70556" cy="663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81653" y="1068490"/>
            <a:ext cx="70556" cy="66377"/>
          </a:xfrm>
          <a:prstGeom prst="ellips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42848" y="1066376"/>
            <a:ext cx="70556" cy="663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creen Shot 2014-11-09 at 11.38.4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3" y="5659390"/>
            <a:ext cx="1422400" cy="952500"/>
          </a:xfrm>
          <a:prstGeom prst="rect">
            <a:avLst/>
          </a:prstGeom>
        </p:spPr>
      </p:pic>
      <p:pic>
        <p:nvPicPr>
          <p:cNvPr id="15" name="Picture 14" descr="Screen Shot 2014-11-09 at 11.38.4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017" y="5653430"/>
            <a:ext cx="1168400" cy="901700"/>
          </a:xfrm>
          <a:prstGeom prst="rect">
            <a:avLst/>
          </a:prstGeom>
        </p:spPr>
      </p:pic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: Example ]</a:t>
            </a:r>
          </a:p>
        </p:txBody>
      </p:sp>
      <p:sp>
        <p:nvSpPr>
          <p:cNvPr id="2" name="Rectangle 1"/>
          <p:cNvSpPr/>
          <p:nvPr/>
        </p:nvSpPr>
        <p:spPr>
          <a:xfrm>
            <a:off x="4857854" y="1261037"/>
            <a:ext cx="372998" cy="186492"/>
          </a:xfrm>
          <a:prstGeom prst="rect">
            <a:avLst/>
          </a:prstGeom>
          <a:solidFill>
            <a:srgbClr val="19C58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91773" y="1253588"/>
            <a:ext cx="372998" cy="186492"/>
          </a:xfrm>
          <a:prstGeom prst="rect">
            <a:avLst/>
          </a:prstGeom>
          <a:solidFill>
            <a:srgbClr val="FD862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234362" y="5184839"/>
            <a:ext cx="4492351" cy="1448298"/>
            <a:chOff x="4234362" y="5184839"/>
            <a:chExt cx="4492351" cy="1448298"/>
          </a:xfrm>
        </p:grpSpPr>
        <p:sp>
          <p:nvSpPr>
            <p:cNvPr id="18" name="Right Triangle 17"/>
            <p:cNvSpPr/>
            <p:nvPr/>
          </p:nvSpPr>
          <p:spPr>
            <a:xfrm flipH="1">
              <a:off x="4234362" y="5184839"/>
              <a:ext cx="4156264" cy="879174"/>
            </a:xfrm>
            <a:prstGeom prst="rt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234362" y="6197228"/>
              <a:ext cx="2078132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34362" y="6472539"/>
              <a:ext cx="4156264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6296156" y="5664389"/>
              <a:ext cx="0" cy="40107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8" idx="2"/>
              <a:endCxn id="18" idx="0"/>
            </p:cNvCxnSpPr>
            <p:nvPr/>
          </p:nvCxnSpPr>
          <p:spPr>
            <a:xfrm flipV="1">
              <a:off x="8390626" y="5184839"/>
              <a:ext cx="0" cy="879174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2494" y="5820996"/>
              <a:ext cx="137762" cy="123261"/>
            </a:xfrm>
            <a:prstGeom prst="rect">
              <a:avLst/>
            </a:prstGeom>
          </p:spPr>
        </p:pic>
        <p:pic>
          <p:nvPicPr>
            <p:cNvPr id="32" name="Picture 31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3694" y="5485049"/>
              <a:ext cx="203019" cy="217520"/>
            </a:xfrm>
            <a:prstGeom prst="rect">
              <a:avLst/>
            </a:prstGeom>
          </p:spPr>
        </p:pic>
        <p:pic>
          <p:nvPicPr>
            <p:cNvPr id="33" name="Picture 32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0807" y="6106508"/>
              <a:ext cx="230243" cy="26994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4" name="Picture 33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3808" y="6363197"/>
              <a:ext cx="230243" cy="269940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86685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1-09 at 11.38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9" y="4988935"/>
            <a:ext cx="1371600" cy="508000"/>
          </a:xfrm>
          <a:prstGeom prst="rect">
            <a:avLst/>
          </a:prstGeom>
        </p:spPr>
      </p:pic>
      <p:pic>
        <p:nvPicPr>
          <p:cNvPr id="4" name="Picture 3" descr="Screen Shot 2014-11-09 at 11.38.3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27" y="4570085"/>
            <a:ext cx="3479800" cy="13081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69" y="2138003"/>
            <a:ext cx="6172200" cy="1651000"/>
          </a:xfrm>
          <a:prstGeom prst="rect">
            <a:avLst/>
          </a:prstGeom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: Example ]</a:t>
            </a:r>
          </a:p>
        </p:txBody>
      </p:sp>
      <p:pic>
        <p:nvPicPr>
          <p:cNvPr id="7" name="Picture 6" descr="Screen Shot 2014-11-09 at 11.38.43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78" y="917389"/>
            <a:ext cx="1422400" cy="952500"/>
          </a:xfrm>
          <a:prstGeom prst="rect">
            <a:avLst/>
          </a:prstGeom>
        </p:spPr>
      </p:pic>
      <p:pic>
        <p:nvPicPr>
          <p:cNvPr id="8" name="Picture 7" descr="Screen Shot 2014-11-09 at 11.38.48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170" y="911429"/>
            <a:ext cx="11684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8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Transformation from two 2D spaces, where straight lines are transformed as straight lines.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494" y="2998268"/>
            <a:ext cx="1430240" cy="19095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02" y="2998268"/>
            <a:ext cx="1431193" cy="190954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811704" y="3010504"/>
            <a:ext cx="3978645" cy="1882677"/>
            <a:chOff x="630544" y="3037146"/>
            <a:chExt cx="3978645" cy="1882677"/>
          </a:xfrm>
        </p:grpSpPr>
        <p:cxnSp>
          <p:nvCxnSpPr>
            <p:cNvPr id="10" name="Straight Connector 9"/>
            <p:cNvCxnSpPr/>
            <p:nvPr/>
          </p:nvCxnSpPr>
          <p:spPr>
            <a:xfrm flipH="1" flipV="1">
              <a:off x="630544" y="3392368"/>
              <a:ext cx="53286" cy="1101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609189" y="3037146"/>
              <a:ext cx="0" cy="18826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56109" y="4475794"/>
            <a:ext cx="5319661" cy="408507"/>
            <a:chOff x="1859764" y="5211335"/>
            <a:chExt cx="5319661" cy="40850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859764" y="5211335"/>
              <a:ext cx="896971" cy="14208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794004" y="5619841"/>
              <a:ext cx="1385421" cy="1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785062" y="3019386"/>
            <a:ext cx="5408470" cy="355221"/>
            <a:chOff x="1792372" y="4172962"/>
            <a:chExt cx="5408470" cy="355221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1792372" y="4208483"/>
              <a:ext cx="861447" cy="31970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779897" y="4172962"/>
              <a:ext cx="1420945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637628" y="3019385"/>
            <a:ext cx="4547023" cy="1882675"/>
            <a:chOff x="2485228" y="2866985"/>
            <a:chExt cx="4547023" cy="188267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485228" y="2911388"/>
              <a:ext cx="106571" cy="156297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005608" y="2866985"/>
              <a:ext cx="26643" cy="188267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838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11-09 at 1.58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160"/>
            <a:ext cx="9144000" cy="4097777"/>
          </a:xfrm>
          <a:prstGeom prst="rect">
            <a:avLst/>
          </a:prstGeom>
        </p:spPr>
      </p:pic>
      <p:graphicFrame>
        <p:nvGraphicFramePr>
          <p:cNvPr id="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124181"/>
              </p:ext>
            </p:extLst>
          </p:nvPr>
        </p:nvGraphicFramePr>
        <p:xfrm>
          <a:off x="2594021" y="4964531"/>
          <a:ext cx="43164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4" imgW="2133600" imgH="673100" progId="Equation.3">
                  <p:embed/>
                </p:oleObj>
              </mc:Choice>
              <mc:Fallback>
                <p:oleObj name="Equation" r:id="rId4" imgW="21336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021" y="4964531"/>
                        <a:ext cx="43164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: Planes R</a:t>
            </a:r>
            <a:r>
              <a:rPr lang="en-US" sz="2400" baseline="-25000" dirty="0">
                <a:solidFill>
                  <a:srgbClr val="0000FF"/>
                </a:solidFill>
                <a:latin typeface="Trebuchet MS" pitchFamily="34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and R</a:t>
            </a:r>
            <a:r>
              <a:rPr lang="en-US" sz="2400" baseline="-25000" dirty="0">
                <a:solidFill>
                  <a:srgbClr val="0000FF"/>
                </a:solidFill>
                <a:latin typeface="Trebuchet MS" pitchFamily="34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are not parallel ]</a:t>
            </a:r>
          </a:p>
        </p:txBody>
      </p:sp>
    </p:spTree>
    <p:extLst>
      <p:ext uri="{BB962C8B-B14F-4D97-AF65-F5344CB8AC3E}">
        <p14:creationId xmlns:p14="http://schemas.microsoft.com/office/powerpoint/2010/main" val="180806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904" y="3052308"/>
            <a:ext cx="2384715" cy="318176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" y="3079328"/>
            <a:ext cx="2335392" cy="3118032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rot="5400000">
            <a:off x="356355" y="3733800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rot="5400000">
            <a:off x="4505026" y="3750733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1050622" y="3039534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5199289" y="3039534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737357" y="4030139"/>
            <a:ext cx="488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r>
              <a:rPr lang="es-ES_tradnl" sz="2400" i="1" dirty="0"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159732" y="2573904"/>
            <a:ext cx="491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>
                <a:latin typeface="Times New Roman"/>
                <a:cs typeface="Times New Roman"/>
              </a:rPr>
              <a:t>y’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4934707" y="3985689"/>
            <a:ext cx="42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endParaRPr lang="es-ES_tradnl" sz="2400" i="1" dirty="0">
              <a:latin typeface="Times New Roman"/>
              <a:cs typeface="Times New Roman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357082" y="2529454"/>
            <a:ext cx="42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>
                <a:latin typeface="Times New Roman"/>
                <a:cs typeface="Times New Roman"/>
              </a:rPr>
              <a:t>y</a:t>
            </a:r>
          </a:p>
        </p:txBody>
      </p:sp>
      <p:graphicFrame>
        <p:nvGraphicFramePr>
          <p:cNvPr id="1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635921"/>
              </p:ext>
            </p:extLst>
          </p:nvPr>
        </p:nvGraphicFramePr>
        <p:xfrm>
          <a:off x="2092325" y="1169988"/>
          <a:ext cx="43164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6" imgW="2133600" imgH="673100" progId="Equation.3">
                  <p:embed/>
                </p:oleObj>
              </mc:Choice>
              <mc:Fallback>
                <p:oleObj name="Equation" r:id="rId6" imgW="21336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1169988"/>
                        <a:ext cx="43164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Elipse 16"/>
          <p:cNvSpPr/>
          <p:nvPr/>
        </p:nvSpPr>
        <p:spPr>
          <a:xfrm>
            <a:off x="2291799" y="3759937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Elipse 17"/>
          <p:cNvSpPr/>
          <p:nvPr/>
        </p:nvSpPr>
        <p:spPr>
          <a:xfrm>
            <a:off x="6878334" y="362685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CuadroTexto 18"/>
          <p:cNvSpPr txBox="1"/>
          <p:nvPr/>
        </p:nvSpPr>
        <p:spPr>
          <a:xfrm>
            <a:off x="2171153" y="3874233"/>
            <a:ext cx="500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s-ES_tradnl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6884705" y="3631083"/>
            <a:ext cx="441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err="1">
                <a:latin typeface="Times New Roman"/>
                <a:cs typeface="Times New Roman"/>
              </a:rPr>
              <a:t>m</a:t>
            </a:r>
            <a:endParaRPr lang="es-ES_tradnl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640229" y="5468083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err="1">
                <a:latin typeface="Times New Roman"/>
                <a:cs typeface="Times New Roman"/>
              </a:rPr>
              <a:t>m</a:t>
            </a:r>
            <a:r>
              <a:rPr lang="es-ES_tradnl" sz="2400" b="1" dirty="0">
                <a:latin typeface="Times New Roman"/>
                <a:cs typeface="Times New Roman"/>
              </a:rPr>
              <a:t>’ </a:t>
            </a:r>
            <a:r>
              <a:rPr lang="es-ES_tradnl" sz="2400" dirty="0">
                <a:latin typeface="Times New Roman"/>
                <a:cs typeface="Times New Roman"/>
              </a:rPr>
              <a:t>=</a:t>
            </a:r>
            <a:r>
              <a:rPr lang="es-ES_tradnl" sz="2400" b="1" dirty="0">
                <a:latin typeface="Times New Roman"/>
                <a:cs typeface="Times New Roman"/>
              </a:rPr>
              <a:t> </a:t>
            </a:r>
            <a:r>
              <a:rPr lang="es-ES_tradnl" sz="2400" b="1" dirty="0" err="1">
                <a:latin typeface="Times New Roman"/>
                <a:cs typeface="Times New Roman"/>
              </a:rPr>
              <a:t>Hm</a:t>
            </a:r>
            <a:endParaRPr lang="es-ES_tradnl" dirty="0"/>
          </a:p>
        </p:txBody>
      </p:sp>
      <p:sp>
        <p:nvSpPr>
          <p:cNvPr id="27" name="Forma libre 26"/>
          <p:cNvSpPr/>
          <p:nvPr/>
        </p:nvSpPr>
        <p:spPr>
          <a:xfrm>
            <a:off x="2921295" y="6260604"/>
            <a:ext cx="3911600" cy="372794"/>
          </a:xfrm>
          <a:custGeom>
            <a:avLst/>
            <a:gdLst>
              <a:gd name="connsiteX0" fmla="*/ 3911600 w 3911600"/>
              <a:gd name="connsiteY0" fmla="*/ 12700 h 624417"/>
              <a:gd name="connsiteX1" fmla="*/ 1917700 w 3911600"/>
              <a:gd name="connsiteY1" fmla="*/ 622300 h 624417"/>
              <a:gd name="connsiteX2" fmla="*/ 0 w 3911600"/>
              <a:gd name="connsiteY2" fmla="*/ 0 h 62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1600" h="624417">
                <a:moveTo>
                  <a:pt x="3911600" y="12700"/>
                </a:moveTo>
                <a:cubicBezTo>
                  <a:pt x="3240616" y="318558"/>
                  <a:pt x="2569633" y="624417"/>
                  <a:pt x="1917700" y="622300"/>
                </a:cubicBezTo>
                <a:cubicBezTo>
                  <a:pt x="1265767" y="620183"/>
                  <a:pt x="0" y="0"/>
                  <a:pt x="0" y="0"/>
                </a:cubicBezTo>
              </a:path>
            </a:pathLst>
          </a:custGeom>
          <a:ln>
            <a:solidFill>
              <a:srgbClr val="0D0D0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267324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691474"/>
              </p:ext>
            </p:extLst>
          </p:nvPr>
        </p:nvGraphicFramePr>
        <p:xfrm>
          <a:off x="2092325" y="1169988"/>
          <a:ext cx="43164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4" imgW="2133600" imgH="673100" progId="Equation.3">
                  <p:embed/>
                </p:oleObj>
              </mc:Choice>
              <mc:Fallback>
                <p:oleObj name="Equation" r:id="rId4" imgW="21336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1169988"/>
                        <a:ext cx="43164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Agrupar 27"/>
          <p:cNvGrpSpPr/>
          <p:nvPr/>
        </p:nvGrpSpPr>
        <p:grpSpPr>
          <a:xfrm>
            <a:off x="1955800" y="2857500"/>
            <a:ext cx="4686300" cy="3629190"/>
            <a:chOff x="3505200" y="2730500"/>
            <a:chExt cx="4686300" cy="3629190"/>
          </a:xfrm>
        </p:grpSpPr>
        <p:pic>
          <p:nvPicPr>
            <p:cNvPr id="9" name="Imagen 21" descr="Screen Shot 2012-08-14 at 10.53.18 A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05200" y="3727450"/>
              <a:ext cx="4686300" cy="2632240"/>
            </a:xfrm>
            <a:prstGeom prst="rect">
              <a:avLst/>
            </a:prstGeom>
          </p:spPr>
        </p:pic>
        <p:cxnSp>
          <p:nvCxnSpPr>
            <p:cNvPr id="10" name="Conector recto de flecha 23"/>
            <p:cNvCxnSpPr>
              <a:endCxn id="9" idx="0"/>
            </p:cNvCxnSpPr>
            <p:nvPr/>
          </p:nvCxnSpPr>
          <p:spPr>
            <a:xfrm rot="16200000" flipH="1">
              <a:off x="5340350" y="3219450"/>
              <a:ext cx="996950" cy="19050"/>
            </a:xfrm>
            <a:prstGeom prst="straightConnector1">
              <a:avLst/>
            </a:prstGeom>
            <a:ln>
              <a:solidFill>
                <a:srgbClr val="0D0D0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14062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creen Shot 2012-08-14 at 10.53.18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666750"/>
            <a:ext cx="4686300" cy="2632240"/>
          </a:xfrm>
          <a:prstGeom prst="rect">
            <a:avLst/>
          </a:prstGeom>
        </p:spPr>
      </p:pic>
      <p:grpSp>
        <p:nvGrpSpPr>
          <p:cNvPr id="20" name="Agrupar 19"/>
          <p:cNvGrpSpPr/>
          <p:nvPr/>
        </p:nvGrpSpPr>
        <p:grpSpPr>
          <a:xfrm>
            <a:off x="806450" y="3175000"/>
            <a:ext cx="7099300" cy="3683000"/>
            <a:chOff x="806450" y="3175000"/>
            <a:chExt cx="7099300" cy="3683000"/>
          </a:xfrm>
        </p:grpSpPr>
        <p:pic>
          <p:nvPicPr>
            <p:cNvPr id="8" name="Imagen 7" descr="Screen Shot 2012-08-14 at 10.59.13 A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6450" y="3556000"/>
              <a:ext cx="7099300" cy="3302000"/>
            </a:xfrm>
            <a:prstGeom prst="rect">
              <a:avLst/>
            </a:prstGeom>
          </p:spPr>
        </p:pic>
        <p:cxnSp>
          <p:nvCxnSpPr>
            <p:cNvPr id="6" name="Conector recto de flecha 5"/>
            <p:cNvCxnSpPr/>
            <p:nvPr/>
          </p:nvCxnSpPr>
          <p:spPr>
            <a:xfrm rot="16200000" flipH="1">
              <a:off x="3867150" y="3841750"/>
              <a:ext cx="996950" cy="19050"/>
            </a:xfrm>
            <a:prstGeom prst="straightConnector1">
              <a:avLst/>
            </a:prstGeom>
            <a:ln>
              <a:solidFill>
                <a:srgbClr val="0D0D0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adroTexto 8"/>
            <p:cNvSpPr txBox="1"/>
            <p:nvPr/>
          </p:nvSpPr>
          <p:spPr>
            <a:xfrm>
              <a:off x="4508500" y="3175000"/>
              <a:ext cx="16492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dirty="0" err="1">
                  <a:latin typeface="Times New Roman"/>
                  <a:cs typeface="Times New Roman"/>
                </a:rPr>
                <a:t>with</a:t>
              </a:r>
              <a:r>
                <a:rPr lang="es-ES_tradnl" sz="2400" dirty="0">
                  <a:latin typeface="Times New Roman"/>
                  <a:cs typeface="Times New Roman"/>
                </a:rPr>
                <a:t> </a:t>
              </a:r>
              <a:r>
                <a:rPr lang="es-ES_tradnl" sz="2400" i="1" dirty="0">
                  <a:latin typeface="Times New Roman"/>
                  <a:cs typeface="Times New Roman"/>
                </a:rPr>
                <a:t>h</a:t>
              </a:r>
              <a:r>
                <a:rPr lang="es-ES_tradnl" sz="2400" baseline="-25000" dirty="0">
                  <a:latin typeface="Times New Roman"/>
                  <a:cs typeface="Times New Roman"/>
                </a:rPr>
                <a:t>33</a:t>
              </a:r>
              <a:r>
                <a:rPr lang="es-ES_tradnl" sz="2400" dirty="0">
                  <a:latin typeface="Times New Roman"/>
                  <a:cs typeface="Times New Roman"/>
                </a:rPr>
                <a:t> = 1</a:t>
              </a:r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1143000" y="5397500"/>
            <a:ext cx="7580940" cy="1185565"/>
            <a:chOff x="1143000" y="5397500"/>
            <a:chExt cx="7580940" cy="1185565"/>
          </a:xfrm>
        </p:grpSpPr>
        <p:sp>
          <p:nvSpPr>
            <p:cNvPr id="10" name="CuadroTexto 9"/>
            <p:cNvSpPr txBox="1"/>
            <p:nvPr/>
          </p:nvSpPr>
          <p:spPr>
            <a:xfrm>
              <a:off x="2946400" y="5956300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b="1" dirty="0">
                  <a:latin typeface="Times New Roman"/>
                  <a:cs typeface="Times New Roman"/>
                </a:rPr>
                <a:t>A</a:t>
              </a:r>
            </a:p>
          </p:txBody>
        </p:sp>
        <p:sp>
          <p:nvSpPr>
            <p:cNvPr id="11" name="Cerrar llave 10"/>
            <p:cNvSpPr/>
            <p:nvPr/>
          </p:nvSpPr>
          <p:spPr>
            <a:xfrm rot="5400000">
              <a:off x="2984500" y="3784600"/>
              <a:ext cx="292100" cy="3975100"/>
            </a:xfrm>
            <a:prstGeom prst="rightBrace">
              <a:avLst/>
            </a:prstGeom>
            <a:ln>
              <a:solidFill>
                <a:srgbClr val="BBE0E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464300" y="6057900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b="1" dirty="0" err="1">
                  <a:latin typeface="Times New Roman"/>
                  <a:cs typeface="Times New Roman"/>
                </a:rPr>
                <a:t>h</a:t>
              </a:r>
              <a:endParaRPr lang="es-ES_tradnl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7569200" y="5397500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b="1" dirty="0" err="1">
                  <a:latin typeface="Times New Roman"/>
                  <a:cs typeface="Times New Roman"/>
                </a:rPr>
                <a:t>b</a:t>
              </a:r>
              <a:endParaRPr lang="es-ES_tradnl" sz="24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15" name="Conector recto 14"/>
            <p:cNvCxnSpPr>
              <a:endCxn id="13" idx="1"/>
            </p:cNvCxnSpPr>
            <p:nvPr/>
          </p:nvCxnSpPr>
          <p:spPr>
            <a:xfrm>
              <a:off x="7289800" y="5537200"/>
              <a:ext cx="279400" cy="911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261100" y="6210300"/>
              <a:ext cx="279400" cy="911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/>
            <p:cNvSpPr txBox="1"/>
            <p:nvPr/>
          </p:nvSpPr>
          <p:spPr>
            <a:xfrm>
              <a:off x="7645400" y="6121400"/>
              <a:ext cx="1078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b="1" dirty="0">
                  <a:latin typeface="Times New Roman"/>
                  <a:cs typeface="Times New Roman"/>
                </a:rPr>
                <a:t>Ah </a:t>
              </a:r>
              <a:r>
                <a:rPr lang="es-ES_tradnl" sz="2400" dirty="0">
                  <a:latin typeface="Times New Roman"/>
                  <a:cs typeface="Times New Roman"/>
                </a:rPr>
                <a:t>=</a:t>
              </a:r>
              <a:r>
                <a:rPr lang="es-ES_tradnl" sz="2400" b="1" dirty="0">
                  <a:latin typeface="Times New Roman"/>
                  <a:cs typeface="Times New Roman"/>
                </a:rPr>
                <a:t> </a:t>
              </a:r>
              <a:r>
                <a:rPr lang="es-ES_tradnl" sz="2400" b="1" dirty="0" err="1">
                  <a:latin typeface="Times New Roman"/>
                  <a:cs typeface="Times New Roman"/>
                </a:rPr>
                <a:t>b</a:t>
              </a:r>
              <a:endParaRPr lang="es-ES_tradnl" sz="2400" b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335169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6339</TotalTime>
  <Words>302</Words>
  <Application>Microsoft Macintosh PowerPoint</Application>
  <PresentationFormat>On-screen Show (4:3)</PresentationFormat>
  <Paragraphs>96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Times</vt:lpstr>
      <vt:lpstr>Times New Roman</vt:lpstr>
      <vt:lpstr>Trebuchet MS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160</cp:revision>
  <dcterms:created xsi:type="dcterms:W3CDTF">2013-11-07T20:27:34Z</dcterms:created>
  <dcterms:modified xsi:type="dcterms:W3CDTF">2019-07-26T19:48:23Z</dcterms:modified>
</cp:coreProperties>
</file>