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42" r:id="rId2"/>
    <p:sldId id="443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627"/>
    <a:srgbClr val="19C58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660" autoAdjust="0"/>
  </p:normalViewPr>
  <p:slideViewPr>
    <p:cSldViewPr snapToGrid="0">
      <p:cViewPr varScale="1">
        <p:scale>
          <a:sx n="107" d="100"/>
          <a:sy n="107" d="100"/>
        </p:scale>
        <p:origin x="16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9CF64-9EF9-6442-A098-A1B3EC8F163B}" type="slidenum">
              <a:rPr lang="en-US"/>
              <a:pPr/>
              <a:t>10</a:t>
            </a:fld>
            <a:endParaRPr lang="en-US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1612D-FF04-9240-85CF-985788281246}" type="slidenum">
              <a:rPr lang="en-US"/>
              <a:pPr/>
              <a:t>11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26D9FF-1FEE-864E-8215-7B68708ADBEC}" type="slidenum">
              <a:rPr lang="en-US"/>
              <a:pPr/>
              <a:t>12</a:t>
            </a:fld>
            <a:endParaRPr 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EC52F-017D-2940-B128-9438585181A6}" type="slidenum">
              <a:rPr lang="en-US"/>
              <a:pPr/>
              <a:t>2</a:t>
            </a:fld>
            <a:endParaRPr lang="en-US"/>
          </a:p>
        </p:txBody>
      </p:sp>
      <p:sp>
        <p:nvSpPr>
          <p:cNvPr id="116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EC52F-017D-2940-B128-9438585181A6}" type="slidenum">
              <a:rPr lang="en-US"/>
              <a:pPr/>
              <a:t>3</a:t>
            </a:fld>
            <a:endParaRPr lang="en-US"/>
          </a:p>
        </p:txBody>
      </p:sp>
      <p:sp>
        <p:nvSpPr>
          <p:cNvPr id="116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EC52F-017D-2940-B128-9438585181A6}" type="slidenum">
              <a:rPr lang="en-US"/>
              <a:pPr/>
              <a:t>4</a:t>
            </a:fld>
            <a:endParaRPr lang="en-US"/>
          </a:p>
        </p:txBody>
      </p:sp>
      <p:sp>
        <p:nvSpPr>
          <p:cNvPr id="116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0DD4D-D46A-D149-809A-2A4346AC2FB8}" type="slidenum">
              <a:rPr lang="en-US"/>
              <a:pPr/>
              <a:t>5</a:t>
            </a:fld>
            <a:endParaRPr lang="en-US"/>
          </a:p>
        </p:txBody>
      </p:sp>
      <p:sp>
        <p:nvSpPr>
          <p:cNvPr id="117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2F551F-723D-204B-BD70-5B889A330B08}" type="slidenum">
              <a:rPr lang="en-US"/>
              <a:pPr/>
              <a:t>6</a:t>
            </a:fld>
            <a:endParaRPr lang="en-US"/>
          </a:p>
        </p:txBody>
      </p:sp>
      <p:sp>
        <p:nvSpPr>
          <p:cNvPr id="118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E300F-C33D-884A-813C-39BD3C0B652F}" type="slidenum">
              <a:rPr lang="en-US"/>
              <a:pPr/>
              <a:t>7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7A214-F39A-2F4F-BC6E-D8C8A661A1FE}" type="slidenum">
              <a:rPr lang="en-US"/>
              <a:pPr/>
              <a:t>8</a:t>
            </a:fld>
            <a:endParaRPr 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7273D-03FF-EC46-A2EE-87E73A225A66}" type="slidenum">
              <a:rPr lang="en-US"/>
              <a:pPr/>
              <a:t>9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3D Transformations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D12A002-87A2-A742-A63E-BAD51334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783" y="1536174"/>
            <a:ext cx="369043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47577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grpSp>
        <p:nvGrpSpPr>
          <p:cNvPr id="1187843" name="Group 3"/>
          <p:cNvGrpSpPr>
            <a:grpSpLocks/>
          </p:cNvGrpSpPr>
          <p:nvPr/>
        </p:nvGrpSpPr>
        <p:grpSpPr bwMode="auto">
          <a:xfrm>
            <a:off x="242888" y="1073150"/>
            <a:ext cx="3278187" cy="2105025"/>
            <a:chOff x="145" y="580"/>
            <a:chExt cx="2065" cy="1326"/>
          </a:xfrm>
        </p:grpSpPr>
        <p:sp>
          <p:nvSpPr>
            <p:cNvPr id="1187844" name="Line 4"/>
            <p:cNvSpPr>
              <a:spLocks noChangeShapeType="1"/>
            </p:cNvSpPr>
            <p:nvPr/>
          </p:nvSpPr>
          <p:spPr bwMode="auto">
            <a:xfrm>
              <a:off x="762" y="1708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45" name="Line 5"/>
            <p:cNvSpPr>
              <a:spLocks noChangeShapeType="1"/>
            </p:cNvSpPr>
            <p:nvPr/>
          </p:nvSpPr>
          <p:spPr bwMode="auto">
            <a:xfrm rot="16200000" flipV="1">
              <a:off x="258" y="1204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46" name="Line 6"/>
            <p:cNvSpPr>
              <a:spLocks noChangeShapeType="1"/>
            </p:cNvSpPr>
            <p:nvPr/>
          </p:nvSpPr>
          <p:spPr bwMode="auto">
            <a:xfrm rot="-1718229">
              <a:off x="703" y="1466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47" name="Line 7"/>
            <p:cNvSpPr>
              <a:spLocks noChangeShapeType="1"/>
            </p:cNvSpPr>
            <p:nvPr/>
          </p:nvSpPr>
          <p:spPr bwMode="auto">
            <a:xfrm rot="14481771" flipV="1">
              <a:off x="19" y="1265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48" name="Oval 8"/>
            <p:cNvSpPr>
              <a:spLocks noChangeArrowheads="1"/>
            </p:cNvSpPr>
            <p:nvPr/>
          </p:nvSpPr>
          <p:spPr bwMode="auto">
            <a:xfrm>
              <a:off x="780" y="1618"/>
              <a:ext cx="162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49" name="Text Box 9"/>
            <p:cNvSpPr txBox="1">
              <a:spLocks noChangeArrowheads="1"/>
            </p:cNvSpPr>
            <p:nvPr/>
          </p:nvSpPr>
          <p:spPr bwMode="auto">
            <a:xfrm>
              <a:off x="782" y="1497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</a:rPr>
                <a:t>.</a:t>
              </a:r>
              <a:endParaRPr lang="es-ES_tradnl" sz="2400" u="sng">
                <a:latin typeface="Times New Roman" charset="0"/>
              </a:endParaRPr>
            </a:p>
          </p:txBody>
        </p:sp>
        <p:sp>
          <p:nvSpPr>
            <p:cNvPr id="1187850" name="Text Box 10"/>
            <p:cNvSpPr txBox="1">
              <a:spLocks noChangeArrowheads="1"/>
            </p:cNvSpPr>
            <p:nvPr/>
          </p:nvSpPr>
          <p:spPr bwMode="auto">
            <a:xfrm>
              <a:off x="1813" y="1027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</a:t>
              </a:r>
            </a:p>
          </p:txBody>
        </p:sp>
        <p:sp>
          <p:nvSpPr>
            <p:cNvPr id="1187851" name="Text Box 11"/>
            <p:cNvSpPr txBox="1">
              <a:spLocks noChangeArrowheads="1"/>
            </p:cNvSpPr>
            <p:nvPr/>
          </p:nvSpPr>
          <p:spPr bwMode="auto">
            <a:xfrm>
              <a:off x="145" y="793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</a:t>
              </a:r>
            </a:p>
          </p:txBody>
        </p:sp>
        <p:sp>
          <p:nvSpPr>
            <p:cNvPr id="1187852" name="Text Box 12"/>
            <p:cNvSpPr txBox="1">
              <a:spLocks noChangeArrowheads="1"/>
            </p:cNvSpPr>
            <p:nvPr/>
          </p:nvSpPr>
          <p:spPr bwMode="auto">
            <a:xfrm>
              <a:off x="563" y="1645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Z'</a:t>
              </a:r>
            </a:p>
          </p:txBody>
        </p:sp>
        <p:sp>
          <p:nvSpPr>
            <p:cNvPr id="1187853" name="Text Box 13"/>
            <p:cNvSpPr txBox="1">
              <a:spLocks noChangeArrowheads="1"/>
            </p:cNvSpPr>
            <p:nvPr/>
          </p:nvSpPr>
          <p:spPr bwMode="auto">
            <a:xfrm>
              <a:off x="1958" y="1603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X’</a:t>
              </a:r>
            </a:p>
          </p:txBody>
        </p:sp>
        <p:sp>
          <p:nvSpPr>
            <p:cNvPr id="1187854" name="Text Box 14"/>
            <p:cNvSpPr txBox="1">
              <a:spLocks noChangeArrowheads="1"/>
            </p:cNvSpPr>
            <p:nvPr/>
          </p:nvSpPr>
          <p:spPr bwMode="auto">
            <a:xfrm>
              <a:off x="888" y="16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</a:t>
              </a:r>
            </a:p>
          </p:txBody>
        </p:sp>
        <p:sp>
          <p:nvSpPr>
            <p:cNvPr id="1187855" name="Text Box 15"/>
            <p:cNvSpPr txBox="1">
              <a:spLocks noChangeArrowheads="1"/>
            </p:cNvSpPr>
            <p:nvPr/>
          </p:nvSpPr>
          <p:spPr bwMode="auto">
            <a:xfrm>
              <a:off x="889" y="580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Y'</a:t>
              </a:r>
            </a:p>
          </p:txBody>
        </p:sp>
        <p:sp>
          <p:nvSpPr>
            <p:cNvPr id="1187856" name="Arco 16"/>
            <p:cNvSpPr>
              <a:spLocks/>
            </p:cNvSpPr>
            <p:nvPr/>
          </p:nvSpPr>
          <p:spPr bwMode="auto">
            <a:xfrm rot="10800000" flipV="1">
              <a:off x="1246" y="1517"/>
              <a:ext cx="147" cy="1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12 w 24723"/>
                <a:gd name="T1" fmla="*/ 26706 h 26706"/>
                <a:gd name="T2" fmla="*/ 24723 w 24723"/>
                <a:gd name="T3" fmla="*/ 227 h 26706"/>
                <a:gd name="T4" fmla="*/ 21600 w 24723"/>
                <a:gd name="T5" fmla="*/ 21600 h 26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23" h="26706" fill="none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</a:path>
                <a:path w="24723" h="26706" stroke="0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57" name="Text Box 17"/>
            <p:cNvSpPr txBox="1">
              <a:spLocks noChangeArrowheads="1"/>
            </p:cNvSpPr>
            <p:nvPr/>
          </p:nvSpPr>
          <p:spPr bwMode="auto">
            <a:xfrm>
              <a:off x="1354" y="13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>
                  <a:latin typeface="Times New Roman" charset="0"/>
                  <a:sym typeface="Symbol" charset="2"/>
                </a:rPr>
                <a:t>Z</a:t>
              </a:r>
              <a:endParaRPr lang="es-ES_tradnl" sz="2400">
                <a:latin typeface="Times New Roman" charset="0"/>
              </a:endParaRPr>
            </a:p>
          </p:txBody>
        </p:sp>
      </p:grpSp>
      <p:grpSp>
        <p:nvGrpSpPr>
          <p:cNvPr id="1187858" name="Group 18"/>
          <p:cNvGrpSpPr>
            <a:grpSpLocks/>
          </p:cNvGrpSpPr>
          <p:nvPr/>
        </p:nvGrpSpPr>
        <p:grpSpPr bwMode="auto">
          <a:xfrm>
            <a:off x="3097213" y="1073150"/>
            <a:ext cx="3238500" cy="2105025"/>
            <a:chOff x="1943" y="580"/>
            <a:chExt cx="2040" cy="1326"/>
          </a:xfrm>
        </p:grpSpPr>
        <p:sp>
          <p:nvSpPr>
            <p:cNvPr id="1187859" name="Line 19"/>
            <p:cNvSpPr>
              <a:spLocks noChangeShapeType="1"/>
            </p:cNvSpPr>
            <p:nvPr/>
          </p:nvSpPr>
          <p:spPr bwMode="auto">
            <a:xfrm>
              <a:off x="2560" y="1708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60" name="Line 20"/>
            <p:cNvSpPr>
              <a:spLocks noChangeShapeType="1"/>
            </p:cNvSpPr>
            <p:nvPr/>
          </p:nvSpPr>
          <p:spPr bwMode="auto">
            <a:xfrm rot="16200000" flipV="1">
              <a:off x="2056" y="1204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61" name="Line 21"/>
            <p:cNvSpPr>
              <a:spLocks noChangeShapeType="1"/>
            </p:cNvSpPr>
            <p:nvPr/>
          </p:nvSpPr>
          <p:spPr bwMode="auto">
            <a:xfrm rot="-1718229">
              <a:off x="2501" y="1466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62" name="Line 22"/>
            <p:cNvSpPr>
              <a:spLocks noChangeShapeType="1"/>
            </p:cNvSpPr>
            <p:nvPr/>
          </p:nvSpPr>
          <p:spPr bwMode="auto">
            <a:xfrm rot="14481771" flipV="1">
              <a:off x="1817" y="1265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63" name="Oval 23"/>
            <p:cNvSpPr>
              <a:spLocks noChangeArrowheads="1"/>
            </p:cNvSpPr>
            <p:nvPr/>
          </p:nvSpPr>
          <p:spPr bwMode="auto">
            <a:xfrm>
              <a:off x="2578" y="1618"/>
              <a:ext cx="162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64" name="Text Box 24"/>
            <p:cNvSpPr txBox="1">
              <a:spLocks noChangeArrowheads="1"/>
            </p:cNvSpPr>
            <p:nvPr/>
          </p:nvSpPr>
          <p:spPr bwMode="auto">
            <a:xfrm>
              <a:off x="2580" y="1497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</a:rPr>
                <a:t>.</a:t>
              </a:r>
              <a:endParaRPr lang="es-ES_tradnl" sz="2400" u="sng">
                <a:latin typeface="Times New Roman" charset="0"/>
              </a:endParaRPr>
            </a:p>
          </p:txBody>
        </p:sp>
        <p:sp>
          <p:nvSpPr>
            <p:cNvPr id="1187865" name="Text Box 25"/>
            <p:cNvSpPr txBox="1">
              <a:spLocks noChangeArrowheads="1"/>
            </p:cNvSpPr>
            <p:nvPr/>
          </p:nvSpPr>
          <p:spPr bwMode="auto">
            <a:xfrm>
              <a:off x="3611" y="1027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</a:t>
              </a:r>
            </a:p>
          </p:txBody>
        </p:sp>
        <p:sp>
          <p:nvSpPr>
            <p:cNvPr id="1187866" name="Text Box 26"/>
            <p:cNvSpPr txBox="1">
              <a:spLocks noChangeArrowheads="1"/>
            </p:cNvSpPr>
            <p:nvPr/>
          </p:nvSpPr>
          <p:spPr bwMode="auto">
            <a:xfrm>
              <a:off x="1943" y="793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</a:t>
              </a:r>
            </a:p>
          </p:txBody>
        </p:sp>
        <p:sp>
          <p:nvSpPr>
            <p:cNvPr id="1187867" name="Text Box 27"/>
            <p:cNvSpPr txBox="1">
              <a:spLocks noChangeArrowheads="1"/>
            </p:cNvSpPr>
            <p:nvPr/>
          </p:nvSpPr>
          <p:spPr bwMode="auto">
            <a:xfrm>
              <a:off x="2361" y="1645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Y'</a:t>
              </a:r>
            </a:p>
          </p:txBody>
        </p:sp>
        <p:sp>
          <p:nvSpPr>
            <p:cNvPr id="1187868" name="Text Box 28"/>
            <p:cNvSpPr txBox="1">
              <a:spLocks noChangeArrowheads="1"/>
            </p:cNvSpPr>
            <p:nvPr/>
          </p:nvSpPr>
          <p:spPr bwMode="auto">
            <a:xfrm>
              <a:off x="3756" y="160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Z'</a:t>
              </a:r>
            </a:p>
          </p:txBody>
        </p:sp>
        <p:sp>
          <p:nvSpPr>
            <p:cNvPr id="1187869" name="Text Box 29"/>
            <p:cNvSpPr txBox="1">
              <a:spLocks noChangeArrowheads="1"/>
            </p:cNvSpPr>
            <p:nvPr/>
          </p:nvSpPr>
          <p:spPr bwMode="auto">
            <a:xfrm>
              <a:off x="2686" y="16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</a:t>
              </a:r>
            </a:p>
          </p:txBody>
        </p:sp>
        <p:sp>
          <p:nvSpPr>
            <p:cNvPr id="1187870" name="Text Box 30"/>
            <p:cNvSpPr txBox="1">
              <a:spLocks noChangeArrowheads="1"/>
            </p:cNvSpPr>
            <p:nvPr/>
          </p:nvSpPr>
          <p:spPr bwMode="auto">
            <a:xfrm>
              <a:off x="2687" y="58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X'</a:t>
              </a:r>
            </a:p>
          </p:txBody>
        </p:sp>
        <p:sp>
          <p:nvSpPr>
            <p:cNvPr id="1187871" name="Arco 31"/>
            <p:cNvSpPr>
              <a:spLocks/>
            </p:cNvSpPr>
            <p:nvPr/>
          </p:nvSpPr>
          <p:spPr bwMode="auto">
            <a:xfrm rot="10800000" flipV="1">
              <a:off x="3044" y="1517"/>
              <a:ext cx="147" cy="1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12 w 24723"/>
                <a:gd name="T1" fmla="*/ 26706 h 26706"/>
                <a:gd name="T2" fmla="*/ 24723 w 24723"/>
                <a:gd name="T3" fmla="*/ 227 h 26706"/>
                <a:gd name="T4" fmla="*/ 21600 w 24723"/>
                <a:gd name="T5" fmla="*/ 21600 h 26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23" h="26706" fill="none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</a:path>
                <a:path w="24723" h="26706" stroke="0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72" name="Text Box 32"/>
            <p:cNvSpPr txBox="1">
              <a:spLocks noChangeArrowheads="1"/>
            </p:cNvSpPr>
            <p:nvPr/>
          </p:nvSpPr>
          <p:spPr bwMode="auto">
            <a:xfrm>
              <a:off x="3152" y="13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>
                  <a:latin typeface="Times New Roman" charset="0"/>
                  <a:sym typeface="Symbol" charset="2"/>
                </a:rPr>
                <a:t>Y</a:t>
              </a:r>
              <a:endParaRPr lang="es-ES_tradnl" sz="2400">
                <a:latin typeface="Times New Roman" charset="0"/>
              </a:endParaRPr>
            </a:p>
          </p:txBody>
        </p:sp>
      </p:grpSp>
      <p:grpSp>
        <p:nvGrpSpPr>
          <p:cNvPr id="1187873" name="Group 33"/>
          <p:cNvGrpSpPr>
            <a:grpSpLocks/>
          </p:cNvGrpSpPr>
          <p:nvPr/>
        </p:nvGrpSpPr>
        <p:grpSpPr bwMode="auto">
          <a:xfrm>
            <a:off x="5967413" y="1073150"/>
            <a:ext cx="3238500" cy="2105025"/>
            <a:chOff x="3751" y="580"/>
            <a:chExt cx="2040" cy="1326"/>
          </a:xfrm>
        </p:grpSpPr>
        <p:sp>
          <p:nvSpPr>
            <p:cNvPr id="1187874" name="Line 34"/>
            <p:cNvSpPr>
              <a:spLocks noChangeShapeType="1"/>
            </p:cNvSpPr>
            <p:nvPr/>
          </p:nvSpPr>
          <p:spPr bwMode="auto">
            <a:xfrm>
              <a:off x="4368" y="1708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75" name="Line 35"/>
            <p:cNvSpPr>
              <a:spLocks noChangeShapeType="1"/>
            </p:cNvSpPr>
            <p:nvPr/>
          </p:nvSpPr>
          <p:spPr bwMode="auto">
            <a:xfrm rot="16200000" flipV="1">
              <a:off x="3864" y="1204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76" name="Line 36"/>
            <p:cNvSpPr>
              <a:spLocks noChangeShapeType="1"/>
            </p:cNvSpPr>
            <p:nvPr/>
          </p:nvSpPr>
          <p:spPr bwMode="auto">
            <a:xfrm rot="-1718229">
              <a:off x="4309" y="1466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77" name="Line 37"/>
            <p:cNvSpPr>
              <a:spLocks noChangeShapeType="1"/>
            </p:cNvSpPr>
            <p:nvPr/>
          </p:nvSpPr>
          <p:spPr bwMode="auto">
            <a:xfrm rot="14481771" flipV="1">
              <a:off x="3625" y="1265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78" name="Oval 38"/>
            <p:cNvSpPr>
              <a:spLocks noChangeArrowheads="1"/>
            </p:cNvSpPr>
            <p:nvPr/>
          </p:nvSpPr>
          <p:spPr bwMode="auto">
            <a:xfrm>
              <a:off x="4386" y="1618"/>
              <a:ext cx="162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79" name="Text Box 39"/>
            <p:cNvSpPr txBox="1">
              <a:spLocks noChangeArrowheads="1"/>
            </p:cNvSpPr>
            <p:nvPr/>
          </p:nvSpPr>
          <p:spPr bwMode="auto">
            <a:xfrm>
              <a:off x="4388" y="1497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</a:rPr>
                <a:t>.</a:t>
              </a:r>
              <a:endParaRPr lang="es-ES_tradnl" sz="2400" u="sng">
                <a:latin typeface="Times New Roman" charset="0"/>
              </a:endParaRPr>
            </a:p>
          </p:txBody>
        </p:sp>
        <p:sp>
          <p:nvSpPr>
            <p:cNvPr id="1187880" name="Text Box 40"/>
            <p:cNvSpPr txBox="1">
              <a:spLocks noChangeArrowheads="1"/>
            </p:cNvSpPr>
            <p:nvPr/>
          </p:nvSpPr>
          <p:spPr bwMode="auto">
            <a:xfrm>
              <a:off x="5419" y="1027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</a:t>
              </a:r>
            </a:p>
          </p:txBody>
        </p:sp>
        <p:sp>
          <p:nvSpPr>
            <p:cNvPr id="1187881" name="Text Box 41"/>
            <p:cNvSpPr txBox="1">
              <a:spLocks noChangeArrowheads="1"/>
            </p:cNvSpPr>
            <p:nvPr/>
          </p:nvSpPr>
          <p:spPr bwMode="auto">
            <a:xfrm>
              <a:off x="3751" y="793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</a:t>
              </a:r>
            </a:p>
          </p:txBody>
        </p:sp>
        <p:sp>
          <p:nvSpPr>
            <p:cNvPr id="1187882" name="Text Box 42"/>
            <p:cNvSpPr txBox="1">
              <a:spLocks noChangeArrowheads="1"/>
            </p:cNvSpPr>
            <p:nvPr/>
          </p:nvSpPr>
          <p:spPr bwMode="auto">
            <a:xfrm>
              <a:off x="4169" y="1645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X'</a:t>
              </a:r>
            </a:p>
          </p:txBody>
        </p:sp>
        <p:sp>
          <p:nvSpPr>
            <p:cNvPr id="1187883" name="Text Box 43"/>
            <p:cNvSpPr txBox="1">
              <a:spLocks noChangeArrowheads="1"/>
            </p:cNvSpPr>
            <p:nvPr/>
          </p:nvSpPr>
          <p:spPr bwMode="auto">
            <a:xfrm>
              <a:off x="5564" y="160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Y'</a:t>
              </a:r>
            </a:p>
          </p:txBody>
        </p:sp>
        <p:sp>
          <p:nvSpPr>
            <p:cNvPr id="1187884" name="Text Box 44"/>
            <p:cNvSpPr txBox="1">
              <a:spLocks noChangeArrowheads="1"/>
            </p:cNvSpPr>
            <p:nvPr/>
          </p:nvSpPr>
          <p:spPr bwMode="auto">
            <a:xfrm>
              <a:off x="4494" y="167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</a:t>
              </a:r>
            </a:p>
          </p:txBody>
        </p:sp>
        <p:sp>
          <p:nvSpPr>
            <p:cNvPr id="1187885" name="Text Box 45"/>
            <p:cNvSpPr txBox="1">
              <a:spLocks noChangeArrowheads="1"/>
            </p:cNvSpPr>
            <p:nvPr/>
          </p:nvSpPr>
          <p:spPr bwMode="auto">
            <a:xfrm>
              <a:off x="4495" y="580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Z'</a:t>
              </a:r>
            </a:p>
          </p:txBody>
        </p:sp>
        <p:sp>
          <p:nvSpPr>
            <p:cNvPr id="1187886" name="Arco 46"/>
            <p:cNvSpPr>
              <a:spLocks/>
            </p:cNvSpPr>
            <p:nvPr/>
          </p:nvSpPr>
          <p:spPr bwMode="auto">
            <a:xfrm rot="10800000" flipV="1">
              <a:off x="4852" y="1517"/>
              <a:ext cx="147" cy="1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12 w 24723"/>
                <a:gd name="T1" fmla="*/ 26706 h 26706"/>
                <a:gd name="T2" fmla="*/ 24723 w 24723"/>
                <a:gd name="T3" fmla="*/ 227 h 26706"/>
                <a:gd name="T4" fmla="*/ 21600 w 24723"/>
                <a:gd name="T5" fmla="*/ 21600 h 26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23" h="26706" fill="none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</a:path>
                <a:path w="24723" h="26706" stroke="0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87" name="Text Box 47"/>
            <p:cNvSpPr txBox="1">
              <a:spLocks noChangeArrowheads="1"/>
            </p:cNvSpPr>
            <p:nvPr/>
          </p:nvSpPr>
          <p:spPr bwMode="auto">
            <a:xfrm>
              <a:off x="4960" y="13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>
                  <a:latin typeface="Times New Roman" charset="0"/>
                  <a:sym typeface="Symbol" charset="2"/>
                </a:rPr>
                <a:t>X</a:t>
              </a:r>
              <a:endParaRPr lang="es-ES_tradnl" sz="2400">
                <a:latin typeface="Times New Roman" charset="0"/>
              </a:endParaRPr>
            </a:p>
          </p:txBody>
        </p:sp>
      </p:grpSp>
      <p:graphicFrame>
        <p:nvGraphicFramePr>
          <p:cNvPr id="118788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61851"/>
              </p:ext>
            </p:extLst>
          </p:nvPr>
        </p:nvGraphicFramePr>
        <p:xfrm>
          <a:off x="2169487" y="3552825"/>
          <a:ext cx="4357688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Fotografía de Photo Editor" r:id="rId4" imgW="3715269" imgH="2419048" progId="">
                  <p:embed/>
                </p:oleObj>
              </mc:Choice>
              <mc:Fallback>
                <p:oleObj name="Fotografía de Photo Editor" r:id="rId4" imgW="3715269" imgH="2419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487" y="3552825"/>
                        <a:ext cx="4357688" cy="283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8"/>
          <p:cNvSpPr/>
          <p:nvPr/>
        </p:nvSpPr>
        <p:spPr>
          <a:xfrm>
            <a:off x="1849969" y="3731818"/>
            <a:ext cx="1473701" cy="2759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002369" y="3554938"/>
            <a:ext cx="5068259" cy="490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2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graphicFrame>
        <p:nvGraphicFramePr>
          <p:cNvPr id="1189937" name="Object 49"/>
          <p:cNvGraphicFramePr>
            <a:graphicFrameLocks noChangeAspect="1"/>
          </p:cNvGraphicFramePr>
          <p:nvPr/>
        </p:nvGraphicFramePr>
        <p:xfrm>
          <a:off x="1017588" y="1404938"/>
          <a:ext cx="66897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Fotografía de Photo Editor" r:id="rId4" imgW="4772691" imgH="695238" progId="">
                  <p:embed/>
                </p:oleObj>
              </mc:Choice>
              <mc:Fallback>
                <p:oleObj name="Fotografía de Photo Editor" r:id="rId4" imgW="4772691" imgH="69523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1404938"/>
                        <a:ext cx="668972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9938" name="Object 50"/>
          <p:cNvGraphicFramePr>
            <a:graphicFrameLocks noChangeAspect="1"/>
          </p:cNvGraphicFramePr>
          <p:nvPr/>
        </p:nvGraphicFramePr>
        <p:xfrm>
          <a:off x="1384300" y="2965450"/>
          <a:ext cx="6124575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Fotografía de Photo Editor" r:id="rId6" imgW="4038095" imgH="1943371" progId="">
                  <p:embed/>
                </p:oleObj>
              </mc:Choice>
              <mc:Fallback>
                <p:oleObj name="Fotografía de Photo Editor" r:id="rId6" imgW="4038095" imgH="19433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965450"/>
                        <a:ext cx="6124575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10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4038600" cy="4953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graphicFrame>
        <p:nvGraphicFramePr>
          <p:cNvPr id="119194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598738" y="2560638"/>
          <a:ext cx="3754437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Fotografía de Photo Editor" r:id="rId4" imgW="2219635" imgH="1028844" progId="">
                  <p:embed/>
                </p:oleObj>
              </mc:Choice>
              <mc:Fallback>
                <p:oleObj name="Fotografía de Photo Editor" r:id="rId4" imgW="2219635" imgH="1028844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2560638"/>
                        <a:ext cx="3754437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  <a:ext uri="{FAA26D3D-D897-4be2-8F04-BA451C77F1D7}">
                          <ma14:placeholderFlag xmlns:ma14="http://schemas.microsoft.com/office/mac/drawingml/2011/main" xmlns="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97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9924" y="2634445"/>
            <a:ext cx="2200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DEMO in MATLAB</a:t>
            </a:r>
          </a:p>
          <a:p>
            <a:pPr algn="ctr"/>
            <a:endParaRPr lang="en-US" dirty="0">
              <a:latin typeface="Trebuchet MS"/>
              <a:cs typeface="Trebuchet MS"/>
            </a:endParaRPr>
          </a:p>
          <a:p>
            <a:pPr algn="ctr"/>
            <a:r>
              <a:rPr lang="en-US" dirty="0">
                <a:latin typeface="Trebuchet MS"/>
                <a:cs typeface="Trebuchet MS"/>
              </a:rPr>
              <a:t>CV04_3DPyramid.m</a:t>
            </a:r>
          </a:p>
        </p:txBody>
      </p:sp>
    </p:spTree>
    <p:extLst>
      <p:ext uri="{BB962C8B-B14F-4D97-AF65-F5344CB8AC3E}">
        <p14:creationId xmlns:p14="http://schemas.microsoft.com/office/powerpoint/2010/main" val="158129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sp>
        <p:nvSpPr>
          <p:cNvPr id="1165328" name="Line 16"/>
          <p:cNvSpPr>
            <a:spLocks noChangeShapeType="1"/>
          </p:cNvSpPr>
          <p:nvPr/>
        </p:nvSpPr>
        <p:spPr bwMode="auto">
          <a:xfrm flipV="1">
            <a:off x="3810000" y="212725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29" name="Line 17"/>
          <p:cNvSpPr>
            <a:spLocks noChangeShapeType="1"/>
          </p:cNvSpPr>
          <p:nvPr/>
        </p:nvSpPr>
        <p:spPr bwMode="auto">
          <a:xfrm>
            <a:off x="3810000" y="3727450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30" name="Line 18"/>
          <p:cNvSpPr>
            <a:spLocks noChangeShapeType="1"/>
          </p:cNvSpPr>
          <p:nvPr/>
        </p:nvSpPr>
        <p:spPr bwMode="auto">
          <a:xfrm flipH="1">
            <a:off x="3057525" y="3727450"/>
            <a:ext cx="75247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31" name="Text Box 19"/>
          <p:cNvSpPr txBox="1">
            <a:spLocks noChangeArrowheads="1"/>
          </p:cNvSpPr>
          <p:nvPr/>
        </p:nvSpPr>
        <p:spPr bwMode="auto">
          <a:xfrm>
            <a:off x="2743200" y="4351338"/>
            <a:ext cx="466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X</a:t>
            </a:r>
          </a:p>
        </p:txBody>
      </p:sp>
      <p:sp>
        <p:nvSpPr>
          <p:cNvPr id="1165332" name="Text Box 20"/>
          <p:cNvSpPr txBox="1">
            <a:spLocks noChangeArrowheads="1"/>
          </p:cNvSpPr>
          <p:nvPr/>
        </p:nvSpPr>
        <p:spPr bwMode="auto">
          <a:xfrm>
            <a:off x="5334000" y="3575050"/>
            <a:ext cx="396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Y</a:t>
            </a:r>
          </a:p>
        </p:txBody>
      </p:sp>
      <p:sp>
        <p:nvSpPr>
          <p:cNvPr id="1165333" name="Text Box 21"/>
          <p:cNvSpPr txBox="1">
            <a:spLocks noChangeArrowheads="1"/>
          </p:cNvSpPr>
          <p:nvPr/>
        </p:nvSpPr>
        <p:spPr bwMode="auto">
          <a:xfrm>
            <a:off x="3429000" y="2127250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Z</a:t>
            </a:r>
          </a:p>
        </p:txBody>
      </p:sp>
      <p:grpSp>
        <p:nvGrpSpPr>
          <p:cNvPr id="1165341" name="Group 29"/>
          <p:cNvGrpSpPr>
            <a:grpSpLocks/>
          </p:cNvGrpSpPr>
          <p:nvPr/>
        </p:nvGrpSpPr>
        <p:grpSpPr bwMode="auto">
          <a:xfrm>
            <a:off x="4819650" y="1731963"/>
            <a:ext cx="409575" cy="506412"/>
            <a:chOff x="2972" y="1795"/>
            <a:chExt cx="258" cy="319"/>
          </a:xfrm>
        </p:grpSpPr>
        <p:sp>
          <p:nvSpPr>
            <p:cNvPr id="1165342" name="Text Box 30"/>
            <p:cNvSpPr txBox="1">
              <a:spLocks noChangeArrowheads="1"/>
            </p:cNvSpPr>
            <p:nvPr/>
          </p:nvSpPr>
          <p:spPr bwMode="auto">
            <a:xfrm>
              <a:off x="2972" y="1795"/>
              <a:ext cx="2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 dirty="0">
                  <a:latin typeface="Times New Roman" charset="0"/>
                </a:rPr>
                <a:t>M</a:t>
              </a:r>
            </a:p>
          </p:txBody>
        </p:sp>
        <p:sp>
          <p:nvSpPr>
            <p:cNvPr id="1165343" name="Oval 31"/>
            <p:cNvSpPr>
              <a:spLocks noChangeArrowheads="1"/>
            </p:cNvSpPr>
            <p:nvPr/>
          </p:nvSpPr>
          <p:spPr bwMode="auto">
            <a:xfrm>
              <a:off x="2994" y="205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3648072" y="2167466"/>
            <a:ext cx="1245661" cy="17271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scene3d>
            <a:camera prst="legacyObliqueTopRight"/>
            <a:lightRig rig="legacyFlat3" dir="b"/>
          </a:scene3d>
          <a:sp3d extrusionH="4302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34" name="CuadroTexto 33"/>
          <p:cNvSpPr txBox="1"/>
          <p:nvPr/>
        </p:nvSpPr>
        <p:spPr>
          <a:xfrm>
            <a:off x="6472711" y="1693363"/>
            <a:ext cx="191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latin typeface="Times New Roman"/>
                <a:cs typeface="Times New Roman"/>
              </a:rPr>
              <a:t>M</a:t>
            </a:r>
            <a:r>
              <a:rPr lang="es-ES_tradnl" dirty="0">
                <a:latin typeface="Times New Roman"/>
                <a:cs typeface="Times New Roman"/>
              </a:rPr>
              <a:t> = [ </a:t>
            </a:r>
            <a:r>
              <a:rPr lang="es-ES_tradnl" i="1" dirty="0">
                <a:latin typeface="Times New Roman"/>
                <a:cs typeface="Times New Roman"/>
              </a:rPr>
              <a:t>X  Y  Z  </a:t>
            </a:r>
            <a:r>
              <a:rPr lang="es-ES_tradnl" dirty="0">
                <a:latin typeface="Times New Roman"/>
                <a:cs typeface="Times New Roman"/>
              </a:rPr>
              <a:t>1 ]</a:t>
            </a:r>
            <a:r>
              <a:rPr lang="es-ES_tradnl" baseline="30000" dirty="0">
                <a:latin typeface="+mj-lt"/>
                <a:cs typeface="Times New Roman"/>
              </a:rPr>
              <a:t>T</a:t>
            </a:r>
            <a:endParaRPr lang="es-ES_tradnl" b="1" baseline="30000" dirty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581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65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65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sp>
        <p:nvSpPr>
          <p:cNvPr id="1165318" name="Text Box 6"/>
          <p:cNvSpPr txBox="1">
            <a:spLocks noChangeArrowheads="1"/>
          </p:cNvSpPr>
          <p:nvPr/>
        </p:nvSpPr>
        <p:spPr bwMode="auto">
          <a:xfrm>
            <a:off x="4019550" y="4103688"/>
            <a:ext cx="373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X'</a:t>
            </a:r>
          </a:p>
        </p:txBody>
      </p:sp>
      <p:sp>
        <p:nvSpPr>
          <p:cNvPr id="1165319" name="Text Box 7"/>
          <p:cNvSpPr txBox="1">
            <a:spLocks noChangeArrowheads="1"/>
          </p:cNvSpPr>
          <p:nvPr/>
        </p:nvSpPr>
        <p:spPr bwMode="auto">
          <a:xfrm>
            <a:off x="4095750" y="15748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Z'</a:t>
            </a:r>
          </a:p>
        </p:txBody>
      </p:sp>
      <p:sp>
        <p:nvSpPr>
          <p:cNvPr id="1165320" name="Text Box 8"/>
          <p:cNvSpPr txBox="1">
            <a:spLocks noChangeArrowheads="1"/>
          </p:cNvSpPr>
          <p:nvPr/>
        </p:nvSpPr>
        <p:spPr bwMode="auto">
          <a:xfrm>
            <a:off x="5829300" y="2565400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Y'</a:t>
            </a:r>
          </a:p>
        </p:txBody>
      </p:sp>
      <p:sp>
        <p:nvSpPr>
          <p:cNvPr id="1165325" name="Line 13"/>
          <p:cNvSpPr>
            <a:spLocks noChangeShapeType="1"/>
          </p:cNvSpPr>
          <p:nvPr/>
        </p:nvSpPr>
        <p:spPr bwMode="auto">
          <a:xfrm rot="19851013" flipV="1">
            <a:off x="4330700" y="1647825"/>
            <a:ext cx="0" cy="1600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26" name="Line 14"/>
          <p:cNvSpPr>
            <a:spLocks noChangeShapeType="1"/>
          </p:cNvSpPr>
          <p:nvPr/>
        </p:nvSpPr>
        <p:spPr bwMode="auto">
          <a:xfrm rot="19851013" flipH="1">
            <a:off x="4102100" y="3306763"/>
            <a:ext cx="838200" cy="685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27" name="Line 15"/>
          <p:cNvSpPr>
            <a:spLocks noChangeShapeType="1"/>
          </p:cNvSpPr>
          <p:nvPr/>
        </p:nvSpPr>
        <p:spPr bwMode="auto">
          <a:xfrm rot="-1748987">
            <a:off x="4622800" y="2774950"/>
            <a:ext cx="15240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28" name="Line 16"/>
          <p:cNvSpPr>
            <a:spLocks noChangeShapeType="1"/>
          </p:cNvSpPr>
          <p:nvPr/>
        </p:nvSpPr>
        <p:spPr bwMode="auto">
          <a:xfrm flipH="1" flipV="1">
            <a:off x="3809673" y="1364152"/>
            <a:ext cx="327" cy="23632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29" name="Line 17"/>
          <p:cNvSpPr>
            <a:spLocks noChangeShapeType="1"/>
          </p:cNvSpPr>
          <p:nvPr/>
        </p:nvSpPr>
        <p:spPr bwMode="auto">
          <a:xfrm>
            <a:off x="3810000" y="3727450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30" name="Line 18"/>
          <p:cNvSpPr>
            <a:spLocks noChangeShapeType="1"/>
          </p:cNvSpPr>
          <p:nvPr/>
        </p:nvSpPr>
        <p:spPr bwMode="auto">
          <a:xfrm flipH="1">
            <a:off x="3057525" y="3727450"/>
            <a:ext cx="75247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31" name="Text Box 19"/>
          <p:cNvSpPr txBox="1">
            <a:spLocks noChangeArrowheads="1"/>
          </p:cNvSpPr>
          <p:nvPr/>
        </p:nvSpPr>
        <p:spPr bwMode="auto">
          <a:xfrm>
            <a:off x="2743200" y="4351338"/>
            <a:ext cx="466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X</a:t>
            </a:r>
          </a:p>
        </p:txBody>
      </p:sp>
      <p:sp>
        <p:nvSpPr>
          <p:cNvPr id="1165332" name="Text Box 20"/>
          <p:cNvSpPr txBox="1">
            <a:spLocks noChangeArrowheads="1"/>
          </p:cNvSpPr>
          <p:nvPr/>
        </p:nvSpPr>
        <p:spPr bwMode="auto">
          <a:xfrm>
            <a:off x="5334000" y="3575050"/>
            <a:ext cx="396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Y</a:t>
            </a:r>
          </a:p>
        </p:txBody>
      </p:sp>
      <p:sp>
        <p:nvSpPr>
          <p:cNvPr id="1165333" name="Text Box 21"/>
          <p:cNvSpPr txBox="1">
            <a:spLocks noChangeArrowheads="1"/>
          </p:cNvSpPr>
          <p:nvPr/>
        </p:nvSpPr>
        <p:spPr bwMode="auto">
          <a:xfrm>
            <a:off x="3429000" y="1437330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 dirty="0">
                <a:latin typeface="Times New Roman" charset="0"/>
              </a:rPr>
              <a:t>Z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4068227" y="1770060"/>
            <a:ext cx="1477469" cy="1799323"/>
            <a:chOff x="4068227" y="1770060"/>
            <a:chExt cx="1477469" cy="1799323"/>
          </a:xfrm>
        </p:grpSpPr>
        <p:grpSp>
          <p:nvGrpSpPr>
            <p:cNvPr id="44" name="Agrupar 43"/>
            <p:cNvGrpSpPr/>
            <p:nvPr/>
          </p:nvGrpSpPr>
          <p:grpSpPr>
            <a:xfrm>
              <a:off x="4068227" y="1770060"/>
              <a:ext cx="1477469" cy="1799323"/>
              <a:chOff x="4068227" y="1770060"/>
              <a:chExt cx="1477469" cy="1799323"/>
            </a:xfrm>
            <a:effectLst/>
          </p:grpSpPr>
          <p:cxnSp>
            <p:nvCxnSpPr>
              <p:cNvPr id="30" name="Conector recto 29"/>
              <p:cNvCxnSpPr/>
              <p:nvPr/>
            </p:nvCxnSpPr>
            <p:spPr>
              <a:xfrm flipV="1">
                <a:off x="4232482" y="1770060"/>
                <a:ext cx="813121" cy="499771"/>
              </a:xfrm>
              <a:prstGeom prst="line">
                <a:avLst/>
              </a:prstGeom>
              <a:ln w="1270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 rot="5400000" flipH="1" flipV="1">
                <a:off x="4779372" y="1888899"/>
                <a:ext cx="392951" cy="164241"/>
              </a:xfrm>
              <a:prstGeom prst="line">
                <a:avLst/>
              </a:prstGeom>
              <a:ln w="1270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>
              <a:xfrm rot="16200000" flipH="1">
                <a:off x="4855307" y="1968827"/>
                <a:ext cx="885449" cy="495329"/>
              </a:xfrm>
              <a:prstGeom prst="line">
                <a:avLst/>
              </a:prstGeom>
              <a:ln w="1270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/>
              <p:cNvCxnSpPr/>
              <p:nvPr/>
            </p:nvCxnSpPr>
            <p:spPr>
              <a:xfrm rot="5400000" flipH="1" flipV="1">
                <a:off x="5261972" y="2769432"/>
                <a:ext cx="392951" cy="164241"/>
              </a:xfrm>
              <a:prstGeom prst="line">
                <a:avLst/>
              </a:prstGeom>
              <a:ln w="1270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/>
              <p:cNvCxnSpPr/>
              <p:nvPr/>
            </p:nvCxnSpPr>
            <p:spPr>
              <a:xfrm rot="5400000" flipH="1" flipV="1">
                <a:off x="3953872" y="2384199"/>
                <a:ext cx="392951" cy="164241"/>
              </a:xfrm>
              <a:prstGeom prst="line">
                <a:avLst/>
              </a:prstGeom>
              <a:ln w="1270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>
              <a:xfrm flipV="1">
                <a:off x="4084315" y="2176460"/>
                <a:ext cx="813121" cy="499771"/>
              </a:xfrm>
              <a:prstGeom prst="line">
                <a:avLst/>
              </a:prstGeom>
              <a:ln w="1270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>
              <a:xfrm flipV="1">
                <a:off x="4562683" y="3061224"/>
                <a:ext cx="813121" cy="499771"/>
              </a:xfrm>
              <a:prstGeom prst="line">
                <a:avLst/>
              </a:prstGeom>
              <a:ln w="1270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>
              <a:xfrm rot="16200000" flipH="1">
                <a:off x="3890107" y="2878994"/>
                <a:ext cx="885449" cy="495329"/>
              </a:xfrm>
              <a:prstGeom prst="line">
                <a:avLst/>
              </a:prstGeom>
              <a:ln w="1270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Conector recto 47"/>
            <p:cNvCxnSpPr/>
            <p:nvPr/>
          </p:nvCxnSpPr>
          <p:spPr>
            <a:xfrm rot="16200000" flipH="1">
              <a:off x="4694441" y="2375227"/>
              <a:ext cx="885449" cy="495329"/>
            </a:xfrm>
            <a:prstGeom prst="line">
              <a:avLst/>
            </a:prstGeom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29"/>
          <p:cNvGrpSpPr>
            <a:grpSpLocks/>
          </p:cNvGrpSpPr>
          <p:nvPr/>
        </p:nvGrpSpPr>
        <p:grpSpPr bwMode="auto">
          <a:xfrm>
            <a:off x="4819650" y="1731963"/>
            <a:ext cx="409575" cy="506412"/>
            <a:chOff x="2972" y="1795"/>
            <a:chExt cx="258" cy="319"/>
          </a:xfrm>
        </p:grpSpPr>
        <p:sp>
          <p:nvSpPr>
            <p:cNvPr id="46" name="Text Box 30"/>
            <p:cNvSpPr txBox="1">
              <a:spLocks noChangeArrowheads="1"/>
            </p:cNvSpPr>
            <p:nvPr/>
          </p:nvSpPr>
          <p:spPr bwMode="auto">
            <a:xfrm>
              <a:off x="2972" y="1795"/>
              <a:ext cx="2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 dirty="0">
                  <a:latin typeface="Times New Roman" charset="0"/>
                </a:rPr>
                <a:t>M</a:t>
              </a:r>
            </a:p>
          </p:txBody>
        </p:sp>
        <p:sp>
          <p:nvSpPr>
            <p:cNvPr id="47" name="Oval 31"/>
            <p:cNvSpPr>
              <a:spLocks noChangeArrowheads="1"/>
            </p:cNvSpPr>
            <p:nvPr/>
          </p:nvSpPr>
          <p:spPr bwMode="auto">
            <a:xfrm>
              <a:off x="2994" y="205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50" name="CuadroTexto 49"/>
          <p:cNvSpPr txBox="1"/>
          <p:nvPr/>
        </p:nvSpPr>
        <p:spPr>
          <a:xfrm>
            <a:off x="6405026" y="207010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latin typeface="Times New Roman"/>
                <a:cs typeface="Times New Roman"/>
              </a:rPr>
              <a:t>M’</a:t>
            </a:r>
            <a:r>
              <a:rPr lang="es-ES_tradnl" dirty="0">
                <a:latin typeface="Times New Roman"/>
                <a:cs typeface="Times New Roman"/>
              </a:rPr>
              <a:t> = [ </a:t>
            </a:r>
            <a:r>
              <a:rPr lang="es-ES_tradnl" i="1" dirty="0">
                <a:latin typeface="Times New Roman"/>
                <a:cs typeface="Times New Roman"/>
              </a:rPr>
              <a:t>X’  Y’  Z’  </a:t>
            </a:r>
            <a:r>
              <a:rPr lang="es-ES_tradnl" dirty="0">
                <a:latin typeface="Times New Roman"/>
                <a:cs typeface="Times New Roman"/>
              </a:rPr>
              <a:t>1 ]</a:t>
            </a:r>
            <a:r>
              <a:rPr lang="es-ES_tradnl" baseline="30000" dirty="0">
                <a:latin typeface="+mj-lt"/>
                <a:cs typeface="Times New Roman"/>
              </a:rPr>
              <a:t>T</a:t>
            </a:r>
            <a:endParaRPr lang="es-ES_tradnl" b="1" baseline="30000" dirty="0">
              <a:latin typeface="+mj-lt"/>
              <a:cs typeface="Times New Roman"/>
            </a:endParaRPr>
          </a:p>
        </p:txBody>
      </p:sp>
      <p:grpSp>
        <p:nvGrpSpPr>
          <p:cNvPr id="55" name="Agrupar 54"/>
          <p:cNvGrpSpPr/>
          <p:nvPr/>
        </p:nvGrpSpPr>
        <p:grpSpPr>
          <a:xfrm>
            <a:off x="3648072" y="1693363"/>
            <a:ext cx="4742352" cy="2201300"/>
            <a:chOff x="3648072" y="1693363"/>
            <a:chExt cx="4742352" cy="2201300"/>
          </a:xfrm>
        </p:grpSpPr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3648072" y="2167466"/>
              <a:ext cx="1245661" cy="172719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prstTxWarp prst="textNoShape">
                <a:avLst/>
              </a:prstTxWarp>
              <a:flatTx/>
            </a:bodyPr>
            <a:lstStyle/>
            <a:p>
              <a:endParaRPr lang="es-ES_tradnl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6472711" y="1693363"/>
              <a:ext cx="1917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b="1" dirty="0">
                  <a:latin typeface="Times New Roman"/>
                  <a:cs typeface="Times New Roman"/>
                </a:rPr>
                <a:t>M</a:t>
              </a:r>
              <a:r>
                <a:rPr lang="es-ES_tradnl" dirty="0">
                  <a:latin typeface="Times New Roman"/>
                  <a:cs typeface="Times New Roman"/>
                </a:rPr>
                <a:t> = [ </a:t>
              </a:r>
              <a:r>
                <a:rPr lang="es-ES_tradnl" i="1" dirty="0">
                  <a:latin typeface="Times New Roman"/>
                  <a:cs typeface="Times New Roman"/>
                </a:rPr>
                <a:t>X  Y  Z  </a:t>
              </a:r>
              <a:r>
                <a:rPr lang="es-ES_tradnl" dirty="0">
                  <a:latin typeface="Times New Roman"/>
                  <a:cs typeface="Times New Roman"/>
                </a:rPr>
                <a:t>1 ]</a:t>
              </a:r>
              <a:r>
                <a:rPr lang="es-ES_tradnl" baseline="30000" dirty="0">
                  <a:latin typeface="+mj-lt"/>
                  <a:cs typeface="Times New Roman"/>
                </a:rPr>
                <a:t>T</a:t>
              </a:r>
              <a:endParaRPr lang="es-ES_tradnl" b="1" baseline="30000" dirty="0">
                <a:latin typeface="+mj-lt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0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sp>
        <p:nvSpPr>
          <p:cNvPr id="1165318" name="Text Box 6"/>
          <p:cNvSpPr txBox="1">
            <a:spLocks noChangeArrowheads="1"/>
          </p:cNvSpPr>
          <p:nvPr/>
        </p:nvSpPr>
        <p:spPr bwMode="auto">
          <a:xfrm>
            <a:off x="4019550" y="4103688"/>
            <a:ext cx="373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X'</a:t>
            </a:r>
          </a:p>
        </p:txBody>
      </p:sp>
      <p:sp>
        <p:nvSpPr>
          <p:cNvPr id="1165319" name="Text Box 7"/>
          <p:cNvSpPr txBox="1">
            <a:spLocks noChangeArrowheads="1"/>
          </p:cNvSpPr>
          <p:nvPr/>
        </p:nvSpPr>
        <p:spPr bwMode="auto">
          <a:xfrm>
            <a:off x="4095750" y="15748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Z'</a:t>
            </a:r>
          </a:p>
        </p:txBody>
      </p:sp>
      <p:sp>
        <p:nvSpPr>
          <p:cNvPr id="1165320" name="Text Box 8"/>
          <p:cNvSpPr txBox="1">
            <a:spLocks noChangeArrowheads="1"/>
          </p:cNvSpPr>
          <p:nvPr/>
        </p:nvSpPr>
        <p:spPr bwMode="auto">
          <a:xfrm>
            <a:off x="5829300" y="2565400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Y'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648075" y="3127375"/>
            <a:ext cx="1085850" cy="762000"/>
            <a:chOff x="2202" y="1762"/>
            <a:chExt cx="684" cy="480"/>
          </a:xfrm>
        </p:grpSpPr>
        <p:sp>
          <p:nvSpPr>
            <p:cNvPr id="1165322" name="Rectangle 10"/>
            <p:cNvSpPr>
              <a:spLocks noChangeArrowheads="1"/>
            </p:cNvSpPr>
            <p:nvPr/>
          </p:nvSpPr>
          <p:spPr bwMode="auto">
            <a:xfrm>
              <a:off x="2202" y="1762"/>
              <a:ext cx="684" cy="48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prstTxWarp prst="textNoShape">
                <a:avLst/>
              </a:prstTxWarp>
              <a:flatTx/>
            </a:bodyPr>
            <a:lstStyle/>
            <a:p>
              <a:endParaRPr lang="es-ES_tradnl"/>
            </a:p>
          </p:txBody>
        </p:sp>
        <p:sp>
          <p:nvSpPr>
            <p:cNvPr id="1165323" name="Line 11"/>
            <p:cNvSpPr>
              <a:spLocks noChangeShapeType="1"/>
            </p:cNvSpPr>
            <p:nvPr/>
          </p:nvSpPr>
          <p:spPr bwMode="auto">
            <a:xfrm flipV="1">
              <a:off x="2328" y="1768"/>
              <a:ext cx="540" cy="35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65324" name="Text Box 12"/>
            <p:cNvSpPr txBox="1">
              <a:spLocks noChangeArrowheads="1"/>
            </p:cNvSpPr>
            <p:nvPr/>
          </p:nvSpPr>
          <p:spPr bwMode="auto">
            <a:xfrm>
              <a:off x="2460" y="1780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b="1">
                  <a:latin typeface="Times New Roman" charset="0"/>
                </a:rPr>
                <a:t>t</a:t>
              </a:r>
              <a:endParaRPr lang="es-ES_tradnl" i="1">
                <a:latin typeface="Times New Roman" charset="0"/>
              </a:endParaRPr>
            </a:p>
          </p:txBody>
        </p:sp>
      </p:grpSp>
      <p:sp>
        <p:nvSpPr>
          <p:cNvPr id="1165325" name="Line 13"/>
          <p:cNvSpPr>
            <a:spLocks noChangeShapeType="1"/>
          </p:cNvSpPr>
          <p:nvPr/>
        </p:nvSpPr>
        <p:spPr bwMode="auto">
          <a:xfrm rot="19851013" flipV="1">
            <a:off x="4330700" y="1647825"/>
            <a:ext cx="0" cy="1600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26" name="Line 14"/>
          <p:cNvSpPr>
            <a:spLocks noChangeShapeType="1"/>
          </p:cNvSpPr>
          <p:nvPr/>
        </p:nvSpPr>
        <p:spPr bwMode="auto">
          <a:xfrm rot="19851013" flipH="1">
            <a:off x="4102100" y="3306763"/>
            <a:ext cx="838200" cy="685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27" name="Line 15"/>
          <p:cNvSpPr>
            <a:spLocks noChangeShapeType="1"/>
          </p:cNvSpPr>
          <p:nvPr/>
        </p:nvSpPr>
        <p:spPr bwMode="auto">
          <a:xfrm rot="-1748987">
            <a:off x="4622800" y="2774950"/>
            <a:ext cx="15240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28" name="Line 16"/>
          <p:cNvSpPr>
            <a:spLocks noChangeShapeType="1"/>
          </p:cNvSpPr>
          <p:nvPr/>
        </p:nvSpPr>
        <p:spPr bwMode="auto">
          <a:xfrm flipV="1">
            <a:off x="3810000" y="212725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29" name="Line 17"/>
          <p:cNvSpPr>
            <a:spLocks noChangeShapeType="1"/>
          </p:cNvSpPr>
          <p:nvPr/>
        </p:nvSpPr>
        <p:spPr bwMode="auto">
          <a:xfrm>
            <a:off x="3810000" y="3727450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30" name="Line 18"/>
          <p:cNvSpPr>
            <a:spLocks noChangeShapeType="1"/>
          </p:cNvSpPr>
          <p:nvPr/>
        </p:nvSpPr>
        <p:spPr bwMode="auto">
          <a:xfrm flipH="1">
            <a:off x="3057525" y="3727450"/>
            <a:ext cx="75247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65331" name="Text Box 19"/>
          <p:cNvSpPr txBox="1">
            <a:spLocks noChangeArrowheads="1"/>
          </p:cNvSpPr>
          <p:nvPr/>
        </p:nvSpPr>
        <p:spPr bwMode="auto">
          <a:xfrm>
            <a:off x="2743200" y="4351338"/>
            <a:ext cx="466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X</a:t>
            </a:r>
          </a:p>
        </p:txBody>
      </p:sp>
      <p:sp>
        <p:nvSpPr>
          <p:cNvPr id="1165332" name="Text Box 20"/>
          <p:cNvSpPr txBox="1">
            <a:spLocks noChangeArrowheads="1"/>
          </p:cNvSpPr>
          <p:nvPr/>
        </p:nvSpPr>
        <p:spPr bwMode="auto">
          <a:xfrm>
            <a:off x="5334000" y="3575050"/>
            <a:ext cx="396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Y</a:t>
            </a:r>
          </a:p>
        </p:txBody>
      </p:sp>
      <p:sp>
        <p:nvSpPr>
          <p:cNvPr id="1165333" name="Text Box 21"/>
          <p:cNvSpPr txBox="1">
            <a:spLocks noChangeArrowheads="1"/>
          </p:cNvSpPr>
          <p:nvPr/>
        </p:nvSpPr>
        <p:spPr bwMode="auto">
          <a:xfrm>
            <a:off x="3429000" y="2127250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Z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 rot="-1861729">
            <a:off x="3912560" y="1641847"/>
            <a:ext cx="2038350" cy="2330450"/>
            <a:chOff x="1890" y="1308"/>
            <a:chExt cx="1284" cy="1468"/>
          </a:xfrm>
        </p:grpSpPr>
        <p:sp>
          <p:nvSpPr>
            <p:cNvPr id="1165335" name="Arco 23"/>
            <p:cNvSpPr>
              <a:spLocks/>
            </p:cNvSpPr>
            <p:nvPr/>
          </p:nvSpPr>
          <p:spPr bwMode="auto">
            <a:xfrm rot="10800000" flipV="1">
              <a:off x="1890" y="2290"/>
              <a:ext cx="304" cy="27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8847 w 43200"/>
                <a:gd name="T1" fmla="*/ 41948 h 43200"/>
                <a:gd name="T2" fmla="*/ 43200 w 43200"/>
                <a:gd name="T3" fmla="*/ 21599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8846" y="41947"/>
                  </a:moveTo>
                  <a:cubicBezTo>
                    <a:pt x="26520" y="42776"/>
                    <a:pt x="24069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8" y="0"/>
                    <a:pt x="43199" y="9670"/>
                    <a:pt x="43199" y="21599"/>
                  </a:cubicBezTo>
                </a:path>
                <a:path w="43200" h="43200" stroke="0" extrusionOk="0">
                  <a:moveTo>
                    <a:pt x="28846" y="41947"/>
                  </a:moveTo>
                  <a:cubicBezTo>
                    <a:pt x="26520" y="42776"/>
                    <a:pt x="24069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8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7150">
              <a:solidFill>
                <a:srgbClr val="FF9900"/>
              </a:solidFill>
              <a:round/>
              <a:headEnd type="triangle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65336" name="Text Box 24"/>
            <p:cNvSpPr txBox="1">
              <a:spLocks noChangeArrowheads="1"/>
            </p:cNvSpPr>
            <p:nvPr/>
          </p:nvSpPr>
          <p:spPr bwMode="auto">
            <a:xfrm>
              <a:off x="2014" y="2488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 dirty="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 dirty="0">
                  <a:latin typeface="Times New Roman" charset="0"/>
                  <a:sym typeface="Symbol" charset="2"/>
                </a:rPr>
                <a:t>X</a:t>
              </a:r>
              <a:endParaRPr lang="es-ES_tradnl" sz="2400" dirty="0">
                <a:latin typeface="Times New Roman" charset="0"/>
              </a:endParaRPr>
            </a:p>
          </p:txBody>
        </p:sp>
        <p:sp>
          <p:nvSpPr>
            <p:cNvPr id="1165337" name="Text Box 25"/>
            <p:cNvSpPr txBox="1">
              <a:spLocks noChangeArrowheads="1"/>
            </p:cNvSpPr>
            <p:nvPr/>
          </p:nvSpPr>
          <p:spPr bwMode="auto">
            <a:xfrm>
              <a:off x="2848" y="1748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 dirty="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 dirty="0">
                  <a:latin typeface="Times New Roman" charset="0"/>
                  <a:sym typeface="Symbol" charset="2"/>
                </a:rPr>
                <a:t>Y</a:t>
              </a:r>
              <a:endParaRPr lang="es-ES_tradnl" sz="2400" dirty="0">
                <a:latin typeface="Times New Roman" charset="0"/>
              </a:endParaRPr>
            </a:p>
          </p:txBody>
        </p:sp>
        <p:sp>
          <p:nvSpPr>
            <p:cNvPr id="1165338" name="Text Box 26"/>
            <p:cNvSpPr txBox="1">
              <a:spLocks noChangeArrowheads="1"/>
            </p:cNvSpPr>
            <p:nvPr/>
          </p:nvSpPr>
          <p:spPr bwMode="auto">
            <a:xfrm>
              <a:off x="2010" y="1461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 dirty="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 dirty="0">
                  <a:latin typeface="Times New Roman" charset="0"/>
                  <a:sym typeface="Symbol" charset="2"/>
                </a:rPr>
                <a:t>Z</a:t>
              </a:r>
              <a:endParaRPr lang="es-ES_tradnl" sz="2400" dirty="0">
                <a:latin typeface="Times New Roman" charset="0"/>
              </a:endParaRPr>
            </a:p>
          </p:txBody>
        </p:sp>
        <p:sp>
          <p:nvSpPr>
            <p:cNvPr id="1165339" name="Arco 27"/>
            <p:cNvSpPr>
              <a:spLocks/>
            </p:cNvSpPr>
            <p:nvPr/>
          </p:nvSpPr>
          <p:spPr bwMode="auto">
            <a:xfrm rot="10800000" flipH="1" flipV="1">
              <a:off x="2788" y="2022"/>
              <a:ext cx="199" cy="27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1373 w 31373"/>
                <a:gd name="T1" fmla="*/ 40863 h 43200"/>
                <a:gd name="T2" fmla="*/ 27875 w 31373"/>
                <a:gd name="T3" fmla="*/ 932 h 43200"/>
                <a:gd name="T4" fmla="*/ 21600 w 3137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373" h="43200" fill="none" extrusionOk="0">
                  <a:moveTo>
                    <a:pt x="31372" y="40862"/>
                  </a:moveTo>
                  <a:cubicBezTo>
                    <a:pt x="28344" y="42399"/>
                    <a:pt x="24996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3726" y="0"/>
                    <a:pt x="25840" y="313"/>
                    <a:pt x="27875" y="931"/>
                  </a:cubicBezTo>
                </a:path>
                <a:path w="31373" h="43200" stroke="0" extrusionOk="0">
                  <a:moveTo>
                    <a:pt x="31372" y="40862"/>
                  </a:moveTo>
                  <a:cubicBezTo>
                    <a:pt x="28344" y="42399"/>
                    <a:pt x="24996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3726" y="0"/>
                    <a:pt x="25840" y="313"/>
                    <a:pt x="27875" y="93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7150">
              <a:solidFill>
                <a:srgbClr val="FF9900"/>
              </a:solidFill>
              <a:round/>
              <a:headEnd type="none" w="med" len="med"/>
              <a:tailEnd type="triangle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65340" name="Arco 28"/>
            <p:cNvSpPr>
              <a:spLocks/>
            </p:cNvSpPr>
            <p:nvPr/>
          </p:nvSpPr>
          <p:spPr bwMode="auto">
            <a:xfrm rot="10800000">
              <a:off x="2161" y="1308"/>
              <a:ext cx="304" cy="23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5228 w 43190"/>
                <a:gd name="T1" fmla="*/ 42239 h 42239"/>
                <a:gd name="T2" fmla="*/ 43190 w 43190"/>
                <a:gd name="T3" fmla="*/ 20930 h 42239"/>
                <a:gd name="T4" fmla="*/ 21600 w 43190"/>
                <a:gd name="T5" fmla="*/ 21600 h 42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0" h="42239" fill="none" extrusionOk="0">
                  <a:moveTo>
                    <a:pt x="15228" y="42238"/>
                  </a:moveTo>
                  <a:cubicBezTo>
                    <a:pt x="6174" y="39443"/>
                    <a:pt x="0" y="310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268" y="0"/>
                    <a:pt x="42827" y="9267"/>
                    <a:pt x="43189" y="20930"/>
                  </a:cubicBezTo>
                </a:path>
                <a:path w="43190" h="42239" stroke="0" extrusionOk="0">
                  <a:moveTo>
                    <a:pt x="15228" y="42238"/>
                  </a:moveTo>
                  <a:cubicBezTo>
                    <a:pt x="6174" y="39443"/>
                    <a:pt x="0" y="310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268" y="0"/>
                    <a:pt x="42827" y="9267"/>
                    <a:pt x="43189" y="2093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7150">
              <a:solidFill>
                <a:srgbClr val="FF9900"/>
              </a:solidFill>
              <a:round/>
              <a:headEnd type="none" w="med" len="med"/>
              <a:tailEnd type="triangle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819650" y="1731963"/>
            <a:ext cx="409575" cy="506412"/>
            <a:chOff x="2972" y="1795"/>
            <a:chExt cx="258" cy="319"/>
          </a:xfrm>
        </p:grpSpPr>
        <p:sp>
          <p:nvSpPr>
            <p:cNvPr id="1165342" name="Text Box 30"/>
            <p:cNvSpPr txBox="1">
              <a:spLocks noChangeArrowheads="1"/>
            </p:cNvSpPr>
            <p:nvPr/>
          </p:nvSpPr>
          <p:spPr bwMode="auto">
            <a:xfrm>
              <a:off x="2972" y="1795"/>
              <a:ext cx="2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latin typeface="Times New Roman" charset="0"/>
                </a:rPr>
                <a:t>M</a:t>
              </a:r>
            </a:p>
          </p:txBody>
        </p:sp>
        <p:sp>
          <p:nvSpPr>
            <p:cNvPr id="1165343" name="Oval 31"/>
            <p:cNvSpPr>
              <a:spLocks noChangeArrowheads="1"/>
            </p:cNvSpPr>
            <p:nvPr/>
          </p:nvSpPr>
          <p:spPr bwMode="auto">
            <a:xfrm>
              <a:off x="2994" y="205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100807" y="5001888"/>
            <a:ext cx="49834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Times"/>
                <a:cs typeface="Times"/>
              </a:rPr>
              <a:t> </a:t>
            </a:r>
            <a:r>
              <a:rPr lang="en-US" sz="3600" b="1" dirty="0">
                <a:latin typeface="Times"/>
                <a:cs typeface="Times"/>
              </a:rPr>
              <a:t>t</a:t>
            </a:r>
            <a:r>
              <a:rPr lang="en-US" sz="3600" i="1" dirty="0">
                <a:latin typeface="Times"/>
                <a:cs typeface="Times"/>
              </a:rPr>
              <a:t>=</a:t>
            </a:r>
            <a:r>
              <a:rPr lang="en-US" sz="3600" dirty="0">
                <a:latin typeface="Times"/>
                <a:cs typeface="Times"/>
              </a:rPr>
              <a:t>(</a:t>
            </a:r>
            <a:r>
              <a:rPr lang="en-US" sz="3600" i="1" dirty="0" err="1">
                <a:latin typeface="Times"/>
                <a:cs typeface="Times"/>
              </a:rPr>
              <a:t>t</a:t>
            </a:r>
            <a:r>
              <a:rPr lang="en-US" sz="3600" i="1" baseline="-25000" dirty="0" err="1">
                <a:latin typeface="Times"/>
                <a:cs typeface="Times"/>
              </a:rPr>
              <a:t>X</a:t>
            </a:r>
            <a:r>
              <a:rPr lang="en-US" sz="3600" i="1" dirty="0">
                <a:latin typeface="Times"/>
                <a:cs typeface="Times"/>
              </a:rPr>
              <a:t>, </a:t>
            </a:r>
            <a:r>
              <a:rPr lang="en-US" sz="3600" i="1" dirty="0" err="1">
                <a:latin typeface="Times"/>
                <a:cs typeface="Times"/>
              </a:rPr>
              <a:t>t</a:t>
            </a:r>
            <a:r>
              <a:rPr lang="en-US" sz="3600" i="1" baseline="-25000" dirty="0" err="1">
                <a:latin typeface="Times"/>
                <a:cs typeface="Times"/>
              </a:rPr>
              <a:t>Y</a:t>
            </a:r>
            <a:r>
              <a:rPr lang="en-US" sz="3600" i="1" dirty="0">
                <a:latin typeface="Times"/>
                <a:cs typeface="Times"/>
              </a:rPr>
              <a:t>, </a:t>
            </a:r>
            <a:r>
              <a:rPr lang="en-US" sz="3600" i="1" dirty="0" err="1">
                <a:latin typeface="Times"/>
                <a:cs typeface="Times"/>
              </a:rPr>
              <a:t>t</a:t>
            </a:r>
            <a:r>
              <a:rPr lang="en-US" sz="3600" i="1" baseline="-25000" dirty="0" err="1">
                <a:latin typeface="Times"/>
                <a:cs typeface="Times"/>
              </a:rPr>
              <a:t>Z</a:t>
            </a:r>
            <a:r>
              <a:rPr lang="en-US" sz="3600" dirty="0">
                <a:latin typeface="Times"/>
                <a:cs typeface="Times"/>
              </a:rPr>
              <a:t>)</a:t>
            </a:r>
            <a:r>
              <a:rPr lang="en-US" sz="3600" dirty="0">
                <a:latin typeface="Trebuchet MS"/>
                <a:cs typeface="Trebuchet MS"/>
              </a:rPr>
              <a:t>: Translation</a:t>
            </a:r>
          </a:p>
          <a:p>
            <a:r>
              <a:rPr lang="en-US" sz="3600" i="1" dirty="0">
                <a:latin typeface="Times"/>
                <a:cs typeface="Times"/>
              </a:rPr>
              <a:t>  </a:t>
            </a:r>
            <a:r>
              <a:rPr lang="en-US" sz="3600" i="1" dirty="0" err="1">
                <a:latin typeface="Times"/>
                <a:cs typeface="Times"/>
              </a:rPr>
              <a:t>ω</a:t>
            </a:r>
            <a:r>
              <a:rPr lang="en-US" sz="3600" i="1" baseline="-25000" dirty="0" err="1">
                <a:latin typeface="Times"/>
                <a:cs typeface="Times"/>
              </a:rPr>
              <a:t>X</a:t>
            </a:r>
            <a:r>
              <a:rPr lang="en-US" sz="3600" i="1" dirty="0">
                <a:latin typeface="Times"/>
                <a:cs typeface="Times"/>
              </a:rPr>
              <a:t>, </a:t>
            </a:r>
            <a:r>
              <a:rPr lang="en-US" sz="3600" i="1" dirty="0" err="1">
                <a:latin typeface="Times"/>
                <a:cs typeface="Times"/>
              </a:rPr>
              <a:t>ω</a:t>
            </a:r>
            <a:r>
              <a:rPr lang="en-US" sz="3600" i="1" baseline="-25000" dirty="0" err="1">
                <a:latin typeface="Times"/>
                <a:cs typeface="Times"/>
              </a:rPr>
              <a:t>Y</a:t>
            </a:r>
            <a:r>
              <a:rPr lang="en-US" sz="3600" i="1" dirty="0">
                <a:latin typeface="Times"/>
                <a:cs typeface="Times"/>
              </a:rPr>
              <a:t>, </a:t>
            </a:r>
            <a:r>
              <a:rPr lang="en-US" sz="3600" i="1" dirty="0" err="1">
                <a:latin typeface="Times"/>
                <a:cs typeface="Times"/>
              </a:rPr>
              <a:t>ω</a:t>
            </a:r>
            <a:r>
              <a:rPr lang="en-US" sz="3600" i="1" baseline="-25000" dirty="0" err="1">
                <a:latin typeface="Times"/>
                <a:cs typeface="Times"/>
              </a:rPr>
              <a:t>Z</a:t>
            </a:r>
            <a:r>
              <a:rPr lang="en-US" sz="3600" dirty="0">
                <a:latin typeface="Trebuchet MS"/>
                <a:cs typeface="Trebuchet MS"/>
              </a:rPr>
              <a:t>: Rotation</a:t>
            </a:r>
          </a:p>
          <a:p>
            <a:endParaRPr lang="en-US" sz="3600" dirty="0">
              <a:latin typeface="Trebuchet MS"/>
              <a:cs typeface="Trebuchet MS"/>
            </a:endParaRPr>
          </a:p>
          <a:p>
            <a:endParaRPr lang="en-US" sz="3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2340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sp>
        <p:nvSpPr>
          <p:cNvPr id="1177630" name="Text Box 30"/>
          <p:cNvSpPr txBox="1">
            <a:spLocks noChangeArrowheads="1"/>
          </p:cNvSpPr>
          <p:nvPr/>
        </p:nvSpPr>
        <p:spPr bwMode="auto">
          <a:xfrm>
            <a:off x="3803650" y="3443288"/>
            <a:ext cx="373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X'</a:t>
            </a:r>
          </a:p>
        </p:txBody>
      </p:sp>
      <p:sp>
        <p:nvSpPr>
          <p:cNvPr id="1177631" name="Text Box 31"/>
          <p:cNvSpPr txBox="1">
            <a:spLocks noChangeArrowheads="1"/>
          </p:cNvSpPr>
          <p:nvPr/>
        </p:nvSpPr>
        <p:spPr bwMode="auto">
          <a:xfrm>
            <a:off x="4794250" y="7874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Z'</a:t>
            </a:r>
          </a:p>
        </p:txBody>
      </p:sp>
      <p:sp>
        <p:nvSpPr>
          <p:cNvPr id="1177632" name="Text Box 32"/>
          <p:cNvSpPr txBox="1">
            <a:spLocks noChangeArrowheads="1"/>
          </p:cNvSpPr>
          <p:nvPr/>
        </p:nvSpPr>
        <p:spPr bwMode="auto">
          <a:xfrm>
            <a:off x="6235700" y="2514600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Y'</a:t>
            </a:r>
          </a:p>
        </p:txBody>
      </p:sp>
      <p:grpSp>
        <p:nvGrpSpPr>
          <p:cNvPr id="1177633" name="Group 33"/>
          <p:cNvGrpSpPr>
            <a:grpSpLocks/>
          </p:cNvGrpSpPr>
          <p:nvPr/>
        </p:nvGrpSpPr>
        <p:grpSpPr bwMode="auto">
          <a:xfrm>
            <a:off x="3648075" y="2670175"/>
            <a:ext cx="1085850" cy="762000"/>
            <a:chOff x="2202" y="1762"/>
            <a:chExt cx="684" cy="480"/>
          </a:xfrm>
        </p:grpSpPr>
        <p:sp>
          <p:nvSpPr>
            <p:cNvPr id="1177634" name="Rectangle 34"/>
            <p:cNvSpPr>
              <a:spLocks noChangeArrowheads="1"/>
            </p:cNvSpPr>
            <p:nvPr/>
          </p:nvSpPr>
          <p:spPr bwMode="auto">
            <a:xfrm>
              <a:off x="2202" y="1762"/>
              <a:ext cx="684" cy="48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prstTxWarp prst="textNoShape">
                <a:avLst/>
              </a:prstTxWarp>
              <a:flatTx/>
            </a:bodyPr>
            <a:lstStyle/>
            <a:p>
              <a:endParaRPr lang="es-ES_tradnl"/>
            </a:p>
          </p:txBody>
        </p:sp>
        <p:sp>
          <p:nvSpPr>
            <p:cNvPr id="1177635" name="Line 35"/>
            <p:cNvSpPr>
              <a:spLocks noChangeShapeType="1"/>
            </p:cNvSpPr>
            <p:nvPr/>
          </p:nvSpPr>
          <p:spPr bwMode="auto">
            <a:xfrm flipV="1">
              <a:off x="2328" y="1768"/>
              <a:ext cx="540" cy="35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77636" name="Text Box 36"/>
            <p:cNvSpPr txBox="1">
              <a:spLocks noChangeArrowheads="1"/>
            </p:cNvSpPr>
            <p:nvPr/>
          </p:nvSpPr>
          <p:spPr bwMode="auto">
            <a:xfrm>
              <a:off x="2460" y="1780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b="1">
                  <a:latin typeface="Times New Roman" charset="0"/>
                </a:rPr>
                <a:t>t</a:t>
              </a:r>
              <a:endParaRPr lang="es-ES_tradnl" i="1">
                <a:latin typeface="Times New Roman" charset="0"/>
              </a:endParaRPr>
            </a:p>
          </p:txBody>
        </p:sp>
      </p:grpSp>
      <p:grpSp>
        <p:nvGrpSpPr>
          <p:cNvPr id="1177637" name="Group 37"/>
          <p:cNvGrpSpPr>
            <a:grpSpLocks/>
          </p:cNvGrpSpPr>
          <p:nvPr/>
        </p:nvGrpSpPr>
        <p:grpSpPr bwMode="auto">
          <a:xfrm>
            <a:off x="3057525" y="1670050"/>
            <a:ext cx="2276475" cy="2352675"/>
            <a:chOff x="1926" y="1340"/>
            <a:chExt cx="1434" cy="1482"/>
          </a:xfrm>
        </p:grpSpPr>
        <p:sp>
          <p:nvSpPr>
            <p:cNvPr id="1177638" name="Line 38"/>
            <p:cNvSpPr>
              <a:spLocks noChangeShapeType="1"/>
            </p:cNvSpPr>
            <p:nvPr/>
          </p:nvSpPr>
          <p:spPr bwMode="auto">
            <a:xfrm flipV="1">
              <a:off x="2400" y="1340"/>
              <a:ext cx="0" cy="10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77639" name="Line 39"/>
            <p:cNvSpPr>
              <a:spLocks noChangeShapeType="1"/>
            </p:cNvSpPr>
            <p:nvPr/>
          </p:nvSpPr>
          <p:spPr bwMode="auto">
            <a:xfrm>
              <a:off x="2400" y="2348"/>
              <a:ext cx="9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77640" name="Line 40"/>
            <p:cNvSpPr>
              <a:spLocks noChangeShapeType="1"/>
            </p:cNvSpPr>
            <p:nvPr/>
          </p:nvSpPr>
          <p:spPr bwMode="auto">
            <a:xfrm flipH="1">
              <a:off x="1926" y="2348"/>
              <a:ext cx="474" cy="47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177641" name="Text Box 41"/>
          <p:cNvSpPr txBox="1">
            <a:spLocks noChangeArrowheads="1"/>
          </p:cNvSpPr>
          <p:nvPr/>
        </p:nvSpPr>
        <p:spPr bwMode="auto">
          <a:xfrm>
            <a:off x="2743200" y="3894138"/>
            <a:ext cx="466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X</a:t>
            </a:r>
          </a:p>
        </p:txBody>
      </p:sp>
      <p:sp>
        <p:nvSpPr>
          <p:cNvPr id="1177642" name="Text Box 42"/>
          <p:cNvSpPr txBox="1">
            <a:spLocks noChangeArrowheads="1"/>
          </p:cNvSpPr>
          <p:nvPr/>
        </p:nvSpPr>
        <p:spPr bwMode="auto">
          <a:xfrm>
            <a:off x="5334000" y="3117850"/>
            <a:ext cx="396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Y</a:t>
            </a:r>
          </a:p>
        </p:txBody>
      </p:sp>
      <p:sp>
        <p:nvSpPr>
          <p:cNvPr id="1177643" name="Text Box 43"/>
          <p:cNvSpPr txBox="1">
            <a:spLocks noChangeArrowheads="1"/>
          </p:cNvSpPr>
          <p:nvPr/>
        </p:nvSpPr>
        <p:spPr bwMode="auto">
          <a:xfrm>
            <a:off x="3429000" y="1670050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Z</a:t>
            </a:r>
          </a:p>
        </p:txBody>
      </p:sp>
      <p:grpSp>
        <p:nvGrpSpPr>
          <p:cNvPr id="1177644" name="Group 44"/>
          <p:cNvGrpSpPr>
            <a:grpSpLocks/>
          </p:cNvGrpSpPr>
          <p:nvPr/>
        </p:nvGrpSpPr>
        <p:grpSpPr bwMode="auto">
          <a:xfrm>
            <a:off x="5162550" y="1490663"/>
            <a:ext cx="409575" cy="506412"/>
            <a:chOff x="2972" y="1795"/>
            <a:chExt cx="258" cy="319"/>
          </a:xfrm>
        </p:grpSpPr>
        <p:sp>
          <p:nvSpPr>
            <p:cNvPr id="1177645" name="Text Box 45"/>
            <p:cNvSpPr txBox="1">
              <a:spLocks noChangeArrowheads="1"/>
            </p:cNvSpPr>
            <p:nvPr/>
          </p:nvSpPr>
          <p:spPr bwMode="auto">
            <a:xfrm>
              <a:off x="2972" y="1795"/>
              <a:ext cx="2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latin typeface="Times New Roman" charset="0"/>
                </a:rPr>
                <a:t>M</a:t>
              </a:r>
            </a:p>
          </p:txBody>
        </p:sp>
        <p:sp>
          <p:nvSpPr>
            <p:cNvPr id="1177646" name="Oval 46"/>
            <p:cNvSpPr>
              <a:spLocks noChangeArrowheads="1"/>
            </p:cNvSpPr>
            <p:nvPr/>
          </p:nvSpPr>
          <p:spPr bwMode="auto">
            <a:xfrm>
              <a:off x="2994" y="205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77647" name="Group 47"/>
          <p:cNvGrpSpPr>
            <a:grpSpLocks/>
          </p:cNvGrpSpPr>
          <p:nvPr/>
        </p:nvGrpSpPr>
        <p:grpSpPr bwMode="auto">
          <a:xfrm>
            <a:off x="3997325" y="1073150"/>
            <a:ext cx="2276475" cy="2352675"/>
            <a:chOff x="1926" y="1340"/>
            <a:chExt cx="1434" cy="1482"/>
          </a:xfrm>
        </p:grpSpPr>
        <p:sp>
          <p:nvSpPr>
            <p:cNvPr id="1177648" name="Line 48"/>
            <p:cNvSpPr>
              <a:spLocks noChangeShapeType="1"/>
            </p:cNvSpPr>
            <p:nvPr/>
          </p:nvSpPr>
          <p:spPr bwMode="auto">
            <a:xfrm flipV="1">
              <a:off x="2400" y="1340"/>
              <a:ext cx="0" cy="100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77649" name="Line 49"/>
            <p:cNvSpPr>
              <a:spLocks noChangeShapeType="1"/>
            </p:cNvSpPr>
            <p:nvPr/>
          </p:nvSpPr>
          <p:spPr bwMode="auto">
            <a:xfrm>
              <a:off x="2400" y="2348"/>
              <a:ext cx="96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77650" name="Line 50"/>
            <p:cNvSpPr>
              <a:spLocks noChangeShapeType="1"/>
            </p:cNvSpPr>
            <p:nvPr/>
          </p:nvSpPr>
          <p:spPr bwMode="auto">
            <a:xfrm flipH="1">
              <a:off x="1926" y="2348"/>
              <a:ext cx="474" cy="47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aphicFrame>
        <p:nvGraphicFramePr>
          <p:cNvPr id="1177651" name="Object 51"/>
          <p:cNvGraphicFramePr>
            <a:graphicFrameLocks noChangeAspect="1"/>
          </p:cNvGraphicFramePr>
          <p:nvPr/>
        </p:nvGraphicFramePr>
        <p:xfrm>
          <a:off x="965200" y="4635500"/>
          <a:ext cx="18637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cuación" r:id="rId4" imgW="939600" imgH="711000" progId="Equation.3">
                  <p:embed/>
                </p:oleObj>
              </mc:Choice>
              <mc:Fallback>
                <p:oleObj name="Ecuación" r:id="rId4" imgW="939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635500"/>
                        <a:ext cx="1863725" cy="1409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2" name="Object 52"/>
          <p:cNvGraphicFramePr>
            <a:graphicFrameLocks noChangeAspect="1"/>
          </p:cNvGraphicFramePr>
          <p:nvPr/>
        </p:nvGraphicFramePr>
        <p:xfrm>
          <a:off x="4946650" y="4421188"/>
          <a:ext cx="324802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6" imgW="1638000" imgH="914400" progId="Equation.3">
                  <p:embed/>
                </p:oleObj>
              </mc:Choice>
              <mc:Fallback>
                <p:oleObj name="Equation" r:id="rId6" imgW="1638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4421188"/>
                        <a:ext cx="3248025" cy="1812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3" name="Rectangle 53"/>
          <p:cNvSpPr>
            <a:spLocks noChangeArrowheads="1"/>
          </p:cNvSpPr>
          <p:nvPr/>
        </p:nvSpPr>
        <p:spPr bwMode="auto">
          <a:xfrm>
            <a:off x="5492750" y="1858963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latin typeface="Times New Roman" charset="0"/>
              </a:rPr>
              <a:t>(X',Y',Z')</a:t>
            </a:r>
            <a:endParaRPr lang="es-ES" sz="2000" i="1">
              <a:latin typeface="Times New Roman" charset="0"/>
            </a:endParaRPr>
          </a:p>
        </p:txBody>
      </p:sp>
      <p:sp>
        <p:nvSpPr>
          <p:cNvPr id="1177654" name="Line 54"/>
          <p:cNvSpPr>
            <a:spLocks noChangeShapeType="1"/>
          </p:cNvSpPr>
          <p:nvPr/>
        </p:nvSpPr>
        <p:spPr bwMode="auto">
          <a:xfrm>
            <a:off x="3238500" y="5372100"/>
            <a:ext cx="1028700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7655" name="Rectangle 55"/>
          <p:cNvSpPr>
            <a:spLocks noChangeArrowheads="1"/>
          </p:cNvSpPr>
          <p:nvPr/>
        </p:nvSpPr>
        <p:spPr bwMode="auto">
          <a:xfrm>
            <a:off x="0" y="749300"/>
            <a:ext cx="21518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/>
              <a:t>3D </a:t>
            </a:r>
            <a:r>
              <a:rPr lang="es-ES" sz="2400" dirty="0" err="1"/>
              <a:t>Translation</a:t>
            </a:r>
            <a:r>
              <a:rPr lang="es-E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9097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17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sp>
        <p:nvSpPr>
          <p:cNvPr id="1179678" name="Text Box 30"/>
          <p:cNvSpPr txBox="1">
            <a:spLocks noChangeArrowheads="1"/>
          </p:cNvSpPr>
          <p:nvPr/>
        </p:nvSpPr>
        <p:spPr bwMode="auto">
          <a:xfrm>
            <a:off x="4171950" y="4256088"/>
            <a:ext cx="373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X'</a:t>
            </a:r>
          </a:p>
        </p:txBody>
      </p:sp>
      <p:sp>
        <p:nvSpPr>
          <p:cNvPr id="1179679" name="Text Box 31"/>
          <p:cNvSpPr txBox="1">
            <a:spLocks noChangeArrowheads="1"/>
          </p:cNvSpPr>
          <p:nvPr/>
        </p:nvSpPr>
        <p:spPr bwMode="auto">
          <a:xfrm>
            <a:off x="4248150" y="17272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Z'</a:t>
            </a:r>
          </a:p>
        </p:txBody>
      </p:sp>
      <p:sp>
        <p:nvSpPr>
          <p:cNvPr id="1179680" name="Text Box 32"/>
          <p:cNvSpPr txBox="1">
            <a:spLocks noChangeArrowheads="1"/>
          </p:cNvSpPr>
          <p:nvPr/>
        </p:nvSpPr>
        <p:spPr bwMode="auto">
          <a:xfrm>
            <a:off x="5981700" y="2717800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Y'</a:t>
            </a:r>
          </a:p>
        </p:txBody>
      </p:sp>
      <p:sp>
        <p:nvSpPr>
          <p:cNvPr id="1179684" name="Line 36"/>
          <p:cNvSpPr>
            <a:spLocks noChangeShapeType="1"/>
          </p:cNvSpPr>
          <p:nvPr/>
        </p:nvSpPr>
        <p:spPr bwMode="auto">
          <a:xfrm rot="19851013" flipV="1">
            <a:off x="4483100" y="1800225"/>
            <a:ext cx="0" cy="1600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85" name="Line 37"/>
          <p:cNvSpPr>
            <a:spLocks noChangeShapeType="1"/>
          </p:cNvSpPr>
          <p:nvPr/>
        </p:nvSpPr>
        <p:spPr bwMode="auto">
          <a:xfrm rot="19851013" flipH="1">
            <a:off x="4254500" y="3459163"/>
            <a:ext cx="838200" cy="685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86" name="Line 38"/>
          <p:cNvSpPr>
            <a:spLocks noChangeShapeType="1"/>
          </p:cNvSpPr>
          <p:nvPr/>
        </p:nvSpPr>
        <p:spPr bwMode="auto">
          <a:xfrm rot="-1748987">
            <a:off x="4775200" y="2927350"/>
            <a:ext cx="15240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87" name="Line 39"/>
          <p:cNvSpPr>
            <a:spLocks noChangeShapeType="1"/>
          </p:cNvSpPr>
          <p:nvPr/>
        </p:nvSpPr>
        <p:spPr bwMode="auto">
          <a:xfrm flipV="1">
            <a:off x="3962400" y="227965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88" name="Line 40"/>
          <p:cNvSpPr>
            <a:spLocks noChangeShapeType="1"/>
          </p:cNvSpPr>
          <p:nvPr/>
        </p:nvSpPr>
        <p:spPr bwMode="auto">
          <a:xfrm>
            <a:off x="3962400" y="3879850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89" name="Line 41"/>
          <p:cNvSpPr>
            <a:spLocks noChangeShapeType="1"/>
          </p:cNvSpPr>
          <p:nvPr/>
        </p:nvSpPr>
        <p:spPr bwMode="auto">
          <a:xfrm flipH="1">
            <a:off x="3209925" y="3879850"/>
            <a:ext cx="75247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90" name="Text Box 42"/>
          <p:cNvSpPr txBox="1">
            <a:spLocks noChangeArrowheads="1"/>
          </p:cNvSpPr>
          <p:nvPr/>
        </p:nvSpPr>
        <p:spPr bwMode="auto">
          <a:xfrm>
            <a:off x="2895600" y="4503738"/>
            <a:ext cx="466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X</a:t>
            </a:r>
          </a:p>
        </p:txBody>
      </p:sp>
      <p:sp>
        <p:nvSpPr>
          <p:cNvPr id="1179691" name="Text Box 43"/>
          <p:cNvSpPr txBox="1">
            <a:spLocks noChangeArrowheads="1"/>
          </p:cNvSpPr>
          <p:nvPr/>
        </p:nvSpPr>
        <p:spPr bwMode="auto">
          <a:xfrm>
            <a:off x="5486400" y="3727450"/>
            <a:ext cx="396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Y</a:t>
            </a:r>
          </a:p>
        </p:txBody>
      </p:sp>
      <p:sp>
        <p:nvSpPr>
          <p:cNvPr id="1179692" name="Text Box 44"/>
          <p:cNvSpPr txBox="1">
            <a:spLocks noChangeArrowheads="1"/>
          </p:cNvSpPr>
          <p:nvPr/>
        </p:nvSpPr>
        <p:spPr bwMode="auto">
          <a:xfrm>
            <a:off x="3581400" y="2279650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Z</a:t>
            </a:r>
          </a:p>
        </p:txBody>
      </p:sp>
      <p:sp>
        <p:nvSpPr>
          <p:cNvPr id="1179693" name="Arco 45"/>
          <p:cNvSpPr>
            <a:spLocks/>
          </p:cNvSpPr>
          <p:nvPr/>
        </p:nvSpPr>
        <p:spPr bwMode="auto">
          <a:xfrm rot="8938271" flipV="1">
            <a:off x="4491038" y="3665538"/>
            <a:ext cx="482600" cy="4349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8847 w 43200"/>
              <a:gd name="T1" fmla="*/ 41948 h 43200"/>
              <a:gd name="T2" fmla="*/ 43200 w 43200"/>
              <a:gd name="T3" fmla="*/ 2159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8846" y="41947"/>
                </a:moveTo>
                <a:cubicBezTo>
                  <a:pt x="26520" y="42776"/>
                  <a:pt x="24069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8" y="0"/>
                  <a:pt x="43199" y="9670"/>
                  <a:pt x="43199" y="21599"/>
                </a:cubicBezTo>
              </a:path>
              <a:path w="43200" h="43200" stroke="0" extrusionOk="0">
                <a:moveTo>
                  <a:pt x="28846" y="41947"/>
                </a:moveTo>
                <a:cubicBezTo>
                  <a:pt x="26520" y="42776"/>
                  <a:pt x="24069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8" y="0"/>
                  <a:pt x="43199" y="9670"/>
                  <a:pt x="43199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94" name="Text Box 46"/>
          <p:cNvSpPr txBox="1">
            <a:spLocks noChangeArrowheads="1"/>
          </p:cNvSpPr>
          <p:nvPr/>
        </p:nvSpPr>
        <p:spPr bwMode="auto">
          <a:xfrm rot="-1861729">
            <a:off x="4946650" y="36449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400">
                <a:latin typeface="Times New Roman" charset="0"/>
                <a:sym typeface="Symbol" charset="2"/>
              </a:rPr>
              <a:t></a:t>
            </a:r>
            <a:r>
              <a:rPr lang="es-ES_tradnl" sz="2400" i="1" baseline="-25000">
                <a:latin typeface="Times New Roman" charset="0"/>
                <a:sym typeface="Symbol" charset="2"/>
              </a:rPr>
              <a:t>X</a:t>
            </a:r>
            <a:endParaRPr lang="es-ES_tradnl" sz="2400">
              <a:latin typeface="Times New Roman" charset="0"/>
            </a:endParaRPr>
          </a:p>
        </p:txBody>
      </p:sp>
      <p:sp>
        <p:nvSpPr>
          <p:cNvPr id="1179695" name="Text Box 47"/>
          <p:cNvSpPr txBox="1">
            <a:spLocks noChangeArrowheads="1"/>
          </p:cNvSpPr>
          <p:nvPr/>
        </p:nvSpPr>
        <p:spPr bwMode="auto">
          <a:xfrm rot="-1861729">
            <a:off x="5684838" y="1990725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400">
                <a:latin typeface="Times New Roman" charset="0"/>
                <a:sym typeface="Symbol" charset="2"/>
              </a:rPr>
              <a:t></a:t>
            </a:r>
            <a:r>
              <a:rPr lang="es-ES_tradnl" sz="2400" i="1" baseline="-25000">
                <a:latin typeface="Times New Roman" charset="0"/>
                <a:sym typeface="Symbol" charset="2"/>
              </a:rPr>
              <a:t>Y</a:t>
            </a:r>
            <a:endParaRPr lang="es-ES_tradnl" sz="2400">
              <a:latin typeface="Times New Roman" charset="0"/>
            </a:endParaRPr>
          </a:p>
        </p:txBody>
      </p:sp>
      <p:sp>
        <p:nvSpPr>
          <p:cNvPr id="1179696" name="Text Box 48"/>
          <p:cNvSpPr txBox="1">
            <a:spLocks noChangeArrowheads="1"/>
          </p:cNvSpPr>
          <p:nvPr/>
        </p:nvSpPr>
        <p:spPr bwMode="auto">
          <a:xfrm rot="-1861729">
            <a:off x="3813175" y="2427288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400">
                <a:latin typeface="Times New Roman" charset="0"/>
                <a:sym typeface="Symbol" charset="2"/>
              </a:rPr>
              <a:t></a:t>
            </a:r>
            <a:r>
              <a:rPr lang="es-ES_tradnl" sz="2400" i="1" baseline="-25000">
                <a:latin typeface="Times New Roman" charset="0"/>
                <a:sym typeface="Symbol" charset="2"/>
              </a:rPr>
              <a:t>Z</a:t>
            </a:r>
            <a:endParaRPr lang="es-ES_tradnl" sz="2400">
              <a:latin typeface="Times New Roman" charset="0"/>
            </a:endParaRPr>
          </a:p>
        </p:txBody>
      </p:sp>
      <p:sp>
        <p:nvSpPr>
          <p:cNvPr id="1179697" name="Arco 49"/>
          <p:cNvSpPr>
            <a:spLocks/>
          </p:cNvSpPr>
          <p:nvPr/>
        </p:nvSpPr>
        <p:spPr bwMode="auto">
          <a:xfrm rot="8938271" flipH="1" flipV="1">
            <a:off x="5776913" y="2463800"/>
            <a:ext cx="315912" cy="4349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1373 w 31373"/>
              <a:gd name="T1" fmla="*/ 40863 h 43200"/>
              <a:gd name="T2" fmla="*/ 27875 w 31373"/>
              <a:gd name="T3" fmla="*/ 932 h 43200"/>
              <a:gd name="T4" fmla="*/ 21600 w 3137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373" h="43200" fill="none" extrusionOk="0">
                <a:moveTo>
                  <a:pt x="31372" y="40862"/>
                </a:moveTo>
                <a:cubicBezTo>
                  <a:pt x="28344" y="42399"/>
                  <a:pt x="24996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3726" y="0"/>
                  <a:pt x="25840" y="313"/>
                  <a:pt x="27875" y="931"/>
                </a:cubicBezTo>
              </a:path>
              <a:path w="31373" h="43200" stroke="0" extrusionOk="0">
                <a:moveTo>
                  <a:pt x="31372" y="40862"/>
                </a:moveTo>
                <a:cubicBezTo>
                  <a:pt x="28344" y="42399"/>
                  <a:pt x="24996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3726" y="0"/>
                  <a:pt x="25840" y="313"/>
                  <a:pt x="27875" y="931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rgbClr val="FF99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98" name="Arco 50"/>
          <p:cNvSpPr>
            <a:spLocks/>
          </p:cNvSpPr>
          <p:nvPr/>
        </p:nvSpPr>
        <p:spPr bwMode="auto">
          <a:xfrm rot="8938271">
            <a:off x="4038600" y="2112963"/>
            <a:ext cx="482600" cy="3683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5228 w 43190"/>
              <a:gd name="T1" fmla="*/ 42239 h 42239"/>
              <a:gd name="T2" fmla="*/ 43190 w 43190"/>
              <a:gd name="T3" fmla="*/ 20930 h 42239"/>
              <a:gd name="T4" fmla="*/ 21600 w 43190"/>
              <a:gd name="T5" fmla="*/ 21600 h 4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0" h="42239" fill="none" extrusionOk="0">
                <a:moveTo>
                  <a:pt x="15228" y="42238"/>
                </a:moveTo>
                <a:cubicBezTo>
                  <a:pt x="6174" y="39443"/>
                  <a:pt x="0" y="310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268" y="0"/>
                  <a:pt x="42827" y="9267"/>
                  <a:pt x="43189" y="20930"/>
                </a:cubicBezTo>
              </a:path>
              <a:path w="43190" h="42239" stroke="0" extrusionOk="0">
                <a:moveTo>
                  <a:pt x="15228" y="42238"/>
                </a:moveTo>
                <a:cubicBezTo>
                  <a:pt x="6174" y="39443"/>
                  <a:pt x="0" y="310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268" y="0"/>
                  <a:pt x="42827" y="9267"/>
                  <a:pt x="43189" y="20930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rgbClr val="FF99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99" name="Text Box 51"/>
          <p:cNvSpPr txBox="1">
            <a:spLocks noChangeArrowheads="1"/>
          </p:cNvSpPr>
          <p:nvPr/>
        </p:nvSpPr>
        <p:spPr bwMode="auto">
          <a:xfrm>
            <a:off x="4972050" y="1884363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latin typeface="Times New Roman" charset="0"/>
              </a:rPr>
              <a:t>M</a:t>
            </a:r>
          </a:p>
        </p:txBody>
      </p:sp>
      <p:sp>
        <p:nvSpPr>
          <p:cNvPr id="1179700" name="Oval 52"/>
          <p:cNvSpPr>
            <a:spLocks noChangeArrowheads="1"/>
          </p:cNvSpPr>
          <p:nvPr/>
        </p:nvSpPr>
        <p:spPr bwMode="auto">
          <a:xfrm>
            <a:off x="5006975" y="23018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701" name="Rectangle 53"/>
          <p:cNvSpPr>
            <a:spLocks noChangeArrowheads="1"/>
          </p:cNvSpPr>
          <p:nvPr/>
        </p:nvSpPr>
        <p:spPr bwMode="auto">
          <a:xfrm>
            <a:off x="152400" y="901700"/>
            <a:ext cx="17573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/>
              <a:t>3D </a:t>
            </a:r>
            <a:r>
              <a:rPr lang="es-ES" sz="2400" dirty="0" err="1"/>
              <a:t>Rotation</a:t>
            </a:r>
            <a:r>
              <a:rPr lang="es-ES" sz="2400" dirty="0"/>
              <a:t>:</a:t>
            </a:r>
          </a:p>
        </p:txBody>
      </p:sp>
      <p:grpSp>
        <p:nvGrpSpPr>
          <p:cNvPr id="1179703" name="Group 55"/>
          <p:cNvGrpSpPr>
            <a:grpSpLocks/>
          </p:cNvGrpSpPr>
          <p:nvPr/>
        </p:nvGrpSpPr>
        <p:grpSpPr bwMode="auto">
          <a:xfrm>
            <a:off x="3800475" y="3279775"/>
            <a:ext cx="1085850" cy="762000"/>
            <a:chOff x="2202" y="1762"/>
            <a:chExt cx="684" cy="480"/>
          </a:xfrm>
        </p:grpSpPr>
        <p:sp>
          <p:nvSpPr>
            <p:cNvPr id="1179704" name="Rectangle 56"/>
            <p:cNvSpPr>
              <a:spLocks noChangeArrowheads="1"/>
            </p:cNvSpPr>
            <p:nvPr/>
          </p:nvSpPr>
          <p:spPr bwMode="auto">
            <a:xfrm>
              <a:off x="2202" y="1762"/>
              <a:ext cx="684" cy="48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prstTxWarp prst="textNoShape">
                <a:avLst/>
              </a:prstTxWarp>
              <a:flatTx/>
            </a:bodyPr>
            <a:lstStyle/>
            <a:p>
              <a:endParaRPr lang="es-ES_tradnl"/>
            </a:p>
          </p:txBody>
        </p:sp>
        <p:sp>
          <p:nvSpPr>
            <p:cNvPr id="1179705" name="Line 57"/>
            <p:cNvSpPr>
              <a:spLocks noChangeShapeType="1"/>
            </p:cNvSpPr>
            <p:nvPr/>
          </p:nvSpPr>
          <p:spPr bwMode="auto">
            <a:xfrm flipV="1">
              <a:off x="2328" y="1768"/>
              <a:ext cx="540" cy="35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79706" name="Text Box 58"/>
            <p:cNvSpPr txBox="1">
              <a:spLocks noChangeArrowheads="1"/>
            </p:cNvSpPr>
            <p:nvPr/>
          </p:nvSpPr>
          <p:spPr bwMode="auto">
            <a:xfrm>
              <a:off x="2460" y="1780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b="1">
                  <a:latin typeface="Times New Roman" charset="0"/>
                </a:rPr>
                <a:t>t</a:t>
              </a:r>
              <a:endParaRPr lang="es-ES_tradnl" i="1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7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grpSp>
        <p:nvGrpSpPr>
          <p:cNvPr id="1181699" name="Group 3"/>
          <p:cNvGrpSpPr>
            <a:grpSpLocks/>
          </p:cNvGrpSpPr>
          <p:nvPr/>
        </p:nvGrpSpPr>
        <p:grpSpPr bwMode="auto">
          <a:xfrm>
            <a:off x="2846388" y="1225550"/>
            <a:ext cx="3278187" cy="2105025"/>
            <a:chOff x="145" y="580"/>
            <a:chExt cx="2065" cy="1326"/>
          </a:xfrm>
        </p:grpSpPr>
        <p:sp>
          <p:nvSpPr>
            <p:cNvPr id="1181700" name="Line 4"/>
            <p:cNvSpPr>
              <a:spLocks noChangeShapeType="1"/>
            </p:cNvSpPr>
            <p:nvPr/>
          </p:nvSpPr>
          <p:spPr bwMode="auto">
            <a:xfrm>
              <a:off x="762" y="1708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1701" name="Line 5"/>
            <p:cNvSpPr>
              <a:spLocks noChangeShapeType="1"/>
            </p:cNvSpPr>
            <p:nvPr/>
          </p:nvSpPr>
          <p:spPr bwMode="auto">
            <a:xfrm rot="16200000" flipV="1">
              <a:off x="258" y="1204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1702" name="Line 6"/>
            <p:cNvSpPr>
              <a:spLocks noChangeShapeType="1"/>
            </p:cNvSpPr>
            <p:nvPr/>
          </p:nvSpPr>
          <p:spPr bwMode="auto">
            <a:xfrm rot="-1718229">
              <a:off x="703" y="1466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1703" name="Line 7"/>
            <p:cNvSpPr>
              <a:spLocks noChangeShapeType="1"/>
            </p:cNvSpPr>
            <p:nvPr/>
          </p:nvSpPr>
          <p:spPr bwMode="auto">
            <a:xfrm rot="14481771" flipV="1">
              <a:off x="19" y="1265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1704" name="Oval 8"/>
            <p:cNvSpPr>
              <a:spLocks noChangeArrowheads="1"/>
            </p:cNvSpPr>
            <p:nvPr/>
          </p:nvSpPr>
          <p:spPr bwMode="auto">
            <a:xfrm>
              <a:off x="780" y="1618"/>
              <a:ext cx="162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1705" name="Text Box 9"/>
            <p:cNvSpPr txBox="1">
              <a:spLocks noChangeArrowheads="1"/>
            </p:cNvSpPr>
            <p:nvPr/>
          </p:nvSpPr>
          <p:spPr bwMode="auto">
            <a:xfrm>
              <a:off x="782" y="1497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</a:rPr>
                <a:t>.</a:t>
              </a:r>
              <a:endParaRPr lang="es-ES_tradnl" sz="2400" u="sng">
                <a:latin typeface="Times New Roman" charset="0"/>
              </a:endParaRPr>
            </a:p>
          </p:txBody>
        </p:sp>
        <p:sp>
          <p:nvSpPr>
            <p:cNvPr id="1181706" name="Text Box 10"/>
            <p:cNvSpPr txBox="1">
              <a:spLocks noChangeArrowheads="1"/>
            </p:cNvSpPr>
            <p:nvPr/>
          </p:nvSpPr>
          <p:spPr bwMode="auto">
            <a:xfrm>
              <a:off x="1813" y="1027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</a:t>
              </a:r>
            </a:p>
          </p:txBody>
        </p:sp>
        <p:sp>
          <p:nvSpPr>
            <p:cNvPr id="1181707" name="Text Box 11"/>
            <p:cNvSpPr txBox="1">
              <a:spLocks noChangeArrowheads="1"/>
            </p:cNvSpPr>
            <p:nvPr/>
          </p:nvSpPr>
          <p:spPr bwMode="auto">
            <a:xfrm>
              <a:off x="145" y="793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</a:t>
              </a:r>
            </a:p>
          </p:txBody>
        </p:sp>
        <p:sp>
          <p:nvSpPr>
            <p:cNvPr id="1181708" name="Text Box 12"/>
            <p:cNvSpPr txBox="1">
              <a:spLocks noChangeArrowheads="1"/>
            </p:cNvSpPr>
            <p:nvPr/>
          </p:nvSpPr>
          <p:spPr bwMode="auto">
            <a:xfrm>
              <a:off x="563" y="1645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Z'</a:t>
              </a:r>
            </a:p>
          </p:txBody>
        </p:sp>
        <p:sp>
          <p:nvSpPr>
            <p:cNvPr id="1181709" name="Text Box 13"/>
            <p:cNvSpPr txBox="1">
              <a:spLocks noChangeArrowheads="1"/>
            </p:cNvSpPr>
            <p:nvPr/>
          </p:nvSpPr>
          <p:spPr bwMode="auto">
            <a:xfrm>
              <a:off x="1958" y="1603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X’</a:t>
              </a:r>
            </a:p>
          </p:txBody>
        </p:sp>
        <p:sp>
          <p:nvSpPr>
            <p:cNvPr id="1181710" name="Text Box 14"/>
            <p:cNvSpPr txBox="1">
              <a:spLocks noChangeArrowheads="1"/>
            </p:cNvSpPr>
            <p:nvPr/>
          </p:nvSpPr>
          <p:spPr bwMode="auto">
            <a:xfrm>
              <a:off x="888" y="16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</a:t>
              </a:r>
            </a:p>
          </p:txBody>
        </p:sp>
        <p:sp>
          <p:nvSpPr>
            <p:cNvPr id="1181711" name="Text Box 15"/>
            <p:cNvSpPr txBox="1">
              <a:spLocks noChangeArrowheads="1"/>
            </p:cNvSpPr>
            <p:nvPr/>
          </p:nvSpPr>
          <p:spPr bwMode="auto">
            <a:xfrm>
              <a:off x="889" y="580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Y'</a:t>
              </a:r>
            </a:p>
          </p:txBody>
        </p:sp>
        <p:sp>
          <p:nvSpPr>
            <p:cNvPr id="1181712" name="Arco 16"/>
            <p:cNvSpPr>
              <a:spLocks/>
            </p:cNvSpPr>
            <p:nvPr/>
          </p:nvSpPr>
          <p:spPr bwMode="auto">
            <a:xfrm rot="10800000" flipV="1">
              <a:off x="1246" y="1517"/>
              <a:ext cx="147" cy="1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12 w 24723"/>
                <a:gd name="T1" fmla="*/ 26706 h 26706"/>
                <a:gd name="T2" fmla="*/ 24723 w 24723"/>
                <a:gd name="T3" fmla="*/ 227 h 26706"/>
                <a:gd name="T4" fmla="*/ 21600 w 24723"/>
                <a:gd name="T5" fmla="*/ 21600 h 26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23" h="26706" fill="none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</a:path>
                <a:path w="24723" h="26706" stroke="0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1713" name="Text Box 17"/>
            <p:cNvSpPr txBox="1">
              <a:spLocks noChangeArrowheads="1"/>
            </p:cNvSpPr>
            <p:nvPr/>
          </p:nvSpPr>
          <p:spPr bwMode="auto">
            <a:xfrm>
              <a:off x="1354" y="13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>
                  <a:latin typeface="Times New Roman" charset="0"/>
                  <a:sym typeface="Symbol" charset="2"/>
                </a:rPr>
                <a:t>Z</a:t>
              </a:r>
              <a:endParaRPr lang="es-ES_tradnl" sz="2400">
                <a:latin typeface="Times New Roman" charset="0"/>
              </a:endParaRPr>
            </a:p>
          </p:txBody>
        </p:sp>
      </p:grpSp>
      <p:pic>
        <p:nvPicPr>
          <p:cNvPr id="1181745" name="Picture 4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4141" y="3862388"/>
            <a:ext cx="5741988" cy="1093787"/>
          </a:xfrm>
          <a:prstGeom prst="rect">
            <a:avLst/>
          </a:prstGeom>
          <a:noFill/>
        </p:spPr>
      </p:pic>
      <p:sp>
        <p:nvSpPr>
          <p:cNvPr id="1181746" name="Rectangle 50"/>
          <p:cNvSpPr>
            <a:spLocks noChangeArrowheads="1"/>
          </p:cNvSpPr>
          <p:nvPr/>
        </p:nvSpPr>
        <p:spPr bwMode="auto">
          <a:xfrm>
            <a:off x="0" y="749300"/>
            <a:ext cx="2128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/>
              <a:t>Axis Z </a:t>
            </a:r>
            <a:r>
              <a:rPr lang="es-ES" sz="2400" dirty="0" err="1"/>
              <a:t>Rotation</a:t>
            </a:r>
            <a:r>
              <a:rPr lang="es-ES" sz="2400" dirty="0"/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1646155" y="3731818"/>
            <a:ext cx="1473701" cy="1348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grpSp>
        <p:nvGrpSpPr>
          <p:cNvPr id="1183762" name="Group 18"/>
          <p:cNvGrpSpPr>
            <a:grpSpLocks/>
          </p:cNvGrpSpPr>
          <p:nvPr/>
        </p:nvGrpSpPr>
        <p:grpSpPr bwMode="auto">
          <a:xfrm>
            <a:off x="3236913" y="1073150"/>
            <a:ext cx="3238500" cy="2105025"/>
            <a:chOff x="1943" y="580"/>
            <a:chExt cx="2040" cy="1326"/>
          </a:xfrm>
        </p:grpSpPr>
        <p:sp>
          <p:nvSpPr>
            <p:cNvPr id="1183763" name="Line 19"/>
            <p:cNvSpPr>
              <a:spLocks noChangeShapeType="1"/>
            </p:cNvSpPr>
            <p:nvPr/>
          </p:nvSpPr>
          <p:spPr bwMode="auto">
            <a:xfrm>
              <a:off x="2560" y="1708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3764" name="Line 20"/>
            <p:cNvSpPr>
              <a:spLocks noChangeShapeType="1"/>
            </p:cNvSpPr>
            <p:nvPr/>
          </p:nvSpPr>
          <p:spPr bwMode="auto">
            <a:xfrm rot="16200000" flipV="1">
              <a:off x="2056" y="1204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3765" name="Line 21"/>
            <p:cNvSpPr>
              <a:spLocks noChangeShapeType="1"/>
            </p:cNvSpPr>
            <p:nvPr/>
          </p:nvSpPr>
          <p:spPr bwMode="auto">
            <a:xfrm rot="-1718229">
              <a:off x="2501" y="1466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3766" name="Line 22"/>
            <p:cNvSpPr>
              <a:spLocks noChangeShapeType="1"/>
            </p:cNvSpPr>
            <p:nvPr/>
          </p:nvSpPr>
          <p:spPr bwMode="auto">
            <a:xfrm rot="14481771" flipV="1">
              <a:off x="1817" y="1265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3767" name="Oval 23"/>
            <p:cNvSpPr>
              <a:spLocks noChangeArrowheads="1"/>
            </p:cNvSpPr>
            <p:nvPr/>
          </p:nvSpPr>
          <p:spPr bwMode="auto">
            <a:xfrm>
              <a:off x="2578" y="1618"/>
              <a:ext cx="162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3768" name="Text Box 24"/>
            <p:cNvSpPr txBox="1">
              <a:spLocks noChangeArrowheads="1"/>
            </p:cNvSpPr>
            <p:nvPr/>
          </p:nvSpPr>
          <p:spPr bwMode="auto">
            <a:xfrm>
              <a:off x="2580" y="1497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</a:rPr>
                <a:t>.</a:t>
              </a:r>
              <a:endParaRPr lang="es-ES_tradnl" sz="2400" u="sng">
                <a:latin typeface="Times New Roman" charset="0"/>
              </a:endParaRPr>
            </a:p>
          </p:txBody>
        </p:sp>
        <p:sp>
          <p:nvSpPr>
            <p:cNvPr id="1183769" name="Text Box 25"/>
            <p:cNvSpPr txBox="1">
              <a:spLocks noChangeArrowheads="1"/>
            </p:cNvSpPr>
            <p:nvPr/>
          </p:nvSpPr>
          <p:spPr bwMode="auto">
            <a:xfrm>
              <a:off x="3611" y="1027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</a:t>
              </a:r>
            </a:p>
          </p:txBody>
        </p:sp>
        <p:sp>
          <p:nvSpPr>
            <p:cNvPr id="1183770" name="Text Box 26"/>
            <p:cNvSpPr txBox="1">
              <a:spLocks noChangeArrowheads="1"/>
            </p:cNvSpPr>
            <p:nvPr/>
          </p:nvSpPr>
          <p:spPr bwMode="auto">
            <a:xfrm>
              <a:off x="1943" y="793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</a:t>
              </a:r>
            </a:p>
          </p:txBody>
        </p:sp>
        <p:sp>
          <p:nvSpPr>
            <p:cNvPr id="1183771" name="Text Box 27"/>
            <p:cNvSpPr txBox="1">
              <a:spLocks noChangeArrowheads="1"/>
            </p:cNvSpPr>
            <p:nvPr/>
          </p:nvSpPr>
          <p:spPr bwMode="auto">
            <a:xfrm>
              <a:off x="2361" y="1645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Y'</a:t>
              </a:r>
            </a:p>
          </p:txBody>
        </p:sp>
        <p:sp>
          <p:nvSpPr>
            <p:cNvPr id="1183772" name="Text Box 28"/>
            <p:cNvSpPr txBox="1">
              <a:spLocks noChangeArrowheads="1"/>
            </p:cNvSpPr>
            <p:nvPr/>
          </p:nvSpPr>
          <p:spPr bwMode="auto">
            <a:xfrm>
              <a:off x="3756" y="160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Z'</a:t>
              </a:r>
            </a:p>
          </p:txBody>
        </p:sp>
        <p:sp>
          <p:nvSpPr>
            <p:cNvPr id="1183773" name="Text Box 29"/>
            <p:cNvSpPr txBox="1">
              <a:spLocks noChangeArrowheads="1"/>
            </p:cNvSpPr>
            <p:nvPr/>
          </p:nvSpPr>
          <p:spPr bwMode="auto">
            <a:xfrm>
              <a:off x="2686" y="16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</a:t>
              </a:r>
            </a:p>
          </p:txBody>
        </p:sp>
        <p:sp>
          <p:nvSpPr>
            <p:cNvPr id="1183774" name="Text Box 30"/>
            <p:cNvSpPr txBox="1">
              <a:spLocks noChangeArrowheads="1"/>
            </p:cNvSpPr>
            <p:nvPr/>
          </p:nvSpPr>
          <p:spPr bwMode="auto">
            <a:xfrm>
              <a:off x="2687" y="58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X'</a:t>
              </a:r>
            </a:p>
          </p:txBody>
        </p:sp>
        <p:sp>
          <p:nvSpPr>
            <p:cNvPr id="1183775" name="Arco 31"/>
            <p:cNvSpPr>
              <a:spLocks/>
            </p:cNvSpPr>
            <p:nvPr/>
          </p:nvSpPr>
          <p:spPr bwMode="auto">
            <a:xfrm rot="10800000" flipV="1">
              <a:off x="3044" y="1517"/>
              <a:ext cx="147" cy="1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12 w 24723"/>
                <a:gd name="T1" fmla="*/ 26706 h 26706"/>
                <a:gd name="T2" fmla="*/ 24723 w 24723"/>
                <a:gd name="T3" fmla="*/ 227 h 26706"/>
                <a:gd name="T4" fmla="*/ 21600 w 24723"/>
                <a:gd name="T5" fmla="*/ 21600 h 26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23" h="26706" fill="none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</a:path>
                <a:path w="24723" h="26706" stroke="0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3776" name="Text Box 32"/>
            <p:cNvSpPr txBox="1">
              <a:spLocks noChangeArrowheads="1"/>
            </p:cNvSpPr>
            <p:nvPr/>
          </p:nvSpPr>
          <p:spPr bwMode="auto">
            <a:xfrm>
              <a:off x="3152" y="13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>
                  <a:latin typeface="Times New Roman" charset="0"/>
                  <a:sym typeface="Symbol" charset="2"/>
                </a:rPr>
                <a:t>Y</a:t>
              </a:r>
              <a:endParaRPr lang="es-ES_tradnl" sz="2400">
                <a:latin typeface="Times New Roman" charset="0"/>
              </a:endParaRPr>
            </a:p>
          </p:txBody>
        </p:sp>
      </p:grpSp>
      <p:pic>
        <p:nvPicPr>
          <p:cNvPr id="1183793" name="Picture 4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5359" y="4022725"/>
            <a:ext cx="5221288" cy="1009650"/>
          </a:xfrm>
          <a:prstGeom prst="rect">
            <a:avLst/>
          </a:prstGeom>
          <a:noFill/>
        </p:spPr>
      </p:pic>
      <p:sp>
        <p:nvSpPr>
          <p:cNvPr id="1183794" name="Rectangle 50"/>
          <p:cNvSpPr>
            <a:spLocks noChangeArrowheads="1"/>
          </p:cNvSpPr>
          <p:nvPr/>
        </p:nvSpPr>
        <p:spPr bwMode="auto">
          <a:xfrm>
            <a:off x="0" y="749300"/>
            <a:ext cx="22035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/>
              <a:t> Axis Y </a:t>
            </a:r>
            <a:r>
              <a:rPr lang="es-ES" sz="2400" dirty="0" err="1"/>
              <a:t>Rotation</a:t>
            </a:r>
            <a:r>
              <a:rPr lang="es-ES" sz="2400" dirty="0"/>
              <a:t>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6155" y="3731818"/>
            <a:ext cx="1473701" cy="1348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2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grpSp>
        <p:nvGrpSpPr>
          <p:cNvPr id="1185825" name="Group 33"/>
          <p:cNvGrpSpPr>
            <a:grpSpLocks/>
          </p:cNvGrpSpPr>
          <p:nvPr/>
        </p:nvGrpSpPr>
        <p:grpSpPr bwMode="auto">
          <a:xfrm>
            <a:off x="2906713" y="1035050"/>
            <a:ext cx="3238500" cy="2105025"/>
            <a:chOff x="3751" y="580"/>
            <a:chExt cx="2040" cy="1326"/>
          </a:xfrm>
        </p:grpSpPr>
        <p:sp>
          <p:nvSpPr>
            <p:cNvPr id="1185826" name="Line 34"/>
            <p:cNvSpPr>
              <a:spLocks noChangeShapeType="1"/>
            </p:cNvSpPr>
            <p:nvPr/>
          </p:nvSpPr>
          <p:spPr bwMode="auto">
            <a:xfrm>
              <a:off x="4368" y="1708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5827" name="Line 35"/>
            <p:cNvSpPr>
              <a:spLocks noChangeShapeType="1"/>
            </p:cNvSpPr>
            <p:nvPr/>
          </p:nvSpPr>
          <p:spPr bwMode="auto">
            <a:xfrm rot="16200000" flipV="1">
              <a:off x="3864" y="1204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5828" name="Line 36"/>
            <p:cNvSpPr>
              <a:spLocks noChangeShapeType="1"/>
            </p:cNvSpPr>
            <p:nvPr/>
          </p:nvSpPr>
          <p:spPr bwMode="auto">
            <a:xfrm rot="-1718229">
              <a:off x="4309" y="1466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5829" name="Line 37"/>
            <p:cNvSpPr>
              <a:spLocks noChangeShapeType="1"/>
            </p:cNvSpPr>
            <p:nvPr/>
          </p:nvSpPr>
          <p:spPr bwMode="auto">
            <a:xfrm rot="14481771" flipV="1">
              <a:off x="3625" y="1265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5830" name="Oval 38"/>
            <p:cNvSpPr>
              <a:spLocks noChangeArrowheads="1"/>
            </p:cNvSpPr>
            <p:nvPr/>
          </p:nvSpPr>
          <p:spPr bwMode="auto">
            <a:xfrm>
              <a:off x="4386" y="1618"/>
              <a:ext cx="162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5831" name="Text Box 39"/>
            <p:cNvSpPr txBox="1">
              <a:spLocks noChangeArrowheads="1"/>
            </p:cNvSpPr>
            <p:nvPr/>
          </p:nvSpPr>
          <p:spPr bwMode="auto">
            <a:xfrm>
              <a:off x="4388" y="1497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</a:rPr>
                <a:t>.</a:t>
              </a:r>
              <a:endParaRPr lang="es-ES_tradnl" sz="2400" u="sng">
                <a:latin typeface="Times New Roman" charset="0"/>
              </a:endParaRPr>
            </a:p>
          </p:txBody>
        </p:sp>
        <p:sp>
          <p:nvSpPr>
            <p:cNvPr id="1185832" name="Text Box 40"/>
            <p:cNvSpPr txBox="1">
              <a:spLocks noChangeArrowheads="1"/>
            </p:cNvSpPr>
            <p:nvPr/>
          </p:nvSpPr>
          <p:spPr bwMode="auto">
            <a:xfrm>
              <a:off x="5419" y="1027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</a:t>
              </a:r>
            </a:p>
          </p:txBody>
        </p:sp>
        <p:sp>
          <p:nvSpPr>
            <p:cNvPr id="1185833" name="Text Box 41"/>
            <p:cNvSpPr txBox="1">
              <a:spLocks noChangeArrowheads="1"/>
            </p:cNvSpPr>
            <p:nvPr/>
          </p:nvSpPr>
          <p:spPr bwMode="auto">
            <a:xfrm>
              <a:off x="3751" y="793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</a:t>
              </a:r>
            </a:p>
          </p:txBody>
        </p:sp>
        <p:sp>
          <p:nvSpPr>
            <p:cNvPr id="1185834" name="Text Box 42"/>
            <p:cNvSpPr txBox="1">
              <a:spLocks noChangeArrowheads="1"/>
            </p:cNvSpPr>
            <p:nvPr/>
          </p:nvSpPr>
          <p:spPr bwMode="auto">
            <a:xfrm>
              <a:off x="4169" y="1645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X'</a:t>
              </a:r>
            </a:p>
          </p:txBody>
        </p:sp>
        <p:sp>
          <p:nvSpPr>
            <p:cNvPr id="1185835" name="Text Box 43"/>
            <p:cNvSpPr txBox="1">
              <a:spLocks noChangeArrowheads="1"/>
            </p:cNvSpPr>
            <p:nvPr/>
          </p:nvSpPr>
          <p:spPr bwMode="auto">
            <a:xfrm>
              <a:off x="5564" y="160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Y'</a:t>
              </a:r>
            </a:p>
          </p:txBody>
        </p:sp>
        <p:sp>
          <p:nvSpPr>
            <p:cNvPr id="1185836" name="Text Box 44"/>
            <p:cNvSpPr txBox="1">
              <a:spLocks noChangeArrowheads="1"/>
            </p:cNvSpPr>
            <p:nvPr/>
          </p:nvSpPr>
          <p:spPr bwMode="auto">
            <a:xfrm>
              <a:off x="4494" y="167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</a:t>
              </a:r>
            </a:p>
          </p:txBody>
        </p:sp>
        <p:sp>
          <p:nvSpPr>
            <p:cNvPr id="1185837" name="Text Box 45"/>
            <p:cNvSpPr txBox="1">
              <a:spLocks noChangeArrowheads="1"/>
            </p:cNvSpPr>
            <p:nvPr/>
          </p:nvSpPr>
          <p:spPr bwMode="auto">
            <a:xfrm>
              <a:off x="4495" y="580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Z'</a:t>
              </a:r>
            </a:p>
          </p:txBody>
        </p:sp>
        <p:sp>
          <p:nvSpPr>
            <p:cNvPr id="1185838" name="Arco 46"/>
            <p:cNvSpPr>
              <a:spLocks/>
            </p:cNvSpPr>
            <p:nvPr/>
          </p:nvSpPr>
          <p:spPr bwMode="auto">
            <a:xfrm rot="10800000" flipV="1">
              <a:off x="4852" y="1517"/>
              <a:ext cx="147" cy="1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12 w 24723"/>
                <a:gd name="T1" fmla="*/ 26706 h 26706"/>
                <a:gd name="T2" fmla="*/ 24723 w 24723"/>
                <a:gd name="T3" fmla="*/ 227 h 26706"/>
                <a:gd name="T4" fmla="*/ 21600 w 24723"/>
                <a:gd name="T5" fmla="*/ 21600 h 26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23" h="26706" fill="none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</a:path>
                <a:path w="24723" h="26706" stroke="0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5839" name="Text Box 47"/>
            <p:cNvSpPr txBox="1">
              <a:spLocks noChangeArrowheads="1"/>
            </p:cNvSpPr>
            <p:nvPr/>
          </p:nvSpPr>
          <p:spPr bwMode="auto">
            <a:xfrm>
              <a:off x="4960" y="13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>
                  <a:latin typeface="Times New Roman" charset="0"/>
                  <a:sym typeface="Symbol" charset="2"/>
                </a:rPr>
                <a:t>X</a:t>
              </a:r>
              <a:endParaRPr lang="es-ES_tradnl" sz="2400">
                <a:latin typeface="Times New Roman" charset="0"/>
              </a:endParaRPr>
            </a:p>
          </p:txBody>
        </p:sp>
      </p:grpSp>
      <p:pic>
        <p:nvPicPr>
          <p:cNvPr id="1185841" name="Picture 4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0411" y="4038600"/>
            <a:ext cx="5365750" cy="1041400"/>
          </a:xfrm>
          <a:prstGeom prst="rect">
            <a:avLst/>
          </a:prstGeom>
          <a:noFill/>
        </p:spPr>
      </p:pic>
      <p:sp>
        <p:nvSpPr>
          <p:cNvPr id="1185842" name="Rectangle 50"/>
          <p:cNvSpPr>
            <a:spLocks noChangeArrowheads="1"/>
          </p:cNvSpPr>
          <p:nvPr/>
        </p:nvSpPr>
        <p:spPr bwMode="auto">
          <a:xfrm>
            <a:off x="0" y="749300"/>
            <a:ext cx="22828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/>
              <a:t> Axis X </a:t>
            </a:r>
            <a:r>
              <a:rPr lang="es-ES" sz="2400" dirty="0" err="1"/>
              <a:t>Rotation</a:t>
            </a:r>
            <a:r>
              <a:rPr lang="es-ES" sz="2400" dirty="0"/>
              <a:t> 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6155" y="3731818"/>
            <a:ext cx="1473701" cy="1348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6554</TotalTime>
  <Words>290</Words>
  <Application>Microsoft Macintosh PowerPoint</Application>
  <PresentationFormat>On-screen Show (4:3)</PresentationFormat>
  <Paragraphs>139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Times</vt:lpstr>
      <vt:lpstr>Times New Roman</vt:lpstr>
      <vt:lpstr>Trebuchet MS</vt:lpstr>
      <vt:lpstr>Office Theme</vt:lpstr>
      <vt:lpstr>Ecuación</vt:lpstr>
      <vt:lpstr>Equation</vt:lpstr>
      <vt:lpstr>Fotografía de Photo Editor</vt:lpstr>
      <vt:lpstr>PowerPoint Presentation</vt:lpstr>
      <vt:lpstr>[ 3D Transformation ]</vt:lpstr>
      <vt:lpstr>[ 3D Transformation ]</vt:lpstr>
      <vt:lpstr>[ 3D Transformation ]</vt:lpstr>
      <vt:lpstr>[ 3D Transformation ]</vt:lpstr>
      <vt:lpstr>[ 3D Transformation ]</vt:lpstr>
      <vt:lpstr>[ 3D Transformation ]</vt:lpstr>
      <vt:lpstr>[ 3D Transformation ]</vt:lpstr>
      <vt:lpstr>[ 3D Transformation ]</vt:lpstr>
      <vt:lpstr>[ 3D Transformation ]</vt:lpstr>
      <vt:lpstr>[ 3D Transformation ]</vt:lpstr>
      <vt:lpstr>[ 3D Transformation ]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164</cp:revision>
  <dcterms:created xsi:type="dcterms:W3CDTF">2013-11-07T20:27:34Z</dcterms:created>
  <dcterms:modified xsi:type="dcterms:W3CDTF">2019-07-26T19:51:40Z</dcterms:modified>
</cp:coreProperties>
</file>