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s-MX" dirty="0"/>
              <a:t>Resultados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Hoja1!$A$2:$A$5</c:f>
              <c:strCache>
                <c:ptCount val="4"/>
                <c:pt idx="0">
                  <c:v>Resumen de inventario</c:v>
                </c:pt>
                <c:pt idx="1">
                  <c:v>Ventas del dia</c:v>
                </c:pt>
                <c:pt idx="2">
                  <c:v>Productos mas vendidos</c:v>
                </c:pt>
                <c:pt idx="3">
                  <c:v>Stock mas bajo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B6-483E-8662-5BD405743779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Resumen de inventario</c:v>
                </c:pt>
                <c:pt idx="1">
                  <c:v>Ventas del dia</c:v>
                </c:pt>
                <c:pt idx="2">
                  <c:v>Productos mas vendidos</c:v>
                </c:pt>
                <c:pt idx="3">
                  <c:v>Stock mas bajo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B6-483E-8662-5BD405743779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Resumen de inventario</c:v>
                </c:pt>
                <c:pt idx="1">
                  <c:v>Ventas del dia</c:v>
                </c:pt>
                <c:pt idx="2">
                  <c:v>Productos mas vendidos</c:v>
                </c:pt>
                <c:pt idx="3">
                  <c:v>Stock mas bajo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B6-483E-8662-5BD4057437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819394352"/>
        <c:axId val="1819392912"/>
      </c:barChart>
      <c:catAx>
        <c:axId val="1819394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819392912"/>
        <c:crosses val="autoZero"/>
        <c:auto val="1"/>
        <c:lblAlgn val="ctr"/>
        <c:lblOffset val="100"/>
        <c:noMultiLvlLbl val="0"/>
      </c:catAx>
      <c:valAx>
        <c:axId val="18193929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81939435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4444833-fondo-azul-marino-moderno-con-estilo-abstracto-diseno-de-ilustracion-vectorial-para-presentacion-banner-portada-web-volante-tarjeta-afiche-papel-tapiz-textura-diapositiva-revista-y-powerpoin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4444833-fondo-azul-marino-moderno-con-estilo-abstracto-diseno-de-ilustracion-vectorial-para-presentacion-banner-portada-web-volante-tarjeta-afiche-papel-tapiz-textura-diapositiva-revista-y-powerpoin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3131262-fondo-azul-brillo-de-geometria-de-fondo-abstracto-azul-oscuro-y-vector-de-elemento-de-capa-para-el-diseno-de-presentaci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chart" Target="../charts/chart1.xml"/><Relationship Id="rId5" Type="http://schemas.openxmlformats.org/officeDocument/2006/relationships/hyperlink" Target="https://pixabay.com/es/usuario-persona-personas-perfil-1633249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3131262-fondo-azul-brillo-de-geometria-de-fondo-abstracto-azul-oscuro-y-vector-de-elemento-de-capa-para-el-diseno-de-presentaci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vecteezy.com/arte-vectorial/13131262-fondo-azul-brillo-de-geometria-de-fondo-abstracto-azul-oscuro-y-vector-de-elemento-de-capa-para-el-diseno-de-presentaci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0BEC7B98-CCE8-731B-484F-16AFD83B8D05}"/>
              </a:ext>
            </a:extLst>
          </p:cNvPr>
          <p:cNvCxnSpPr>
            <a:cxnSpLocks/>
          </p:cNvCxnSpPr>
          <p:nvPr/>
        </p:nvCxnSpPr>
        <p:spPr>
          <a:xfrm flipV="1">
            <a:off x="4265104" y="3324452"/>
            <a:ext cx="1111876" cy="43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9F7909E-14C6-232C-F034-0C824285B76A}"/>
              </a:ext>
            </a:extLst>
          </p:cNvPr>
          <p:cNvCxnSpPr>
            <a:cxnSpLocks/>
          </p:cNvCxnSpPr>
          <p:nvPr/>
        </p:nvCxnSpPr>
        <p:spPr>
          <a:xfrm>
            <a:off x="2462632" y="1558924"/>
            <a:ext cx="2916783" cy="39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B31381D-6C76-F5C7-5287-8917333BD629}"/>
              </a:ext>
            </a:extLst>
          </p:cNvPr>
          <p:cNvCxnSpPr>
            <a:cxnSpLocks/>
          </p:cNvCxnSpPr>
          <p:nvPr/>
        </p:nvCxnSpPr>
        <p:spPr>
          <a:xfrm flipV="1">
            <a:off x="3715717" y="1507073"/>
            <a:ext cx="1605875" cy="17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A876F09-785C-DB0F-D40A-FEE10700C5F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978847" y="2653546"/>
            <a:ext cx="1369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12BED854-98B7-E395-3A26-886ED54A1CB7}"/>
              </a:ext>
            </a:extLst>
          </p:cNvPr>
          <p:cNvCxnSpPr>
            <a:cxnSpLocks/>
          </p:cNvCxnSpPr>
          <p:nvPr/>
        </p:nvCxnSpPr>
        <p:spPr>
          <a:xfrm flipV="1">
            <a:off x="4325363" y="5299076"/>
            <a:ext cx="1111876" cy="431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" name="TextBox 3"/>
          <p:cNvSpPr txBox="1"/>
          <p:nvPr/>
        </p:nvSpPr>
        <p:spPr>
          <a:xfrm>
            <a:off x="5348748" y="1173042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Correo </a:t>
            </a:r>
            <a:r>
              <a:rPr lang="es-MX" dirty="0" err="1">
                <a:solidFill>
                  <a:schemeClr val="bg1"/>
                </a:solidFill>
              </a:rPr>
              <a:t>electronico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8748" y="2468880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>
                <a:solidFill>
                  <a:schemeClr val="bg1"/>
                </a:solidFill>
              </a:rPr>
              <a:t>Contraseña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7239" y="4114800"/>
            <a:ext cx="1828800" cy="5486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sz="1600"/>
              <a:t>Iniciar Sesión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7239" y="4956881"/>
            <a:ext cx="1828800" cy="5486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dirty="0"/>
              <a:t>Registrar</a:t>
            </a:r>
            <a:r>
              <a:rPr lang="es-MX" dirty="0"/>
              <a:t>me</a:t>
            </a:r>
            <a:endParaRPr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EF11F23-118E-FE0B-DB5B-A36B0B599872}"/>
              </a:ext>
            </a:extLst>
          </p:cNvPr>
          <p:cNvSpPr/>
          <p:nvPr/>
        </p:nvSpPr>
        <p:spPr>
          <a:xfrm>
            <a:off x="5437239" y="1643233"/>
            <a:ext cx="3421626" cy="4510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14D0A75-4FE7-FF0C-0BF4-0535C6335739}"/>
              </a:ext>
            </a:extLst>
          </p:cNvPr>
          <p:cNvSpPr/>
          <p:nvPr/>
        </p:nvSpPr>
        <p:spPr>
          <a:xfrm>
            <a:off x="5437239" y="3020777"/>
            <a:ext cx="3421626" cy="4510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 useBgFill="1">
        <p:nvSpPr>
          <p:cNvPr id="12" name="TextBox 3">
            <a:extLst>
              <a:ext uri="{FF2B5EF4-FFF2-40B4-BE49-F238E27FC236}">
                <a16:creationId xmlns:a16="http://schemas.microsoft.com/office/drawing/2014/main" id="{FE3D2436-6CC2-F153-79A5-FED1B8607B3B}"/>
              </a:ext>
            </a:extLst>
          </p:cNvPr>
          <p:cNvSpPr txBox="1"/>
          <p:nvPr/>
        </p:nvSpPr>
        <p:spPr>
          <a:xfrm>
            <a:off x="5776452" y="3626218"/>
            <a:ext cx="2743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Recordarme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DBE95C6-9EC9-F492-DA91-867AACC7DB63}"/>
              </a:ext>
            </a:extLst>
          </p:cNvPr>
          <p:cNvSpPr/>
          <p:nvPr/>
        </p:nvSpPr>
        <p:spPr>
          <a:xfrm>
            <a:off x="5584722" y="3695467"/>
            <a:ext cx="176980" cy="1385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 useBgFill="1">
        <p:nvSpPr>
          <p:cNvPr id="14" name="TextBox 3">
            <a:extLst>
              <a:ext uri="{FF2B5EF4-FFF2-40B4-BE49-F238E27FC236}">
                <a16:creationId xmlns:a16="http://schemas.microsoft.com/office/drawing/2014/main" id="{24A6BAA1-C478-C737-8D84-0F4AF7DF5A38}"/>
              </a:ext>
            </a:extLst>
          </p:cNvPr>
          <p:cNvSpPr txBox="1"/>
          <p:nvPr/>
        </p:nvSpPr>
        <p:spPr>
          <a:xfrm>
            <a:off x="6705600" y="3636016"/>
            <a:ext cx="23154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chemeClr val="bg1"/>
                </a:solidFill>
              </a:rPr>
              <a:t>Perdiste tu contraseña?</a:t>
            </a:r>
            <a:endParaRPr sz="1200" dirty="0">
              <a:solidFill>
                <a:schemeClr val="bg1"/>
              </a:solidFill>
            </a:endParaRPr>
          </a:p>
        </p:txBody>
      </p:sp>
      <p:sp useBgFill="1">
        <p:nvSpPr>
          <p:cNvPr id="20" name="TextBox 3">
            <a:extLst>
              <a:ext uri="{FF2B5EF4-FFF2-40B4-BE49-F238E27FC236}">
                <a16:creationId xmlns:a16="http://schemas.microsoft.com/office/drawing/2014/main" id="{D3DBCA6A-C1F4-3003-BCDB-F678CBC94AA0}"/>
              </a:ext>
            </a:extLst>
          </p:cNvPr>
          <p:cNvSpPr txBox="1"/>
          <p:nvPr/>
        </p:nvSpPr>
        <p:spPr>
          <a:xfrm>
            <a:off x="5093790" y="5889981"/>
            <a:ext cx="16118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u="sng" dirty="0">
                <a:solidFill>
                  <a:schemeClr val="bg1"/>
                </a:solidFill>
              </a:rPr>
              <a:t>Términos de servicios</a:t>
            </a:r>
            <a:endParaRPr sz="1200" u="sng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CEE1026-5214-3074-53A5-2FC272FDD176}"/>
              </a:ext>
            </a:extLst>
          </p:cNvPr>
          <p:cNvSpPr txBox="1"/>
          <p:nvPr/>
        </p:nvSpPr>
        <p:spPr>
          <a:xfrm>
            <a:off x="6548283" y="5889981"/>
            <a:ext cx="22017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u="sng" dirty="0">
                <a:solidFill>
                  <a:schemeClr val="bg1"/>
                </a:solidFill>
              </a:rPr>
              <a:t>Políticas de seguridad</a:t>
            </a:r>
            <a:endParaRPr lang="es-MX" sz="1200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AA5AC76B-B9DF-9804-E2B0-837202E0496F}"/>
              </a:ext>
            </a:extLst>
          </p:cNvPr>
          <p:cNvCxnSpPr/>
          <p:nvPr/>
        </p:nvCxnSpPr>
        <p:spPr>
          <a:xfrm>
            <a:off x="6587611" y="5889981"/>
            <a:ext cx="0" cy="276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EA1858D-552D-90EF-CB6F-10DFAA6B0CF0}"/>
              </a:ext>
            </a:extLst>
          </p:cNvPr>
          <p:cNvSpPr/>
          <p:nvPr/>
        </p:nvSpPr>
        <p:spPr>
          <a:xfrm>
            <a:off x="282640" y="164829"/>
            <a:ext cx="8467388" cy="396497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/>
              <a:t>Nombre de la </a:t>
            </a:r>
            <a:r>
              <a:rPr lang="en-US" sz="1399" b="1" dirty="0" err="1"/>
              <a:t>pantalla</a:t>
            </a:r>
            <a:r>
              <a:rPr lang="en-US" sz="1399" b="1" dirty="0"/>
              <a:t>: </a:t>
            </a:r>
            <a:r>
              <a:rPr lang="en-US" sz="1399" b="1" i="1" dirty="0"/>
              <a:t>LOGIN</a:t>
            </a:r>
            <a:r>
              <a:rPr lang="en-US" sz="1399" b="1" dirty="0"/>
              <a:t>	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E50EB718-2465-0909-BE48-F5F4FC05E1FF}"/>
              </a:ext>
            </a:extLst>
          </p:cNvPr>
          <p:cNvSpPr/>
          <p:nvPr/>
        </p:nvSpPr>
        <p:spPr>
          <a:xfrm>
            <a:off x="282640" y="613191"/>
            <a:ext cx="8467388" cy="509422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 err="1"/>
              <a:t>Descripcion</a:t>
            </a:r>
            <a:r>
              <a:rPr lang="en-US" sz="1399" b="1" dirty="0"/>
              <a:t>: </a:t>
            </a:r>
            <a:r>
              <a:rPr lang="en-US" sz="1399" b="1" i="1" u="sng" dirty="0"/>
              <a:t>En </a:t>
            </a:r>
            <a:r>
              <a:rPr lang="en-US" sz="1399" b="1" i="1" u="sng" dirty="0" err="1"/>
              <a:t>esta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pantalla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el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usuario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puede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ingresar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su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credencial</a:t>
            </a:r>
            <a:r>
              <a:rPr lang="en-US" sz="1399" b="1" i="1" u="sng" dirty="0"/>
              <a:t> para </a:t>
            </a:r>
            <a:r>
              <a:rPr lang="en-US" sz="1399" b="1" i="1" u="sng" dirty="0" err="1"/>
              <a:t>tener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acceso</a:t>
            </a:r>
            <a:r>
              <a:rPr lang="en-US" sz="1399" b="1" i="1" u="sng" dirty="0"/>
              <a:t> a Sistema </a:t>
            </a:r>
            <a:r>
              <a:rPr lang="en-US" sz="1399" b="1" i="1" u="sng" dirty="0" err="1"/>
              <a:t>interno</a:t>
            </a:r>
            <a:r>
              <a:rPr lang="en-US" sz="1399" b="1" i="1" u="sng" dirty="0"/>
              <a:t>, </a:t>
            </a:r>
            <a:r>
              <a:rPr lang="en-US" sz="1399" b="1" i="1" u="sng" dirty="0" err="1"/>
              <a:t>tabien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cuenta</a:t>
            </a:r>
            <a:r>
              <a:rPr lang="en-US" sz="1399" b="1" i="1" u="sng" dirty="0"/>
              <a:t> con la </a:t>
            </a:r>
            <a:r>
              <a:rPr lang="en-US" sz="1399" b="1" i="1" u="sng" dirty="0" err="1"/>
              <a:t>opcion</a:t>
            </a:r>
            <a:r>
              <a:rPr lang="en-US" sz="1399" b="1" i="1" u="sng" dirty="0"/>
              <a:t> de </a:t>
            </a:r>
            <a:r>
              <a:rPr lang="en-US" sz="1399" b="1" i="1" u="sng" dirty="0" err="1"/>
              <a:t>registrase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por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si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el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usuario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aun</a:t>
            </a:r>
            <a:r>
              <a:rPr lang="en-US" sz="1399" b="1" i="1" u="sng" dirty="0"/>
              <a:t> no </a:t>
            </a:r>
            <a:r>
              <a:rPr lang="en-US" sz="1399" b="1" i="1" u="sng" dirty="0" err="1"/>
              <a:t>cuenta</a:t>
            </a:r>
            <a:r>
              <a:rPr lang="en-US" sz="1399" b="1" i="1" u="sng" dirty="0"/>
              <a:t> con </a:t>
            </a:r>
            <a:r>
              <a:rPr lang="en-US" sz="1399" b="1" i="1" u="sng" dirty="0" err="1"/>
              <a:t>alguna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credencial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establecida</a:t>
            </a:r>
            <a:endParaRPr lang="es-MX" sz="1399" b="1" i="1" u="sng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F7AE8C7-4E6C-BEA2-DFB3-5DAAD14925E3}"/>
              </a:ext>
            </a:extLst>
          </p:cNvPr>
          <p:cNvSpPr/>
          <p:nvPr/>
        </p:nvSpPr>
        <p:spPr>
          <a:xfrm>
            <a:off x="3706762" y="1397209"/>
            <a:ext cx="1447800" cy="16039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Labels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Para </a:t>
            </a:r>
            <a:r>
              <a:rPr lang="en-US" sz="1200" i="1" dirty="0" err="1">
                <a:solidFill>
                  <a:schemeClr val="tx1"/>
                </a:solidFill>
              </a:rPr>
              <a:t>indicarle</a:t>
            </a:r>
            <a:r>
              <a:rPr lang="en-US" sz="1200" i="1" dirty="0">
                <a:solidFill>
                  <a:schemeClr val="tx1"/>
                </a:solidFill>
              </a:rPr>
              <a:t> al </a:t>
            </a:r>
            <a:r>
              <a:rPr lang="en-US" sz="1200" i="1" dirty="0" err="1">
                <a:solidFill>
                  <a:schemeClr val="tx1"/>
                </a:solidFill>
              </a:rPr>
              <a:t>usuario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i="1" dirty="0" err="1">
                <a:solidFill>
                  <a:schemeClr val="tx1"/>
                </a:solidFill>
              </a:rPr>
              <a:t>el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i="1" dirty="0" err="1">
                <a:solidFill>
                  <a:schemeClr val="tx1"/>
                </a:solidFill>
              </a:rPr>
              <a:t>tipo</a:t>
            </a:r>
            <a:r>
              <a:rPr lang="en-US" sz="1200" i="1" dirty="0">
                <a:solidFill>
                  <a:schemeClr val="tx1"/>
                </a:solidFill>
              </a:rPr>
              <a:t> de campo.</a:t>
            </a:r>
            <a:endParaRPr lang="es-MX" sz="1200" i="1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1931F08-8765-6557-F19F-B63A9D4D1EDD}"/>
              </a:ext>
            </a:extLst>
          </p:cNvPr>
          <p:cNvSpPr/>
          <p:nvPr/>
        </p:nvSpPr>
        <p:spPr>
          <a:xfrm>
            <a:off x="412614" y="3643907"/>
            <a:ext cx="2151683" cy="22087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Boton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i="1" dirty="0">
                <a:solidFill>
                  <a:schemeClr val="tx1"/>
                </a:solidFill>
              </a:rPr>
              <a:t>Lanza un </a:t>
            </a:r>
            <a:r>
              <a:rPr lang="en-US" sz="1000" i="1" dirty="0" err="1">
                <a:solidFill>
                  <a:schemeClr val="tx1"/>
                </a:solidFill>
              </a:rPr>
              <a:t>alerta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si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falta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por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llenar</a:t>
            </a:r>
            <a:r>
              <a:rPr lang="en-US" sz="1000" i="1" dirty="0">
                <a:solidFill>
                  <a:schemeClr val="tx1"/>
                </a:solidFill>
              </a:rPr>
              <a:t> un campo del </a:t>
            </a:r>
            <a:r>
              <a:rPr lang="en-US" sz="1000" i="1" dirty="0" err="1">
                <a:solidFill>
                  <a:schemeClr val="tx1"/>
                </a:solidFill>
              </a:rPr>
              <a:t>faormulario</a:t>
            </a:r>
            <a:r>
              <a:rPr lang="en-US" sz="1000" i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1000" i="1" dirty="0">
              <a:solidFill>
                <a:schemeClr val="tx1"/>
              </a:solidFill>
            </a:endParaRPr>
          </a:p>
          <a:p>
            <a:pPr algn="ctr"/>
            <a:r>
              <a:rPr lang="en-US" sz="1000" i="1" dirty="0" err="1">
                <a:solidFill>
                  <a:schemeClr val="tx1"/>
                </a:solidFill>
              </a:rPr>
              <a:t>Hace</a:t>
            </a:r>
            <a:r>
              <a:rPr lang="en-US" sz="1000" i="1" dirty="0">
                <a:solidFill>
                  <a:schemeClr val="tx1"/>
                </a:solidFill>
              </a:rPr>
              <a:t> la </a:t>
            </a:r>
            <a:r>
              <a:rPr lang="en-US" sz="1000" i="1" dirty="0" err="1">
                <a:solidFill>
                  <a:schemeClr val="tx1"/>
                </a:solidFill>
              </a:rPr>
              <a:t>validacion</a:t>
            </a:r>
            <a:r>
              <a:rPr lang="en-US" sz="1000" i="1" dirty="0">
                <a:solidFill>
                  <a:schemeClr val="tx1"/>
                </a:solidFill>
              </a:rPr>
              <a:t> de las </a:t>
            </a:r>
            <a:r>
              <a:rPr lang="en-US" sz="1000" i="1" dirty="0" err="1">
                <a:solidFill>
                  <a:schemeClr val="tx1"/>
                </a:solidFill>
              </a:rPr>
              <a:t>credenciales</a:t>
            </a:r>
            <a:r>
              <a:rPr lang="en-US" sz="1000" i="1" dirty="0">
                <a:solidFill>
                  <a:schemeClr val="tx1"/>
                </a:solidFill>
              </a:rPr>
              <a:t>, </a:t>
            </a:r>
            <a:r>
              <a:rPr lang="en-US" sz="1000" i="1" dirty="0" err="1">
                <a:solidFill>
                  <a:schemeClr val="tx1"/>
                </a:solidFill>
              </a:rPr>
              <a:t>si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estan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correctas</a:t>
            </a:r>
            <a:r>
              <a:rPr lang="en-US" sz="1000" i="1" dirty="0">
                <a:solidFill>
                  <a:schemeClr val="tx1"/>
                </a:solidFill>
              </a:rPr>
              <a:t> le da </a:t>
            </a:r>
            <a:r>
              <a:rPr lang="en-US" sz="1000" i="1" dirty="0" err="1">
                <a:solidFill>
                  <a:schemeClr val="tx1"/>
                </a:solidFill>
              </a:rPr>
              <a:t>acceso</a:t>
            </a:r>
            <a:r>
              <a:rPr lang="en-US" sz="1000" i="1" dirty="0">
                <a:solidFill>
                  <a:schemeClr val="tx1"/>
                </a:solidFill>
              </a:rPr>
              <a:t> al Sistema, de lo </a:t>
            </a:r>
            <a:r>
              <a:rPr lang="en-US" sz="1000" i="1" dirty="0" err="1">
                <a:solidFill>
                  <a:schemeClr val="tx1"/>
                </a:solidFill>
              </a:rPr>
              <a:t>contrario</a:t>
            </a:r>
            <a:r>
              <a:rPr lang="en-US" sz="1000" i="1" dirty="0">
                <a:solidFill>
                  <a:schemeClr val="tx1"/>
                </a:solidFill>
              </a:rPr>
              <a:t> se lo </a:t>
            </a:r>
            <a:r>
              <a:rPr lang="en-US" sz="1000" i="1" dirty="0" err="1">
                <a:solidFill>
                  <a:schemeClr val="tx1"/>
                </a:solidFill>
              </a:rPr>
              <a:t>denega</a:t>
            </a:r>
            <a:r>
              <a:rPr lang="en-US" sz="1000" i="1" dirty="0">
                <a:solidFill>
                  <a:schemeClr val="tx1"/>
                </a:solidFill>
              </a:rPr>
              <a:t> al </a:t>
            </a:r>
            <a:r>
              <a:rPr lang="en-US" sz="1000" i="1" dirty="0" err="1">
                <a:solidFill>
                  <a:schemeClr val="tx1"/>
                </a:solidFill>
              </a:rPr>
              <a:t>usuario</a:t>
            </a:r>
            <a:endParaRPr lang="en-US" sz="1000" i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2A1AB53-58CA-072C-B39E-5E865D348CA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520456" y="3995358"/>
            <a:ext cx="2916783" cy="393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D8C40E8-8190-3979-13D3-77DC8FD227E3}"/>
              </a:ext>
            </a:extLst>
          </p:cNvPr>
          <p:cNvSpPr/>
          <p:nvPr/>
        </p:nvSpPr>
        <p:spPr>
          <a:xfrm>
            <a:off x="2707554" y="5231201"/>
            <a:ext cx="2151683" cy="11081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Ancor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1000" i="1" dirty="0" err="1">
                <a:solidFill>
                  <a:schemeClr val="tx1"/>
                </a:solidFill>
              </a:rPr>
              <a:t>Dirigen</a:t>
            </a:r>
            <a:r>
              <a:rPr lang="en-US" sz="1000" i="1" dirty="0">
                <a:solidFill>
                  <a:schemeClr val="tx1"/>
                </a:solidFill>
              </a:rPr>
              <a:t> al </a:t>
            </a:r>
            <a:r>
              <a:rPr lang="en-US" sz="1000" i="1" dirty="0" err="1">
                <a:solidFill>
                  <a:schemeClr val="tx1"/>
                </a:solidFill>
              </a:rPr>
              <a:t>usuario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si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quieren</a:t>
            </a:r>
            <a:r>
              <a:rPr lang="en-US" sz="1000" i="1" dirty="0">
                <a:solidFill>
                  <a:schemeClr val="tx1"/>
                </a:solidFill>
              </a:rPr>
              <a:t> registrar </a:t>
            </a:r>
            <a:r>
              <a:rPr lang="en-US" sz="1000" i="1" dirty="0" err="1">
                <a:solidFill>
                  <a:schemeClr val="tx1"/>
                </a:solidFill>
              </a:rPr>
              <a:t>una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nueva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cuenta</a:t>
            </a:r>
            <a:r>
              <a:rPr lang="en-US" sz="1000" i="1" dirty="0">
                <a:solidFill>
                  <a:schemeClr val="tx1"/>
                </a:solidFill>
              </a:rPr>
              <a:t> o </a:t>
            </a:r>
            <a:r>
              <a:rPr lang="en-US" sz="1000" i="1" dirty="0" err="1">
                <a:solidFill>
                  <a:schemeClr val="tx1"/>
                </a:solidFill>
              </a:rPr>
              <a:t>si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quiere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recuperar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su</a:t>
            </a:r>
            <a:r>
              <a:rPr lang="en-US" sz="1000" i="1" dirty="0">
                <a:solidFill>
                  <a:schemeClr val="tx1"/>
                </a:solidFill>
              </a:rPr>
              <a:t> </a:t>
            </a:r>
            <a:r>
              <a:rPr lang="en-US" sz="1000" i="1" dirty="0" err="1">
                <a:solidFill>
                  <a:schemeClr val="tx1"/>
                </a:solidFill>
              </a:rPr>
              <a:t>contrasena</a:t>
            </a:r>
            <a:endParaRPr lang="en-US" sz="1000" i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9ADC63D2-4BF8-4AA3-26F6-D2D27C48F97B}"/>
              </a:ext>
            </a:extLst>
          </p:cNvPr>
          <p:cNvSpPr/>
          <p:nvPr/>
        </p:nvSpPr>
        <p:spPr>
          <a:xfrm>
            <a:off x="462700" y="1357708"/>
            <a:ext cx="2124159" cy="2208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de </a:t>
            </a:r>
            <a:r>
              <a:rPr lang="en-US" dirty="0" err="1">
                <a:solidFill>
                  <a:schemeClr val="tx1"/>
                </a:solidFill>
              </a:rPr>
              <a:t>Usuario</a:t>
            </a:r>
            <a:r>
              <a:rPr lang="en-US" dirty="0">
                <a:solidFill>
                  <a:schemeClr val="tx1"/>
                </a:solidFill>
              </a:rPr>
              <a:t>: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Es </a:t>
            </a:r>
            <a:r>
              <a:rPr lang="en-US" sz="1200" dirty="0" err="1">
                <a:solidFill>
                  <a:schemeClr val="tx1"/>
                </a:solidFill>
              </a:rPr>
              <a:t>requerido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 </a:t>
            </a:r>
            <a:r>
              <a:rPr lang="en-US" sz="1200" dirty="0" err="1">
                <a:solidFill>
                  <a:schemeClr val="tx1"/>
                </a:solidFill>
              </a:rPr>
              <a:t>tipo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Texto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Puede </a:t>
            </a:r>
            <a:r>
              <a:rPr lang="en-US" sz="1200" dirty="0" err="1">
                <a:solidFill>
                  <a:schemeClr val="tx1"/>
                </a:solidFill>
              </a:rPr>
              <a:t>aceptar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cualquier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tipo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 err="1">
                <a:solidFill>
                  <a:schemeClr val="tx1"/>
                </a:solidFill>
              </a:rPr>
              <a:t>caracteres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ingresa</a:t>
            </a:r>
            <a:r>
              <a:rPr lang="en-US" sz="1200" dirty="0">
                <a:solidFill>
                  <a:schemeClr val="tx1"/>
                </a:solidFill>
              </a:rPr>
              <a:t> un </a:t>
            </a:r>
            <a:r>
              <a:rPr lang="en-US" sz="1200" dirty="0" err="1">
                <a:solidFill>
                  <a:schemeClr val="tx1"/>
                </a:solidFill>
              </a:rPr>
              <a:t>nombre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 err="1">
                <a:solidFill>
                  <a:schemeClr val="tx1"/>
                </a:solidFill>
              </a:rPr>
              <a:t>usuario</a:t>
            </a:r>
            <a:r>
              <a:rPr lang="en-US" sz="1200" dirty="0">
                <a:solidFill>
                  <a:schemeClr val="tx1"/>
                </a:solidFill>
              </a:rPr>
              <a:t> o se lo </a:t>
            </a:r>
            <a:r>
              <a:rPr lang="en-US" sz="1200" dirty="0" err="1">
                <a:solidFill>
                  <a:schemeClr val="tx1"/>
                </a:solidFill>
              </a:rPr>
              <a:t>contrario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correo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electronico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No </a:t>
            </a:r>
            <a:r>
              <a:rPr lang="en-US" sz="1200" dirty="0" err="1">
                <a:solidFill>
                  <a:schemeClr val="tx1"/>
                </a:solidFill>
              </a:rPr>
              <a:t>tiene</a:t>
            </a:r>
            <a:r>
              <a:rPr lang="en-US" sz="1200" dirty="0">
                <a:solidFill>
                  <a:schemeClr val="tx1"/>
                </a:solidFill>
              </a:rPr>
              <a:t> longitude maxima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44194B49-E21B-0B5C-6C84-4EC04821CED7}"/>
              </a:ext>
            </a:extLst>
          </p:cNvPr>
          <p:cNvSpPr/>
          <p:nvPr/>
        </p:nvSpPr>
        <p:spPr>
          <a:xfrm>
            <a:off x="2836347" y="3246296"/>
            <a:ext cx="2124159" cy="18572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de Password: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Es </a:t>
            </a:r>
            <a:r>
              <a:rPr lang="en-US" sz="1200" dirty="0" err="1">
                <a:solidFill>
                  <a:schemeClr val="tx1"/>
                </a:solidFill>
              </a:rPr>
              <a:t>requerido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 </a:t>
            </a:r>
            <a:r>
              <a:rPr lang="en-US" sz="1200" dirty="0" err="1">
                <a:solidFill>
                  <a:schemeClr val="tx1"/>
                </a:solidFill>
              </a:rPr>
              <a:t>tipo</a:t>
            </a:r>
            <a:r>
              <a:rPr lang="en-US" sz="1200" dirty="0">
                <a:solidFill>
                  <a:schemeClr val="tx1"/>
                </a:solidFill>
              </a:rPr>
              <a:t> password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Minimo</a:t>
            </a:r>
            <a:r>
              <a:rPr lang="en-US" sz="1200" dirty="0">
                <a:solidFill>
                  <a:schemeClr val="tx1"/>
                </a:solidFill>
              </a:rPr>
              <a:t> 8 </a:t>
            </a:r>
            <a:r>
              <a:rPr lang="en-US" sz="1200" dirty="0" err="1">
                <a:solidFill>
                  <a:schemeClr val="tx1"/>
                </a:solidFill>
              </a:rPr>
              <a:t>caracteres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Minimo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una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minuscula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una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mayuscula</a:t>
            </a:r>
            <a:r>
              <a:rPr lang="en-US" sz="1200" dirty="0">
                <a:solidFill>
                  <a:schemeClr val="tx1"/>
                </a:solidFill>
              </a:rPr>
              <a:t>, un </a:t>
            </a:r>
            <a:r>
              <a:rPr lang="en-US" sz="1200" dirty="0" err="1">
                <a:solidFill>
                  <a:schemeClr val="tx1"/>
                </a:solidFill>
              </a:rPr>
              <a:t>numero</a:t>
            </a:r>
            <a:r>
              <a:rPr lang="en-US" sz="1200" dirty="0">
                <a:solidFill>
                  <a:schemeClr val="tx1"/>
                </a:solidFill>
              </a:rPr>
              <a:t> y un </a:t>
            </a:r>
            <a:r>
              <a:rPr lang="en-US" sz="1200" dirty="0" err="1">
                <a:solidFill>
                  <a:schemeClr val="tx1"/>
                </a:solidFill>
              </a:rPr>
              <a:t>carcter</a:t>
            </a:r>
            <a:r>
              <a:rPr lang="en-US" sz="1200" dirty="0">
                <a:solidFill>
                  <a:schemeClr val="tx1"/>
                </a:solidFill>
              </a:rPr>
              <a:t> especial.</a:t>
            </a:r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BD5BDE91-7275-451B-730D-F770EA4D0588}"/>
              </a:ext>
            </a:extLst>
          </p:cNvPr>
          <p:cNvSpPr/>
          <p:nvPr/>
        </p:nvSpPr>
        <p:spPr>
          <a:xfrm>
            <a:off x="5056652" y="6222641"/>
            <a:ext cx="3754336" cy="509421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 err="1"/>
              <a:t>Hecho</a:t>
            </a:r>
            <a:r>
              <a:rPr lang="en-US" sz="1399" b="1" dirty="0"/>
              <a:t> </a:t>
            </a:r>
            <a:r>
              <a:rPr lang="en-US" sz="1399" b="1" dirty="0" err="1"/>
              <a:t>por</a:t>
            </a:r>
            <a:r>
              <a:rPr lang="en-US" sz="1399" b="1" dirty="0"/>
              <a:t> : ORLANDO CASAS</a:t>
            </a:r>
            <a:endParaRPr lang="es-MX" sz="1399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282EE5-44FA-DDA7-40B0-CE5D0043C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590A86BB-94EA-E637-20F0-1B0C2DB86571}"/>
              </a:ext>
            </a:extLst>
          </p:cNvPr>
          <p:cNvCxnSpPr>
            <a:cxnSpLocks/>
          </p:cNvCxnSpPr>
          <p:nvPr/>
        </p:nvCxnSpPr>
        <p:spPr>
          <a:xfrm flipH="1" flipV="1">
            <a:off x="4796882" y="2795077"/>
            <a:ext cx="1766300" cy="294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2E027C84-3691-8BB5-6919-86DBEEE77632}"/>
              </a:ext>
            </a:extLst>
          </p:cNvPr>
          <p:cNvCxnSpPr>
            <a:cxnSpLocks/>
          </p:cNvCxnSpPr>
          <p:nvPr/>
        </p:nvCxnSpPr>
        <p:spPr>
          <a:xfrm flipH="1">
            <a:off x="5938976" y="1408214"/>
            <a:ext cx="705664" cy="121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2365B297-70B1-0457-2C0F-88FE645F7429}"/>
              </a:ext>
            </a:extLst>
          </p:cNvPr>
          <p:cNvCxnSpPr>
            <a:cxnSpLocks/>
          </p:cNvCxnSpPr>
          <p:nvPr/>
        </p:nvCxnSpPr>
        <p:spPr>
          <a:xfrm>
            <a:off x="1827483" y="3995341"/>
            <a:ext cx="2131974" cy="1863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CCE989E-EAAD-0F30-8147-81268296EE90}"/>
              </a:ext>
            </a:extLst>
          </p:cNvPr>
          <p:cNvCxnSpPr>
            <a:cxnSpLocks/>
          </p:cNvCxnSpPr>
          <p:nvPr/>
        </p:nvCxnSpPr>
        <p:spPr>
          <a:xfrm>
            <a:off x="2057400" y="1882997"/>
            <a:ext cx="850829" cy="532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3F8C524-2B80-DB51-A4EC-B9011B341855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456638" y="1081671"/>
            <a:ext cx="1473374" cy="225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" name="TextBox 3">
            <a:extLst>
              <a:ext uri="{FF2B5EF4-FFF2-40B4-BE49-F238E27FC236}">
                <a16:creationId xmlns:a16="http://schemas.microsoft.com/office/drawing/2014/main" id="{7AB7ABED-25CC-CFC1-830F-4040F8173A06}"/>
              </a:ext>
            </a:extLst>
          </p:cNvPr>
          <p:cNvSpPr txBox="1"/>
          <p:nvPr/>
        </p:nvSpPr>
        <p:spPr>
          <a:xfrm>
            <a:off x="2930012" y="897005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ID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18979-B6D6-7CD9-8BD2-EF464EA98416}"/>
              </a:ext>
            </a:extLst>
          </p:cNvPr>
          <p:cNvSpPr txBox="1"/>
          <p:nvPr/>
        </p:nvSpPr>
        <p:spPr>
          <a:xfrm>
            <a:off x="3722190" y="1771832"/>
            <a:ext cx="1252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email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CDAD934-4A20-2D54-0FAD-1B939D325C50}"/>
              </a:ext>
            </a:extLst>
          </p:cNvPr>
          <p:cNvSpPr/>
          <p:nvPr/>
        </p:nvSpPr>
        <p:spPr>
          <a:xfrm>
            <a:off x="2930012" y="2209086"/>
            <a:ext cx="288085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 useBgFill="1">
        <p:nvSpPr>
          <p:cNvPr id="20" name="TextBox 3">
            <a:extLst>
              <a:ext uri="{FF2B5EF4-FFF2-40B4-BE49-F238E27FC236}">
                <a16:creationId xmlns:a16="http://schemas.microsoft.com/office/drawing/2014/main" id="{DB6A298C-359C-D91B-8FB4-F57660A6B641}"/>
              </a:ext>
            </a:extLst>
          </p:cNvPr>
          <p:cNvSpPr txBox="1"/>
          <p:nvPr/>
        </p:nvSpPr>
        <p:spPr>
          <a:xfrm>
            <a:off x="310737" y="6201633"/>
            <a:ext cx="16118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u="sng" dirty="0">
                <a:solidFill>
                  <a:schemeClr val="bg1"/>
                </a:solidFill>
              </a:rPr>
              <a:t>Términos de servicios</a:t>
            </a:r>
            <a:endParaRPr sz="1200" u="sng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93C26A5-9372-8317-4374-8B8841AB3896}"/>
              </a:ext>
            </a:extLst>
          </p:cNvPr>
          <p:cNvSpPr txBox="1"/>
          <p:nvPr/>
        </p:nvSpPr>
        <p:spPr>
          <a:xfrm>
            <a:off x="1757712" y="6180662"/>
            <a:ext cx="22017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u="sng" dirty="0">
                <a:solidFill>
                  <a:schemeClr val="bg1"/>
                </a:solidFill>
              </a:rPr>
              <a:t>Políticas de seguridad</a:t>
            </a:r>
            <a:endParaRPr lang="es-MX" sz="1200" dirty="0"/>
          </a:p>
        </p:txBody>
      </p: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7521FB3-3F0F-2755-A955-ED5E3ACFA206}"/>
              </a:ext>
            </a:extLst>
          </p:cNvPr>
          <p:cNvCxnSpPr/>
          <p:nvPr/>
        </p:nvCxnSpPr>
        <p:spPr>
          <a:xfrm>
            <a:off x="1792913" y="6166980"/>
            <a:ext cx="0" cy="2769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D29B797D-44BD-38F7-DDF1-D5714F702062}"/>
              </a:ext>
            </a:extLst>
          </p:cNvPr>
          <p:cNvSpPr/>
          <p:nvPr/>
        </p:nvSpPr>
        <p:spPr>
          <a:xfrm>
            <a:off x="2930012" y="1322781"/>
            <a:ext cx="288085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D33F0C50-16AF-43CA-B762-FDD91979C471}"/>
              </a:ext>
            </a:extLst>
          </p:cNvPr>
          <p:cNvSpPr txBox="1"/>
          <p:nvPr/>
        </p:nvSpPr>
        <p:spPr>
          <a:xfrm>
            <a:off x="3743970" y="2599864"/>
            <a:ext cx="1252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 err="1">
                <a:solidFill>
                  <a:schemeClr val="bg1"/>
                </a:solidFill>
              </a:rPr>
              <a:t>password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2154F53-DE98-2397-72CC-820973314A77}"/>
              </a:ext>
            </a:extLst>
          </p:cNvPr>
          <p:cNvSpPr/>
          <p:nvPr/>
        </p:nvSpPr>
        <p:spPr>
          <a:xfrm>
            <a:off x="2930012" y="3059668"/>
            <a:ext cx="288085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AC20002E-3421-4E08-FA38-A5D23906F0EF}"/>
              </a:ext>
            </a:extLst>
          </p:cNvPr>
          <p:cNvSpPr txBox="1"/>
          <p:nvPr/>
        </p:nvSpPr>
        <p:spPr>
          <a:xfrm>
            <a:off x="3722189" y="3422632"/>
            <a:ext cx="1252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 err="1">
                <a:solidFill>
                  <a:schemeClr val="bg1"/>
                </a:solidFill>
              </a:rPr>
              <a:t>First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name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952002C-BB41-319D-79E5-C5403281B8EE}"/>
              </a:ext>
            </a:extLst>
          </p:cNvPr>
          <p:cNvSpPr/>
          <p:nvPr/>
        </p:nvSpPr>
        <p:spPr>
          <a:xfrm>
            <a:off x="2908229" y="3791964"/>
            <a:ext cx="288085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9CD5F28-7810-BF34-723B-1BC751E2FA78}"/>
              </a:ext>
            </a:extLst>
          </p:cNvPr>
          <p:cNvSpPr/>
          <p:nvPr/>
        </p:nvSpPr>
        <p:spPr>
          <a:xfrm>
            <a:off x="2930012" y="4551148"/>
            <a:ext cx="288085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TextBox 4">
            <a:extLst>
              <a:ext uri="{FF2B5EF4-FFF2-40B4-BE49-F238E27FC236}">
                <a16:creationId xmlns:a16="http://schemas.microsoft.com/office/drawing/2014/main" id="{744C99B9-B371-D1BE-926F-0D8EFE2EE3B6}"/>
              </a:ext>
            </a:extLst>
          </p:cNvPr>
          <p:cNvSpPr txBox="1"/>
          <p:nvPr/>
        </p:nvSpPr>
        <p:spPr>
          <a:xfrm>
            <a:off x="3722187" y="4154928"/>
            <a:ext cx="1252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 err="1">
                <a:solidFill>
                  <a:schemeClr val="bg1"/>
                </a:solidFill>
              </a:rPr>
              <a:t>last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name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3" name="TextBox 4">
            <a:extLst>
              <a:ext uri="{FF2B5EF4-FFF2-40B4-BE49-F238E27FC236}">
                <a16:creationId xmlns:a16="http://schemas.microsoft.com/office/drawing/2014/main" id="{63D3F2E9-3C2A-7DBA-8A66-55A05EC9018F}"/>
              </a:ext>
            </a:extLst>
          </p:cNvPr>
          <p:cNvSpPr txBox="1"/>
          <p:nvPr/>
        </p:nvSpPr>
        <p:spPr>
          <a:xfrm>
            <a:off x="3675145" y="4981206"/>
            <a:ext cx="1252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role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6F9776A-D1C6-31C7-53FE-FC6809C559F2}"/>
              </a:ext>
            </a:extLst>
          </p:cNvPr>
          <p:cNvSpPr/>
          <p:nvPr/>
        </p:nvSpPr>
        <p:spPr>
          <a:xfrm>
            <a:off x="2932129" y="5344185"/>
            <a:ext cx="2880851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B3F211E6-5F16-8D85-7E3C-9CAAFA423230}"/>
              </a:ext>
            </a:extLst>
          </p:cNvPr>
          <p:cNvSpPr txBox="1"/>
          <p:nvPr/>
        </p:nvSpPr>
        <p:spPr>
          <a:xfrm>
            <a:off x="3417382" y="5825435"/>
            <a:ext cx="1626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confirmar</a:t>
            </a:r>
            <a:endParaRPr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D81BE0B-F693-8EDD-A3B6-012409C842BA}"/>
              </a:ext>
            </a:extLst>
          </p:cNvPr>
          <p:cNvSpPr/>
          <p:nvPr/>
        </p:nvSpPr>
        <p:spPr>
          <a:xfrm>
            <a:off x="3591158" y="5914149"/>
            <a:ext cx="155855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confirmar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B50DAD3-403A-85A5-9C4F-E728F574D498}"/>
              </a:ext>
            </a:extLst>
          </p:cNvPr>
          <p:cNvSpPr/>
          <p:nvPr/>
        </p:nvSpPr>
        <p:spPr>
          <a:xfrm>
            <a:off x="193581" y="52852"/>
            <a:ext cx="8181380" cy="443690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3" b="1" dirty="0"/>
              <a:t>Nombre de la </a:t>
            </a:r>
            <a:r>
              <a:rPr lang="en-US" sz="1863" b="1" dirty="0" err="1"/>
              <a:t>pantalla</a:t>
            </a:r>
            <a:r>
              <a:rPr lang="en-US" sz="1863" b="1" dirty="0"/>
              <a:t>: </a:t>
            </a:r>
            <a:r>
              <a:rPr lang="en-US" sz="1863" b="1" i="1" dirty="0"/>
              <a:t>Register</a:t>
            </a:r>
            <a:endParaRPr lang="en-US" sz="1863" b="1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BB958C3-8263-A5C8-9CA9-E56E1C476891}"/>
              </a:ext>
            </a:extLst>
          </p:cNvPr>
          <p:cNvSpPr/>
          <p:nvPr/>
        </p:nvSpPr>
        <p:spPr>
          <a:xfrm>
            <a:off x="409604" y="588943"/>
            <a:ext cx="7642118" cy="276878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 err="1"/>
              <a:t>Descripcion</a:t>
            </a:r>
            <a:r>
              <a:rPr lang="en-US" sz="1050" b="1" dirty="0"/>
              <a:t>: </a:t>
            </a:r>
            <a:r>
              <a:rPr lang="en-US" sz="1050" b="1" i="1" u="sng" dirty="0"/>
              <a:t>En </a:t>
            </a:r>
            <a:r>
              <a:rPr lang="en-US" sz="1050" b="1" i="1" u="sng" dirty="0" err="1"/>
              <a:t>esta</a:t>
            </a:r>
            <a:r>
              <a:rPr lang="en-US" sz="1050" b="1" i="1" u="sng" dirty="0"/>
              <a:t> </a:t>
            </a:r>
            <a:r>
              <a:rPr lang="en-US" sz="1050" b="1" i="1" u="sng" dirty="0" err="1"/>
              <a:t>pantalla</a:t>
            </a:r>
            <a:r>
              <a:rPr lang="en-US" sz="1050" b="1" i="1" u="sng" dirty="0"/>
              <a:t> la persona </a:t>
            </a:r>
            <a:r>
              <a:rPr lang="en-US" sz="1050" b="1" i="1" u="sng" dirty="0" err="1"/>
              <a:t>puede</a:t>
            </a:r>
            <a:r>
              <a:rPr lang="en-US" sz="1050" b="1" i="1" u="sng" dirty="0"/>
              <a:t> </a:t>
            </a:r>
            <a:r>
              <a:rPr lang="en-US" sz="1050" b="1" i="1" u="sng" dirty="0" err="1"/>
              <a:t>usarla</a:t>
            </a:r>
            <a:r>
              <a:rPr lang="en-US" sz="1050" b="1" i="1" u="sng" dirty="0"/>
              <a:t> para dares </a:t>
            </a:r>
            <a:r>
              <a:rPr lang="en-US" sz="1050" b="1" i="1" u="sng" dirty="0" err="1"/>
              <a:t>el</a:t>
            </a:r>
            <a:r>
              <a:rPr lang="en-US" sz="1050" b="1" i="1" u="sng" dirty="0"/>
              <a:t> </a:t>
            </a:r>
            <a:r>
              <a:rPr lang="en-US" sz="1050" b="1" i="1" u="sng" dirty="0" err="1"/>
              <a:t>registro</a:t>
            </a:r>
            <a:r>
              <a:rPr lang="en-US" sz="1050" b="1" i="1" u="sng" dirty="0"/>
              <a:t> de </a:t>
            </a:r>
            <a:r>
              <a:rPr lang="en-US" sz="1050" b="1" i="1" u="sng" dirty="0" err="1"/>
              <a:t>usuario</a:t>
            </a:r>
            <a:r>
              <a:rPr lang="en-US" sz="1050" b="1" i="1" u="sng" dirty="0"/>
              <a:t> para acceder a </a:t>
            </a:r>
            <a:r>
              <a:rPr lang="en-US" sz="1050" b="1" i="1" u="sng" dirty="0" err="1"/>
              <a:t>el</a:t>
            </a:r>
            <a:r>
              <a:rPr lang="en-US" sz="1050" b="1" i="1" u="sng" dirty="0"/>
              <a:t> </a:t>
            </a:r>
            <a:r>
              <a:rPr lang="en-US" sz="1050" b="1" i="1" u="sng" dirty="0" err="1"/>
              <a:t>sistema</a:t>
            </a:r>
            <a:endParaRPr lang="es-MX" sz="1050" b="1" i="1" u="sng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A83BD80-1775-F64B-97EF-86AE12EEF671}"/>
              </a:ext>
            </a:extLst>
          </p:cNvPr>
          <p:cNvSpPr/>
          <p:nvPr/>
        </p:nvSpPr>
        <p:spPr>
          <a:xfrm>
            <a:off x="597734" y="898993"/>
            <a:ext cx="1037815" cy="781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Labels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Para </a:t>
            </a:r>
            <a:r>
              <a:rPr lang="en-US" sz="1100" i="1" dirty="0" err="1">
                <a:solidFill>
                  <a:schemeClr val="tx1"/>
                </a:solidFill>
              </a:rPr>
              <a:t>indicarle</a:t>
            </a:r>
            <a:r>
              <a:rPr lang="en-US" sz="1100" i="1" dirty="0">
                <a:solidFill>
                  <a:schemeClr val="tx1"/>
                </a:solidFill>
              </a:rPr>
              <a:t> al </a:t>
            </a:r>
            <a:r>
              <a:rPr lang="en-US" sz="1100" i="1" dirty="0" err="1">
                <a:solidFill>
                  <a:schemeClr val="tx1"/>
                </a:solidFill>
              </a:rPr>
              <a:t>usuario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el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tipo</a:t>
            </a:r>
            <a:r>
              <a:rPr lang="en-US" sz="1100" i="1" dirty="0">
                <a:solidFill>
                  <a:schemeClr val="tx1"/>
                </a:solidFill>
              </a:rPr>
              <a:t> de campo.</a:t>
            </a:r>
            <a:endParaRPr lang="es-MX" sz="1100" i="1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2AAAED4-04E0-CC49-56DD-1E8045CDACE4}"/>
              </a:ext>
            </a:extLst>
          </p:cNvPr>
          <p:cNvSpPr/>
          <p:nvPr/>
        </p:nvSpPr>
        <p:spPr>
          <a:xfrm>
            <a:off x="193581" y="1728578"/>
            <a:ext cx="2090442" cy="1709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Boton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Lanza un </a:t>
            </a:r>
            <a:r>
              <a:rPr lang="en-US" sz="1100" i="1" dirty="0" err="1">
                <a:solidFill>
                  <a:schemeClr val="tx1"/>
                </a:solidFill>
              </a:rPr>
              <a:t>alerta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si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falta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por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llenar</a:t>
            </a:r>
            <a:r>
              <a:rPr lang="en-US" sz="1100" i="1" dirty="0">
                <a:solidFill>
                  <a:schemeClr val="tx1"/>
                </a:solidFill>
              </a:rPr>
              <a:t> un campo del </a:t>
            </a:r>
            <a:r>
              <a:rPr lang="en-US" sz="1100" i="1" dirty="0" err="1">
                <a:solidFill>
                  <a:schemeClr val="tx1"/>
                </a:solidFill>
              </a:rPr>
              <a:t>faormulario</a:t>
            </a:r>
            <a:r>
              <a:rPr lang="en-US" sz="1100" i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Hace</a:t>
            </a:r>
            <a:r>
              <a:rPr lang="en-US" sz="1100" i="1" dirty="0">
                <a:solidFill>
                  <a:schemeClr val="tx1"/>
                </a:solidFill>
              </a:rPr>
              <a:t> la </a:t>
            </a:r>
            <a:r>
              <a:rPr lang="en-US" sz="1100" i="1" dirty="0" err="1">
                <a:solidFill>
                  <a:schemeClr val="tx1"/>
                </a:solidFill>
              </a:rPr>
              <a:t>validacion</a:t>
            </a:r>
            <a:r>
              <a:rPr lang="en-US" sz="1100" i="1" dirty="0">
                <a:solidFill>
                  <a:schemeClr val="tx1"/>
                </a:solidFill>
              </a:rPr>
              <a:t> de las </a:t>
            </a:r>
            <a:r>
              <a:rPr lang="en-US" sz="1100" i="1" dirty="0" err="1">
                <a:solidFill>
                  <a:schemeClr val="tx1"/>
                </a:solidFill>
              </a:rPr>
              <a:t>credenciales</a:t>
            </a:r>
            <a:r>
              <a:rPr lang="en-US" sz="1100" i="1" dirty="0">
                <a:solidFill>
                  <a:schemeClr val="tx1"/>
                </a:solidFill>
              </a:rPr>
              <a:t>, </a:t>
            </a:r>
            <a:r>
              <a:rPr lang="en-US" sz="1100" i="1" dirty="0" err="1">
                <a:solidFill>
                  <a:schemeClr val="tx1"/>
                </a:solidFill>
              </a:rPr>
              <a:t>si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estan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correctas</a:t>
            </a:r>
            <a:r>
              <a:rPr lang="en-US" sz="1100" i="1" dirty="0">
                <a:solidFill>
                  <a:schemeClr val="tx1"/>
                </a:solidFill>
              </a:rPr>
              <a:t> le da </a:t>
            </a:r>
            <a:r>
              <a:rPr lang="en-US" sz="1100" i="1" dirty="0" err="1">
                <a:solidFill>
                  <a:schemeClr val="tx1"/>
                </a:solidFill>
              </a:rPr>
              <a:t>acceso</a:t>
            </a:r>
            <a:r>
              <a:rPr lang="en-US" sz="1100" i="1" dirty="0">
                <a:solidFill>
                  <a:schemeClr val="tx1"/>
                </a:solidFill>
              </a:rPr>
              <a:t> al Sistema, de lo </a:t>
            </a:r>
            <a:r>
              <a:rPr lang="en-US" sz="1100" i="1" dirty="0" err="1">
                <a:solidFill>
                  <a:schemeClr val="tx1"/>
                </a:solidFill>
              </a:rPr>
              <a:t>contrario</a:t>
            </a:r>
            <a:r>
              <a:rPr lang="en-US" sz="1100" i="1" dirty="0">
                <a:solidFill>
                  <a:schemeClr val="tx1"/>
                </a:solidFill>
              </a:rPr>
              <a:t> se lo </a:t>
            </a:r>
            <a:r>
              <a:rPr lang="en-US" sz="1100" i="1" dirty="0" err="1">
                <a:solidFill>
                  <a:schemeClr val="tx1"/>
                </a:solidFill>
              </a:rPr>
              <a:t>denega</a:t>
            </a:r>
            <a:r>
              <a:rPr lang="en-US" sz="1100" i="1" dirty="0">
                <a:solidFill>
                  <a:schemeClr val="tx1"/>
                </a:solidFill>
              </a:rPr>
              <a:t> al </a:t>
            </a:r>
            <a:r>
              <a:rPr lang="en-US" sz="1100" i="1" dirty="0" err="1">
                <a:solidFill>
                  <a:schemeClr val="tx1"/>
                </a:solidFill>
              </a:rPr>
              <a:t>usuario</a:t>
            </a:r>
            <a:endParaRPr lang="en-US" sz="1100" i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01D73EC-25C7-E1E5-173D-8EE100342298}"/>
              </a:ext>
            </a:extLst>
          </p:cNvPr>
          <p:cNvSpPr/>
          <p:nvPr/>
        </p:nvSpPr>
        <p:spPr>
          <a:xfrm>
            <a:off x="193581" y="3557139"/>
            <a:ext cx="2151683" cy="7051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Ancor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Dirigen</a:t>
            </a:r>
            <a:r>
              <a:rPr lang="en-US" sz="1100" i="1" dirty="0">
                <a:solidFill>
                  <a:schemeClr val="tx1"/>
                </a:solidFill>
              </a:rPr>
              <a:t> al </a:t>
            </a:r>
            <a:r>
              <a:rPr lang="en-US" sz="1100" i="1" dirty="0" err="1">
                <a:solidFill>
                  <a:schemeClr val="tx1"/>
                </a:solidFill>
              </a:rPr>
              <a:t>usuario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si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quieren</a:t>
            </a:r>
            <a:r>
              <a:rPr lang="en-US" sz="1100" i="1" dirty="0">
                <a:solidFill>
                  <a:schemeClr val="tx1"/>
                </a:solidFill>
              </a:rPr>
              <a:t> registrar </a:t>
            </a:r>
            <a:r>
              <a:rPr lang="en-US" sz="1100" i="1" dirty="0" err="1">
                <a:solidFill>
                  <a:schemeClr val="tx1"/>
                </a:solidFill>
              </a:rPr>
              <a:t>una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nueva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cuenta</a:t>
            </a:r>
            <a:r>
              <a:rPr lang="en-US" sz="1100" i="1" dirty="0">
                <a:solidFill>
                  <a:schemeClr val="tx1"/>
                </a:solidFill>
              </a:rPr>
              <a:t> o </a:t>
            </a:r>
            <a:r>
              <a:rPr lang="en-US" sz="1100" i="1" dirty="0" err="1">
                <a:solidFill>
                  <a:schemeClr val="tx1"/>
                </a:solidFill>
              </a:rPr>
              <a:t>si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quiere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recuperar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su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contrasena</a:t>
            </a:r>
            <a:endParaRPr lang="en-US" sz="1100" i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44E2ED4-1CFF-82DA-9088-722F1C8B8807}"/>
              </a:ext>
            </a:extLst>
          </p:cNvPr>
          <p:cNvSpPr/>
          <p:nvPr/>
        </p:nvSpPr>
        <p:spPr>
          <a:xfrm>
            <a:off x="6563182" y="1081671"/>
            <a:ext cx="1911737" cy="13884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Inputs a </a:t>
            </a:r>
            <a:r>
              <a:rPr lang="en-US" sz="1000" dirty="0" err="1">
                <a:solidFill>
                  <a:schemeClr val="tx1"/>
                </a:solidFill>
              </a:rPr>
              <a:t>llenar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Es </a:t>
            </a:r>
            <a:r>
              <a:rPr lang="en-US" sz="1000" dirty="0" err="1">
                <a:solidFill>
                  <a:schemeClr val="tx1"/>
                </a:solidFill>
              </a:rPr>
              <a:t>requerido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De </a:t>
            </a:r>
            <a:r>
              <a:rPr lang="en-US" sz="1000" dirty="0" err="1">
                <a:solidFill>
                  <a:schemeClr val="tx1"/>
                </a:solidFill>
              </a:rPr>
              <a:t>tipo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Texto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Puede </a:t>
            </a:r>
            <a:r>
              <a:rPr lang="en-US" sz="1000" dirty="0" err="1">
                <a:solidFill>
                  <a:schemeClr val="tx1"/>
                </a:solidFill>
              </a:rPr>
              <a:t>aceptar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cualquier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tipo</a:t>
            </a:r>
            <a:r>
              <a:rPr lang="en-US" sz="1000" dirty="0">
                <a:solidFill>
                  <a:schemeClr val="tx1"/>
                </a:solidFill>
              </a:rPr>
              <a:t> de </a:t>
            </a:r>
            <a:r>
              <a:rPr lang="en-US" sz="1000" dirty="0" err="1">
                <a:solidFill>
                  <a:schemeClr val="tx1"/>
                </a:solidFill>
              </a:rPr>
              <a:t>caracteres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si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ingresa</a:t>
            </a:r>
            <a:r>
              <a:rPr lang="en-US" sz="1000" dirty="0">
                <a:solidFill>
                  <a:schemeClr val="tx1"/>
                </a:solidFill>
              </a:rPr>
              <a:t> un </a:t>
            </a:r>
            <a:r>
              <a:rPr lang="en-US" sz="1000" dirty="0" err="1">
                <a:solidFill>
                  <a:schemeClr val="tx1"/>
                </a:solidFill>
              </a:rPr>
              <a:t>nombre</a:t>
            </a:r>
            <a:r>
              <a:rPr lang="en-US" sz="1000" dirty="0">
                <a:solidFill>
                  <a:schemeClr val="tx1"/>
                </a:solidFill>
              </a:rPr>
              <a:t> de </a:t>
            </a:r>
            <a:r>
              <a:rPr lang="en-US" sz="1000" dirty="0" err="1">
                <a:solidFill>
                  <a:schemeClr val="tx1"/>
                </a:solidFill>
              </a:rPr>
              <a:t>usuario</a:t>
            </a:r>
            <a:r>
              <a:rPr lang="en-US" sz="1000" dirty="0">
                <a:solidFill>
                  <a:schemeClr val="tx1"/>
                </a:solidFill>
              </a:rPr>
              <a:t> o se lo </a:t>
            </a:r>
            <a:r>
              <a:rPr lang="en-US" sz="1000" dirty="0" err="1">
                <a:solidFill>
                  <a:schemeClr val="tx1"/>
                </a:solidFill>
              </a:rPr>
              <a:t>contrario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correo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electronico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No </a:t>
            </a:r>
            <a:r>
              <a:rPr lang="en-US" sz="1000" dirty="0" err="1">
                <a:solidFill>
                  <a:schemeClr val="tx1"/>
                </a:solidFill>
              </a:rPr>
              <a:t>tiene</a:t>
            </a:r>
            <a:r>
              <a:rPr lang="en-US" sz="1000" dirty="0">
                <a:solidFill>
                  <a:schemeClr val="tx1"/>
                </a:solidFill>
              </a:rPr>
              <a:t> longitude maxima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F0C5643C-AF9B-9E76-C783-DC0CCF02CBAE}"/>
              </a:ext>
            </a:extLst>
          </p:cNvPr>
          <p:cNvSpPr/>
          <p:nvPr/>
        </p:nvSpPr>
        <p:spPr>
          <a:xfrm>
            <a:off x="6456970" y="2766440"/>
            <a:ext cx="2124159" cy="14958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Input de Password: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Es </a:t>
            </a:r>
            <a:r>
              <a:rPr lang="en-US" sz="1050" dirty="0" err="1">
                <a:solidFill>
                  <a:schemeClr val="tx1"/>
                </a:solidFill>
              </a:rPr>
              <a:t>requerido</a:t>
            </a:r>
            <a:r>
              <a:rPr lang="en-US" sz="1050" dirty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De </a:t>
            </a:r>
            <a:r>
              <a:rPr lang="en-US" sz="1050" dirty="0" err="1">
                <a:solidFill>
                  <a:schemeClr val="tx1"/>
                </a:solidFill>
              </a:rPr>
              <a:t>tipo</a:t>
            </a:r>
            <a:r>
              <a:rPr lang="en-US" sz="1050" dirty="0">
                <a:solidFill>
                  <a:schemeClr val="tx1"/>
                </a:solidFill>
              </a:rPr>
              <a:t> password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tx1"/>
                </a:solidFill>
              </a:rPr>
              <a:t>Minimo</a:t>
            </a:r>
            <a:r>
              <a:rPr lang="en-US" sz="1050" dirty="0">
                <a:solidFill>
                  <a:schemeClr val="tx1"/>
                </a:solidFill>
              </a:rPr>
              <a:t> 8 </a:t>
            </a:r>
            <a:r>
              <a:rPr lang="en-US" sz="1050" dirty="0" err="1">
                <a:solidFill>
                  <a:schemeClr val="tx1"/>
                </a:solidFill>
              </a:rPr>
              <a:t>caracteres</a:t>
            </a:r>
            <a:endParaRPr lang="en-US" sz="1050" dirty="0">
              <a:solidFill>
                <a:schemeClr val="tx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050" dirty="0" err="1">
                <a:solidFill>
                  <a:schemeClr val="tx1"/>
                </a:solidFill>
              </a:rPr>
              <a:t>Minimo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una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minuscula</a:t>
            </a:r>
            <a:r>
              <a:rPr lang="en-US" sz="1050" dirty="0">
                <a:solidFill>
                  <a:schemeClr val="tx1"/>
                </a:solidFill>
              </a:rPr>
              <a:t>, </a:t>
            </a:r>
            <a:r>
              <a:rPr lang="en-US" sz="1050" dirty="0" err="1">
                <a:solidFill>
                  <a:schemeClr val="tx1"/>
                </a:solidFill>
              </a:rPr>
              <a:t>una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 err="1">
                <a:solidFill>
                  <a:schemeClr val="tx1"/>
                </a:solidFill>
              </a:rPr>
              <a:t>mayuscula</a:t>
            </a:r>
            <a:r>
              <a:rPr lang="en-US" sz="1050" dirty="0">
                <a:solidFill>
                  <a:schemeClr val="tx1"/>
                </a:solidFill>
              </a:rPr>
              <a:t>, un </a:t>
            </a:r>
            <a:r>
              <a:rPr lang="en-US" sz="1050" dirty="0" err="1">
                <a:solidFill>
                  <a:schemeClr val="tx1"/>
                </a:solidFill>
              </a:rPr>
              <a:t>numero</a:t>
            </a:r>
            <a:r>
              <a:rPr lang="en-US" sz="1050" dirty="0">
                <a:solidFill>
                  <a:schemeClr val="tx1"/>
                </a:solidFill>
              </a:rPr>
              <a:t> y un </a:t>
            </a:r>
            <a:r>
              <a:rPr lang="en-US" sz="1050" dirty="0" err="1">
                <a:solidFill>
                  <a:schemeClr val="tx1"/>
                </a:solidFill>
              </a:rPr>
              <a:t>carcter</a:t>
            </a:r>
            <a:r>
              <a:rPr lang="en-US" sz="1050" dirty="0">
                <a:solidFill>
                  <a:schemeClr val="tx1"/>
                </a:solidFill>
              </a:rPr>
              <a:t> especial.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1D56F140-379F-601E-4CBA-E9AAC8A1817A}"/>
              </a:ext>
            </a:extLst>
          </p:cNvPr>
          <p:cNvSpPr/>
          <p:nvPr/>
        </p:nvSpPr>
        <p:spPr>
          <a:xfrm>
            <a:off x="5248118" y="6202950"/>
            <a:ext cx="3754336" cy="509421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 err="1"/>
              <a:t>Hecho</a:t>
            </a:r>
            <a:r>
              <a:rPr lang="en-US" sz="1399" b="1" dirty="0"/>
              <a:t> </a:t>
            </a:r>
            <a:r>
              <a:rPr lang="en-US" sz="1399" b="1" dirty="0" err="1"/>
              <a:t>por</a:t>
            </a:r>
            <a:r>
              <a:rPr lang="en-US" sz="1399" b="1" dirty="0"/>
              <a:t> : ORLANDO CASAS</a:t>
            </a:r>
            <a:endParaRPr lang="es-MX" sz="1399" b="1" i="1" dirty="0"/>
          </a:p>
        </p:txBody>
      </p:sp>
    </p:spTree>
    <p:extLst>
      <p:ext uri="{BB962C8B-B14F-4D97-AF65-F5344CB8AC3E}">
        <p14:creationId xmlns:p14="http://schemas.microsoft.com/office/powerpoint/2010/main" val="374592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3BC6439-C87D-9456-3C96-F41371B41AB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335379" y="4410051"/>
            <a:ext cx="1" cy="267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595F29D-513A-7DB6-487A-514C7350471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2072932" y="3039563"/>
            <a:ext cx="4169053" cy="1050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473BB3A-9063-6CA6-F24C-1FEFB69E5711}"/>
              </a:ext>
            </a:extLst>
          </p:cNvPr>
          <p:cNvCxnSpPr>
            <a:cxnSpLocks/>
          </p:cNvCxnSpPr>
          <p:nvPr/>
        </p:nvCxnSpPr>
        <p:spPr>
          <a:xfrm flipH="1">
            <a:off x="2297058" y="2816754"/>
            <a:ext cx="622091" cy="8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78B5869-C290-ECDB-505D-FB81D128943B}"/>
              </a:ext>
            </a:extLst>
          </p:cNvPr>
          <p:cNvSpPr/>
          <p:nvPr/>
        </p:nvSpPr>
        <p:spPr>
          <a:xfrm>
            <a:off x="-4" y="-36841"/>
            <a:ext cx="256621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2000" dirty="0"/>
          </a:p>
        </p:txBody>
      </p:sp>
      <p:pic>
        <p:nvPicPr>
          <p:cNvPr id="31" name="Imagen 30" descr="Forma&#10;&#10;El contenido generado por IA puede ser incorrecto.">
            <a:extLst>
              <a:ext uri="{FF2B5EF4-FFF2-40B4-BE49-F238E27FC236}">
                <a16:creationId xmlns:a16="http://schemas.microsoft.com/office/drawing/2014/main" id="{0555A51C-E758-26D2-07F3-1ED35A95C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26632" y="371273"/>
            <a:ext cx="1112949" cy="1085804"/>
          </a:xfrm>
          <a:prstGeom prst="rect">
            <a:avLst/>
          </a:prstGeom>
        </p:spPr>
      </p:pic>
      <p:sp>
        <p:nvSpPr>
          <p:cNvPr id="32" name="TextBox 2">
            <a:extLst>
              <a:ext uri="{FF2B5EF4-FFF2-40B4-BE49-F238E27FC236}">
                <a16:creationId xmlns:a16="http://schemas.microsoft.com/office/drawing/2014/main" id="{6F7524AB-955C-B465-4873-BF0E2DE7A2F9}"/>
              </a:ext>
            </a:extLst>
          </p:cNvPr>
          <p:cNvSpPr txBox="1"/>
          <p:nvPr/>
        </p:nvSpPr>
        <p:spPr>
          <a:xfrm>
            <a:off x="137652" y="1457077"/>
            <a:ext cx="282486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s-MX" sz="2800" b="1" dirty="0">
                <a:solidFill>
                  <a:schemeClr val="bg1"/>
                </a:solidFill>
              </a:rPr>
              <a:t>Orlando Casas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4" name="TextBox 2">
            <a:extLst>
              <a:ext uri="{FF2B5EF4-FFF2-40B4-BE49-F238E27FC236}">
                <a16:creationId xmlns:a16="http://schemas.microsoft.com/office/drawing/2014/main" id="{6A367E77-7399-D8E5-2BC2-4BF5A5BE8C98}"/>
              </a:ext>
            </a:extLst>
          </p:cNvPr>
          <p:cNvSpPr txBox="1"/>
          <p:nvPr/>
        </p:nvSpPr>
        <p:spPr>
          <a:xfrm>
            <a:off x="-129327" y="2041852"/>
            <a:ext cx="28248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000" dirty="0"/>
          </a:p>
          <a:p>
            <a:pPr algn="ctr"/>
            <a:r>
              <a:rPr lang="es-MX" sz="1100" dirty="0">
                <a:solidFill>
                  <a:schemeClr val="bg1"/>
                </a:solidFill>
              </a:rPr>
              <a:t>correoelectronico@gmaill.com</a:t>
            </a:r>
            <a:endParaRPr sz="1100" dirty="0">
              <a:solidFill>
                <a:schemeClr val="bg1"/>
              </a:solidFill>
            </a:endParaRP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1CB077FF-56ED-C81B-311B-D166DF3E8176}"/>
              </a:ext>
            </a:extLst>
          </p:cNvPr>
          <p:cNvSpPr txBox="1"/>
          <p:nvPr/>
        </p:nvSpPr>
        <p:spPr>
          <a:xfrm>
            <a:off x="645240" y="2998113"/>
            <a:ext cx="165181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s-MX" sz="1600" dirty="0">
                <a:solidFill>
                  <a:schemeClr val="bg1"/>
                </a:solidFill>
              </a:rPr>
              <a:t>Resumen general de inventarios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E1117192-2510-FE90-B7DB-C9CF2542D336}"/>
              </a:ext>
            </a:extLst>
          </p:cNvPr>
          <p:cNvSpPr txBox="1"/>
          <p:nvPr/>
        </p:nvSpPr>
        <p:spPr>
          <a:xfrm>
            <a:off x="675968" y="2451879"/>
            <a:ext cx="175041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s-MX" sz="1600" dirty="0">
                <a:solidFill>
                  <a:schemeClr val="bg1"/>
                </a:solidFill>
              </a:rPr>
              <a:t>Centro de control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8" name="TextBox 2">
            <a:extLst>
              <a:ext uri="{FF2B5EF4-FFF2-40B4-BE49-F238E27FC236}">
                <a16:creationId xmlns:a16="http://schemas.microsoft.com/office/drawing/2014/main" id="{ED82616A-1D95-6BB1-97F8-6FF943440C11}"/>
              </a:ext>
            </a:extLst>
          </p:cNvPr>
          <p:cNvSpPr txBox="1"/>
          <p:nvPr/>
        </p:nvSpPr>
        <p:spPr>
          <a:xfrm>
            <a:off x="645240" y="3651634"/>
            <a:ext cx="165181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s-MX" sz="1600" dirty="0">
                <a:solidFill>
                  <a:schemeClr val="bg1"/>
                </a:solidFill>
              </a:rPr>
              <a:t>Ventas del día o mes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65813F4B-5FC0-B806-5A56-3C76ED76BE4A}"/>
              </a:ext>
            </a:extLst>
          </p:cNvPr>
          <p:cNvSpPr txBox="1"/>
          <p:nvPr/>
        </p:nvSpPr>
        <p:spPr>
          <a:xfrm>
            <a:off x="636356" y="4305155"/>
            <a:ext cx="165181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s-MX" sz="1600" dirty="0">
                <a:solidFill>
                  <a:schemeClr val="bg1"/>
                </a:solidFill>
              </a:rPr>
              <a:t>Productos mas vendidos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8F830250-976E-0814-6597-4EB62F481526}"/>
              </a:ext>
            </a:extLst>
          </p:cNvPr>
          <p:cNvSpPr txBox="1"/>
          <p:nvPr/>
        </p:nvSpPr>
        <p:spPr>
          <a:xfrm>
            <a:off x="627472" y="4958676"/>
            <a:ext cx="165181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s-MX" sz="1600" dirty="0">
                <a:solidFill>
                  <a:schemeClr val="bg1"/>
                </a:solidFill>
              </a:rPr>
              <a:t>Alertas de stock bajo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41" name="TextBox 2">
            <a:extLst>
              <a:ext uri="{FF2B5EF4-FFF2-40B4-BE49-F238E27FC236}">
                <a16:creationId xmlns:a16="http://schemas.microsoft.com/office/drawing/2014/main" id="{DCCB7D69-6458-D5AD-DFB1-0CABE8B34D78}"/>
              </a:ext>
            </a:extLst>
          </p:cNvPr>
          <p:cNvSpPr txBox="1"/>
          <p:nvPr/>
        </p:nvSpPr>
        <p:spPr>
          <a:xfrm>
            <a:off x="618588" y="5593258"/>
            <a:ext cx="165181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s-MX" sz="1600" dirty="0">
                <a:solidFill>
                  <a:schemeClr val="bg1"/>
                </a:solidFill>
              </a:rPr>
              <a:t>Configuración de usuarios</a:t>
            </a:r>
            <a:endParaRPr sz="2000" dirty="0">
              <a:solidFill>
                <a:schemeClr val="bg1"/>
              </a:solidFill>
            </a:endParaRPr>
          </a:p>
        </p:txBody>
      </p:sp>
      <p:graphicFrame>
        <p:nvGraphicFramePr>
          <p:cNvPr id="44" name="Gráfico 43">
            <a:extLst>
              <a:ext uri="{FF2B5EF4-FFF2-40B4-BE49-F238E27FC236}">
                <a16:creationId xmlns:a16="http://schemas.microsoft.com/office/drawing/2014/main" id="{FAA96A35-F065-15FF-581A-18CFBF77CB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735585"/>
              </p:ext>
            </p:extLst>
          </p:nvPr>
        </p:nvGraphicFramePr>
        <p:xfrm>
          <a:off x="2695541" y="4724400"/>
          <a:ext cx="6096000" cy="1730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7" name="Rectangle 3">
            <a:extLst>
              <a:ext uri="{FF2B5EF4-FFF2-40B4-BE49-F238E27FC236}">
                <a16:creationId xmlns:a16="http://schemas.microsoft.com/office/drawing/2014/main" id="{234B866D-F035-59F8-2784-E42DCF4207DE}"/>
              </a:ext>
            </a:extLst>
          </p:cNvPr>
          <p:cNvSpPr/>
          <p:nvPr/>
        </p:nvSpPr>
        <p:spPr>
          <a:xfrm>
            <a:off x="2695538" y="1516478"/>
            <a:ext cx="166998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Ventas Hoy</a:t>
            </a:r>
          </a:p>
          <a:p>
            <a:r>
              <a:rPr dirty="0"/>
              <a:t>$12,500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D3593DB7-9D5F-92AF-82D8-B576C4EBBA7D}"/>
              </a:ext>
            </a:extLst>
          </p:cNvPr>
          <p:cNvSpPr/>
          <p:nvPr/>
        </p:nvSpPr>
        <p:spPr>
          <a:xfrm>
            <a:off x="4572000" y="1516478"/>
            <a:ext cx="166998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 err="1"/>
              <a:t>Inventario</a:t>
            </a:r>
            <a:r>
              <a:rPr dirty="0"/>
              <a:t> Bajo</a:t>
            </a:r>
          </a:p>
          <a:p>
            <a:r>
              <a:rPr dirty="0"/>
              <a:t>15 </a:t>
            </a:r>
            <a:r>
              <a:rPr dirty="0" err="1"/>
              <a:t>productos</a:t>
            </a:r>
            <a:endParaRPr dirty="0"/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7ADCB78E-2FFF-B4BB-362E-899D5582A30B}"/>
              </a:ext>
            </a:extLst>
          </p:cNvPr>
          <p:cNvSpPr/>
          <p:nvPr/>
        </p:nvSpPr>
        <p:spPr>
          <a:xfrm>
            <a:off x="6505541" y="1532563"/>
            <a:ext cx="1832214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 err="1"/>
              <a:t>Usuarios</a:t>
            </a:r>
            <a:r>
              <a:rPr dirty="0"/>
              <a:t> Activos</a:t>
            </a:r>
          </a:p>
          <a:p>
            <a:r>
              <a:rPr dirty="0"/>
              <a:t>12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82884B4-AC14-B79C-E0D3-A94699D922D3}"/>
              </a:ext>
            </a:extLst>
          </p:cNvPr>
          <p:cNvSpPr/>
          <p:nvPr/>
        </p:nvSpPr>
        <p:spPr>
          <a:xfrm>
            <a:off x="2799730" y="2564196"/>
            <a:ext cx="1037815" cy="7812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Labels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Para </a:t>
            </a:r>
            <a:r>
              <a:rPr lang="en-US" sz="1100" i="1" dirty="0" err="1">
                <a:solidFill>
                  <a:schemeClr val="tx1"/>
                </a:solidFill>
              </a:rPr>
              <a:t>indicarle</a:t>
            </a:r>
            <a:r>
              <a:rPr lang="en-US" sz="1100" i="1" dirty="0">
                <a:solidFill>
                  <a:schemeClr val="tx1"/>
                </a:solidFill>
              </a:rPr>
              <a:t> al </a:t>
            </a:r>
            <a:r>
              <a:rPr lang="en-US" sz="1100" i="1" dirty="0" err="1">
                <a:solidFill>
                  <a:schemeClr val="tx1"/>
                </a:solidFill>
              </a:rPr>
              <a:t>usuario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el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tipo</a:t>
            </a:r>
            <a:r>
              <a:rPr lang="en-US" sz="1100" i="1" dirty="0">
                <a:solidFill>
                  <a:schemeClr val="tx1"/>
                </a:solidFill>
              </a:rPr>
              <a:t> de campo.</a:t>
            </a:r>
            <a:endParaRPr lang="es-MX" sz="1100" i="1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BDE20E1-27B7-0F57-2639-1566024317A1}"/>
              </a:ext>
            </a:extLst>
          </p:cNvPr>
          <p:cNvSpPr/>
          <p:nvPr/>
        </p:nvSpPr>
        <p:spPr>
          <a:xfrm>
            <a:off x="4151543" y="2718009"/>
            <a:ext cx="1921597" cy="627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Botones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estaticos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Nos </a:t>
            </a:r>
            <a:r>
              <a:rPr lang="en-US" sz="1100" i="1" dirty="0" err="1">
                <a:solidFill>
                  <a:schemeClr val="tx1"/>
                </a:solidFill>
              </a:rPr>
              <a:t>muestra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los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datos</a:t>
            </a:r>
            <a:r>
              <a:rPr lang="en-US" sz="1100" i="1" dirty="0">
                <a:solidFill>
                  <a:schemeClr val="tx1"/>
                </a:solidFill>
              </a:rPr>
              <a:t> mas </a:t>
            </a:r>
            <a:r>
              <a:rPr lang="en-US" sz="1100" i="1" dirty="0" err="1">
                <a:solidFill>
                  <a:schemeClr val="tx1"/>
                </a:solidFill>
              </a:rPr>
              <a:t>importantes</a:t>
            </a:r>
            <a:r>
              <a:rPr lang="en-US" sz="1100" i="1" dirty="0">
                <a:solidFill>
                  <a:schemeClr val="tx1"/>
                </a:solidFill>
              </a:rPr>
              <a:t> a del Sistema </a:t>
            </a:r>
            <a:r>
              <a:rPr lang="en-US" sz="1100" i="1" dirty="0" err="1">
                <a:solidFill>
                  <a:schemeClr val="tx1"/>
                </a:solidFill>
              </a:rPr>
              <a:t>en</a:t>
            </a:r>
            <a:r>
              <a:rPr lang="en-US" sz="1100" i="1" dirty="0">
                <a:solidFill>
                  <a:schemeClr val="tx1"/>
                </a:solidFill>
              </a:rPr>
              <a:t> la </a:t>
            </a:r>
            <a:r>
              <a:rPr lang="en-US" sz="1100" i="1" dirty="0" err="1">
                <a:solidFill>
                  <a:schemeClr val="tx1"/>
                </a:solidFill>
              </a:rPr>
              <a:t>pantalla</a:t>
            </a:r>
            <a:r>
              <a:rPr lang="en-US" sz="1100" i="1" dirty="0">
                <a:solidFill>
                  <a:schemeClr val="tx1"/>
                </a:solidFill>
              </a:rPr>
              <a:t> principal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B382DCC-7EB6-0F99-B15A-E292A742D23E}"/>
              </a:ext>
            </a:extLst>
          </p:cNvPr>
          <p:cNvSpPr/>
          <p:nvPr/>
        </p:nvSpPr>
        <p:spPr>
          <a:xfrm>
            <a:off x="6241985" y="2686966"/>
            <a:ext cx="2151683" cy="7051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Ancor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El </a:t>
            </a:r>
            <a:r>
              <a:rPr lang="en-US" sz="1100" i="1" dirty="0" err="1">
                <a:solidFill>
                  <a:schemeClr val="tx1"/>
                </a:solidFill>
              </a:rPr>
              <a:t>usuario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tiene</a:t>
            </a:r>
            <a:r>
              <a:rPr lang="en-US" sz="1100" i="1" dirty="0">
                <a:solidFill>
                  <a:schemeClr val="tx1"/>
                </a:solidFill>
              </a:rPr>
              <a:t> la </a:t>
            </a:r>
            <a:r>
              <a:rPr lang="en-US" sz="1100" i="1" dirty="0" err="1">
                <a:solidFill>
                  <a:schemeClr val="tx1"/>
                </a:solidFill>
              </a:rPr>
              <a:t>opcion</a:t>
            </a:r>
            <a:r>
              <a:rPr lang="en-US" sz="1100" i="1" dirty="0">
                <a:solidFill>
                  <a:schemeClr val="tx1"/>
                </a:solidFill>
              </a:rPr>
              <a:t> de </a:t>
            </a:r>
            <a:r>
              <a:rPr lang="en-US" sz="1100" i="1" dirty="0" err="1">
                <a:solidFill>
                  <a:schemeClr val="tx1"/>
                </a:solidFill>
              </a:rPr>
              <a:t>dirigirse</a:t>
            </a:r>
            <a:r>
              <a:rPr lang="en-US" sz="1100" i="1" dirty="0">
                <a:solidFill>
                  <a:schemeClr val="tx1"/>
                </a:solidFill>
              </a:rPr>
              <a:t> a </a:t>
            </a:r>
            <a:r>
              <a:rPr lang="en-US" sz="1100" i="1" dirty="0" err="1">
                <a:solidFill>
                  <a:schemeClr val="tx1"/>
                </a:solidFill>
              </a:rPr>
              <a:t>donde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desea</a:t>
            </a:r>
            <a:r>
              <a:rPr lang="en-US" sz="1100" i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0E8C2E3-271C-EA33-2C36-1093700EF19E}"/>
              </a:ext>
            </a:extLst>
          </p:cNvPr>
          <p:cNvSpPr/>
          <p:nvPr/>
        </p:nvSpPr>
        <p:spPr>
          <a:xfrm>
            <a:off x="4259538" y="3510051"/>
            <a:ext cx="2151683" cy="90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Boton</a:t>
            </a:r>
            <a:r>
              <a:rPr lang="en-US" sz="1100" dirty="0">
                <a:solidFill>
                  <a:schemeClr val="tx1"/>
                </a:solidFill>
              </a:rPr>
              <a:t> de </a:t>
            </a:r>
            <a:r>
              <a:rPr lang="en-US" sz="1100" dirty="0" err="1">
                <a:solidFill>
                  <a:schemeClr val="tx1"/>
                </a:solidFill>
              </a:rPr>
              <a:t>grafica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Al </a:t>
            </a:r>
            <a:r>
              <a:rPr lang="en-US" sz="1100" i="1" dirty="0" err="1">
                <a:solidFill>
                  <a:schemeClr val="tx1"/>
                </a:solidFill>
              </a:rPr>
              <a:t>presionar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esta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grafica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el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usuario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puede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ver</a:t>
            </a:r>
            <a:r>
              <a:rPr lang="en-US" sz="1100" i="1" dirty="0">
                <a:solidFill>
                  <a:schemeClr val="tx1"/>
                </a:solidFill>
              </a:rPr>
              <a:t> la </a:t>
            </a:r>
            <a:r>
              <a:rPr lang="en-US" sz="1100" i="1" dirty="0" err="1">
                <a:solidFill>
                  <a:schemeClr val="tx1"/>
                </a:solidFill>
              </a:rPr>
              <a:t>informacion</a:t>
            </a:r>
            <a:r>
              <a:rPr lang="en-US" sz="1100" i="1" dirty="0">
                <a:solidFill>
                  <a:schemeClr val="tx1"/>
                </a:solidFill>
              </a:rPr>
              <a:t> complete de la </a:t>
            </a:r>
            <a:r>
              <a:rPr lang="en-US" sz="1100" i="1" dirty="0" err="1">
                <a:solidFill>
                  <a:schemeClr val="tx1"/>
                </a:solidFill>
              </a:rPr>
              <a:t>empresa</a:t>
            </a:r>
            <a:r>
              <a:rPr lang="en-US" sz="1100" i="1" dirty="0">
                <a:solidFill>
                  <a:schemeClr val="tx1"/>
                </a:solidFill>
              </a:rPr>
              <a:t> para </a:t>
            </a:r>
            <a:r>
              <a:rPr lang="en-US" sz="1100" i="1" dirty="0" err="1">
                <a:solidFill>
                  <a:schemeClr val="tx1"/>
                </a:solidFill>
              </a:rPr>
              <a:t>tener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una</a:t>
            </a:r>
            <a:r>
              <a:rPr lang="en-US" sz="1100" i="1" dirty="0">
                <a:solidFill>
                  <a:schemeClr val="tx1"/>
                </a:solidFill>
              </a:rPr>
              <a:t> major gestion.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6D3A3E5-2411-E29E-7A14-6E634ECAC5DE}"/>
              </a:ext>
            </a:extLst>
          </p:cNvPr>
          <p:cNvSpPr/>
          <p:nvPr/>
        </p:nvSpPr>
        <p:spPr>
          <a:xfrm>
            <a:off x="5112341" y="6534053"/>
            <a:ext cx="3754336" cy="257339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 err="1"/>
              <a:t>Hecho</a:t>
            </a:r>
            <a:r>
              <a:rPr lang="en-US" sz="1399" b="1" dirty="0"/>
              <a:t> </a:t>
            </a:r>
            <a:r>
              <a:rPr lang="en-US" sz="1399" b="1" dirty="0" err="1"/>
              <a:t>por</a:t>
            </a:r>
            <a:r>
              <a:rPr lang="en-US" sz="1399" b="1" dirty="0"/>
              <a:t> : ORLANDO CASAS</a:t>
            </a:r>
            <a:endParaRPr lang="es-MX" sz="1399" b="1" i="1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1228C8D4-6150-6058-5220-2B23254EFE02}"/>
              </a:ext>
            </a:extLst>
          </p:cNvPr>
          <p:cNvSpPr/>
          <p:nvPr/>
        </p:nvSpPr>
        <p:spPr>
          <a:xfrm>
            <a:off x="2799730" y="66608"/>
            <a:ext cx="5808746" cy="443690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3" b="1" dirty="0"/>
              <a:t>Nombre de la </a:t>
            </a:r>
            <a:r>
              <a:rPr lang="en-US" sz="1863" b="1" dirty="0" err="1"/>
              <a:t>pantalla</a:t>
            </a:r>
            <a:r>
              <a:rPr lang="en-US" sz="1863" b="1" dirty="0"/>
              <a:t>: </a:t>
            </a:r>
            <a:r>
              <a:rPr lang="en-US" sz="1863" b="1" i="1" dirty="0"/>
              <a:t>Dashboard principal</a:t>
            </a:r>
            <a:endParaRPr lang="en-US" sz="1863" b="1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F85F6B2B-A422-293A-CAE4-9404FEFD1569}"/>
              </a:ext>
            </a:extLst>
          </p:cNvPr>
          <p:cNvSpPr/>
          <p:nvPr/>
        </p:nvSpPr>
        <p:spPr>
          <a:xfrm>
            <a:off x="2590162" y="681569"/>
            <a:ext cx="6447158" cy="276878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 err="1"/>
              <a:t>Descripcion</a:t>
            </a:r>
            <a:r>
              <a:rPr lang="en-US" sz="1050" b="1" dirty="0"/>
              <a:t>: </a:t>
            </a:r>
            <a:r>
              <a:rPr lang="en-US" sz="1050" b="1" i="1" u="sng" dirty="0"/>
              <a:t>Esta </a:t>
            </a:r>
            <a:r>
              <a:rPr lang="en-US" sz="1050" b="1" i="1" u="sng" dirty="0" err="1"/>
              <a:t>pantalla</a:t>
            </a:r>
            <a:r>
              <a:rPr lang="en-US" sz="1050" b="1" i="1" u="sng" dirty="0"/>
              <a:t> es la principal, </a:t>
            </a:r>
            <a:r>
              <a:rPr lang="en-US" sz="1050" b="1" i="1" u="sng" dirty="0" err="1"/>
              <a:t>en</a:t>
            </a:r>
            <a:r>
              <a:rPr lang="en-US" sz="1050" b="1" i="1" u="sng" dirty="0"/>
              <a:t> </a:t>
            </a:r>
            <a:r>
              <a:rPr lang="en-US" sz="1050" b="1" i="1" u="sng" dirty="0" err="1"/>
              <a:t>esta</a:t>
            </a:r>
            <a:r>
              <a:rPr lang="en-US" sz="1050" b="1" i="1" u="sng" dirty="0"/>
              <a:t> se </a:t>
            </a:r>
            <a:r>
              <a:rPr lang="en-US" sz="1050" b="1" i="1" u="sng" dirty="0" err="1"/>
              <a:t>nos</a:t>
            </a:r>
            <a:r>
              <a:rPr lang="en-US" sz="1050" b="1" i="1" u="sng" dirty="0"/>
              <a:t> </a:t>
            </a:r>
            <a:r>
              <a:rPr lang="en-US" sz="1050" b="1" i="1" u="sng" dirty="0" err="1"/>
              <a:t>muestra</a:t>
            </a:r>
            <a:r>
              <a:rPr lang="en-US" sz="1050" b="1" i="1" u="sng" dirty="0"/>
              <a:t> </a:t>
            </a:r>
            <a:r>
              <a:rPr lang="en-US" sz="1050" b="1" i="1" u="sng" dirty="0" err="1"/>
              <a:t>todos</a:t>
            </a:r>
            <a:r>
              <a:rPr lang="en-US" sz="1050" b="1" i="1" u="sng" dirty="0"/>
              <a:t> </a:t>
            </a:r>
            <a:r>
              <a:rPr lang="en-US" sz="1050" b="1" i="1" u="sng" dirty="0" err="1"/>
              <a:t>los</a:t>
            </a:r>
            <a:r>
              <a:rPr lang="en-US" sz="1050" b="1" i="1" u="sng" dirty="0"/>
              <a:t> </a:t>
            </a:r>
            <a:r>
              <a:rPr lang="en-US" sz="1050" b="1" i="1" u="sng" dirty="0" err="1"/>
              <a:t>informes</a:t>
            </a:r>
            <a:r>
              <a:rPr lang="en-US" sz="1050" b="1" i="1" u="sng" dirty="0"/>
              <a:t> y </a:t>
            </a:r>
            <a:r>
              <a:rPr lang="en-US" sz="1050" b="1" i="1" u="sng" dirty="0" err="1"/>
              <a:t>datos</a:t>
            </a:r>
            <a:r>
              <a:rPr lang="en-US" sz="1050" b="1" i="1" u="sng" dirty="0"/>
              <a:t> mas </a:t>
            </a:r>
            <a:r>
              <a:rPr lang="en-US" sz="1050" b="1" i="1" u="sng" dirty="0" err="1"/>
              <a:t>importantes</a:t>
            </a:r>
            <a:r>
              <a:rPr lang="en-US" sz="1050" b="1" i="1" u="sng" dirty="0"/>
              <a:t>, </a:t>
            </a:r>
            <a:r>
              <a:rPr lang="en-US" sz="1050" b="1" i="1" u="sng" dirty="0" err="1"/>
              <a:t>ademas</a:t>
            </a:r>
            <a:r>
              <a:rPr lang="en-US" sz="1050" b="1" i="1" u="sng" dirty="0"/>
              <a:t> de las </a:t>
            </a:r>
            <a:r>
              <a:rPr lang="en-US" sz="1050" b="1" i="1" u="sng" dirty="0" err="1"/>
              <a:t>direcciones</a:t>
            </a:r>
            <a:r>
              <a:rPr lang="en-US" sz="1050" b="1" i="1" u="sng" dirty="0"/>
              <a:t> para </a:t>
            </a:r>
            <a:r>
              <a:rPr lang="en-US" sz="1050" b="1" i="1" u="sng" dirty="0" err="1"/>
              <a:t>enviarnos</a:t>
            </a:r>
            <a:r>
              <a:rPr lang="en-US" sz="1050" b="1" i="1" u="sng" dirty="0"/>
              <a:t> a </a:t>
            </a:r>
            <a:r>
              <a:rPr lang="en-US" sz="1050" b="1" i="1" u="sng" dirty="0" err="1"/>
              <a:t>distintas</a:t>
            </a:r>
            <a:r>
              <a:rPr lang="en-US" sz="1050" b="1" i="1" u="sng" dirty="0"/>
              <a:t> areas del </a:t>
            </a:r>
            <a:r>
              <a:rPr lang="en-US" sz="1050" b="1" i="1" u="sng" dirty="0" err="1"/>
              <a:t>sistema</a:t>
            </a:r>
            <a:endParaRPr lang="es-MX" sz="1050" b="1" i="1" u="sn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9D6CF1C-0E6D-DE03-F5C1-CFAFFD398AFB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2393898" y="1543665"/>
            <a:ext cx="1883135" cy="112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10881"/>
              </p:ext>
            </p:extLst>
          </p:nvPr>
        </p:nvGraphicFramePr>
        <p:xfrm>
          <a:off x="545691" y="2099187"/>
          <a:ext cx="7772401" cy="548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0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452148612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168541224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Tipo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Perfil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Grupo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Estado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Gestionar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522AA018-9B5D-E572-7185-D27C67D03BAB}"/>
              </a:ext>
            </a:extLst>
          </p:cNvPr>
          <p:cNvSpPr/>
          <p:nvPr/>
        </p:nvSpPr>
        <p:spPr>
          <a:xfrm>
            <a:off x="4277033" y="1337187"/>
            <a:ext cx="1317522" cy="4129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Añadir usuario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EF9AEE5-B43D-6A50-C299-C46D9A755053}"/>
              </a:ext>
            </a:extLst>
          </p:cNvPr>
          <p:cNvSpPr/>
          <p:nvPr/>
        </p:nvSpPr>
        <p:spPr>
          <a:xfrm>
            <a:off x="5746955" y="1337187"/>
            <a:ext cx="1317522" cy="4129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eliminar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01570AF-2DAA-7FB8-1A88-D89EC65B3C97}"/>
              </a:ext>
            </a:extLst>
          </p:cNvPr>
          <p:cNvSpPr/>
          <p:nvPr/>
        </p:nvSpPr>
        <p:spPr>
          <a:xfrm>
            <a:off x="7216877" y="1337186"/>
            <a:ext cx="1317522" cy="4129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Cambiar estado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027D45A-5B8D-F2E7-EAE0-F0148F26B82C}"/>
              </a:ext>
            </a:extLst>
          </p:cNvPr>
          <p:cNvSpPr/>
          <p:nvPr/>
        </p:nvSpPr>
        <p:spPr>
          <a:xfrm>
            <a:off x="147970" y="128433"/>
            <a:ext cx="5808746" cy="443690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3" b="1" dirty="0"/>
              <a:t>Nombre de la </a:t>
            </a:r>
            <a:r>
              <a:rPr lang="en-US" sz="1863" b="1" dirty="0" err="1"/>
              <a:t>pantalla</a:t>
            </a:r>
            <a:r>
              <a:rPr lang="en-US" sz="1863" b="1" dirty="0"/>
              <a:t>: </a:t>
            </a:r>
            <a:r>
              <a:rPr lang="en-US" sz="1863" b="1" i="1" dirty="0"/>
              <a:t>Gestion de </a:t>
            </a:r>
            <a:r>
              <a:rPr lang="en-US" sz="1863" b="1" i="1" dirty="0" err="1"/>
              <a:t>usuarios</a:t>
            </a:r>
            <a:endParaRPr lang="en-US" sz="1863" b="1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B99A034-946B-A529-E2B2-30010F37317E}"/>
              </a:ext>
            </a:extLst>
          </p:cNvPr>
          <p:cNvSpPr/>
          <p:nvPr/>
        </p:nvSpPr>
        <p:spPr>
          <a:xfrm>
            <a:off x="147970" y="733775"/>
            <a:ext cx="7772401" cy="509422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 err="1"/>
              <a:t>Descripcion</a:t>
            </a:r>
            <a:r>
              <a:rPr lang="en-US" sz="1399" b="1" dirty="0"/>
              <a:t>: </a:t>
            </a:r>
            <a:r>
              <a:rPr lang="en-US" sz="1399" b="1" i="1" u="sng" dirty="0"/>
              <a:t>En </a:t>
            </a:r>
            <a:r>
              <a:rPr lang="en-US" sz="1399" b="1" i="1" u="sng" dirty="0" err="1"/>
              <a:t>este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apartado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nos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muestra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detalladamente</a:t>
            </a:r>
            <a:r>
              <a:rPr lang="en-US" sz="1399" b="1" i="1" u="sng" dirty="0"/>
              <a:t> la gestion compete de </a:t>
            </a:r>
            <a:r>
              <a:rPr lang="en-US" sz="1399" b="1" i="1" u="sng" dirty="0" err="1"/>
              <a:t>los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usuarios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dentro</a:t>
            </a:r>
            <a:r>
              <a:rPr lang="en-US" sz="1399" b="1" i="1" u="sng" dirty="0"/>
              <a:t> de la </a:t>
            </a:r>
            <a:r>
              <a:rPr lang="en-US" sz="1399" b="1" i="1" u="sng" dirty="0" err="1"/>
              <a:t>cual</a:t>
            </a:r>
            <a:r>
              <a:rPr lang="en-US" sz="1399" b="1" i="1" u="sng" dirty="0"/>
              <a:t> Podemos </a:t>
            </a:r>
            <a:r>
              <a:rPr lang="en-US" sz="1399" b="1" i="1" u="sng" dirty="0" err="1"/>
              <a:t>añadi</a:t>
            </a:r>
            <a:r>
              <a:rPr lang="en-US" sz="1399" b="1" i="1" u="sng" dirty="0"/>
              <a:t>, </a:t>
            </a:r>
            <a:r>
              <a:rPr lang="en-US" sz="1399" b="1" i="1" u="sng" dirty="0" err="1"/>
              <a:t>eliminar</a:t>
            </a:r>
            <a:r>
              <a:rPr lang="en-US" sz="1399" b="1" i="1" u="sng" dirty="0"/>
              <a:t> o </a:t>
            </a:r>
            <a:r>
              <a:rPr lang="en-US" sz="1399" b="1" i="1" u="sng" dirty="0" err="1"/>
              <a:t>cambiar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el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estado</a:t>
            </a:r>
            <a:r>
              <a:rPr lang="en-US" sz="1399" b="1" i="1" u="sng" dirty="0"/>
              <a:t> del </a:t>
            </a:r>
            <a:r>
              <a:rPr lang="en-US" sz="1399" b="1" i="1" u="sng" dirty="0" err="1"/>
              <a:t>mismo</a:t>
            </a:r>
            <a:r>
              <a:rPr lang="en-US" sz="1399" b="1" i="1" u="sng" dirty="0"/>
              <a:t>.</a:t>
            </a:r>
            <a:endParaRPr lang="es-MX" sz="1399" b="1" i="1" u="sng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CC7115-9E52-7D58-2E39-0902F926196D}"/>
              </a:ext>
            </a:extLst>
          </p:cNvPr>
          <p:cNvSpPr/>
          <p:nvPr/>
        </p:nvSpPr>
        <p:spPr>
          <a:xfrm>
            <a:off x="583477" y="1337187"/>
            <a:ext cx="1921597" cy="627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Botones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estaticos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Nos da la </a:t>
            </a:r>
            <a:r>
              <a:rPr lang="en-US" sz="1100" i="1" dirty="0" err="1">
                <a:solidFill>
                  <a:schemeClr val="tx1"/>
                </a:solidFill>
              </a:rPr>
              <a:t>opcion</a:t>
            </a:r>
            <a:r>
              <a:rPr lang="en-US" sz="1100" i="1" dirty="0">
                <a:solidFill>
                  <a:schemeClr val="tx1"/>
                </a:solidFill>
              </a:rPr>
              <a:t> para </a:t>
            </a:r>
            <a:r>
              <a:rPr lang="en-US" sz="1100" i="1" dirty="0" err="1">
                <a:solidFill>
                  <a:schemeClr val="tx1"/>
                </a:solidFill>
              </a:rPr>
              <a:t>modificar</a:t>
            </a:r>
            <a:r>
              <a:rPr lang="en-US" sz="1100" i="1" dirty="0">
                <a:solidFill>
                  <a:schemeClr val="tx1"/>
                </a:solidFill>
              </a:rPr>
              <a:t> a </a:t>
            </a:r>
            <a:r>
              <a:rPr lang="en-US" sz="1100" i="1" dirty="0" err="1">
                <a:solidFill>
                  <a:schemeClr val="tx1"/>
                </a:solidFill>
              </a:rPr>
              <a:t>el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i="1" dirty="0" err="1">
                <a:solidFill>
                  <a:schemeClr val="tx1"/>
                </a:solidFill>
              </a:rPr>
              <a:t>susuario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6F3CBE2-D952-09DB-0388-8392E4494E7C}"/>
              </a:ext>
            </a:extLst>
          </p:cNvPr>
          <p:cNvSpPr/>
          <p:nvPr/>
        </p:nvSpPr>
        <p:spPr>
          <a:xfrm>
            <a:off x="352621" y="3878211"/>
            <a:ext cx="1911737" cy="13884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Inputs de las </a:t>
            </a:r>
            <a:r>
              <a:rPr lang="en-US" sz="1000" dirty="0" err="1">
                <a:solidFill>
                  <a:schemeClr val="tx1"/>
                </a:solidFill>
              </a:rPr>
              <a:t>tablas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En </a:t>
            </a:r>
            <a:r>
              <a:rPr lang="en-US" sz="1000" dirty="0" err="1">
                <a:solidFill>
                  <a:schemeClr val="tx1"/>
                </a:solidFill>
              </a:rPr>
              <a:t>este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apartado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nos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muestra</a:t>
            </a:r>
            <a:r>
              <a:rPr lang="en-US" sz="1000" dirty="0">
                <a:solidFill>
                  <a:schemeClr val="tx1"/>
                </a:solidFill>
              </a:rPr>
              <a:t> la </a:t>
            </a:r>
            <a:r>
              <a:rPr lang="en-US" sz="1000" dirty="0" err="1">
                <a:solidFill>
                  <a:schemeClr val="tx1"/>
                </a:solidFill>
              </a:rPr>
              <a:t>informacion</a:t>
            </a:r>
            <a:r>
              <a:rPr lang="en-US" sz="1000" dirty="0">
                <a:solidFill>
                  <a:schemeClr val="tx1"/>
                </a:solidFill>
              </a:rPr>
              <a:t> complete de </a:t>
            </a:r>
            <a:r>
              <a:rPr lang="en-US" sz="1000" dirty="0" err="1">
                <a:solidFill>
                  <a:schemeClr val="tx1"/>
                </a:solidFill>
              </a:rPr>
              <a:t>los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usuarios</a:t>
            </a:r>
            <a:endParaRPr lang="es-MX" sz="1000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6E4C9F3-FD89-7A13-2F82-B09774519402}"/>
              </a:ext>
            </a:extLst>
          </p:cNvPr>
          <p:cNvCxnSpPr>
            <a:cxnSpLocks/>
          </p:cNvCxnSpPr>
          <p:nvPr/>
        </p:nvCxnSpPr>
        <p:spPr>
          <a:xfrm flipV="1">
            <a:off x="1169208" y="2712720"/>
            <a:ext cx="1095150" cy="1165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E2A8187-8199-D746-0C46-2F534FCF66F2}"/>
              </a:ext>
            </a:extLst>
          </p:cNvPr>
          <p:cNvSpPr/>
          <p:nvPr/>
        </p:nvSpPr>
        <p:spPr>
          <a:xfrm>
            <a:off x="5112341" y="6534053"/>
            <a:ext cx="3754336" cy="257339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 err="1"/>
              <a:t>Hecho</a:t>
            </a:r>
            <a:r>
              <a:rPr lang="en-US" sz="1399" b="1" dirty="0"/>
              <a:t> </a:t>
            </a:r>
            <a:r>
              <a:rPr lang="en-US" sz="1399" b="1" dirty="0" err="1"/>
              <a:t>por</a:t>
            </a:r>
            <a:r>
              <a:rPr lang="en-US" sz="1399" b="1" dirty="0"/>
              <a:t> : ORLANDO CASAS</a:t>
            </a:r>
            <a:endParaRPr lang="es-MX" sz="1399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3A0868F-5FEF-5C16-9424-B92ABF9C7242}"/>
              </a:ext>
            </a:extLst>
          </p:cNvPr>
          <p:cNvCxnSpPr>
            <a:cxnSpLocks/>
          </p:cNvCxnSpPr>
          <p:nvPr/>
        </p:nvCxnSpPr>
        <p:spPr>
          <a:xfrm flipV="1">
            <a:off x="1308489" y="2648679"/>
            <a:ext cx="881976" cy="978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673B3CB-482F-2039-9ADC-B1142F15E4BA}"/>
              </a:ext>
            </a:extLst>
          </p:cNvPr>
          <p:cNvCxnSpPr>
            <a:cxnSpLocks/>
          </p:cNvCxnSpPr>
          <p:nvPr/>
        </p:nvCxnSpPr>
        <p:spPr>
          <a:xfrm flipV="1">
            <a:off x="2190465" y="1543664"/>
            <a:ext cx="1449285" cy="5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016"/>
              </p:ext>
            </p:extLst>
          </p:nvPr>
        </p:nvGraphicFramePr>
        <p:xfrm>
          <a:off x="457200" y="1975104"/>
          <a:ext cx="7772400" cy="6035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r>
                        <a:rPr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Sucursal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9555AC1-F5B4-2655-1DE7-8D0DC4263296}"/>
              </a:ext>
            </a:extLst>
          </p:cNvPr>
          <p:cNvSpPr/>
          <p:nvPr/>
        </p:nvSpPr>
        <p:spPr>
          <a:xfrm>
            <a:off x="3711678" y="1337187"/>
            <a:ext cx="1317522" cy="4129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Agregar producto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649C86B-1B76-6A69-B202-AFA0C5A6B0C3}"/>
              </a:ext>
            </a:extLst>
          </p:cNvPr>
          <p:cNvSpPr/>
          <p:nvPr/>
        </p:nvSpPr>
        <p:spPr>
          <a:xfrm>
            <a:off x="5284838" y="1337187"/>
            <a:ext cx="1436001" cy="4129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Actualizar stock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721ED49-3365-E410-A420-DCD977C82242}"/>
              </a:ext>
            </a:extLst>
          </p:cNvPr>
          <p:cNvSpPr/>
          <p:nvPr/>
        </p:nvSpPr>
        <p:spPr>
          <a:xfrm>
            <a:off x="6976477" y="1349969"/>
            <a:ext cx="1317522" cy="41295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/>
              <a:t>Eliminar producto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FE9E959-6350-E0B6-D0E4-84A870022167}"/>
              </a:ext>
            </a:extLst>
          </p:cNvPr>
          <p:cNvSpPr/>
          <p:nvPr/>
        </p:nvSpPr>
        <p:spPr>
          <a:xfrm>
            <a:off x="147970" y="128433"/>
            <a:ext cx="5808746" cy="443690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63" b="1" dirty="0"/>
              <a:t>Nombre de la </a:t>
            </a:r>
            <a:r>
              <a:rPr lang="en-US" sz="1863" b="1" dirty="0" err="1"/>
              <a:t>pantalla</a:t>
            </a:r>
            <a:r>
              <a:rPr lang="en-US" sz="1863" b="1" dirty="0"/>
              <a:t>: </a:t>
            </a:r>
            <a:r>
              <a:rPr lang="en-US" sz="1863" b="1" i="1" dirty="0"/>
              <a:t>Gestion de </a:t>
            </a:r>
            <a:r>
              <a:rPr lang="en-US" sz="1863" b="1" i="1" dirty="0" err="1"/>
              <a:t>inventario</a:t>
            </a:r>
            <a:endParaRPr lang="en-US" sz="1863" b="1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4FC82A8-E6A0-8FCE-46B5-A95D8E53D110}"/>
              </a:ext>
            </a:extLst>
          </p:cNvPr>
          <p:cNvSpPr/>
          <p:nvPr/>
        </p:nvSpPr>
        <p:spPr>
          <a:xfrm>
            <a:off x="147970" y="733775"/>
            <a:ext cx="7772401" cy="509422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 err="1"/>
              <a:t>Descripcion</a:t>
            </a:r>
            <a:r>
              <a:rPr lang="en-US" sz="1399" b="1" dirty="0"/>
              <a:t>: </a:t>
            </a:r>
            <a:r>
              <a:rPr lang="en-US" sz="1399" b="1" i="1" u="sng" dirty="0"/>
              <a:t>En </a:t>
            </a:r>
            <a:r>
              <a:rPr lang="en-US" sz="1399" b="1" i="1" u="sng" dirty="0" err="1"/>
              <a:t>este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apartado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nos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informa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detalladamente</a:t>
            </a:r>
            <a:r>
              <a:rPr lang="en-US" sz="1399" b="1" i="1" u="sng" dirty="0"/>
              <a:t> </a:t>
            </a:r>
            <a:endParaRPr lang="es-MX" sz="1399" b="1" i="1" u="sng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D95FF6-5433-E2DF-F72A-B860C1A9804A}"/>
              </a:ext>
            </a:extLst>
          </p:cNvPr>
          <p:cNvSpPr/>
          <p:nvPr/>
        </p:nvSpPr>
        <p:spPr>
          <a:xfrm>
            <a:off x="457200" y="1289337"/>
            <a:ext cx="1921597" cy="627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Botones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estaticos</a:t>
            </a:r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Nos da la </a:t>
            </a:r>
            <a:r>
              <a:rPr lang="en-US" sz="1100" i="1" dirty="0" err="1">
                <a:solidFill>
                  <a:schemeClr val="tx1"/>
                </a:solidFill>
              </a:rPr>
              <a:t>opcion</a:t>
            </a:r>
            <a:r>
              <a:rPr lang="en-US" sz="1100" i="1" dirty="0">
                <a:solidFill>
                  <a:schemeClr val="tx1"/>
                </a:solidFill>
              </a:rPr>
              <a:t> para </a:t>
            </a:r>
            <a:r>
              <a:rPr lang="en-US" sz="1100" i="1" dirty="0" err="1">
                <a:solidFill>
                  <a:schemeClr val="tx1"/>
                </a:solidFill>
              </a:rPr>
              <a:t>agegar</a:t>
            </a:r>
            <a:r>
              <a:rPr lang="en-US" sz="1100" i="1" dirty="0">
                <a:solidFill>
                  <a:schemeClr val="tx1"/>
                </a:solidFill>
              </a:rPr>
              <a:t> un </a:t>
            </a:r>
            <a:r>
              <a:rPr lang="en-US" sz="1100" i="1" dirty="0" err="1">
                <a:solidFill>
                  <a:schemeClr val="tx1"/>
                </a:solidFill>
              </a:rPr>
              <a:t>producto</a:t>
            </a:r>
            <a:r>
              <a:rPr lang="en-US" sz="1100" i="1" dirty="0">
                <a:solidFill>
                  <a:schemeClr val="tx1"/>
                </a:solidFill>
              </a:rPr>
              <a:t>, </a:t>
            </a:r>
            <a:r>
              <a:rPr lang="en-US" sz="1100" i="1" dirty="0" err="1">
                <a:solidFill>
                  <a:schemeClr val="tx1"/>
                </a:solidFill>
              </a:rPr>
              <a:t>actualizarlo</a:t>
            </a:r>
            <a:r>
              <a:rPr lang="en-US" sz="1100" i="1" dirty="0">
                <a:solidFill>
                  <a:schemeClr val="tx1"/>
                </a:solidFill>
              </a:rPr>
              <a:t> y </a:t>
            </a:r>
            <a:r>
              <a:rPr lang="en-US" sz="1100" i="1" dirty="0" err="1">
                <a:solidFill>
                  <a:schemeClr val="tx1"/>
                </a:solidFill>
              </a:rPr>
              <a:t>eliminarlo</a:t>
            </a:r>
            <a:r>
              <a:rPr lang="en-US" sz="1100" i="1" dirty="0">
                <a:solidFill>
                  <a:schemeClr val="tx1"/>
                </a:solidFill>
              </a:rPr>
              <a:t> Tambien.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9BCF20A-F388-3092-9578-FC2B7326CA21}"/>
              </a:ext>
            </a:extLst>
          </p:cNvPr>
          <p:cNvSpPr/>
          <p:nvPr/>
        </p:nvSpPr>
        <p:spPr>
          <a:xfrm>
            <a:off x="352621" y="3429000"/>
            <a:ext cx="1911737" cy="13884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Inputs de las </a:t>
            </a:r>
            <a:r>
              <a:rPr lang="en-US" sz="1000" dirty="0" err="1">
                <a:solidFill>
                  <a:schemeClr val="tx1"/>
                </a:solidFill>
              </a:rPr>
              <a:t>tablas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En </a:t>
            </a:r>
            <a:r>
              <a:rPr lang="en-US" sz="1000" dirty="0" err="1">
                <a:solidFill>
                  <a:schemeClr val="tx1"/>
                </a:solidFill>
              </a:rPr>
              <a:t>esta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parte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nos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arroja</a:t>
            </a:r>
            <a:r>
              <a:rPr lang="en-US" sz="1000" dirty="0">
                <a:solidFill>
                  <a:schemeClr val="tx1"/>
                </a:solidFill>
              </a:rPr>
              <a:t> la </a:t>
            </a:r>
            <a:r>
              <a:rPr lang="en-US" sz="1000" dirty="0" err="1">
                <a:solidFill>
                  <a:schemeClr val="tx1"/>
                </a:solidFill>
              </a:rPr>
              <a:t>informacion</a:t>
            </a:r>
            <a:r>
              <a:rPr lang="en-US" sz="1000" dirty="0">
                <a:solidFill>
                  <a:schemeClr val="tx1"/>
                </a:solidFill>
              </a:rPr>
              <a:t> complete de </a:t>
            </a:r>
            <a:r>
              <a:rPr lang="en-US" sz="1000" dirty="0" err="1">
                <a:solidFill>
                  <a:schemeClr val="tx1"/>
                </a:solidFill>
              </a:rPr>
              <a:t>todo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nustro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inventario</a:t>
            </a:r>
            <a:r>
              <a:rPr lang="en-US" sz="1000" dirty="0">
                <a:solidFill>
                  <a:schemeClr val="tx1"/>
                </a:solidFill>
              </a:rPr>
              <a:t> general </a:t>
            </a:r>
            <a:r>
              <a:rPr lang="en-US" sz="1000" dirty="0" err="1">
                <a:solidFill>
                  <a:schemeClr val="tx1"/>
                </a:solidFill>
              </a:rPr>
              <a:t>dandonos</a:t>
            </a:r>
            <a:r>
              <a:rPr lang="en-US" sz="1000" dirty="0">
                <a:solidFill>
                  <a:schemeClr val="tx1"/>
                </a:solidFill>
              </a:rPr>
              <a:t> la </a:t>
            </a:r>
            <a:r>
              <a:rPr lang="en-US" sz="1000" dirty="0" err="1">
                <a:solidFill>
                  <a:schemeClr val="tx1"/>
                </a:solidFill>
              </a:rPr>
              <a:t>opcion</a:t>
            </a:r>
            <a:r>
              <a:rPr lang="en-US" sz="1000" dirty="0">
                <a:solidFill>
                  <a:schemeClr val="tx1"/>
                </a:solidFill>
              </a:rPr>
              <a:t> de </a:t>
            </a:r>
            <a:r>
              <a:rPr lang="en-US" sz="1000" dirty="0" err="1">
                <a:solidFill>
                  <a:schemeClr val="tx1"/>
                </a:solidFill>
              </a:rPr>
              <a:t>modificarlo</a:t>
            </a:r>
            <a:r>
              <a:rPr lang="en-US" sz="1000">
                <a:solidFill>
                  <a:schemeClr val="tx1"/>
                </a:solidFill>
              </a:rPr>
              <a:t> Tambien.</a:t>
            </a:r>
            <a:endParaRPr lang="es-MX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698bad-f98f-468e-a687-d1753373490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A6A20E470D0E5498299903AF3E505FC" ma:contentTypeVersion="11" ma:contentTypeDescription="Crear nuevo documento." ma:contentTypeScope="" ma:versionID="6a52bc68f91bfe1a601cf5648e2854ad">
  <xsd:schema xmlns:xsd="http://www.w3.org/2001/XMLSchema" xmlns:xs="http://www.w3.org/2001/XMLSchema" xmlns:p="http://schemas.microsoft.com/office/2006/metadata/properties" xmlns:ns3="9e698bad-f98f-468e-a687-d17533734905" targetNamespace="http://schemas.microsoft.com/office/2006/metadata/properties" ma:root="true" ma:fieldsID="027420be99e23c1978d914833b12141c" ns3:_="">
    <xsd:import namespace="9e698bad-f98f-468e-a687-d1753373490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698bad-f98f-468e-a687-d175337349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E07B7-FC8D-44E3-93D1-1A2CF30D4B6F}">
  <ds:schemaRefs>
    <ds:schemaRef ds:uri="http://purl.org/dc/terms/"/>
    <ds:schemaRef ds:uri="http://www.w3.org/XML/1998/namespace"/>
    <ds:schemaRef ds:uri="http://purl.org/dc/elements/1.1/"/>
    <ds:schemaRef ds:uri="9e698bad-f98f-468e-a687-d17533734905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9EE2206-2E3D-459E-A1D0-EF11C72CF1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698bad-f98f-468e-a687-d175337349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33EF15-8E01-4A86-9B1C-DA218BC4DA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654</Words>
  <Application>Microsoft Office PowerPoint</Application>
  <PresentationFormat>Presentación en pantalla (4:3)</PresentationFormat>
  <Paragraphs>134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MMP1-091</dc:creator>
  <cp:keywords/>
  <dc:description>generated using python-pptx</dc:description>
  <cp:lastModifiedBy>Orlando de Jesus Casas Davila</cp:lastModifiedBy>
  <cp:revision>27</cp:revision>
  <dcterms:created xsi:type="dcterms:W3CDTF">2013-01-27T09:14:16Z</dcterms:created>
  <dcterms:modified xsi:type="dcterms:W3CDTF">2025-09-26T23:45:18Z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0x0101004A6A20E470D0E5498299903AF3E505FC</vt:lpwstr>
  </property>
</Properties>
</file>