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712F49-9F2C-4415-B76B-75C93CA19FC6}" v="43" dt="2025-09-24T23:51:00.2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2" d="100"/>
          <a:sy n="42" d="100"/>
        </p:scale>
        <p:origin x="151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79254464165022"/>
          <c:y val="0.3251567820420172"/>
          <c:w val="0.88120132219211511"/>
          <c:h val="0.573189312810906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65-4254-8333-6A834CEE5928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65-4254-8333-6A834CEE5928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65-4254-8333-6A834CEE59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809600"/>
        <c:axId val="1359805760"/>
      </c:barChart>
      <c:catAx>
        <c:axId val="1359809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9805760"/>
        <c:crosses val="autoZero"/>
        <c:auto val="1"/>
        <c:lblAlgn val="ctr"/>
        <c:lblOffset val="100"/>
        <c:noMultiLvlLbl val="0"/>
      </c:catAx>
      <c:valAx>
        <c:axId val="135980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5980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79254464165022"/>
          <c:y val="0.3251567820420172"/>
          <c:w val="0.88120132219211511"/>
          <c:h val="0.573189312810906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A5-4184-AB16-792659A2C672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A5-4184-AB16-792659A2C672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DA5-4184-AB16-792659A2C6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809600"/>
        <c:axId val="1359805760"/>
      </c:barChart>
      <c:catAx>
        <c:axId val="1359809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9805760"/>
        <c:crosses val="autoZero"/>
        <c:auto val="1"/>
        <c:lblAlgn val="ctr"/>
        <c:lblOffset val="100"/>
        <c:noMultiLvlLbl val="0"/>
      </c:catAx>
      <c:valAx>
        <c:axId val="135980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5980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779254464165022"/>
          <c:y val="0.3251567820420172"/>
          <c:w val="0.88120132219211511"/>
          <c:h val="0.573189312810906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F4-43E4-89AF-6291F8BECA06}"/>
            </c:ext>
          </c:extLst>
        </c:ser>
        <c:ser>
          <c:idx val="1"/>
          <c:order val="1"/>
          <c:tx>
            <c:strRef>
              <c:f>Hoja1!$C$1</c:f>
              <c:strCache>
                <c:ptCount val="1"/>
                <c:pt idx="0">
                  <c:v>Serie 2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F4-43E4-89AF-6291F8BECA06}"/>
            </c:ext>
          </c:extLst>
        </c:ser>
        <c:ser>
          <c:idx val="2"/>
          <c:order val="2"/>
          <c:tx>
            <c:strRef>
              <c:f>Hoja1!$D$1</c:f>
              <c:strCache>
                <c:ptCount val="1"/>
                <c:pt idx="0">
                  <c:v>Serie 3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Hoja1!$A$2:$A$5</c:f>
              <c:strCache>
                <c:ptCount val="4"/>
                <c:pt idx="0">
                  <c:v>Categoría 1</c:v>
                </c:pt>
                <c:pt idx="1">
                  <c:v>Categoría 2</c:v>
                </c:pt>
                <c:pt idx="2">
                  <c:v>Categoría 3</c:v>
                </c:pt>
                <c:pt idx="3">
                  <c:v>Categoría 4</c:v>
                </c:pt>
              </c:strCache>
            </c:strRef>
          </c:cat>
          <c:val>
            <c:numRef>
              <c:f>Hoja1!$D$2:$D$5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F4-43E4-89AF-6291F8BECA0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59809600"/>
        <c:axId val="1359805760"/>
      </c:barChart>
      <c:catAx>
        <c:axId val="135980960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9805760"/>
        <c:crosses val="autoZero"/>
        <c:auto val="1"/>
        <c:lblAlgn val="ctr"/>
        <c:lblOffset val="100"/>
        <c:noMultiLvlLbl val="0"/>
      </c:catAx>
      <c:valAx>
        <c:axId val="1359805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MX"/>
          </a:p>
        </c:txPr>
        <c:crossAx val="13598096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MX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24/09/2025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88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24/09/2025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86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24/09/2025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24/09/2025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8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>
                    <a:tint val="82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82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82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24/09/2025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58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24/09/2025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33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24/09/2025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81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24/09/2025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1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24/09/2025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8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24/09/2025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01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24/09/2025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52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E44B3-A3FB-4DB1-B939-7C3756876889}" type="datetimeFigureOut">
              <a:rPr lang="es-MX" smtClean="0"/>
              <a:t>24/09/2025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08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3.xml"/><Relationship Id="rId3" Type="http://schemas.openxmlformats.org/officeDocument/2006/relationships/image" Target="../media/image2.png"/><Relationship Id="rId7" Type="http://schemas.openxmlformats.org/officeDocument/2006/relationships/chart" Target="../charts/chart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1592A-F903-2F21-27BA-07915A9A7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993A70EF-7BE3-E5EA-FC45-C4D67866BD43}"/>
              </a:ext>
            </a:extLst>
          </p:cNvPr>
          <p:cNvSpPr/>
          <p:nvPr/>
        </p:nvSpPr>
        <p:spPr>
          <a:xfrm>
            <a:off x="321310" y="127759"/>
            <a:ext cx="11657330" cy="8878956"/>
          </a:xfrm>
          <a:prstGeom prst="roundRect">
            <a:avLst>
              <a:gd name="adj" fmla="val 244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798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E2EB0F39-4FE1-1FC8-1C07-A71B5F38BF1F}"/>
              </a:ext>
            </a:extLst>
          </p:cNvPr>
          <p:cNvSpPr/>
          <p:nvPr/>
        </p:nvSpPr>
        <p:spPr>
          <a:xfrm>
            <a:off x="391477" y="476552"/>
            <a:ext cx="11396345" cy="396497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/>
              <a:t>Nombre de la </a:t>
            </a:r>
            <a:r>
              <a:rPr lang="en-US" sz="1399" b="1" dirty="0" err="1"/>
              <a:t>pantalla</a:t>
            </a:r>
            <a:r>
              <a:rPr lang="en-US" sz="1399" b="1" dirty="0"/>
              <a:t>: </a:t>
            </a:r>
            <a:r>
              <a:rPr lang="en-US" sz="1399" b="1" i="1" dirty="0"/>
              <a:t>LISTADO DE VENTAS REALIZADAS</a:t>
            </a:r>
            <a:r>
              <a:rPr lang="en-US" sz="1399" b="1" dirty="0"/>
              <a:t>	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5E79B48-BF5F-8D76-C646-EE03E773AFC9}"/>
              </a:ext>
            </a:extLst>
          </p:cNvPr>
          <p:cNvSpPr/>
          <p:nvPr/>
        </p:nvSpPr>
        <p:spPr>
          <a:xfrm>
            <a:off x="391477" y="988486"/>
            <a:ext cx="11396345" cy="509422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Descripcion</a:t>
            </a:r>
            <a:r>
              <a:rPr lang="en-US" sz="1399" b="1" dirty="0"/>
              <a:t>: En </a:t>
            </a:r>
            <a:r>
              <a:rPr lang="en-US" sz="1399" b="1" dirty="0" err="1"/>
              <a:t>esta</a:t>
            </a:r>
            <a:r>
              <a:rPr lang="en-US" sz="1399" b="1" dirty="0"/>
              <a:t> </a:t>
            </a:r>
            <a:r>
              <a:rPr lang="en-US" sz="1399" b="1" dirty="0" err="1"/>
              <a:t>pantalla</a:t>
            </a:r>
            <a:r>
              <a:rPr lang="en-US" sz="1399" b="1" dirty="0"/>
              <a:t> se </a:t>
            </a:r>
            <a:r>
              <a:rPr lang="en-US" sz="1399" b="1" dirty="0" err="1"/>
              <a:t>podrá</a:t>
            </a:r>
            <a:r>
              <a:rPr lang="en-US" sz="1399" b="1" dirty="0"/>
              <a:t> </a:t>
            </a:r>
            <a:r>
              <a:rPr lang="en-US" sz="1399" b="1" dirty="0" err="1"/>
              <a:t>ver</a:t>
            </a:r>
            <a:r>
              <a:rPr lang="en-US" sz="1399" b="1" dirty="0"/>
              <a:t> </a:t>
            </a:r>
            <a:r>
              <a:rPr lang="en-US" sz="1399" b="1" dirty="0" err="1"/>
              <a:t>el</a:t>
            </a:r>
            <a:r>
              <a:rPr lang="en-US" sz="1399" b="1" dirty="0"/>
              <a:t> </a:t>
            </a:r>
            <a:r>
              <a:rPr lang="en-US" sz="1399" b="1" dirty="0" err="1"/>
              <a:t>listado</a:t>
            </a:r>
            <a:r>
              <a:rPr lang="en-US" sz="1399" b="1" dirty="0"/>
              <a:t> de </a:t>
            </a:r>
            <a:r>
              <a:rPr lang="en-US" sz="1399" b="1" dirty="0" err="1"/>
              <a:t>ventas</a:t>
            </a:r>
            <a:r>
              <a:rPr lang="en-US" sz="1399" b="1" dirty="0"/>
              <a:t>.</a:t>
            </a:r>
            <a:endParaRPr lang="es-MX" sz="1399" b="1" i="1" u="sng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4FD3B332-35F5-7531-2D83-76B55AAA4938}"/>
              </a:ext>
            </a:extLst>
          </p:cNvPr>
          <p:cNvSpPr/>
          <p:nvPr/>
        </p:nvSpPr>
        <p:spPr>
          <a:xfrm>
            <a:off x="8033486" y="8291813"/>
            <a:ext cx="3754336" cy="509421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Hecho</a:t>
            </a:r>
            <a:r>
              <a:rPr lang="en-US" sz="1399" b="1" dirty="0"/>
              <a:t> </a:t>
            </a:r>
            <a:r>
              <a:rPr lang="en-US" sz="1399" b="1" dirty="0" err="1"/>
              <a:t>por</a:t>
            </a:r>
            <a:r>
              <a:rPr lang="en-US" sz="1399" b="1" dirty="0"/>
              <a:t> : JUAN CASTILLO</a:t>
            </a:r>
            <a:endParaRPr lang="es-MX" sz="1399" b="1" i="1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B3E3885E-EE7F-FB3C-DB6F-059E4D841B71}"/>
              </a:ext>
            </a:extLst>
          </p:cNvPr>
          <p:cNvSpPr/>
          <p:nvPr/>
        </p:nvSpPr>
        <p:spPr>
          <a:xfrm>
            <a:off x="1687236" y="1725881"/>
            <a:ext cx="8804826" cy="63379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46DFED79-94A7-2444-F4D6-028D23137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39" y="2662674"/>
            <a:ext cx="8414221" cy="474592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4CE7E8C0-DB22-D31A-DC92-EEB2BB1AA5F3}"/>
              </a:ext>
            </a:extLst>
          </p:cNvPr>
          <p:cNvSpPr/>
          <p:nvPr/>
        </p:nvSpPr>
        <p:spPr>
          <a:xfrm>
            <a:off x="1882539" y="2662674"/>
            <a:ext cx="8414221" cy="4550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EC1AC54-10BF-0D08-8DE6-5AE8BEF9E523}"/>
              </a:ext>
            </a:extLst>
          </p:cNvPr>
          <p:cNvSpPr/>
          <p:nvPr/>
        </p:nvSpPr>
        <p:spPr>
          <a:xfrm>
            <a:off x="2897204" y="3513220"/>
            <a:ext cx="7399556" cy="36673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8B947660-3022-4CCD-5DE2-88849B85863D}"/>
              </a:ext>
            </a:extLst>
          </p:cNvPr>
          <p:cNvSpPr/>
          <p:nvPr/>
        </p:nvSpPr>
        <p:spPr>
          <a:xfrm>
            <a:off x="1882540" y="2662675"/>
            <a:ext cx="1014664" cy="8505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BC1BEE2D-A33B-753E-CB4F-D0599316CD4A}"/>
              </a:ext>
            </a:extLst>
          </p:cNvPr>
          <p:cNvSpPr/>
          <p:nvPr/>
        </p:nvSpPr>
        <p:spPr>
          <a:xfrm>
            <a:off x="1882539" y="2662673"/>
            <a:ext cx="8414221" cy="45178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Foto de perfil - Iconos gratis de social">
            <a:extLst>
              <a:ext uri="{FF2B5EF4-FFF2-40B4-BE49-F238E27FC236}">
                <a16:creationId xmlns:a16="http://schemas.microsoft.com/office/drawing/2014/main" id="{8A8B8204-2B98-6F48-9E1C-B674787D5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71" y="2852651"/>
            <a:ext cx="470593" cy="4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sita Icono PNG para descargar gratis">
            <a:extLst>
              <a:ext uri="{FF2B5EF4-FFF2-40B4-BE49-F238E27FC236}">
                <a16:creationId xmlns:a16="http://schemas.microsoft.com/office/drawing/2014/main" id="{878F567B-B3B5-9CD7-4FDE-5286FFBAD4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5" t="13366" r="11435" b="14382"/>
          <a:stretch>
            <a:fillRect/>
          </a:stretch>
        </p:blipFill>
        <p:spPr bwMode="auto">
          <a:xfrm>
            <a:off x="2076259" y="3692776"/>
            <a:ext cx="656268" cy="62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FORMACIÓN ESTADÍSTICA">
            <a:extLst>
              <a:ext uri="{FF2B5EF4-FFF2-40B4-BE49-F238E27FC236}">
                <a16:creationId xmlns:a16="http://schemas.microsoft.com/office/drawing/2014/main" id="{EC5BC432-EB8F-BFF7-EF5B-662A358B3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259" y="4497974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5CAB06B5-1616-8247-CC94-8580A62E3355}"/>
              </a:ext>
            </a:extLst>
          </p:cNvPr>
          <p:cNvSpPr txBox="1"/>
          <p:nvPr/>
        </p:nvSpPr>
        <p:spPr>
          <a:xfrm>
            <a:off x="8304330" y="2948894"/>
            <a:ext cx="132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haroni" panose="020F0502020204030204" pitchFamily="2" charset="-79"/>
                <a:cs typeface="Aharoni" panose="020F0502020204030204" pitchFamily="2" charset="-79"/>
              </a:rPr>
              <a:t>USUARIO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14C09476-B880-2156-A629-2D79639FBAD5}"/>
              </a:ext>
            </a:extLst>
          </p:cNvPr>
          <p:cNvSpPr txBox="1"/>
          <p:nvPr/>
        </p:nvSpPr>
        <p:spPr>
          <a:xfrm>
            <a:off x="2897204" y="2948894"/>
            <a:ext cx="294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haroni" panose="020F0502020204030204" pitchFamily="2" charset="-79"/>
                <a:cs typeface="Aharoni" panose="020F0502020204030204" pitchFamily="2" charset="-79"/>
              </a:rPr>
              <a:t>LISTADO DE VENTAS</a:t>
            </a:r>
          </a:p>
        </p:txBody>
      </p:sp>
      <p:graphicFrame>
        <p:nvGraphicFramePr>
          <p:cNvPr id="25" name="Tabla 24">
            <a:extLst>
              <a:ext uri="{FF2B5EF4-FFF2-40B4-BE49-F238E27FC236}">
                <a16:creationId xmlns:a16="http://schemas.microsoft.com/office/drawing/2014/main" id="{A5AD9B3D-83C3-2637-A15A-550BCC54A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604190"/>
              </p:ext>
            </p:extLst>
          </p:nvPr>
        </p:nvGraphicFramePr>
        <p:xfrm>
          <a:off x="3021285" y="3814653"/>
          <a:ext cx="3801558" cy="1697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730">
                  <a:extLst>
                    <a:ext uri="{9D8B030D-6E8A-4147-A177-3AD203B41FA5}">
                      <a16:colId xmlns:a16="http://schemas.microsoft.com/office/drawing/2014/main" val="521829787"/>
                    </a:ext>
                  </a:extLst>
                </a:gridCol>
                <a:gridCol w="516255">
                  <a:extLst>
                    <a:ext uri="{9D8B030D-6E8A-4147-A177-3AD203B41FA5}">
                      <a16:colId xmlns:a16="http://schemas.microsoft.com/office/drawing/2014/main" val="2546443301"/>
                    </a:ext>
                  </a:extLst>
                </a:gridCol>
                <a:gridCol w="579755">
                  <a:extLst>
                    <a:ext uri="{9D8B030D-6E8A-4147-A177-3AD203B41FA5}">
                      <a16:colId xmlns:a16="http://schemas.microsoft.com/office/drawing/2014/main" val="807474827"/>
                    </a:ext>
                  </a:extLst>
                </a:gridCol>
                <a:gridCol w="751205">
                  <a:extLst>
                    <a:ext uri="{9D8B030D-6E8A-4147-A177-3AD203B41FA5}">
                      <a16:colId xmlns:a16="http://schemas.microsoft.com/office/drawing/2014/main" val="4213157932"/>
                    </a:ext>
                  </a:extLst>
                </a:gridCol>
                <a:gridCol w="508318">
                  <a:extLst>
                    <a:ext uri="{9D8B030D-6E8A-4147-A177-3AD203B41FA5}">
                      <a16:colId xmlns:a16="http://schemas.microsoft.com/office/drawing/2014/main" val="3207080418"/>
                    </a:ext>
                  </a:extLst>
                </a:gridCol>
                <a:gridCol w="1066295">
                  <a:extLst>
                    <a:ext uri="{9D8B030D-6E8A-4147-A177-3AD203B41FA5}">
                      <a16:colId xmlns:a16="http://schemas.microsoft.com/office/drawing/2014/main" val="3840474542"/>
                    </a:ext>
                  </a:extLst>
                </a:gridCol>
              </a:tblGrid>
              <a:tr h="327241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CLIENTE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VENDEDOR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29277"/>
                  </a:ext>
                </a:extLst>
              </a:tr>
              <a:tr h="32724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23230"/>
                  </a:ext>
                </a:extLst>
              </a:tr>
              <a:tr h="32724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693078"/>
                  </a:ext>
                </a:extLst>
              </a:tr>
              <a:tr h="327241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0337801"/>
                  </a:ext>
                </a:extLst>
              </a:tr>
            </a:tbl>
          </a:graphicData>
        </a:graphic>
      </p:graphicFrame>
      <p:sp>
        <p:nvSpPr>
          <p:cNvPr id="26" name="Rectángulo 25">
            <a:extLst>
              <a:ext uri="{FF2B5EF4-FFF2-40B4-BE49-F238E27FC236}">
                <a16:creationId xmlns:a16="http://schemas.microsoft.com/office/drawing/2014/main" id="{113B2365-3FFC-1ADF-4384-7AAB49A65A6B}"/>
              </a:ext>
            </a:extLst>
          </p:cNvPr>
          <p:cNvSpPr/>
          <p:nvPr/>
        </p:nvSpPr>
        <p:spPr>
          <a:xfrm>
            <a:off x="3008887" y="5645328"/>
            <a:ext cx="1720048" cy="956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DD4F9CD2-9F7D-C4EB-6887-B1070B891FF1}"/>
              </a:ext>
            </a:extLst>
          </p:cNvPr>
          <p:cNvSpPr txBox="1"/>
          <p:nvPr/>
        </p:nvSpPr>
        <p:spPr>
          <a:xfrm>
            <a:off x="3204767" y="5752440"/>
            <a:ext cx="132828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dirty="0">
                <a:latin typeface="Aharoni" panose="020F0502020204030204" pitchFamily="2" charset="-79"/>
                <a:cs typeface="Aharoni" panose="020F0502020204030204" pitchFamily="2" charset="-79"/>
              </a:rPr>
              <a:t>VENTAS DEL DIA</a:t>
            </a:r>
          </a:p>
          <a:p>
            <a:pPr algn="ctr"/>
            <a:r>
              <a:rPr lang="es-MX" sz="1500" dirty="0">
                <a:latin typeface="Aharoni" panose="020F0502020204030204" pitchFamily="2" charset="-79"/>
                <a:cs typeface="Aharoni" panose="020F0502020204030204" pitchFamily="2" charset="-79"/>
              </a:rPr>
              <a:t>$-----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B77148EC-CEE0-32D0-EA1D-A7D076183448}"/>
              </a:ext>
            </a:extLst>
          </p:cNvPr>
          <p:cNvSpPr/>
          <p:nvPr/>
        </p:nvSpPr>
        <p:spPr>
          <a:xfrm>
            <a:off x="4840617" y="5645327"/>
            <a:ext cx="1982225" cy="145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5F6C64CE-7B5A-9200-B69C-6AA18A8C91EA}"/>
              </a:ext>
            </a:extLst>
          </p:cNvPr>
          <p:cNvSpPr txBox="1"/>
          <p:nvPr/>
        </p:nvSpPr>
        <p:spPr>
          <a:xfrm>
            <a:off x="4840616" y="5731280"/>
            <a:ext cx="19822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dirty="0">
                <a:latin typeface="Aharoni" panose="020F0502020204030204" pitchFamily="2" charset="-79"/>
                <a:cs typeface="Aharoni" panose="020F0502020204030204" pitchFamily="2" charset="-79"/>
              </a:rPr>
              <a:t>VENTAS DEL MES</a:t>
            </a:r>
          </a:p>
          <a:p>
            <a:r>
              <a:rPr lang="es-MX" sz="1500" dirty="0">
                <a:latin typeface="Aharoni" panose="020F0502020204030204" pitchFamily="2" charset="-79"/>
                <a:cs typeface="Aharoni" panose="020F0502020204030204" pitchFamily="2" charset="-79"/>
              </a:rPr>
              <a:t>004</a:t>
            </a:r>
          </a:p>
          <a:p>
            <a:r>
              <a:rPr lang="es-MX" sz="1200" dirty="0">
                <a:latin typeface="Aharoni" panose="020F0502020204030204" pitchFamily="2" charset="-79"/>
                <a:cs typeface="Aharoni" panose="020F0502020204030204" pitchFamily="2" charset="-79"/>
              </a:rPr>
              <a:t>CLIENTE 	-------------</a:t>
            </a:r>
          </a:p>
          <a:p>
            <a:r>
              <a:rPr lang="es-MX" sz="1200" dirty="0">
                <a:latin typeface="Aharoni" panose="020F0502020204030204" pitchFamily="2" charset="-79"/>
                <a:cs typeface="Aharoni" panose="020F0502020204030204" pitchFamily="2" charset="-79"/>
              </a:rPr>
              <a:t>PRODUCTO	-------------</a:t>
            </a:r>
          </a:p>
          <a:p>
            <a:r>
              <a:rPr lang="es-MX" sz="1200" dirty="0">
                <a:latin typeface="Aharoni" panose="020F0502020204030204" pitchFamily="2" charset="-79"/>
                <a:cs typeface="Aharoni" panose="020F0502020204030204" pitchFamily="2" charset="-79"/>
              </a:rPr>
              <a:t>METODO	-------------</a:t>
            </a: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FAB036CA-566A-CEF2-4057-F477A392FD6D}"/>
              </a:ext>
            </a:extLst>
          </p:cNvPr>
          <p:cNvSpPr/>
          <p:nvPr/>
        </p:nvSpPr>
        <p:spPr>
          <a:xfrm>
            <a:off x="6946924" y="3814653"/>
            <a:ext cx="3221543" cy="1697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034E6976-6955-D6B1-8227-57BCF58D60B5}"/>
              </a:ext>
            </a:extLst>
          </p:cNvPr>
          <p:cNvSpPr txBox="1"/>
          <p:nvPr/>
        </p:nvSpPr>
        <p:spPr>
          <a:xfrm>
            <a:off x="6966865" y="3946836"/>
            <a:ext cx="3075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dirty="0">
                <a:latin typeface="Aharoni" panose="020F0502020204030204" pitchFamily="2" charset="-79"/>
                <a:cs typeface="Aharoni" panose="020F0502020204030204" pitchFamily="2" charset="-79"/>
              </a:rPr>
              <a:t>VENTAS POR PERIODO</a:t>
            </a:r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15D7D02-DCA7-E7FD-DA06-F8FCF11C9DF1}"/>
              </a:ext>
            </a:extLst>
          </p:cNvPr>
          <p:cNvSpPr/>
          <p:nvPr/>
        </p:nvSpPr>
        <p:spPr>
          <a:xfrm>
            <a:off x="6962196" y="5630077"/>
            <a:ext cx="3221543" cy="14582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97D0093-DAB0-CDB3-4EC9-7EF4F0118BE1}"/>
              </a:ext>
            </a:extLst>
          </p:cNvPr>
          <p:cNvSpPr txBox="1"/>
          <p:nvPr/>
        </p:nvSpPr>
        <p:spPr>
          <a:xfrm>
            <a:off x="7895656" y="5655119"/>
            <a:ext cx="132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haroni" panose="020F0502020204030204" pitchFamily="2" charset="-79"/>
                <a:cs typeface="Aharoni" panose="020F0502020204030204" pitchFamily="2" charset="-79"/>
              </a:rPr>
              <a:t>USUARIO</a:t>
            </a:r>
          </a:p>
        </p:txBody>
      </p:sp>
      <p:pic>
        <p:nvPicPr>
          <p:cNvPr id="38" name="Picture 4" descr="Foto de perfil - Iconos gratis de social">
            <a:extLst>
              <a:ext uri="{FF2B5EF4-FFF2-40B4-BE49-F238E27FC236}">
                <a16:creationId xmlns:a16="http://schemas.microsoft.com/office/drawing/2014/main" id="{106E5044-51C6-1A6A-E077-34DDCDDE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4360" y="5748303"/>
            <a:ext cx="470593" cy="4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706549F3-C63B-20BB-78B6-138B8D0259F2}"/>
              </a:ext>
            </a:extLst>
          </p:cNvPr>
          <p:cNvSpPr txBox="1"/>
          <p:nvPr/>
        </p:nvSpPr>
        <p:spPr>
          <a:xfrm>
            <a:off x="7018143" y="6185211"/>
            <a:ext cx="192968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500" dirty="0">
                <a:latin typeface="Aharoni" panose="020F0502020204030204" pitchFamily="2" charset="-79"/>
                <a:cs typeface="Aharoni" panose="020F0502020204030204" pitchFamily="2" charset="-79"/>
              </a:rPr>
              <a:t>NOMBRE</a:t>
            </a:r>
          </a:p>
          <a:p>
            <a:r>
              <a:rPr lang="es-MX" sz="1500" dirty="0">
                <a:latin typeface="Aharoni" panose="020F0502020204030204" pitchFamily="2" charset="-79"/>
                <a:cs typeface="Aharoni" panose="020F0502020204030204" pitchFamily="2" charset="-79"/>
              </a:rPr>
              <a:t>APELLIDO</a:t>
            </a:r>
          </a:p>
          <a:p>
            <a:r>
              <a:rPr lang="es-MX" sz="1500" dirty="0">
                <a:latin typeface="Aharoni" panose="020F0502020204030204" pitchFamily="2" charset="-79"/>
                <a:cs typeface="Aharoni" panose="020F0502020204030204" pitchFamily="2" charset="-79"/>
              </a:rPr>
              <a:t>PUESTO</a:t>
            </a:r>
          </a:p>
        </p:txBody>
      </p:sp>
      <p:graphicFrame>
        <p:nvGraphicFramePr>
          <p:cNvPr id="43" name="Gráfico 42">
            <a:extLst>
              <a:ext uri="{FF2B5EF4-FFF2-40B4-BE49-F238E27FC236}">
                <a16:creationId xmlns:a16="http://schemas.microsoft.com/office/drawing/2014/main" id="{03B498FE-85A1-3C78-81BE-8629F874A25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98705"/>
              </p:ext>
            </p:extLst>
          </p:nvPr>
        </p:nvGraphicFramePr>
        <p:xfrm>
          <a:off x="7283631" y="4459977"/>
          <a:ext cx="2418750" cy="915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1650087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73D56-DE3A-AB3B-D1C3-E6E25D800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4FC37CE7-7D93-7336-D674-BC4B3AE7C731}"/>
              </a:ext>
            </a:extLst>
          </p:cNvPr>
          <p:cNvSpPr/>
          <p:nvPr/>
        </p:nvSpPr>
        <p:spPr>
          <a:xfrm>
            <a:off x="321310" y="127759"/>
            <a:ext cx="11657330" cy="8878956"/>
          </a:xfrm>
          <a:prstGeom prst="roundRect">
            <a:avLst>
              <a:gd name="adj" fmla="val 244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798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76D3FDAA-3D0F-9300-2B92-51EA1F852A1D}"/>
              </a:ext>
            </a:extLst>
          </p:cNvPr>
          <p:cNvSpPr/>
          <p:nvPr/>
        </p:nvSpPr>
        <p:spPr>
          <a:xfrm>
            <a:off x="391477" y="476552"/>
            <a:ext cx="11396345" cy="396497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/>
              <a:t>Nombre de la </a:t>
            </a:r>
            <a:r>
              <a:rPr lang="en-US" sz="1399" b="1" dirty="0" err="1"/>
              <a:t>pantalla</a:t>
            </a:r>
            <a:r>
              <a:rPr lang="en-US" sz="1399" b="1" dirty="0"/>
              <a:t>: </a:t>
            </a:r>
            <a:r>
              <a:rPr lang="en-US" sz="1399" b="1" i="1" dirty="0"/>
              <a:t>LISTADO DE VENTAS REALIZADAS</a:t>
            </a:r>
            <a:r>
              <a:rPr lang="en-US" sz="1399" b="1" dirty="0"/>
              <a:t>	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6DA5EFE-1F66-B919-28F2-1FAA2C3DF3B8}"/>
              </a:ext>
            </a:extLst>
          </p:cNvPr>
          <p:cNvSpPr/>
          <p:nvPr/>
        </p:nvSpPr>
        <p:spPr>
          <a:xfrm>
            <a:off x="391477" y="988486"/>
            <a:ext cx="11396345" cy="509422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Descripcion</a:t>
            </a:r>
            <a:r>
              <a:rPr lang="en-US" sz="1399" b="1" dirty="0"/>
              <a:t>: En </a:t>
            </a:r>
            <a:r>
              <a:rPr lang="en-US" sz="1399" b="1" dirty="0" err="1"/>
              <a:t>esta</a:t>
            </a:r>
            <a:r>
              <a:rPr lang="en-US" sz="1399" b="1" dirty="0"/>
              <a:t> </a:t>
            </a:r>
            <a:r>
              <a:rPr lang="en-US" sz="1399" b="1" dirty="0" err="1"/>
              <a:t>pantalla</a:t>
            </a:r>
            <a:r>
              <a:rPr lang="en-US" sz="1399" b="1" dirty="0"/>
              <a:t> se </a:t>
            </a:r>
            <a:r>
              <a:rPr lang="en-US" sz="1399" b="1" dirty="0" err="1"/>
              <a:t>podrá</a:t>
            </a:r>
            <a:r>
              <a:rPr lang="en-US" sz="1399" b="1" dirty="0"/>
              <a:t> </a:t>
            </a:r>
            <a:r>
              <a:rPr lang="en-US" sz="1399" b="1" dirty="0" err="1"/>
              <a:t>ver</a:t>
            </a:r>
            <a:r>
              <a:rPr lang="en-US" sz="1399" b="1" dirty="0"/>
              <a:t> </a:t>
            </a:r>
            <a:r>
              <a:rPr lang="en-US" sz="1399" b="1" dirty="0" err="1"/>
              <a:t>el</a:t>
            </a:r>
            <a:r>
              <a:rPr lang="en-US" sz="1399" b="1" dirty="0"/>
              <a:t> </a:t>
            </a:r>
            <a:r>
              <a:rPr lang="en-US" sz="1399" b="1" dirty="0" err="1"/>
              <a:t>listado</a:t>
            </a:r>
            <a:r>
              <a:rPr lang="en-US" sz="1399" b="1" dirty="0"/>
              <a:t> de </a:t>
            </a:r>
            <a:r>
              <a:rPr lang="en-US" sz="1399" b="1" dirty="0" err="1"/>
              <a:t>ventas</a:t>
            </a:r>
            <a:r>
              <a:rPr lang="en-US" sz="1399" b="1" dirty="0"/>
              <a:t>.</a:t>
            </a:r>
            <a:endParaRPr lang="es-MX" sz="1399" b="1" i="1" u="sng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B931C98E-1441-4D45-25BE-C4E9802C5355}"/>
              </a:ext>
            </a:extLst>
          </p:cNvPr>
          <p:cNvSpPr/>
          <p:nvPr/>
        </p:nvSpPr>
        <p:spPr>
          <a:xfrm>
            <a:off x="8033486" y="8291813"/>
            <a:ext cx="3754336" cy="509421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Hecho</a:t>
            </a:r>
            <a:r>
              <a:rPr lang="en-US" sz="1399" b="1" dirty="0"/>
              <a:t> </a:t>
            </a:r>
            <a:r>
              <a:rPr lang="en-US" sz="1399" b="1" dirty="0" err="1"/>
              <a:t>por</a:t>
            </a:r>
            <a:r>
              <a:rPr lang="en-US" sz="1399" b="1" dirty="0"/>
              <a:t> : JUAN CASTILLO</a:t>
            </a:r>
            <a:endParaRPr lang="es-MX" sz="1399" b="1" i="1" dirty="0"/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762C3AD6-87AC-73CA-3387-A64A32AAD29F}"/>
              </a:ext>
            </a:extLst>
          </p:cNvPr>
          <p:cNvSpPr/>
          <p:nvPr/>
        </p:nvSpPr>
        <p:spPr>
          <a:xfrm>
            <a:off x="1687236" y="1725881"/>
            <a:ext cx="8804826" cy="633795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B5A436DA-3E55-5CF1-0C24-2717712E9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539" y="2662674"/>
            <a:ext cx="8414221" cy="4745920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29E60A6A-F5D9-07AF-A5F5-A7117F3A018D}"/>
              </a:ext>
            </a:extLst>
          </p:cNvPr>
          <p:cNvSpPr/>
          <p:nvPr/>
        </p:nvSpPr>
        <p:spPr>
          <a:xfrm>
            <a:off x="1882539" y="2662674"/>
            <a:ext cx="8414221" cy="45509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9A9681E0-D087-5CDA-2F21-A16238FE7BDD}"/>
              </a:ext>
            </a:extLst>
          </p:cNvPr>
          <p:cNvSpPr/>
          <p:nvPr/>
        </p:nvSpPr>
        <p:spPr>
          <a:xfrm>
            <a:off x="2897204" y="3513220"/>
            <a:ext cx="7399556" cy="366733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EDF5AC7B-460C-D994-A7E0-B0B445BDD534}"/>
              </a:ext>
            </a:extLst>
          </p:cNvPr>
          <p:cNvSpPr/>
          <p:nvPr/>
        </p:nvSpPr>
        <p:spPr>
          <a:xfrm>
            <a:off x="1882540" y="2662675"/>
            <a:ext cx="1014664" cy="8505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003302E-818E-18DD-FC71-8FB7C8A36FF0}"/>
              </a:ext>
            </a:extLst>
          </p:cNvPr>
          <p:cNvSpPr/>
          <p:nvPr/>
        </p:nvSpPr>
        <p:spPr>
          <a:xfrm>
            <a:off x="1882539" y="2662673"/>
            <a:ext cx="8414221" cy="45178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8" name="Picture 4" descr="Foto de perfil - Iconos gratis de social">
            <a:extLst>
              <a:ext uri="{FF2B5EF4-FFF2-40B4-BE49-F238E27FC236}">
                <a16:creationId xmlns:a16="http://schemas.microsoft.com/office/drawing/2014/main" id="{973C666B-D5D1-0E16-4EED-C26A9B195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871" y="2852651"/>
            <a:ext cx="470593" cy="47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asita Icono PNG para descargar gratis">
            <a:extLst>
              <a:ext uri="{FF2B5EF4-FFF2-40B4-BE49-F238E27FC236}">
                <a16:creationId xmlns:a16="http://schemas.microsoft.com/office/drawing/2014/main" id="{C2A97CB9-12B2-D704-1831-C20B4E3E2B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5" t="13366" r="11435" b="14382"/>
          <a:stretch>
            <a:fillRect/>
          </a:stretch>
        </p:blipFill>
        <p:spPr bwMode="auto">
          <a:xfrm>
            <a:off x="2076259" y="3692776"/>
            <a:ext cx="656268" cy="625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FORMACIÓN ESTADÍSTICA">
            <a:extLst>
              <a:ext uri="{FF2B5EF4-FFF2-40B4-BE49-F238E27FC236}">
                <a16:creationId xmlns:a16="http://schemas.microsoft.com/office/drawing/2014/main" id="{77CDD456-0609-A66E-B055-B6248C5DF8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259" y="4497974"/>
            <a:ext cx="62564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>
            <a:extLst>
              <a:ext uri="{FF2B5EF4-FFF2-40B4-BE49-F238E27FC236}">
                <a16:creationId xmlns:a16="http://schemas.microsoft.com/office/drawing/2014/main" id="{A9B3D0D5-DA76-B09C-76B9-3CC9C4C54A9B}"/>
              </a:ext>
            </a:extLst>
          </p:cNvPr>
          <p:cNvSpPr txBox="1"/>
          <p:nvPr/>
        </p:nvSpPr>
        <p:spPr>
          <a:xfrm>
            <a:off x="8304330" y="2948894"/>
            <a:ext cx="132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haroni" panose="020F0502020204030204" pitchFamily="2" charset="-79"/>
                <a:cs typeface="Aharoni" panose="020F0502020204030204" pitchFamily="2" charset="-79"/>
              </a:rPr>
              <a:t>USUARIO</a:t>
            </a:r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A4422E65-0862-8F94-9E13-56222A40F68B}"/>
              </a:ext>
            </a:extLst>
          </p:cNvPr>
          <p:cNvSpPr txBox="1"/>
          <p:nvPr/>
        </p:nvSpPr>
        <p:spPr>
          <a:xfrm>
            <a:off x="2897204" y="2948894"/>
            <a:ext cx="2949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haroni" panose="020F0502020204030204" pitchFamily="2" charset="-79"/>
                <a:cs typeface="Aharoni" panose="020F0502020204030204" pitchFamily="2" charset="-79"/>
              </a:rPr>
              <a:t>REPORTES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8433ED52-9BD9-C3EB-44DD-B41074C7BFEA}"/>
              </a:ext>
            </a:extLst>
          </p:cNvPr>
          <p:cNvSpPr/>
          <p:nvPr/>
        </p:nvSpPr>
        <p:spPr>
          <a:xfrm>
            <a:off x="3069847" y="3610503"/>
            <a:ext cx="7033194" cy="5582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BD7C35A1-EF66-83B6-2C1C-02A5F9DE6349}"/>
              </a:ext>
            </a:extLst>
          </p:cNvPr>
          <p:cNvSpPr txBox="1"/>
          <p:nvPr/>
        </p:nvSpPr>
        <p:spPr>
          <a:xfrm>
            <a:off x="8262584" y="3704971"/>
            <a:ext cx="1328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haroni" panose="020F0502020204030204" pitchFamily="2" charset="-79"/>
                <a:cs typeface="Aharoni" panose="020F0502020204030204" pitchFamily="2" charset="-79"/>
              </a:rPr>
              <a:t>FILTRAR</a:t>
            </a:r>
          </a:p>
        </p:txBody>
      </p:sp>
      <p:sp>
        <p:nvSpPr>
          <p:cNvPr id="6" name="AutoShape 4" descr="Icono De Línea De Filtro De Datos Vector PNG ,dibujos Embudo, Kashifarif,  Filtrar PNG y Vector para Descargar Gratis | Pngtree">
            <a:extLst>
              <a:ext uri="{FF2B5EF4-FFF2-40B4-BE49-F238E27FC236}">
                <a16:creationId xmlns:a16="http://schemas.microsoft.com/office/drawing/2014/main" id="{E29313C2-9DF8-C4A9-492F-924A1EE6744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7249" y="4414837"/>
            <a:ext cx="1259417" cy="12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1" name="AutoShape 8" descr="Icono De Línea De Filtro De Datos Vector PNG ,dibujos Embudo, Kashifarif,  Filtrar PNG y Vector para Descargar Gratis | Pngtree">
            <a:extLst>
              <a:ext uri="{FF2B5EF4-FFF2-40B4-BE49-F238E27FC236}">
                <a16:creationId xmlns:a16="http://schemas.microsoft.com/office/drawing/2014/main" id="{6A0F9DF4-A7CA-E8FD-B6ED-25F0BD08491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7250" y="4414838"/>
            <a:ext cx="2165350" cy="2165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2" name="AutoShape 10" descr="Ordenar El Símbolo Del Equipo De Conversión De Datos Vector PNG ,dibujos  Conversión De Datos, Equipo, Símbolo Imagen de ilustración en Pngtree,  Libres de Derechos">
            <a:extLst>
              <a:ext uri="{FF2B5EF4-FFF2-40B4-BE49-F238E27FC236}">
                <a16:creationId xmlns:a16="http://schemas.microsoft.com/office/drawing/2014/main" id="{AFE6E136-0A53-DE44-A370-F012F359CCE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37250" y="44148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3" name="AutoShape 12" descr="Ordenar El Símbolo Del Equipo De Conversión De Datos Vector PNG ,dibujos  Conversión De Datos, Equipo, Símbolo Imagen de ilustración en Pngtree,  Libres de Derechos">
            <a:extLst>
              <a:ext uri="{FF2B5EF4-FFF2-40B4-BE49-F238E27FC236}">
                <a16:creationId xmlns:a16="http://schemas.microsoft.com/office/drawing/2014/main" id="{38CE9F18-1349-FA53-4348-7ECD6D165C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89650" y="45672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4C5FCFF-597B-40B0-5DF6-C7F545AC9A9F}"/>
              </a:ext>
            </a:extLst>
          </p:cNvPr>
          <p:cNvSpPr txBox="1"/>
          <p:nvPr/>
        </p:nvSpPr>
        <p:spPr>
          <a:xfrm>
            <a:off x="3232501" y="3721494"/>
            <a:ext cx="503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latin typeface="Aharoni" panose="020F0502020204030204" pitchFamily="2" charset="-79"/>
                <a:cs typeface="Aharoni" panose="020F0502020204030204" pitchFamily="2" charset="-79"/>
              </a:rPr>
              <a:t>FECHA	USUARIO	PRODUCTO	CLIENTE</a:t>
            </a:r>
          </a:p>
        </p:txBody>
      </p:sp>
      <p:sp>
        <p:nvSpPr>
          <p:cNvPr id="15" name="AutoShape 14" descr="Icono De Línea De Filtro Vector PNG ,dibujos Icono De Filtro, Filtrar,  Filtración PNG y Vector para Descargar Gratis | Pngtree">
            <a:extLst>
              <a:ext uri="{FF2B5EF4-FFF2-40B4-BE49-F238E27FC236}">
                <a16:creationId xmlns:a16="http://schemas.microsoft.com/office/drawing/2014/main" id="{0A20B575-806C-7286-CC99-BF82B4EAA6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2050" y="47196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pic>
        <p:nvPicPr>
          <p:cNvPr id="2064" name="Picture 16" descr="Filtro - Descarga iconos gratis">
            <a:extLst>
              <a:ext uri="{FF2B5EF4-FFF2-40B4-BE49-F238E27FC236}">
                <a16:creationId xmlns:a16="http://schemas.microsoft.com/office/drawing/2014/main" id="{D0B27208-B646-2DC1-A8FC-6A2352982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8851" y="3688448"/>
            <a:ext cx="329658" cy="369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A3656D7F-52B7-CCE8-142C-961125785061}"/>
              </a:ext>
            </a:extLst>
          </p:cNvPr>
          <p:cNvSpPr/>
          <p:nvPr/>
        </p:nvSpPr>
        <p:spPr>
          <a:xfrm>
            <a:off x="3078889" y="4252825"/>
            <a:ext cx="3221543" cy="1697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5BF402B-D293-A9FD-8B2F-71E2218A8AE0}"/>
              </a:ext>
            </a:extLst>
          </p:cNvPr>
          <p:cNvSpPr txBox="1"/>
          <p:nvPr/>
        </p:nvSpPr>
        <p:spPr>
          <a:xfrm>
            <a:off x="3122862" y="4344236"/>
            <a:ext cx="3075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dirty="0">
                <a:latin typeface="Aharoni" panose="020F0502020204030204" pitchFamily="2" charset="-79"/>
                <a:cs typeface="Aharoni" panose="020F0502020204030204" pitchFamily="2" charset="-79"/>
              </a:rPr>
              <a:t>VENTAS POR USUARIO</a:t>
            </a:r>
          </a:p>
        </p:txBody>
      </p:sp>
      <p:graphicFrame>
        <p:nvGraphicFramePr>
          <p:cNvPr id="28" name="Gráfico 27">
            <a:extLst>
              <a:ext uri="{FF2B5EF4-FFF2-40B4-BE49-F238E27FC236}">
                <a16:creationId xmlns:a16="http://schemas.microsoft.com/office/drawing/2014/main" id="{6C9F7ED3-8EFA-A288-3E08-78FE288C2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4075633"/>
              </p:ext>
            </p:extLst>
          </p:nvPr>
        </p:nvGraphicFramePr>
        <p:xfrm>
          <a:off x="3480285" y="4644056"/>
          <a:ext cx="2418750" cy="915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9" name="Rectángulo 28">
            <a:extLst>
              <a:ext uri="{FF2B5EF4-FFF2-40B4-BE49-F238E27FC236}">
                <a16:creationId xmlns:a16="http://schemas.microsoft.com/office/drawing/2014/main" id="{799A912E-27DB-7327-80A0-CF24B3112F7C}"/>
              </a:ext>
            </a:extLst>
          </p:cNvPr>
          <p:cNvSpPr/>
          <p:nvPr/>
        </p:nvSpPr>
        <p:spPr>
          <a:xfrm>
            <a:off x="6644228" y="4279763"/>
            <a:ext cx="3221543" cy="169750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5" name="Gráfico 34">
            <a:extLst>
              <a:ext uri="{FF2B5EF4-FFF2-40B4-BE49-F238E27FC236}">
                <a16:creationId xmlns:a16="http://schemas.microsoft.com/office/drawing/2014/main" id="{B6EC8D5C-AFA8-3BD7-406E-A625C63F4F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9533171"/>
              </p:ext>
            </p:extLst>
          </p:nvPr>
        </p:nvGraphicFramePr>
        <p:xfrm>
          <a:off x="7101428" y="4747916"/>
          <a:ext cx="2418750" cy="9150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40" name="CuadroTexto 39">
            <a:extLst>
              <a:ext uri="{FF2B5EF4-FFF2-40B4-BE49-F238E27FC236}">
                <a16:creationId xmlns:a16="http://schemas.microsoft.com/office/drawing/2014/main" id="{EADC037D-0E72-CE12-A649-FB83E1DE0CCD}"/>
              </a:ext>
            </a:extLst>
          </p:cNvPr>
          <p:cNvSpPr txBox="1"/>
          <p:nvPr/>
        </p:nvSpPr>
        <p:spPr>
          <a:xfrm>
            <a:off x="6717391" y="4358748"/>
            <a:ext cx="3075216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1500" dirty="0">
                <a:latin typeface="Aharoni" panose="020F0502020204030204" pitchFamily="2" charset="-79"/>
                <a:cs typeface="Aharoni" panose="020F0502020204030204" pitchFamily="2" charset="-79"/>
              </a:rPr>
              <a:t>VENTAS POR PRODUCTO</a:t>
            </a:r>
          </a:p>
        </p:txBody>
      </p:sp>
      <p:graphicFrame>
        <p:nvGraphicFramePr>
          <p:cNvPr id="41" name="Tabla 40">
            <a:extLst>
              <a:ext uri="{FF2B5EF4-FFF2-40B4-BE49-F238E27FC236}">
                <a16:creationId xmlns:a16="http://schemas.microsoft.com/office/drawing/2014/main" id="{072B0B08-C2C0-6D2F-846D-27886CBB3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6826013"/>
              </p:ext>
            </p:extLst>
          </p:nvPr>
        </p:nvGraphicFramePr>
        <p:xfrm>
          <a:off x="4836603" y="6056257"/>
          <a:ext cx="3499681" cy="670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4496">
                  <a:extLst>
                    <a:ext uri="{9D8B030D-6E8A-4147-A177-3AD203B41FA5}">
                      <a16:colId xmlns:a16="http://schemas.microsoft.com/office/drawing/2014/main" val="521829787"/>
                    </a:ext>
                  </a:extLst>
                </a:gridCol>
                <a:gridCol w="730224">
                  <a:extLst>
                    <a:ext uri="{9D8B030D-6E8A-4147-A177-3AD203B41FA5}">
                      <a16:colId xmlns:a16="http://schemas.microsoft.com/office/drawing/2014/main" val="2546443301"/>
                    </a:ext>
                  </a:extLst>
                </a:gridCol>
                <a:gridCol w="1219656">
                  <a:extLst>
                    <a:ext uri="{9D8B030D-6E8A-4147-A177-3AD203B41FA5}">
                      <a16:colId xmlns:a16="http://schemas.microsoft.com/office/drawing/2014/main" val="4213157932"/>
                    </a:ext>
                  </a:extLst>
                </a:gridCol>
                <a:gridCol w="825305">
                  <a:extLst>
                    <a:ext uri="{9D8B030D-6E8A-4147-A177-3AD203B41FA5}">
                      <a16:colId xmlns:a16="http://schemas.microsoft.com/office/drawing/2014/main" val="3207080418"/>
                    </a:ext>
                  </a:extLst>
                </a:gridCol>
              </a:tblGrid>
              <a:tr h="152630"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USUARIO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8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FECHA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PRODUCTO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sz="800" dirty="0">
                          <a:latin typeface="Aharoni" panose="02010803020104030203" pitchFamily="2" charset="-79"/>
                          <a:cs typeface="Aharoni" panose="02010803020104030203" pitchFamily="2" charset="-79"/>
                        </a:rPr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7729277"/>
                  </a:ext>
                </a:extLst>
              </a:tr>
              <a:tr h="213038"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123230"/>
                  </a:ext>
                </a:extLst>
              </a:tr>
            </a:tbl>
          </a:graphicData>
        </a:graphic>
      </p:graphicFrame>
      <p:sp>
        <p:nvSpPr>
          <p:cNvPr id="44" name="Rectángulo 43">
            <a:extLst>
              <a:ext uri="{FF2B5EF4-FFF2-40B4-BE49-F238E27FC236}">
                <a16:creationId xmlns:a16="http://schemas.microsoft.com/office/drawing/2014/main" id="{0F856F43-7496-E570-4BD3-2A3F6A61A234}"/>
              </a:ext>
            </a:extLst>
          </p:cNvPr>
          <p:cNvSpPr/>
          <p:nvPr/>
        </p:nvSpPr>
        <p:spPr>
          <a:xfrm>
            <a:off x="5723587" y="6799999"/>
            <a:ext cx="1686739" cy="3577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D109D55E-A40B-5B02-D9A3-F797C3F265D3}"/>
              </a:ext>
            </a:extLst>
          </p:cNvPr>
          <p:cNvSpPr txBox="1"/>
          <p:nvPr/>
        </p:nvSpPr>
        <p:spPr>
          <a:xfrm>
            <a:off x="5835190" y="6817558"/>
            <a:ext cx="1361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>
                <a:latin typeface="Aharoni" panose="020F0502020204030204" pitchFamily="2" charset="-79"/>
                <a:cs typeface="Aharoni" panose="020F0502020204030204" pitchFamily="2" charset="-79"/>
              </a:rPr>
              <a:t>EXPORTAR</a:t>
            </a:r>
          </a:p>
        </p:txBody>
      </p:sp>
    </p:spTree>
    <p:extLst>
      <p:ext uri="{BB962C8B-B14F-4D97-AF65-F5344CB8AC3E}">
        <p14:creationId xmlns:p14="http://schemas.microsoft.com/office/powerpoint/2010/main" val="3392768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</TotalTime>
  <Words>111</Words>
  <Application>Microsoft Office PowerPoint</Application>
  <PresentationFormat>Doble carta (432 x 279 mm)</PresentationFormat>
  <Paragraphs>37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Aharoni</vt:lpstr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Tiburcio  Gomez Moran</dc:creator>
  <cp:lastModifiedBy>Castillo, Juan   MACOR</cp:lastModifiedBy>
  <cp:revision>5</cp:revision>
  <dcterms:created xsi:type="dcterms:W3CDTF">2025-09-12T17:05:03Z</dcterms:created>
  <dcterms:modified xsi:type="dcterms:W3CDTF">2025-09-24T23:51:39Z</dcterms:modified>
</cp:coreProperties>
</file>