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76" r:id="rId4"/>
    <p:sldMasterId id="2147484458" r:id="rId5"/>
    <p:sldMasterId id="2147484525" r:id="rId6"/>
    <p:sldMasterId id="2147484534" r:id="rId7"/>
  </p:sldMasterIdLst>
  <p:notesMasterIdLst>
    <p:notesMasterId r:id="rId40"/>
  </p:notesMasterIdLst>
  <p:handoutMasterIdLst>
    <p:handoutMasterId r:id="rId41"/>
  </p:handoutMasterIdLst>
  <p:sldIdLst>
    <p:sldId id="1630" r:id="rId8"/>
    <p:sldId id="1657" r:id="rId9"/>
    <p:sldId id="1634" r:id="rId10"/>
    <p:sldId id="1658" r:id="rId11"/>
    <p:sldId id="1636" r:id="rId12"/>
    <p:sldId id="1676" r:id="rId13"/>
    <p:sldId id="1655" r:id="rId14"/>
    <p:sldId id="1563" r:id="rId15"/>
    <p:sldId id="1674" r:id="rId16"/>
    <p:sldId id="1673" r:id="rId17"/>
    <p:sldId id="1675" r:id="rId18"/>
    <p:sldId id="1598" r:id="rId19"/>
    <p:sldId id="1680" r:id="rId20"/>
    <p:sldId id="1681" r:id="rId21"/>
    <p:sldId id="1677" r:id="rId22"/>
    <p:sldId id="1659" r:id="rId23"/>
    <p:sldId id="1612" r:id="rId24"/>
    <p:sldId id="1607" r:id="rId25"/>
    <p:sldId id="1660" r:id="rId26"/>
    <p:sldId id="1661" r:id="rId27"/>
    <p:sldId id="1662" r:id="rId28"/>
    <p:sldId id="1663" r:id="rId29"/>
    <p:sldId id="1664" r:id="rId30"/>
    <p:sldId id="1665" r:id="rId31"/>
    <p:sldId id="1666" r:id="rId32"/>
    <p:sldId id="1667" r:id="rId33"/>
    <p:sldId id="1668" r:id="rId34"/>
    <p:sldId id="1669" r:id="rId35"/>
    <p:sldId id="1670" r:id="rId36"/>
    <p:sldId id="1672" r:id="rId37"/>
    <p:sldId id="1678" r:id="rId38"/>
    <p:sldId id="1679"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F377351-AA58-4A42-A64C-48719B975E8A}">
          <p14:sldIdLst>
            <p14:sldId id="1630"/>
            <p14:sldId id="1657"/>
            <p14:sldId id="1634"/>
            <p14:sldId id="1658"/>
            <p14:sldId id="1636"/>
            <p14:sldId id="1676"/>
            <p14:sldId id="1655"/>
            <p14:sldId id="1563"/>
            <p14:sldId id="1674"/>
            <p14:sldId id="1673"/>
            <p14:sldId id="1675"/>
            <p14:sldId id="1598"/>
            <p14:sldId id="1680"/>
            <p14:sldId id="1681"/>
            <p14:sldId id="1677"/>
            <p14:sldId id="1659"/>
            <p14:sldId id="1612"/>
            <p14:sldId id="1607"/>
            <p14:sldId id="1660"/>
            <p14:sldId id="1661"/>
            <p14:sldId id="1662"/>
            <p14:sldId id="1663"/>
            <p14:sldId id="1664"/>
            <p14:sldId id="1665"/>
            <p14:sldId id="1666"/>
            <p14:sldId id="1667"/>
            <p14:sldId id="1668"/>
            <p14:sldId id="1669"/>
            <p14:sldId id="1670"/>
            <p14:sldId id="1672"/>
            <p14:sldId id="1678"/>
            <p14:sldId id="167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Sanjeevini Mittal" initials="SM" lastIdx="1" clrIdx="2">
    <p:extLst>
      <p:ext uri="{19B8F6BF-5375-455C-9EA6-DF929625EA0E}">
        <p15:presenceInfo xmlns:p15="http://schemas.microsoft.com/office/powerpoint/2012/main" userId="a25184d55ffa7663" providerId="Windows Live"/>
      </p:ext>
    </p:extLst>
  </p:cmAuthor>
  <p:cmAuthor id="3" name="Author" initials="A" lastIdx="61" clrIdx="3"/>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C3C00"/>
    <a:srgbClr val="FFFFFF"/>
    <a:srgbClr val="009E49"/>
    <a:srgbClr val="0072C6"/>
    <a:srgbClr val="00BCF2"/>
    <a:srgbClr val="7FBA00"/>
    <a:srgbClr val="002050"/>
    <a:srgbClr val="000000"/>
    <a:srgbClr val="68217A"/>
    <a:srgbClr val="B400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76295" autoAdjust="0"/>
  </p:normalViewPr>
  <p:slideViewPr>
    <p:cSldViewPr snapToObjects="1">
      <p:cViewPr varScale="1">
        <p:scale>
          <a:sx n="87" d="100"/>
          <a:sy n="87" d="100"/>
        </p:scale>
        <p:origin x="1518" y="78"/>
      </p:cViewPr>
      <p:guideLst/>
    </p:cSldViewPr>
  </p:slideViewPr>
  <p:outlineViewPr>
    <p:cViewPr>
      <p:scale>
        <a:sx n="33" d="100"/>
        <a:sy n="33" d="100"/>
      </p:scale>
      <p:origin x="0" y="-2862"/>
    </p:cViewPr>
  </p:outlineViewPr>
  <p:notesTextViewPr>
    <p:cViewPr>
      <p:scale>
        <a:sx n="3" d="2"/>
        <a:sy n="3" d="2"/>
      </p:scale>
      <p:origin x="0" y="0"/>
    </p:cViewPr>
  </p:notesTextViewPr>
  <p:sorterViewPr>
    <p:cViewPr>
      <p:scale>
        <a:sx n="50" d="100"/>
        <a:sy n="50" d="100"/>
      </p:scale>
      <p:origin x="0" y="0"/>
    </p:cViewPr>
  </p:sorterViewPr>
  <p:notesViewPr>
    <p:cSldViewPr snapToObjects="1" showGuides="1">
      <p:cViewPr varScale="1">
        <p:scale>
          <a:sx n="81" d="100"/>
          <a:sy n="81" d="100"/>
        </p:scale>
        <p:origin x="2226"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commentAuthors" Target="commen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8/21/2014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8/21/2014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932640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consent framework means that users can grant apps permissions on the fly</a:t>
            </a:r>
          </a:p>
          <a:p>
            <a:r>
              <a:rPr lang="en-US" dirty="0" smtClean="0"/>
              <a:t>Or Administrator can grant app permissions in Azure Active Directory</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658903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scenario for tracing</a:t>
            </a:r>
            <a:r>
              <a:rPr lang="en-US" baseline="0" dirty="0" smtClean="0"/>
              <a:t> the </a:t>
            </a:r>
            <a:r>
              <a:rPr lang="en-US" baseline="0" dirty="0" err="1" smtClean="0"/>
              <a:t>OAuth</a:t>
            </a:r>
            <a:r>
              <a:rPr lang="en-US" baseline="0" dirty="0" smtClean="0"/>
              <a:t> flow in the next few slides</a:t>
            </a:r>
            <a:endParaRPr lang="en-US" dirty="0"/>
          </a:p>
        </p:txBody>
      </p:sp>
      <p:sp>
        <p:nvSpPr>
          <p:cNvPr id="4" name="Date Placeholder 3"/>
          <p:cNvSpPr>
            <a:spLocks noGrp="1"/>
          </p:cNvSpPr>
          <p:nvPr>
            <p:ph type="dt" idx="10"/>
          </p:nvPr>
        </p:nvSpPr>
        <p:spPr/>
        <p:txBody>
          <a:bodyPr/>
          <a:lstStyle/>
          <a:p>
            <a:fld id="{8A515E4B-48A0-498D-B44A-AAB8296969D7}"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72266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00037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13573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82789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64663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87917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5668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90261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9397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8/21/2014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979613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8/21/2014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328130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8/21/2014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32</a:t>
            </a:fld>
            <a:endParaRPr lang="en-US" dirty="0"/>
          </a:p>
        </p:txBody>
      </p:sp>
    </p:spTree>
    <p:extLst>
      <p:ext uri="{BB962C8B-B14F-4D97-AF65-F5344CB8AC3E}">
        <p14:creationId xmlns:p14="http://schemas.microsoft.com/office/powerpoint/2010/main" val="67829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Office Dev Center is your primary resource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61191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Office 365 APIs allow access to all of the key resources in Office 365</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138734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point here is that the Office365</a:t>
            </a:r>
            <a:r>
              <a:rPr lang="en-US" baseline="0" dirty="0" smtClean="0"/>
              <a:t> APIs enable several different kinds of applications to access O365 data</a:t>
            </a:r>
          </a:p>
          <a:p>
            <a:endParaRPr lang="en-US" baseline="0" dirty="0" smtClean="0"/>
          </a:p>
          <a:p>
            <a:r>
              <a:rPr lang="en-US" baseline="0" dirty="0" smtClean="0"/>
              <a:t>Azure applications</a:t>
            </a:r>
          </a:p>
          <a:p>
            <a:r>
              <a:rPr lang="en-US" baseline="0" dirty="0" smtClean="0"/>
              <a:t>Windows 8 apps</a:t>
            </a:r>
          </a:p>
          <a:p>
            <a:r>
              <a:rPr lang="en-US" baseline="0" dirty="0" smtClean="0"/>
              <a:t>Office apps</a:t>
            </a:r>
          </a:p>
          <a:p>
            <a:r>
              <a:rPr lang="en-US" baseline="0" dirty="0" smtClean="0"/>
              <a:t>Phone apps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20724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types supported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78596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tooling is available</a:t>
            </a:r>
            <a:r>
              <a:rPr lang="en-US" baseline="0" dirty="0" smtClean="0"/>
              <a:t> as an extension</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97286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 permissions are granted in Visual Studio</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680855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heart of the O365 APIs is the discovery service</a:t>
            </a:r>
          </a:p>
          <a:p>
            <a:r>
              <a:rPr lang="en-US" dirty="0" smtClean="0"/>
              <a:t>Discovery services allow you to locate the e resource you want to utilize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969846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p:spPr>
        <p:txBody>
          <a:bodyPr anchor="b" anchorCtr="0"/>
          <a:lstStyle>
            <a:lvl1pPr>
              <a:defRPr sz="7343"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9724" y="4971002"/>
            <a:ext cx="4450767" cy="2087525"/>
          </a:xfrm>
          <a:prstGeom prst="rect">
            <a:avLst/>
          </a:prstGeom>
        </p:spPr>
      </p:pic>
    </p:spTree>
    <p:extLst>
      <p:ext uri="{BB962C8B-B14F-4D97-AF65-F5344CB8AC3E}">
        <p14:creationId xmlns:p14="http://schemas.microsoft.com/office/powerpoint/2010/main" val="1531575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2487294"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3580035" y="1704542"/>
            <a:ext cx="8330021"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9050866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5543930"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8699408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6512464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01127468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8"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2"/>
            <a:ext cx="5338712" cy="1695079"/>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7428925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2759964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411875466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531279" y="1385089"/>
            <a:ext cx="11378776" cy="2920069"/>
          </a:xfrm>
          <a:prstGeom prst="rect">
            <a:avLst/>
          </a:prstGeom>
        </p:spPr>
        <p:txBody>
          <a:bodyPr>
            <a:normAutofit/>
          </a:bodyPr>
          <a:lstStyle>
            <a:lvl1pPr marL="0" indent="0">
              <a:lnSpc>
                <a:spcPct val="90000"/>
              </a:lnSpc>
              <a:buNone/>
              <a:defRPr sz="6527">
                <a:gradFill>
                  <a:gsLst>
                    <a:gs pos="100000">
                      <a:schemeClr val="tx2"/>
                    </a:gs>
                    <a:gs pos="0">
                      <a:schemeClr val="tx2"/>
                    </a:gs>
                  </a:gsLst>
                  <a:lin ang="5400000" scaled="0"/>
                </a:gradFill>
                <a:latin typeface="+mj-lt"/>
              </a:defRPr>
            </a:lvl1pPr>
            <a:lvl2pPr>
              <a:defRPr sz="6527">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31279" y="4429867"/>
            <a:ext cx="11378776" cy="480118"/>
          </a:xfrm>
          <a:prstGeom prst="rect">
            <a:avLst/>
          </a:prstGeom>
        </p:spPr>
        <p:txBody>
          <a:bodyPr>
            <a:normAutofit/>
          </a:bodyPr>
          <a:lstStyle>
            <a:lvl1pPr marL="0" indent="0">
              <a:lnSpc>
                <a:spcPct val="90000"/>
              </a:lnSpc>
              <a:buNone/>
              <a:defRPr sz="3672">
                <a:gradFill>
                  <a:gsLst>
                    <a:gs pos="100000">
                      <a:schemeClr val="bg2"/>
                    </a:gs>
                    <a:gs pos="0">
                      <a:schemeClr val="bg2"/>
                    </a:gs>
                  </a:gsLst>
                  <a:lin ang="5400000" scaled="0"/>
                </a:gradFill>
                <a:latin typeface="+mj-lt"/>
              </a:defRPr>
            </a:lvl1pPr>
            <a:lvl2pPr>
              <a:defRPr sz="6527">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916067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1"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7"/>
            <a:ext cx="11378776" cy="2920069"/>
          </a:xfrm>
          <a:prstGeom prst="rect">
            <a:avLst/>
          </a:prstGeom>
        </p:spPr>
        <p:txBody>
          <a:bodyPr lIns="146304" tIns="91440" rIns="146304" bIns="91440">
            <a:normAutofit/>
          </a:bodyPr>
          <a:lstStyle>
            <a:lvl1pPr marL="0" indent="0">
              <a:lnSpc>
                <a:spcPct val="90000"/>
              </a:lnSpc>
              <a:buNone/>
              <a:defRPr sz="8000">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7" name="Freeform 20"/>
          <p:cNvSpPr>
            <a:spLocks noEditPoints="1"/>
          </p:cNvSpPr>
          <p:nvPr userDrawn="1"/>
        </p:nvSpPr>
        <p:spPr bwMode="black">
          <a:xfrm>
            <a:off x="8570045"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53" rIns="82305" bIns="41153" numCol="1" anchor="t" anchorCtr="0" compatLnSpc="1">
            <a:prstTxWarp prst="textNoShape">
              <a:avLst/>
            </a:prstTxWarp>
          </a:bodyPr>
          <a:lstStyle/>
          <a:p>
            <a:pPr algn="ctr" defTabSz="91436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4309404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6896" y="296897"/>
            <a:ext cx="11375536" cy="762786"/>
          </a:xfrm>
        </p:spPr>
        <p:txBody>
          <a:bodyPr lIns="146304" tIns="91440" rIns="146304" bIns="91440"/>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153871887"/>
      </p:ext>
    </p:extLst>
  </p:cSld>
  <p:clrMapOvr>
    <a:masterClrMapping/>
  </p:clrMapOvr>
  <p:transition>
    <p:fade/>
  </p:transition>
  <p:extLst>
    <p:ext uri="{DCECCB84-F9BA-43D5-87BE-67443E8EF086}">
      <p15:sldGuideLst xmlns:p15="http://schemas.microsoft.com/office/powerpoint/2012/main">
        <p15:guide id="1" pos="288" userDrawn="1">
          <p15:clr>
            <a:srgbClr val="5ACBF0"/>
          </p15:clr>
        </p15:guide>
        <p15:guide id="2" orient="horz" pos="302" userDrawn="1">
          <p15:clr>
            <a:srgbClr val="5ACBF0"/>
          </p15:clr>
        </p15:guide>
        <p15:guide id="3" pos="7546" userDrawn="1">
          <p15:clr>
            <a:srgbClr val="5ACBF0"/>
          </p15:clr>
        </p15:guide>
        <p15:guide id="4" orient="horz" pos="410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82621980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62180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698892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a:xfrm>
            <a:off x="284163" y="2125664"/>
            <a:ext cx="8219813" cy="1828800"/>
          </a:xfrm>
        </p:spPr>
        <p:txBody>
          <a:bodyPr/>
          <a:lstStyle>
            <a:lvl1pPr>
              <a:defRPr sz="5998" baseline="0"/>
            </a:lvl1pPr>
          </a:lstStyle>
          <a:p>
            <a:r>
              <a:rPr lang="en-US" dirty="0" smtClean="0"/>
              <a:t>Click to edit Master title style</a:t>
            </a:r>
            <a:endParaRPr lang="en-US" dirty="0"/>
          </a:p>
        </p:txBody>
      </p:sp>
      <p:sp>
        <p:nvSpPr>
          <p:cNvPr id="3" name="TextBox 2"/>
          <p:cNvSpPr txBox="1"/>
          <p:nvPr userDrawn="1"/>
        </p:nvSpPr>
        <p:spPr>
          <a:xfrm>
            <a:off x="8885237" y="-312738"/>
            <a:ext cx="4038600" cy="1425009"/>
          </a:xfrm>
          <a:prstGeom prst="rect">
            <a:avLst/>
          </a:prstGeom>
          <a:noFill/>
        </p:spPr>
        <p:txBody>
          <a:bodyPr wrap="square" lIns="182806" tIns="146246" rIns="182806" bIns="146246" rtlCol="0">
            <a:spAutoFit/>
          </a:bodyPr>
          <a:lstStyle/>
          <a:p>
            <a:pPr defTabSz="932468">
              <a:lnSpc>
                <a:spcPct val="90000"/>
              </a:lnSpc>
              <a:spcAft>
                <a:spcPts val="600"/>
              </a:spcAft>
            </a:pPr>
            <a:r>
              <a:rPr lang="en-US" sz="7997" dirty="0" smtClean="0">
                <a:solidFill>
                  <a:srgbClr val="FF8C00">
                    <a:lumMod val="60000"/>
                    <a:lumOff val="40000"/>
                  </a:srgbClr>
                </a:solidFill>
                <a:latin typeface="Segoe UI Black" panose="020B0A02040204020203" pitchFamily="34" charset="0"/>
                <a:ea typeface="Segoe UI Black" panose="020B0A02040204020203" pitchFamily="34" charset="0"/>
                <a:cs typeface="Segoe UI Black" panose="020B0A02040204020203" pitchFamily="34" charset="0"/>
              </a:rPr>
              <a:t>DEMO</a:t>
            </a:r>
          </a:p>
        </p:txBody>
      </p:sp>
    </p:spTree>
    <p:extLst>
      <p:ext uri="{BB962C8B-B14F-4D97-AF65-F5344CB8AC3E}">
        <p14:creationId xmlns:p14="http://schemas.microsoft.com/office/powerpoint/2010/main" val="2947626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2"/>
            <a:ext cx="11378776" cy="678031"/>
          </a:xfrm>
        </p:spPr>
        <p:txBody>
          <a:bodyPr/>
          <a:lstStyle>
            <a:lvl1pPr>
              <a:defRPr sz="4896"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29660" y="1476621"/>
            <a:ext cx="11375536" cy="2084319"/>
          </a:xfrm>
          <a:prstGeom prst="rect">
            <a:avLst/>
          </a:prstGeom>
        </p:spPr>
        <p:txBody>
          <a:bodyPr/>
          <a:lstStyle>
            <a:lvl1pPr marL="349724" indent="-3497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1160"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597"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746"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895"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2"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70523486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58842580"/>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223704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8"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85592662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4294967295" orient="horz" pos="2203">
          <p15:clr>
            <a:srgbClr val="FBAE40"/>
          </p15:clr>
        </p15:guide>
        <p15:guide id="4294967295"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409480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744762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189294841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2" kern="1200" spc="-71" baseline="0" dirty="0">
                <a:gradFill>
                  <a:gsLst>
                    <a:gs pos="2083">
                      <a:schemeClr val="bg2"/>
                    </a:gs>
                    <a:gs pos="99000">
                      <a:schemeClr val="bg2"/>
                    </a:gs>
                  </a:gsLst>
                  <a:lin ang="5400000" scaled="0"/>
                </a:gradFill>
                <a:latin typeface="+mj-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pPr marL="0" marR="0" lvl="0" indent="0" algn="l" defTabSz="93255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91"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92911" y="1476622"/>
            <a:ext cx="10445796" cy="932293"/>
          </a:xfrm>
        </p:spPr>
        <p:txBody>
          <a:bodyPr wrap="square" anchor="b">
            <a:noAutofit/>
          </a:bodyPr>
          <a:lstStyle>
            <a:lvl1pPr marL="0" indent="0">
              <a:buNone/>
              <a:defRPr sz="6731" spc="-153"/>
            </a:lvl1pPr>
          </a:lstStyle>
          <a:p>
            <a:pPr lvl="0"/>
            <a:r>
              <a:rPr lang="en-US" smtClean="0"/>
              <a:t>Click to edit Master text styles</a:t>
            </a:r>
          </a:p>
        </p:txBody>
      </p:sp>
    </p:spTree>
    <p:extLst>
      <p:ext uri="{BB962C8B-B14F-4D97-AF65-F5344CB8AC3E}">
        <p14:creationId xmlns:p14="http://schemas.microsoft.com/office/powerpoint/2010/main" val="31400313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88007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6" indent="0">
              <a:buNone/>
              <a:defRPr sz="2039">
                <a:gradFill>
                  <a:gsLst>
                    <a:gs pos="100000">
                      <a:schemeClr val="bg2"/>
                    </a:gs>
                    <a:gs pos="0">
                      <a:schemeClr val="bg2"/>
                    </a:gs>
                  </a:gsLst>
                  <a:lin ang="5400000" scaled="0"/>
                </a:gradFill>
              </a:defRPr>
            </a:lvl3pPr>
            <a:lvl4pPr marL="466120" indent="0">
              <a:buNone/>
              <a:defRPr sz="2039">
                <a:gradFill>
                  <a:gsLst>
                    <a:gs pos="100000">
                      <a:schemeClr val="bg2"/>
                    </a:gs>
                    <a:gs pos="0">
                      <a:schemeClr val="bg2"/>
                    </a:gs>
                  </a:gsLst>
                  <a:lin ang="5400000" scaled="0"/>
                </a:gradFill>
              </a:defRPr>
            </a:lvl4pPr>
            <a:lvl5pPr marL="707271" indent="0">
              <a:buNone/>
              <a:defRPr sz="203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201"/>
            <a:fld id="{727B4C2D-45E2-4621-8491-2995EB46A674}" type="slidenum">
              <a:rPr lang="en-US" smtClean="0">
                <a:gradFill>
                  <a:gsLst>
                    <a:gs pos="100000">
                      <a:srgbClr val="797A7D"/>
                    </a:gs>
                    <a:gs pos="0">
                      <a:srgbClr val="797A7D"/>
                    </a:gs>
                  </a:gsLst>
                  <a:lin ang="5400000" scaled="0"/>
                </a:gradFill>
              </a:rPr>
              <a:pPr defTabSz="9322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97566973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66830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832"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9"/>
            <a:ext cx="11378776" cy="2920069"/>
          </a:xfrm>
          <a:prstGeom prst="rect">
            <a:avLst/>
          </a:prstGeom>
        </p:spPr>
        <p:txBody>
          <a:bodyPr lIns="146304" tIns="91440" rIns="146304" bIns="91440">
            <a:normAutofit/>
          </a:bodyPr>
          <a:lstStyle>
            <a:lvl1pPr marL="0" indent="0">
              <a:lnSpc>
                <a:spcPct val="90000"/>
              </a:lnSpc>
              <a:buNone/>
              <a:defRPr sz="7996">
                <a:gradFill>
                  <a:gsLst>
                    <a:gs pos="100000">
                      <a:schemeClr val="bg1"/>
                    </a:gs>
                    <a:gs pos="0">
                      <a:schemeClr val="bg1"/>
                    </a:gs>
                  </a:gsLst>
                  <a:lin ang="5400000" scaled="0"/>
                </a:gradFill>
                <a:latin typeface="+mj-lt"/>
              </a:defRPr>
            </a:lvl1pPr>
            <a:lvl2pPr>
              <a:defRPr sz="6523">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87103" y="6141008"/>
            <a:ext cx="1799095"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6" rIns="82272" bIns="41136" numCol="1" anchor="t" anchorCtr="0" compatLnSpc="1">
            <a:prstTxWarp prst="textNoShape">
              <a:avLst/>
            </a:prstTxWarp>
          </a:bodyPr>
          <a:lstStyle/>
          <a:p>
            <a:pPr algn="ctr" defTabSz="91391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6123017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954" y="5133292"/>
            <a:ext cx="5542600" cy="1919175"/>
          </a:xfrm>
          <a:prstGeom prst="rect">
            <a:avLst/>
          </a:prstGeom>
        </p:spPr>
      </p:pic>
      <p:sp>
        <p:nvSpPr>
          <p:cNvPr id="2" name="Title 1"/>
          <p:cNvSpPr>
            <a:spLocks noGrp="1"/>
          </p:cNvSpPr>
          <p:nvPr>
            <p:ph type="title" hasCustomPrompt="1"/>
          </p:nvPr>
        </p:nvSpPr>
        <p:spPr>
          <a:xfrm>
            <a:off x="998580" y="2151537"/>
            <a:ext cx="10445796" cy="1017048"/>
          </a:xfrm>
        </p:spPr>
        <p:txBody>
          <a:bodyPr anchor="b" anchorCtr="0"/>
          <a:lstStyle>
            <a:lvl1pPr>
              <a:defRPr sz="7341"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1146539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03161732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4003019544"/>
      </p:ext>
    </p:extLst>
  </p:cSld>
  <p:clrMapOvr>
    <a:masterClrMapping/>
  </p:clrMapOvr>
  <p:transition>
    <p:fade/>
  </p:transition>
  <p:timing>
    <p:tnLst>
      <p:par>
        <p:cTn id="1" dur="indefinite" restart="never" nodeType="tmRoot"/>
      </p:par>
    </p:tnLst>
  </p:timing>
  <p:hf hdr="0"/>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8"/>
            <a:ext cx="11960861" cy="1229340"/>
          </a:xfrm>
          <a:prstGeom prst="rect">
            <a:avLst/>
          </a:prstGeom>
        </p:spPr>
        <p:txBody>
          <a:bodyPr/>
          <a:lstStyle>
            <a:lvl1pPr>
              <a:defRPr sz="407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1"/>
            <a:ext cx="11767516" cy="5262085"/>
          </a:xfrm>
          <a:prstGeom prst="rect">
            <a:avLst/>
          </a:prstGeom>
        </p:spPr>
        <p:txBody>
          <a:bodyPr/>
          <a:lstStyle>
            <a:lvl1pPr marL="349585" indent="-349585">
              <a:lnSpc>
                <a:spcPct val="100000"/>
              </a:lnSpc>
              <a:spcBef>
                <a:spcPts val="1835"/>
              </a:spcBef>
              <a:buClr>
                <a:schemeClr val="accent1"/>
              </a:buClr>
              <a:buSzPct val="100000"/>
              <a:buFont typeface="Arial" pitchFamily="34" charset="0"/>
              <a:buChar char="•"/>
              <a:defRPr sz="3263">
                <a:solidFill>
                  <a:srgbClr val="002050">
                    <a:alpha val="99000"/>
                  </a:srgbClr>
                </a:solidFill>
                <a:latin typeface="Segoe UI Light" panose="020B0502040204020203" pitchFamily="34" charset="0"/>
                <a:cs typeface="Segoe UI Light" panose="020B0502040204020203" pitchFamily="34" charset="0"/>
              </a:defRPr>
            </a:lvl1pPr>
            <a:lvl2pPr marL="823792" indent="-351204">
              <a:lnSpc>
                <a:spcPct val="100000"/>
              </a:lnSpc>
              <a:spcBef>
                <a:spcPts val="408"/>
              </a:spcBef>
              <a:spcAft>
                <a:spcPts val="408"/>
              </a:spcAft>
              <a:buClr>
                <a:schemeClr val="tx1">
                  <a:lumMod val="75000"/>
                  <a:lumOff val="25000"/>
                </a:schemeClr>
              </a:buClr>
              <a:buSzPct val="85000"/>
              <a:buFont typeface="Segoe UI" pitchFamily="34" charset="0"/>
              <a:buChar char="–"/>
              <a:defRPr sz="2855">
                <a:solidFill>
                  <a:schemeClr val="tx1">
                    <a:alpha val="99000"/>
                  </a:schemeClr>
                </a:solidFill>
                <a:latin typeface="Segoe UI Light" panose="020B0502040204020203" pitchFamily="34" charset="0"/>
                <a:cs typeface="Segoe UI Light" panose="020B0502040204020203" pitchFamily="34" charset="0"/>
              </a:defRPr>
            </a:lvl2pPr>
            <a:lvl3pPr marL="1221930" indent="-349585">
              <a:lnSpc>
                <a:spcPct val="100000"/>
              </a:lnSpc>
              <a:spcBef>
                <a:spcPts val="204"/>
              </a:spcBef>
              <a:spcAft>
                <a:spcPts val="204"/>
              </a:spcAft>
              <a:buClr>
                <a:schemeClr val="tx1">
                  <a:lumMod val="75000"/>
                  <a:lumOff val="25000"/>
                </a:schemeClr>
              </a:buClr>
              <a:buSzPct val="85000"/>
              <a:buFont typeface="Courier New" pitchFamily="49" charset="0"/>
              <a:buChar char="o"/>
              <a:defRPr sz="1835">
                <a:solidFill>
                  <a:schemeClr val="tx1">
                    <a:alpha val="99000"/>
                  </a:schemeClr>
                </a:solidFill>
                <a:latin typeface="Segoe UI Light" panose="020B0502040204020203" pitchFamily="34" charset="0"/>
                <a:cs typeface="Segoe UI Light" panose="020B0502040204020203" pitchFamily="34" charset="0"/>
              </a:defRPr>
            </a:lvl3pPr>
            <a:lvl4pPr>
              <a:defRPr sz="2039"/>
            </a:lvl4pPr>
            <a:lvl5pPr>
              <a:defRPr sz="203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812234006"/>
      </p:ext>
    </p:extLst>
  </p:cSld>
  <p:clrMapOvr>
    <a:masterClrMapping/>
  </p:clrMapOvr>
  <p:transition>
    <p:fade/>
  </p:transition>
  <p:timing>
    <p:tnLst>
      <p:par>
        <p:cTn id="1" dur="indefinite" restart="never" nodeType="tmRoot"/>
      </p:par>
    </p:tnLst>
  </p:timing>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566869123"/>
      </p:ext>
    </p:extLst>
  </p:cSld>
  <p:clrMapOvr>
    <a:masterClrMapping/>
  </p:clrMapOvr>
  <p:transition>
    <p:fade/>
  </p:transition>
  <p:timing>
    <p:tnLst>
      <p:par>
        <p:cTn id="1" dur="indefinite" restart="never" nodeType="tmRoot"/>
      </p:par>
    </p:tnLst>
  </p:timing>
  <p:hf hdr="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4075779133"/>
      </p:ext>
    </p:extLst>
  </p:cSld>
  <p:clrMapOvr>
    <a:masterClrMapping/>
  </p:clrMapOvr>
  <p:transition>
    <p:fade/>
  </p:transition>
  <p:timing>
    <p:tnLst>
      <p:par>
        <p:cTn id="1" dur="indefinite" restart="never" nodeType="tmRoot"/>
      </p:par>
    </p:tn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tx2"/>
                    </a:gs>
                    <a:gs pos="0">
                      <a:schemeClr val="tx2"/>
                    </a:gs>
                  </a:gsLst>
                  <a:lin ang="5400000" scaled="0"/>
                </a:gradFill>
                <a:latin typeface="+mj-lt"/>
              </a:defRPr>
            </a:lvl1pPr>
            <a:lvl2pPr marL="0" indent="0">
              <a:buNone/>
              <a:defRPr sz="2040">
                <a:gradFill>
                  <a:gsLst>
                    <a:gs pos="100000">
                      <a:schemeClr val="bg2"/>
                    </a:gs>
                    <a:gs pos="6000">
                      <a:schemeClr val="bg2"/>
                    </a:gs>
                  </a:gsLst>
                  <a:lin ang="5400000" scaled="0"/>
                </a:gradFill>
              </a:defRPr>
            </a:lvl2pPr>
            <a:lvl3pPr marL="236387" indent="0">
              <a:buNone/>
              <a:defRPr sz="2040">
                <a:gradFill>
                  <a:gsLst>
                    <a:gs pos="100000">
                      <a:schemeClr val="bg2"/>
                    </a:gs>
                    <a:gs pos="6000">
                      <a:schemeClr val="bg2"/>
                    </a:gs>
                  </a:gsLst>
                  <a:lin ang="5400000" scaled="0"/>
                </a:gradFill>
              </a:defRPr>
            </a:lvl3pPr>
            <a:lvl4pPr marL="466298" indent="0">
              <a:buNone/>
              <a:defRPr sz="2040">
                <a:gradFill>
                  <a:gsLst>
                    <a:gs pos="100000">
                      <a:schemeClr val="bg2"/>
                    </a:gs>
                    <a:gs pos="6000">
                      <a:schemeClr val="bg2"/>
                    </a:gs>
                  </a:gsLst>
                  <a:lin ang="5400000" scaled="0"/>
                </a:gradFill>
              </a:defRPr>
            </a:lvl4pPr>
            <a:lvl5pPr marL="707543" indent="0">
              <a:buNone/>
              <a:defRPr sz="204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820420862"/>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264572339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769666246"/>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66003158"/>
      </p:ext>
    </p:extLst>
  </p:cSld>
  <p:clrMapOvr>
    <a:masterClrMapping/>
  </p:clrMapOvr>
  <p:transition>
    <p:fade/>
  </p:transition>
  <p:timing>
    <p:tnLst>
      <p:par>
        <p:cTn id="1" dur="indefinite" restart="never" nodeType="tmRoot"/>
      </p:par>
    </p:tnLst>
  </p:timing>
  <p:hf hdr="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142111"/>
      </p:ext>
    </p:extLst>
  </p:cSld>
  <p:clrMapOvr>
    <a:masterClrMapping/>
  </p:clrMapOvr>
  <p:transition>
    <p:fade/>
  </p:transition>
  <p:timing>
    <p:tnLst>
      <p:par>
        <p:cTn id="1" dur="indefinite" restart="never" nodeType="tmRoot"/>
      </p:par>
    </p:tnLst>
  </p:timing>
  <p:hf hdr="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66941023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68880857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2118153"/>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0" y="295275"/>
            <a:ext cx="11889564" cy="91757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40" y="1212850"/>
            <a:ext cx="11889564" cy="2059025"/>
          </a:xfrm>
          <a:prstGeom prst="rect">
            <a:avLst/>
          </a:prstGeom>
        </p:spPr>
        <p:txBody>
          <a:bodyPr/>
          <a:lstStyle>
            <a:lvl1pPr marL="0" indent="0">
              <a:buNone/>
              <a:defRPr>
                <a:gradFill>
                  <a:gsLst>
                    <a:gs pos="2920">
                      <a:schemeClr val="tx2"/>
                    </a:gs>
                    <a:gs pos="39000">
                      <a:schemeClr val="tx2"/>
                    </a:gs>
                  </a:gsLst>
                  <a:lin ang="5400000" scaled="0"/>
                </a:gradFill>
              </a:defRPr>
            </a:lvl1pPr>
            <a:lvl2pPr marL="28563" indent="0">
              <a:buNone/>
              <a:defRPr sz="1999"/>
            </a:lvl2pPr>
            <a:lvl3pPr marL="223750" indent="0">
              <a:buNone/>
              <a:defRPr sz="1999"/>
            </a:lvl3pPr>
            <a:lvl4pPr marL="476062" indent="0">
              <a:buNone/>
              <a:defRPr sz="1799"/>
            </a:lvl4pPr>
            <a:lvl5pPr marL="739482" indent="0">
              <a:buNone/>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0385388"/>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5083232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1413068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587383232"/>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898744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3753359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8976337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a:prstGeom prst="rect">
            <a:avLst/>
          </a:prstGeom>
        </p:spPr>
        <p:txBody>
          <a:bodyPr vert="horz" wrap="square" lIns="182880" tIns="146304" rIns="182880" bIns="146304" rtlCol="0" anchor="ctr">
            <a:noAutofit/>
          </a:bodyPr>
          <a:lstStyle>
            <a:lvl1pPr marL="0" indent="0">
              <a:buFont typeface="Arial" panose="020B0604020202020204" pitchFamily="34" charset="0"/>
              <a:buNone/>
              <a:defRPr lang="en-US" sz="3598"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a:xfrm>
            <a:off x="529660" y="233151"/>
            <a:ext cx="11375536" cy="762786"/>
          </a:xfrm>
          <a:prstGeom prst="rect">
            <a:avLst/>
          </a:prstGeom>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0782046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4294967295" orient="horz" pos="2203">
          <p15:clr>
            <a:srgbClr val="FBAE40"/>
          </p15:clr>
        </p15:guide>
        <p15:guide id="4294967295" pos="305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84174147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00">
                      <a:schemeClr val="tx2"/>
                    </a:gs>
                    <a:gs pos="0">
                      <a:schemeClr val="tx2"/>
                    </a:gs>
                  </a:gsLst>
                  <a:lin ang="5400000" scaled="0"/>
                </a:gradFill>
                <a:latin typeface="+mj-lt"/>
              </a:defRPr>
            </a:lvl1pPr>
            <a:lvl2pPr marL="0" indent="0">
              <a:buNone/>
              <a:defRPr sz="2040"/>
            </a:lvl2pPr>
            <a:lvl3pPr marL="238007" indent="0">
              <a:buNone/>
              <a:defRPr sz="2040"/>
            </a:lvl3pPr>
            <a:lvl4pPr marL="466298" indent="0">
              <a:buNone/>
              <a:defRPr sz="2040"/>
            </a:lvl4pPr>
            <a:lvl5pPr marL="707543" indent="0">
              <a:buNone/>
              <a:defRPr sz="204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00">
                      <a:schemeClr val="tx2"/>
                    </a:gs>
                    <a:gs pos="0">
                      <a:schemeClr val="tx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47270372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
                      <a:schemeClr val="bg2"/>
                    </a:gs>
                    <a:gs pos="98000">
                      <a:schemeClr val="bg2"/>
                    </a:gs>
                  </a:gsLst>
                  <a:lin ang="5400000" scaled="0"/>
                </a:gradFill>
                <a:latin typeface="+mj-lt"/>
              </a:defRPr>
            </a:lvl1pPr>
            <a:lvl2pPr marL="0" indent="0">
              <a:buNone/>
              <a:defRPr sz="2040">
                <a:gradFill>
                  <a:gsLst>
                    <a:gs pos="1000">
                      <a:schemeClr val="bg2"/>
                    </a:gs>
                    <a:gs pos="98000">
                      <a:schemeClr val="bg2"/>
                    </a:gs>
                  </a:gsLst>
                  <a:lin ang="5400000" scaled="0"/>
                </a:gradFill>
              </a:defRPr>
            </a:lvl2pPr>
            <a:lvl3pPr marL="238007" indent="0">
              <a:buNone/>
              <a:defRPr sz="2040">
                <a:gradFill>
                  <a:gsLst>
                    <a:gs pos="1000">
                      <a:schemeClr val="bg2"/>
                    </a:gs>
                    <a:gs pos="98000">
                      <a:schemeClr val="bg2"/>
                    </a:gs>
                  </a:gsLst>
                  <a:lin ang="5400000" scaled="0"/>
                </a:gradFill>
              </a:defRPr>
            </a:lvl3pPr>
            <a:lvl4pPr marL="466298" indent="0">
              <a:buNone/>
              <a:defRPr sz="2040">
                <a:gradFill>
                  <a:gsLst>
                    <a:gs pos="1000">
                      <a:schemeClr val="bg2"/>
                    </a:gs>
                    <a:gs pos="98000">
                      <a:schemeClr val="bg2"/>
                    </a:gs>
                  </a:gsLst>
                  <a:lin ang="5400000" scaled="0"/>
                </a:gradFill>
              </a:defRPr>
            </a:lvl4pPr>
            <a:lvl5pPr marL="707543" indent="0">
              <a:buNone/>
              <a:defRPr sz="204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
                      <a:schemeClr val="bg2"/>
                    </a:gs>
                    <a:gs pos="98000">
                      <a:schemeClr val="bg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79467154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31279" y="1476622"/>
            <a:ext cx="5504574" cy="2398224"/>
          </a:xfrm>
        </p:spPr>
        <p:txBody>
          <a:bodyPr>
            <a:spAutoFit/>
          </a:bodyPr>
          <a:lstStyle>
            <a:lvl1pPr marL="297913" indent="-297913">
              <a:spcBef>
                <a:spcPts val="1224"/>
              </a:spcBef>
              <a:buClr>
                <a:schemeClr val="bg2"/>
              </a:buClr>
              <a:buSzPct val="100000"/>
              <a:buFont typeface="Wingdings" pitchFamily="2" charset="2"/>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531062" indent="-233149">
              <a:defRPr sz="2040"/>
            </a:lvl2pPr>
            <a:lvl3pPr marL="699447" indent="-168385">
              <a:tabLst/>
              <a:defRPr sz="2040"/>
            </a:lvl3pPr>
            <a:lvl4pPr marL="880786" indent="-181338">
              <a:defRPr/>
            </a:lvl4pPr>
            <a:lvl5pPr marL="1049171" indent="-16838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405481" y="1476622"/>
            <a:ext cx="5504574" cy="2817808"/>
          </a:xfrm>
        </p:spPr>
        <p:txBody>
          <a:bodyPr>
            <a:spAutoFit/>
          </a:bodyPr>
          <a:lstStyle>
            <a:lvl1pPr marL="346486" indent="-346486">
              <a:spcBef>
                <a:spcPts val="1224"/>
              </a:spcBef>
              <a:buClr>
                <a:schemeClr val="bg2"/>
              </a:buClr>
              <a:buFont typeface="Arial" pitchFamily="34" charset="0"/>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647637" indent="-349724">
              <a:defRPr lang="en-US" sz="2040" kern="1200" spc="0" baseline="0" dirty="0" smtClean="0">
                <a:gradFill>
                  <a:gsLst>
                    <a:gs pos="1250">
                      <a:schemeClr val="bg2"/>
                    </a:gs>
                    <a:gs pos="100000">
                      <a:schemeClr val="bg2"/>
                    </a:gs>
                  </a:gsLst>
                  <a:lin ang="5400000" scaled="0"/>
                </a:gradFill>
                <a:latin typeface="+mn-lt"/>
                <a:ea typeface="+mn-ea"/>
                <a:cs typeface="+mn-cs"/>
              </a:defRPr>
            </a:lvl2pPr>
            <a:lvl3pPr marL="880786" indent="-349724">
              <a:defRPr lang="en-US" sz="2040" kern="1200" spc="0" baseline="0" dirty="0" smtClean="0">
                <a:gradFill>
                  <a:gsLst>
                    <a:gs pos="1250">
                      <a:schemeClr val="bg2"/>
                    </a:gs>
                    <a:gs pos="100000">
                      <a:schemeClr val="bg2"/>
                    </a:gs>
                  </a:gsLst>
                  <a:lin ang="5400000" scaled="0"/>
                </a:gradFill>
                <a:latin typeface="+mn-lt"/>
                <a:ea typeface="+mn-ea"/>
                <a:cs typeface="+mn-cs"/>
              </a:defRPr>
            </a:lvl3pPr>
            <a:lvl4pPr marL="1049171" indent="-349724">
              <a:defRPr lang="en-US" sz="2040" kern="1200" spc="0" baseline="0" dirty="0" smtClean="0">
                <a:gradFill>
                  <a:gsLst>
                    <a:gs pos="1250">
                      <a:schemeClr val="bg2"/>
                    </a:gs>
                    <a:gs pos="100000">
                      <a:schemeClr val="bg2"/>
                    </a:gs>
                  </a:gsLst>
                  <a:lin ang="5400000" scaled="0"/>
                </a:gradFill>
                <a:latin typeface="+mn-lt"/>
                <a:ea typeface="+mn-ea"/>
                <a:cs typeface="+mn-cs"/>
              </a:defRPr>
            </a:lvl4pPr>
            <a:lvl5pPr marL="1230509" indent="-349724">
              <a:defRPr lang="en-US" sz="2040" kern="1200" spc="0" baseline="0" dirty="0">
                <a:gradFill>
                  <a:gsLst>
                    <a:gs pos="1250">
                      <a:schemeClr val="bg2"/>
                    </a:gs>
                    <a:gs pos="100000">
                      <a:schemeClr val="bg2"/>
                    </a:gs>
                  </a:gsLst>
                  <a:lin ang="5400000" scaled="0"/>
                </a:gradFill>
                <a:latin typeface="+mn-lt"/>
                <a:ea typeface="+mn-ea"/>
                <a:cs typeface="+mn-cs"/>
              </a:defRPr>
            </a:lvl5pPr>
          </a:lstStyle>
          <a:p>
            <a:pPr marL="297913" marR="0" lvl="0"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Click to edit Master text styles</a:t>
            </a:r>
          </a:p>
          <a:p>
            <a:pPr marL="297913" marR="0" lvl="1"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Second level</a:t>
            </a:r>
          </a:p>
          <a:p>
            <a:pPr marL="297913" marR="0" lvl="2"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Third level</a:t>
            </a:r>
          </a:p>
          <a:p>
            <a:pPr marL="297913" marR="0" lvl="3"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Fourth level</a:t>
            </a:r>
          </a:p>
          <a:p>
            <a:pPr marL="297913" marR="0" lvl="4"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2783645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8.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theme" Target="../theme/theme3.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theme" Target="../theme/theme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830" y="296102"/>
            <a:ext cx="11375536" cy="762786"/>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8882608"/>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 id="2147484389" r:id="rId13"/>
    <p:sldLayoutId id="2147484390" r:id="rId14"/>
    <p:sldLayoutId id="2147484391" r:id="rId15"/>
    <p:sldLayoutId id="2147484392" r:id="rId16"/>
    <p:sldLayoutId id="2147484393" r:id="rId17"/>
    <p:sldLayoutId id="2147484394" r:id="rId18"/>
    <p:sldLayoutId id="2147484395" r:id="rId19"/>
    <p:sldLayoutId id="2147484396" r:id="rId20"/>
    <p:sldLayoutId id="2147484397" r:id="rId21"/>
    <p:sldLayoutId id="2147484401" r:id="rId22"/>
    <p:sldLayoutId id="2147484398" r:id="rId23"/>
    <p:sldLayoutId id="2147484551" r:id="rId24"/>
    <p:sldLayoutId id="2147484552" r:id="rId25"/>
    <p:sldLayoutId id="2147484557" r:id="rId26"/>
    <p:sldLayoutId id="2147484558" r:id="rId27"/>
  </p:sldLayoutIdLst>
  <p:transition>
    <p:fade/>
  </p:transition>
  <p:timing>
    <p:tnLst>
      <p:par>
        <p:cTn id="1" dur="indefinite" restart="never" nodeType="tmRoot"/>
      </p:par>
    </p:tnLst>
  </p:timing>
  <p:hf hdr="0" ftr="0" dt="0"/>
  <p:txStyles>
    <p:titleStyle>
      <a:lvl1pPr algn="l" defTabSz="932559"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86" marR="0" indent="-346486" algn="l" defTabSz="932559"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448" kern="1200" spc="0" baseline="0">
          <a:gradFill>
            <a:gsLst>
              <a:gs pos="1250">
                <a:schemeClr val="bg2"/>
              </a:gs>
              <a:gs pos="100000">
                <a:schemeClr val="bg2"/>
              </a:gs>
            </a:gsLst>
            <a:lin ang="5400000" scaled="0"/>
          </a:gra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2040" kern="1200" spc="0" baseline="0">
          <a:gradFill>
            <a:gsLst>
              <a:gs pos="1250">
                <a:schemeClr val="bg2"/>
              </a:gs>
              <a:gs pos="100000">
                <a:schemeClr val="bg2"/>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userDrawn="1">
          <p15:clr>
            <a:srgbClr val="000000"/>
          </p15:clr>
        </p15:guide>
        <p15:guide id="2" pos="749" userDrawn="1">
          <p15:clr>
            <a:srgbClr val="000000"/>
          </p15:clr>
        </p15:guide>
        <p15:guide id="3" pos="1325" userDrawn="1">
          <p15:clr>
            <a:srgbClr val="000000"/>
          </p15:clr>
        </p15:guide>
        <p15:guide id="4" pos="1901" userDrawn="1">
          <p15:clr>
            <a:srgbClr val="000000"/>
          </p15:clr>
        </p15:guide>
        <p15:guide id="5" pos="2477" userDrawn="1">
          <p15:clr>
            <a:srgbClr val="000000"/>
          </p15:clr>
        </p15:guide>
        <p15:guide id="6" pos="3053" userDrawn="1">
          <p15:clr>
            <a:srgbClr val="000000"/>
          </p15:clr>
        </p15:guide>
        <p15:guide id="7" pos="3629" userDrawn="1">
          <p15:clr>
            <a:srgbClr val="000000"/>
          </p15:clr>
        </p15:guide>
        <p15:guide id="8" pos="4205" userDrawn="1">
          <p15:clr>
            <a:srgbClr val="000000"/>
          </p15:clr>
        </p15:guide>
        <p15:guide id="9" pos="4781" userDrawn="1">
          <p15:clr>
            <a:srgbClr val="000000"/>
          </p15:clr>
        </p15:guide>
        <p15:guide id="10" pos="5357" userDrawn="1">
          <p15:clr>
            <a:srgbClr val="000000"/>
          </p15:clr>
        </p15:guide>
        <p15:guide id="11" pos="5933" userDrawn="1">
          <p15:clr>
            <a:srgbClr val="000000"/>
          </p15:clr>
        </p15:guide>
        <p15:guide id="12" pos="6509" userDrawn="1">
          <p15:clr>
            <a:srgbClr val="000000"/>
          </p15:clr>
        </p15:guide>
        <p15:guide id="13" pos="7085" userDrawn="1">
          <p15:clr>
            <a:srgbClr val="000000"/>
          </p15:clr>
        </p15:guide>
        <p15:guide id="14" pos="7661" userDrawn="1">
          <p15:clr>
            <a:srgbClr val="000000"/>
          </p15:clr>
        </p15:guide>
        <p15:guide id="15" orient="horz" pos="174" userDrawn="1">
          <p15:clr>
            <a:srgbClr val="000000"/>
          </p15:clr>
        </p15:guide>
        <p15:guide id="16" orient="horz" pos="756" userDrawn="1">
          <p15:clr>
            <a:srgbClr val="000000"/>
          </p15:clr>
        </p15:guide>
        <p15:guide id="17" orient="horz" pos="1332" userDrawn="1">
          <p15:clr>
            <a:srgbClr val="000000"/>
          </p15:clr>
        </p15:guide>
        <p15:guide id="18" orient="horz" pos="1908" userDrawn="1">
          <p15:clr>
            <a:srgbClr val="000000"/>
          </p15:clr>
        </p15:guide>
        <p15:guide id="19" orient="horz" pos="2484" userDrawn="1">
          <p15:clr>
            <a:srgbClr val="000000"/>
          </p15:clr>
        </p15:guide>
        <p15:guide id="20" orient="horz" pos="3060" userDrawn="1">
          <p15:clr>
            <a:srgbClr val="000000"/>
          </p15:clr>
        </p15:guide>
        <p15:guide id="21" orient="horz" pos="3642" userDrawn="1">
          <p15:clr>
            <a:srgbClr val="000000"/>
          </p15:clr>
        </p15:guide>
        <p15:guide id="22" orient="horz" pos="4212" userDrawn="1">
          <p15:clr>
            <a:srgbClr val="000000"/>
          </p15:clr>
        </p15:guide>
        <p15:guide id="23" orient="horz" pos="302" userDrawn="1">
          <p15:clr>
            <a:srgbClr val="5ACBF0"/>
          </p15:clr>
        </p15:guide>
        <p15:guide id="24" pos="288" userDrawn="1">
          <p15:clr>
            <a:srgbClr val="5ACBF0"/>
          </p15:clr>
        </p15:guide>
        <p15:guide id="25" orient="horz" pos="4104" userDrawn="1">
          <p15:clr>
            <a:srgbClr val="5ACBF0"/>
          </p15:clr>
        </p15:guide>
        <p15:guide id="26" pos="7546"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509354847"/>
      </p:ext>
    </p:extLst>
  </p:cSld>
  <p:clrMap bg1="dk1" tx1="lt1" bg2="dk2" tx2="lt2" accent1="accent1" accent2="accent2" accent3="accent3" accent4="accent4" accent5="accent5" accent6="accent6" hlink="hlink" folHlink="folHlink"/>
  <p:sldLayoutIdLst>
    <p:sldLayoutId id="2147484477" r:id="rId1"/>
  </p:sldLayoutIdLst>
  <p:transition>
    <p:fade/>
  </p:transition>
  <p:timing>
    <p:tnLst>
      <p:par>
        <p:cTn id="1" dur="indefinite" restart="never" nodeType="tmRoot"/>
      </p:par>
    </p:tnLst>
  </p:timing>
  <p:txStyles>
    <p:title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3998" kern="1200" spc="0" baseline="0">
          <a:gradFill>
            <a:gsLst>
              <a:gs pos="125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2399" kern="1200" spc="0" baseline="0">
          <a:gradFill>
            <a:gsLst>
              <a:gs pos="1250">
                <a:schemeClr val="tx1"/>
              </a:gs>
              <a:gs pos="100000">
                <a:schemeClr val="tx1"/>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2399" kern="1200" spc="0" baseline="0">
          <a:gradFill>
            <a:gsLst>
              <a:gs pos="1250">
                <a:schemeClr val="tx1"/>
              </a:gs>
              <a:gs pos="100000">
                <a:schemeClr val="tx1"/>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1999" kern="1200" spc="0" baseline="0">
          <a:gradFill>
            <a:gsLst>
              <a:gs pos="1250">
                <a:schemeClr val="tx1"/>
              </a:gs>
              <a:gs pos="100000">
                <a:schemeClr val="tx1"/>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1999" kern="1200" spc="0" baseline="0">
          <a:gradFill>
            <a:gsLst>
              <a:gs pos="1250">
                <a:schemeClr val="tx1"/>
              </a:gs>
              <a:gs pos="100000">
                <a:schemeClr val="tx1"/>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6" cy="762786"/>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5801005"/>
      </p:ext>
    </p:extLst>
  </p:cSld>
  <p:clrMap bg1="lt1" tx1="dk1" bg2="lt2" tx2="dk2" accent1="accent1" accent2="accent2" accent3="accent3" accent4="accent4" accent5="accent5" accent6="accent6" hlink="hlink" folHlink="folHlink"/>
  <p:sldLayoutIdLst>
    <p:sldLayoutId id="2147484526" r:id="rId1"/>
    <p:sldLayoutId id="2147484527" r:id="rId2"/>
    <p:sldLayoutId id="2147484528" r:id="rId3"/>
    <p:sldLayoutId id="2147484529" r:id="rId4"/>
    <p:sldLayoutId id="2147484530" r:id="rId5"/>
    <p:sldLayoutId id="2147484531" r:id="rId6"/>
    <p:sldLayoutId id="2147484532" r:id="rId7"/>
    <p:sldLayoutId id="2147484533" r:id="rId8"/>
    <p:sldLayoutId id="2147484555" r:id="rId9"/>
  </p:sldLayoutIdLst>
  <p:transition>
    <p:fade/>
  </p:transition>
  <p:timing>
    <p:tnLst>
      <p:par>
        <p:cTn id="1" dur="indefinite" restart="never" nodeType="tmRoot"/>
      </p:par>
    </p:tnLst>
  </p:timing>
  <p:hf hdr="0" ftr="0" dt="0"/>
  <p:txStyles>
    <p:title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91" marR="0" indent="-346491" algn="l" defTabSz="932570"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9" marR="0" indent="-238010" algn="l" defTabSz="932570"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13"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814413" algn="l"/>
        </a:tabLst>
        <a:defRPr sz="2448" kern="1200" spc="0" baseline="0">
          <a:gradFill>
            <a:gsLst>
              <a:gs pos="1250">
                <a:schemeClr val="bg2"/>
              </a:gs>
              <a:gs pos="100000">
                <a:schemeClr val="bg2"/>
              </a:gs>
            </a:gsLst>
            <a:lin ang="5400000" scaled="0"/>
          </a:gradFill>
          <a:latin typeface="+mn-lt"/>
          <a:ea typeface="+mn-ea"/>
          <a:cs typeface="+mn-cs"/>
        </a:defRPr>
      </a:lvl3pPr>
      <a:lvl4pPr marL="1050804" marR="0" indent="-236389" algn="l" defTabSz="932570"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17"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1280717" algn="l"/>
        </a:tabLst>
        <a:defRPr sz="2040" kern="1200" spc="0" baseline="0">
          <a:gradFill>
            <a:gsLst>
              <a:gs pos="1250">
                <a:schemeClr val="bg2"/>
              </a:gs>
              <a:gs pos="100000">
                <a:schemeClr val="bg2"/>
              </a:gs>
            </a:gsLst>
            <a:lin ang="5400000" scaled="0"/>
          </a:gradFill>
          <a:latin typeface="+mn-lt"/>
          <a:ea typeface="+mn-ea"/>
          <a:cs typeface="+mn-cs"/>
        </a:defRPr>
      </a:lvl5pPr>
      <a:lvl6pPr marL="256456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53"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13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424"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70" rtl="0" eaLnBrk="1" latinLnBrk="0" hangingPunct="1">
        <a:defRPr sz="1836" kern="1200">
          <a:solidFill>
            <a:schemeClr val="tx1"/>
          </a:solidFill>
          <a:latin typeface="+mn-lt"/>
          <a:ea typeface="+mn-ea"/>
          <a:cs typeface="+mn-cs"/>
        </a:defRPr>
      </a:lvl1pPr>
      <a:lvl2pPr marL="466286" algn="l" defTabSz="932570" rtl="0" eaLnBrk="1" latinLnBrk="0" hangingPunct="1">
        <a:defRPr sz="1836" kern="1200">
          <a:solidFill>
            <a:schemeClr val="tx1"/>
          </a:solidFill>
          <a:latin typeface="+mn-lt"/>
          <a:ea typeface="+mn-ea"/>
          <a:cs typeface="+mn-cs"/>
        </a:defRPr>
      </a:lvl2pPr>
      <a:lvl3pPr marL="932570" algn="l" defTabSz="932570" rtl="0" eaLnBrk="1" latinLnBrk="0" hangingPunct="1">
        <a:defRPr sz="1836" kern="1200">
          <a:solidFill>
            <a:schemeClr val="tx1"/>
          </a:solidFill>
          <a:latin typeface="+mn-lt"/>
          <a:ea typeface="+mn-ea"/>
          <a:cs typeface="+mn-cs"/>
        </a:defRPr>
      </a:lvl3pPr>
      <a:lvl4pPr marL="1398856" algn="l" defTabSz="932570" rtl="0" eaLnBrk="1" latinLnBrk="0" hangingPunct="1">
        <a:defRPr sz="1836" kern="1200">
          <a:solidFill>
            <a:schemeClr val="tx1"/>
          </a:solidFill>
          <a:latin typeface="+mn-lt"/>
          <a:ea typeface="+mn-ea"/>
          <a:cs typeface="+mn-cs"/>
        </a:defRPr>
      </a:lvl4pPr>
      <a:lvl5pPr marL="1865141" algn="l" defTabSz="932570" rtl="0" eaLnBrk="1" latinLnBrk="0" hangingPunct="1">
        <a:defRPr sz="1836" kern="1200">
          <a:solidFill>
            <a:schemeClr val="tx1"/>
          </a:solidFill>
          <a:latin typeface="+mn-lt"/>
          <a:ea typeface="+mn-ea"/>
          <a:cs typeface="+mn-cs"/>
        </a:defRPr>
      </a:lvl5pPr>
      <a:lvl6pPr marL="2331427" algn="l" defTabSz="932570" rtl="0" eaLnBrk="1" latinLnBrk="0" hangingPunct="1">
        <a:defRPr sz="1836" kern="1200">
          <a:solidFill>
            <a:schemeClr val="tx1"/>
          </a:solidFill>
          <a:latin typeface="+mn-lt"/>
          <a:ea typeface="+mn-ea"/>
          <a:cs typeface="+mn-cs"/>
        </a:defRPr>
      </a:lvl6pPr>
      <a:lvl7pPr marL="2797710" algn="l" defTabSz="932570" rtl="0" eaLnBrk="1" latinLnBrk="0" hangingPunct="1">
        <a:defRPr sz="1836" kern="1200">
          <a:solidFill>
            <a:schemeClr val="tx1"/>
          </a:solidFill>
          <a:latin typeface="+mn-lt"/>
          <a:ea typeface="+mn-ea"/>
          <a:cs typeface="+mn-cs"/>
        </a:defRPr>
      </a:lvl7pPr>
      <a:lvl8pPr marL="3263996" algn="l" defTabSz="932570" rtl="0" eaLnBrk="1" latinLnBrk="0" hangingPunct="1">
        <a:defRPr sz="1836" kern="1200">
          <a:solidFill>
            <a:schemeClr val="tx1"/>
          </a:solidFill>
          <a:latin typeface="+mn-lt"/>
          <a:ea typeface="+mn-ea"/>
          <a:cs typeface="+mn-cs"/>
        </a:defRPr>
      </a:lvl8pPr>
      <a:lvl9pPr marL="3730281" algn="l" defTabSz="932570"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4161">
          <p15:clr>
            <a:srgbClr val="F26B43"/>
          </p15:clr>
        </p15:guide>
        <p15:guide id="9" orient="horz" pos="3643">
          <p15:clr>
            <a:srgbClr val="F26B43"/>
          </p15:clr>
        </p15:guide>
        <p15:guide id="10" orient="horz" pos="4259">
          <p15:clr>
            <a:srgbClr val="F26B43"/>
          </p15:clr>
        </p15:guide>
        <p15:guide id="11" pos="195">
          <p15:clr>
            <a:srgbClr val="F26B43"/>
          </p15:clr>
        </p15:guide>
        <p15:guide id="12" pos="269">
          <p15:clr>
            <a:srgbClr val="F26B43"/>
          </p15:clr>
        </p15:guide>
        <p15:guide id="13" pos="749">
          <p15:clr>
            <a:srgbClr val="F26B43"/>
          </p15:clr>
        </p15:guide>
        <p15:guide id="14" pos="1325">
          <p15:clr>
            <a:srgbClr val="F26B43"/>
          </p15:clr>
        </p15:guide>
        <p15:guide id="15" pos="1901">
          <p15:clr>
            <a:srgbClr val="F26B43"/>
          </p15:clr>
        </p15:guide>
        <p15:guide id="16" pos="2477">
          <p15:clr>
            <a:srgbClr val="F26B43"/>
          </p15:clr>
        </p15:guide>
        <p15:guide id="17" pos="3053">
          <p15:clr>
            <a:srgbClr val="F26B43"/>
          </p15:clr>
        </p15:guide>
        <p15:guide id="18" pos="3629">
          <p15:clr>
            <a:srgbClr val="F26B43"/>
          </p15:clr>
        </p15:guide>
        <p15:guide id="19" pos="4205">
          <p15:clr>
            <a:srgbClr val="F26B43"/>
          </p15:clr>
        </p15:guide>
        <p15:guide id="20" pos="4781">
          <p15:clr>
            <a:srgbClr val="F26B43"/>
          </p15:clr>
        </p15:guide>
        <p15:guide id="21" pos="5357">
          <p15:clr>
            <a:srgbClr val="F26B43"/>
          </p15:clr>
        </p15:guide>
        <p15:guide id="22" pos="5933">
          <p15:clr>
            <a:srgbClr val="F26B43"/>
          </p15:clr>
        </p15:guide>
        <p15:guide id="23" pos="6509">
          <p15:clr>
            <a:srgbClr val="F26B43"/>
          </p15:clr>
        </p15:guide>
        <p15:guide id="24" pos="7085">
          <p15:clr>
            <a:srgbClr val="F26B43"/>
          </p15:clr>
        </p15:guide>
        <p15:guide id="25" pos="7661">
          <p15:clr>
            <a:srgbClr val="F26B43"/>
          </p15:clr>
        </p15:guide>
        <p15:guide id="26" pos="756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3363708951"/>
      </p:ext>
    </p:extLst>
  </p:cSld>
  <p:clrMap bg1="lt1" tx1="dk1" bg2="lt2" tx2="dk2" accent1="accent1" accent2="accent2" accent3="accent3" accent4="accent4" accent5="accent5" accent6="accent6" hlink="hlink" folHlink="folHlink"/>
  <p:sldLayoutIdLst>
    <p:sldLayoutId id="2147484535" r:id="rId1"/>
    <p:sldLayoutId id="2147484536" r:id="rId2"/>
    <p:sldLayoutId id="2147484537" r:id="rId3"/>
    <p:sldLayoutId id="2147484538" r:id="rId4"/>
    <p:sldLayoutId id="2147484539" r:id="rId5"/>
    <p:sldLayoutId id="2147484540" r:id="rId6"/>
    <p:sldLayoutId id="2147484541" r:id="rId7"/>
    <p:sldLayoutId id="2147484542" r:id="rId8"/>
    <p:sldLayoutId id="2147484543" r:id="rId9"/>
    <p:sldLayoutId id="2147484544" r:id="rId10"/>
    <p:sldLayoutId id="2147484545" r:id="rId11"/>
    <p:sldLayoutId id="2147484546" r:id="rId12"/>
    <p:sldLayoutId id="2147484547" r:id="rId13"/>
    <p:sldLayoutId id="2147484548" r:id="rId14"/>
    <p:sldLayoutId id="2147484549" r:id="rId15"/>
    <p:sldLayoutId id="2147484556" r:id="rId16"/>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19.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19.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a:t>Office </a:t>
            </a:r>
            <a:r>
              <a:rPr lang="en-US" sz="6729" dirty="0" smtClean="0"/>
              <a:t>Camp</a:t>
            </a:r>
            <a:endParaRPr lang="en-US" sz="6729" dirty="0"/>
          </a:p>
        </p:txBody>
      </p:sp>
      <p:sp>
        <p:nvSpPr>
          <p:cNvPr id="3" name="Text Placeholder 2"/>
          <p:cNvSpPr>
            <a:spLocks noGrp="1"/>
          </p:cNvSpPr>
          <p:nvPr>
            <p:ph type="body" sz="quarter" idx="12"/>
          </p:nvPr>
        </p:nvSpPr>
        <p:spPr/>
        <p:txBody>
          <a:bodyPr/>
          <a:lstStyle/>
          <a:p>
            <a:r>
              <a:rPr lang="en-US" dirty="0" smtClean="0"/>
              <a:t>September 2014</a:t>
            </a:r>
            <a:endParaRPr lang="en-US" dirty="0"/>
          </a:p>
        </p:txBody>
      </p:sp>
    </p:spTree>
    <p:extLst>
      <p:ext uri="{BB962C8B-B14F-4D97-AF65-F5344CB8AC3E}">
        <p14:creationId xmlns:p14="http://schemas.microsoft.com/office/powerpoint/2010/main" val="2973046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7164" y="284337"/>
            <a:ext cx="11374438" cy="763587"/>
          </a:xfrm>
        </p:spPr>
        <p:txBody>
          <a:bodyPr/>
          <a:lstStyle/>
          <a:p>
            <a:r>
              <a:rPr lang="en-US" sz="5400" dirty="0" smtClean="0"/>
              <a:t>Get the tools</a:t>
            </a:r>
            <a:endParaRPr lang="en-US" sz="5400" dirty="0"/>
          </a:p>
        </p:txBody>
      </p:sp>
      <p:grpSp>
        <p:nvGrpSpPr>
          <p:cNvPr id="7" name="Group 6"/>
          <p:cNvGrpSpPr/>
          <p:nvPr/>
        </p:nvGrpSpPr>
        <p:grpSpPr>
          <a:xfrm>
            <a:off x="2034158" y="1200150"/>
            <a:ext cx="7955257" cy="5497874"/>
            <a:chOff x="274638" y="1200150"/>
            <a:chExt cx="9095238" cy="6285714"/>
          </a:xfrm>
        </p:grpSpPr>
        <p:pic>
          <p:nvPicPr>
            <p:cNvPr id="4" name="Picture 3"/>
            <p:cNvPicPr>
              <a:picLocks noChangeAspect="1"/>
            </p:cNvPicPr>
            <p:nvPr/>
          </p:nvPicPr>
          <p:blipFill>
            <a:blip r:embed="rId3"/>
            <a:stretch>
              <a:fillRect/>
            </a:stretch>
          </p:blipFill>
          <p:spPr>
            <a:xfrm>
              <a:off x="274638" y="1200150"/>
              <a:ext cx="9095238" cy="6285714"/>
            </a:xfrm>
            <a:prstGeom prst="rect">
              <a:avLst/>
            </a:prstGeom>
          </p:spPr>
        </p:pic>
        <p:sp>
          <p:nvSpPr>
            <p:cNvPr id="5" name="Oval 4"/>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90286258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08713" y="878214"/>
            <a:ext cx="7619048" cy="5238095"/>
          </a:xfrm>
          <a:prstGeom prst="rect">
            <a:avLst/>
          </a:prstGeom>
        </p:spPr>
      </p:pic>
    </p:spTree>
    <p:extLst>
      <p:ext uri="{BB962C8B-B14F-4D97-AF65-F5344CB8AC3E}">
        <p14:creationId xmlns:p14="http://schemas.microsoft.com/office/powerpoint/2010/main" val="217204447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6830" y="1212342"/>
            <a:ext cx="11375536" cy="2015262"/>
          </a:xfrm>
        </p:spPr>
        <p:txBody>
          <a:bodyPr vert="horz" lIns="146304" tIns="91440" rIns="146304" bIns="91440" rtlCol="0">
            <a:noAutofit/>
          </a:bodyPr>
          <a:lstStyle/>
          <a:p>
            <a:r>
              <a:rPr lang="en-US" sz="4000" dirty="0"/>
              <a:t>Automatically determine URL of O365 services</a:t>
            </a:r>
          </a:p>
          <a:p>
            <a:r>
              <a:rPr lang="en-US" sz="4000" dirty="0"/>
              <a:t>Supports device app and </a:t>
            </a:r>
            <a:r>
              <a:rPr lang="en-US" sz="4000" dirty="0" smtClean="0"/>
              <a:t>website </a:t>
            </a:r>
            <a:r>
              <a:rPr lang="en-US" sz="4000" dirty="0"/>
              <a:t>flows</a:t>
            </a:r>
          </a:p>
          <a:p>
            <a:r>
              <a:rPr lang="en-US" sz="4000" dirty="0"/>
              <a:t>Secured using Azure AD authentication</a:t>
            </a:r>
          </a:p>
          <a:p>
            <a:r>
              <a:rPr lang="en-US" sz="4000" dirty="0"/>
              <a:t>Serves information stored about services in AAD</a:t>
            </a:r>
          </a:p>
        </p:txBody>
      </p:sp>
      <p:sp>
        <p:nvSpPr>
          <p:cNvPr id="2" name="Title 1"/>
          <p:cNvSpPr>
            <a:spLocks noGrp="1"/>
          </p:cNvSpPr>
          <p:nvPr>
            <p:ph type="title"/>
          </p:nvPr>
        </p:nvSpPr>
        <p:spPr>
          <a:xfrm>
            <a:off x="284163" y="285750"/>
            <a:ext cx="11375536" cy="762786"/>
          </a:xfrm>
        </p:spPr>
        <p:txBody>
          <a:bodyPr vert="horz" wrap="square" lIns="146304" tIns="91440" rIns="146304" bIns="91440" rtlCol="0" anchor="t">
            <a:noAutofit/>
          </a:bodyPr>
          <a:lstStyle/>
          <a:p>
            <a:r>
              <a:rPr lang="en-US" sz="5400" dirty="0"/>
              <a:t>Office 365 discovery services</a:t>
            </a:r>
          </a:p>
        </p:txBody>
      </p:sp>
    </p:spTree>
    <p:extLst>
      <p:ext uri="{BB962C8B-B14F-4D97-AF65-F5344CB8AC3E}">
        <p14:creationId xmlns:p14="http://schemas.microsoft.com/office/powerpoint/2010/main" val="8576079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9660" y="1476621"/>
            <a:ext cx="11375536" cy="4306616"/>
          </a:xfrm>
        </p:spPr>
        <p:txBody>
          <a:bodyPr/>
          <a:lstStyle/>
          <a:p>
            <a:r>
              <a:rPr lang="en-US" dirty="0" err="1" smtClean="0"/>
              <a:t>AadGraphClient</a:t>
            </a:r>
            <a:r>
              <a:rPr lang="en-US" dirty="0" smtClean="0"/>
              <a:t> – Azure Active Directory</a:t>
            </a:r>
          </a:p>
          <a:p>
            <a:r>
              <a:rPr lang="en-US" dirty="0" err="1" smtClean="0"/>
              <a:t>ExchangeClient</a:t>
            </a:r>
            <a:r>
              <a:rPr lang="en-US" dirty="0" smtClean="0"/>
              <a:t> – Calendar, Contacts, Mail</a:t>
            </a:r>
          </a:p>
          <a:p>
            <a:r>
              <a:rPr lang="en-US" dirty="0" err="1" smtClean="0"/>
              <a:t>SharePointClient</a:t>
            </a:r>
            <a:r>
              <a:rPr lang="en-US" dirty="0" smtClean="0"/>
              <a:t> - Files</a:t>
            </a:r>
            <a:endParaRPr lang="en-US" dirty="0"/>
          </a:p>
        </p:txBody>
      </p:sp>
      <p:sp>
        <p:nvSpPr>
          <p:cNvPr id="3" name="Title 2"/>
          <p:cNvSpPr>
            <a:spLocks noGrp="1"/>
          </p:cNvSpPr>
          <p:nvPr>
            <p:ph type="title"/>
          </p:nvPr>
        </p:nvSpPr>
        <p:spPr/>
        <p:txBody>
          <a:bodyPr/>
          <a:lstStyle/>
          <a:p>
            <a:r>
              <a:rPr lang="en-US" dirty="0" smtClean="0"/>
              <a:t>Office 365 Clients</a:t>
            </a:r>
            <a:endParaRPr lang="en-US" dirty="0"/>
          </a:p>
        </p:txBody>
      </p:sp>
      <p:sp>
        <p:nvSpPr>
          <p:cNvPr id="4" name="Slide Number Placeholder 3"/>
          <p:cNvSpPr>
            <a:spLocks noGrp="1"/>
          </p:cNvSpPr>
          <p:nvPr>
            <p:ph type="sldNum" sz="quarter" idx="12"/>
          </p:nvPr>
        </p:nvSpPr>
        <p:spPr/>
        <p:txBody>
          <a:bodyPr/>
          <a:lstStyle/>
          <a:p>
            <a:pPr defTabSz="932559"/>
            <a:fld id="{727B4C2D-45E2-4621-8491-2995EB46A674}" type="slidenum">
              <a:rPr lang="en-US" smtClean="0">
                <a:gradFill>
                  <a:gsLst>
                    <a:gs pos="100000">
                      <a:srgbClr val="797A7D"/>
                    </a:gs>
                    <a:gs pos="0">
                      <a:srgbClr val="797A7D"/>
                    </a:gs>
                  </a:gsLst>
                  <a:lin ang="5400000" scaled="0"/>
                </a:gradFill>
              </a:rPr>
              <a:pPr defTabSz="932559"/>
              <a:t>13</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68817927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214" y="662653"/>
            <a:ext cx="10149729" cy="5578157"/>
          </a:xfrm>
          <a:prstGeom prst="rect">
            <a:avLst/>
          </a:prstGeom>
        </p:spPr>
      </p:pic>
    </p:spTree>
    <p:extLst>
      <p:ext uri="{BB962C8B-B14F-4D97-AF65-F5344CB8AC3E}">
        <p14:creationId xmlns:p14="http://schemas.microsoft.com/office/powerpoint/2010/main" val="110267374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Task Pane App in Word</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01091288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OAuth</a:t>
            </a:r>
            <a:r>
              <a:rPr lang="en-US" dirty="0"/>
              <a:t> and the Office 365 APIs</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69804841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4386" y="1302726"/>
            <a:ext cx="11877611" cy="4581525"/>
          </a:xfrm>
        </p:spPr>
        <p:txBody>
          <a:bodyPr vert="horz" lIns="146304" tIns="91440" rIns="146304" bIns="91440" rtlCol="0">
            <a:noAutofit/>
          </a:bodyPr>
          <a:lstStyle/>
          <a:p>
            <a:r>
              <a:rPr lang="en-US" sz="4000" dirty="0" smtClean="0"/>
              <a:t>No </a:t>
            </a:r>
            <a:r>
              <a:rPr lang="en-US" sz="4000" dirty="0"/>
              <a:t>capturing user credentials</a:t>
            </a:r>
          </a:p>
          <a:p>
            <a:r>
              <a:rPr lang="en-US" sz="4000" dirty="0"/>
              <a:t>Fine-grained access scopes</a:t>
            </a:r>
          </a:p>
          <a:p>
            <a:r>
              <a:rPr lang="en-US" sz="4000" dirty="0"/>
              <a:t>Supports MFA and federated user sign-in</a:t>
            </a:r>
          </a:p>
          <a:p>
            <a:r>
              <a:rPr lang="en-US" sz="4000" dirty="0"/>
              <a:t>Long-term access through refresh tokens</a:t>
            </a:r>
          </a:p>
        </p:txBody>
      </p:sp>
      <p:sp>
        <p:nvSpPr>
          <p:cNvPr id="2" name="Title 1"/>
          <p:cNvSpPr>
            <a:spLocks noGrp="1"/>
          </p:cNvSpPr>
          <p:nvPr>
            <p:ph type="title"/>
          </p:nvPr>
        </p:nvSpPr>
        <p:spPr>
          <a:xfrm>
            <a:off x="296419" y="290301"/>
            <a:ext cx="11375536" cy="762786"/>
          </a:xfrm>
        </p:spPr>
        <p:txBody>
          <a:bodyPr vert="horz" wrap="square" lIns="146304" tIns="91440" rIns="146304" bIns="91440" rtlCol="0" anchor="t">
            <a:noAutofit/>
          </a:bodyPr>
          <a:lstStyle/>
          <a:p>
            <a:r>
              <a:rPr lang="en-US" sz="5400" dirty="0" err="1" smtClean="0"/>
              <a:t>OAuth</a:t>
            </a:r>
            <a:r>
              <a:rPr lang="en-US" sz="5400" dirty="0" smtClean="0"/>
              <a:t> 2.0</a:t>
            </a:r>
            <a:endParaRPr lang="en-US" sz="5400" dirty="0"/>
          </a:p>
        </p:txBody>
      </p:sp>
    </p:spTree>
    <p:extLst>
      <p:ext uri="{BB962C8B-B14F-4D97-AF65-F5344CB8AC3E}">
        <p14:creationId xmlns:p14="http://schemas.microsoft.com/office/powerpoint/2010/main" val="28118545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6896" y="287372"/>
            <a:ext cx="11375536" cy="762786"/>
          </a:xfrm>
        </p:spPr>
        <p:txBody>
          <a:bodyPr/>
          <a:lstStyle/>
          <a:p>
            <a:r>
              <a:rPr lang="en-US" sz="5400" dirty="0" smtClean="0"/>
              <a:t>Common consent</a:t>
            </a:r>
            <a:endParaRPr lang="en-US" sz="5400" dirty="0"/>
          </a:p>
        </p:txBody>
      </p:sp>
      <p:pic>
        <p:nvPicPr>
          <p:cNvPr id="5" name="Picture 11"/>
          <p:cNvPicPr>
            <a:picLocks noChangeAspect="1"/>
          </p:cNvPicPr>
          <p:nvPr/>
        </p:nvPicPr>
        <p:blipFill rotWithShape="1">
          <a:blip r:embed="rId3"/>
          <a:stretch/>
        </p:blipFill>
        <p:spPr>
          <a:xfrm>
            <a:off x="2820005" y="1200151"/>
            <a:ext cx="6309317" cy="5508034"/>
          </a:xfrm>
          <a:prstGeom prst="rect">
            <a:avLst/>
          </a:prstGeom>
          <a:noFill/>
          <a:ln>
            <a:noFill/>
          </a:ln>
        </p:spPr>
      </p:pic>
      <p:sp>
        <p:nvSpPr>
          <p:cNvPr id="6" name="Oval 5"/>
          <p:cNvSpPr/>
          <p:nvPr/>
        </p:nvSpPr>
        <p:spPr bwMode="auto">
          <a:xfrm>
            <a:off x="5212408" y="1759921"/>
            <a:ext cx="3108944" cy="1371585"/>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90996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1948" y="1476620"/>
            <a:ext cx="11370961" cy="4805642"/>
          </a:xfrm>
        </p:spPr>
        <p:txBody>
          <a:bodyPr/>
          <a:lstStyle/>
          <a:p>
            <a:r>
              <a:rPr lang="en-US" dirty="0" smtClean="0"/>
              <a:t>User has Organizational Account</a:t>
            </a:r>
          </a:p>
          <a:p>
            <a:r>
              <a:rPr lang="en-US" dirty="0" smtClean="0"/>
              <a:t>Application deployed as an Azure Web Site</a:t>
            </a:r>
          </a:p>
          <a:p>
            <a:r>
              <a:rPr lang="en-US" dirty="0" smtClean="0"/>
              <a:t>Application does not require explicit permission grant</a:t>
            </a:r>
          </a:p>
        </p:txBody>
      </p:sp>
      <p:sp>
        <p:nvSpPr>
          <p:cNvPr id="3" name="Title 2"/>
          <p:cNvSpPr>
            <a:spLocks noGrp="1"/>
          </p:cNvSpPr>
          <p:nvPr>
            <p:ph type="title"/>
          </p:nvPr>
        </p:nvSpPr>
        <p:spPr/>
        <p:txBody>
          <a:bodyPr/>
          <a:lstStyle/>
          <a:p>
            <a:r>
              <a:rPr lang="en-US" dirty="0" smtClean="0"/>
              <a:t>O365 APIS Flow </a:t>
            </a:r>
            <a:r>
              <a:rPr lang="en-US" dirty="0"/>
              <a:t>Scenario</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Tree>
    <p:extLst>
      <p:ext uri="{BB962C8B-B14F-4D97-AF65-F5344CB8AC3E}">
        <p14:creationId xmlns:p14="http://schemas.microsoft.com/office/powerpoint/2010/main" val="28372924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nvPr>
        </p:nvGraphicFramePr>
        <p:xfrm>
          <a:off x="360880" y="1084421"/>
          <a:ext cx="11448519" cy="3373902"/>
        </p:xfrm>
        <a:graphic>
          <a:graphicData uri="http://schemas.openxmlformats.org/drawingml/2006/table">
            <a:tbl>
              <a:tblPr firstRow="1" bandRow="1">
                <a:tableStyleId>{5C22544A-7EE6-4342-B048-85BDC9FD1C3A}</a:tableStyleId>
              </a:tblPr>
              <a:tblGrid>
                <a:gridCol w="11448519">
                  <a:extLst>
                    <a:ext uri="{9D8B030D-6E8A-4147-A177-3AD203B41FA5}">
                      <a16:colId xmlns:a16="http://schemas.microsoft.com/office/drawing/2014/main" xmlns="" val="1253488153"/>
                    </a:ext>
                  </a:extLst>
                </a:gridCol>
              </a:tblGrid>
              <a:tr h="528436">
                <a:tc>
                  <a:txBody>
                    <a:bodyPr/>
                    <a:lstStyle/>
                    <a:p>
                      <a:r>
                        <a:rPr lang="en-US" sz="2900" dirty="0" smtClean="0"/>
                        <a:t>Office Camp</a:t>
                      </a:r>
                      <a:endParaRPr lang="en-US" sz="2900" dirty="0"/>
                    </a:p>
                  </a:txBody>
                  <a:tcPr marL="93223" marR="93223" marT="46611" marB="46611" anchor="ctr"/>
                </a:tc>
                <a:extLst>
                  <a:ext uri="{0D108BD9-81ED-4DB2-BD59-A6C34878D82A}">
                    <a16:rowId xmlns:a16="http://schemas.microsoft.com/office/drawing/2014/main" xmlns="" val="829859176"/>
                  </a:ext>
                </a:extLst>
              </a:tr>
              <a:tr h="545473">
                <a:tc>
                  <a:txBody>
                    <a:bodyPr/>
                    <a:lstStyle/>
                    <a:p>
                      <a:r>
                        <a:rPr lang="en-US" sz="2400" b="0" dirty="0" smtClean="0"/>
                        <a:t>Module 1: Introduction to the Day</a:t>
                      </a:r>
                    </a:p>
                  </a:txBody>
                  <a:tcPr marL="93223" marR="93223" marT="46611" marB="46611" anchor="ctr"/>
                </a:tc>
                <a:extLst>
                  <a:ext uri="{0D108BD9-81ED-4DB2-BD59-A6C34878D82A}">
                    <a16:rowId xmlns:a16="http://schemas.microsoft.com/office/drawing/2014/main" xmlns="" val="1946132611"/>
                  </a:ext>
                </a:extLst>
              </a:tr>
              <a:tr h="46626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3223" marR="93223" marT="46611" marB="46611" anchor="ctr"/>
                </a:tc>
                <a:extLst>
                  <a:ext uri="{0D108BD9-81ED-4DB2-BD59-A6C34878D82A}">
                    <a16:rowId xmlns:a16="http://schemas.microsoft.com/office/drawing/2014/main" xmlns="" val="3204002662"/>
                  </a:ext>
                </a:extLst>
              </a:tr>
              <a:tr h="54547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Hooking into Apps for SharePoint</a:t>
                      </a:r>
                    </a:p>
                  </a:txBody>
                  <a:tcPr marL="93223" marR="93223" marT="46611" marB="46611" anchor="ctr"/>
                </a:tc>
                <a:extLst>
                  <a:ext uri="{0D108BD9-81ED-4DB2-BD59-A6C34878D82A}">
                    <a16:rowId xmlns:a16="http://schemas.microsoft.com/office/drawing/2014/main" xmlns="" val="4266278162"/>
                  </a:ext>
                </a:extLst>
              </a:tr>
              <a:tr h="66224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Hooking into Office 365 and SharePoint APIs with SPAs</a:t>
                      </a:r>
                    </a:p>
                  </a:txBody>
                  <a:tcPr marL="93223" marR="93223" marT="46611" marB="46611" anchor="ctr"/>
                </a:tc>
              </a:tr>
              <a:tr h="61926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Hooking into Apps for Office</a:t>
                      </a:r>
                    </a:p>
                  </a:txBody>
                  <a:tcPr marL="93223" marR="93223" marT="46611" marB="46611" anchor="ctr"/>
                </a:tc>
              </a:tr>
            </a:tbl>
          </a:graphicData>
        </a:graphic>
      </p:graphicFrame>
    </p:spTree>
    <p:extLst>
      <p:ext uri="{BB962C8B-B14F-4D97-AF65-F5344CB8AC3E}">
        <p14:creationId xmlns:p14="http://schemas.microsoft.com/office/powerpoint/2010/main" val="63879588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O365 APIs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20248" y="2364053"/>
            <a:ext cx="1014591" cy="1004428"/>
          </a:xfrm>
          <a:prstGeom prst="rect">
            <a:avLst/>
          </a:prstGeom>
        </p:spPr>
      </p:pic>
      <p:sp>
        <p:nvSpPr>
          <p:cNvPr id="5" name="TextBox 4"/>
          <p:cNvSpPr txBox="1"/>
          <p:nvPr/>
        </p:nvSpPr>
        <p:spPr>
          <a:xfrm>
            <a:off x="1074043" y="3445110"/>
            <a:ext cx="1507000"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End User</a:t>
            </a:r>
          </a:p>
          <a:p>
            <a:pPr algn="ctr"/>
            <a:r>
              <a:rPr lang="en-US" sz="1632" spc="-71" dirty="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982401" y="4934574"/>
            <a:ext cx="1853209"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Azure ACS</a:t>
            </a:r>
          </a:p>
          <a:p>
            <a:pPr algn="ctr"/>
            <a:r>
              <a:rPr lang="en-US" sz="1632" spc="-71" dirty="0">
                <a:gradFill>
                  <a:gsLst>
                    <a:gs pos="2917">
                      <a:schemeClr val="bg2"/>
                    </a:gs>
                    <a:gs pos="95000">
                      <a:schemeClr val="bg2"/>
                    </a:gs>
                  </a:gsLst>
                  <a:lin ang="5400000" scaled="0"/>
                </a:gradFill>
              </a:rPr>
              <a:t>(Authorization Server)</a:t>
            </a:r>
          </a:p>
        </p:txBody>
      </p:sp>
      <p:sp>
        <p:nvSpPr>
          <p:cNvPr id="11" name="TextBox 10"/>
          <p:cNvSpPr txBox="1"/>
          <p:nvPr/>
        </p:nvSpPr>
        <p:spPr>
          <a:xfrm>
            <a:off x="6459575" y="1406137"/>
            <a:ext cx="1405896"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Azure Web Site</a:t>
            </a:r>
          </a:p>
          <a:p>
            <a:pPr algn="ctr"/>
            <a:r>
              <a:rPr lang="en-US" sz="1632" spc="-71" dirty="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5413" y="4171870"/>
            <a:ext cx="1573987" cy="1525408"/>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50666" y="5315473"/>
            <a:ext cx="1649695"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SharePoint Online</a:t>
            </a:r>
          </a:p>
          <a:p>
            <a:pPr algn="ctr"/>
            <a:r>
              <a:rPr lang="en-US" sz="1632" spc="-71" dirty="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205213458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20248" y="2364053"/>
            <a:ext cx="1014591" cy="1004428"/>
          </a:xfrm>
          <a:prstGeom prst="rect">
            <a:avLst/>
          </a:prstGeom>
        </p:spPr>
      </p:pic>
      <p:sp>
        <p:nvSpPr>
          <p:cNvPr id="5" name="TextBox 4"/>
          <p:cNvSpPr txBox="1"/>
          <p:nvPr/>
        </p:nvSpPr>
        <p:spPr>
          <a:xfrm>
            <a:off x="1074043" y="3445110"/>
            <a:ext cx="1507000"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End User</a:t>
            </a:r>
          </a:p>
          <a:p>
            <a:pPr algn="ctr"/>
            <a:r>
              <a:rPr lang="en-US" sz="1632" spc="-71" dirty="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982401" y="4934574"/>
            <a:ext cx="1853209"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Azure ACS</a:t>
            </a:r>
          </a:p>
          <a:p>
            <a:pPr algn="ctr"/>
            <a:r>
              <a:rPr lang="en-US" sz="1632" spc="-71" dirty="0">
                <a:gradFill>
                  <a:gsLst>
                    <a:gs pos="2917">
                      <a:schemeClr val="bg2"/>
                    </a:gs>
                    <a:gs pos="95000">
                      <a:schemeClr val="bg2"/>
                    </a:gs>
                  </a:gsLst>
                  <a:lin ang="5400000" scaled="0"/>
                </a:gradFill>
              </a:rPr>
              <a:t>(Authorization Server)</a:t>
            </a:r>
          </a:p>
        </p:txBody>
      </p:sp>
      <p:sp>
        <p:nvSpPr>
          <p:cNvPr id="11" name="TextBox 10"/>
          <p:cNvSpPr txBox="1"/>
          <p:nvPr/>
        </p:nvSpPr>
        <p:spPr>
          <a:xfrm>
            <a:off x="6459575" y="1406137"/>
            <a:ext cx="1405896"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Azure Web Site</a:t>
            </a:r>
          </a:p>
          <a:p>
            <a:pPr algn="ctr"/>
            <a:r>
              <a:rPr lang="en-US" sz="1632" spc="-71" dirty="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5413" y="4171870"/>
            <a:ext cx="1573987" cy="1525408"/>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50666" y="5315473"/>
            <a:ext cx="1649695"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SharePoint Online</a:t>
            </a:r>
          </a:p>
          <a:p>
            <a:pPr algn="ctr"/>
            <a:r>
              <a:rPr lang="en-US" sz="1632" spc="-71" dirty="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flipV="1">
            <a:off x="2334839" y="2275142"/>
            <a:ext cx="1846262" cy="5911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76738" y="1608996"/>
            <a:ext cx="1583055" cy="576274"/>
          </a:xfrm>
          <a:prstGeom prst="rect">
            <a:avLst/>
          </a:prstGeom>
          <a:noFill/>
        </p:spPr>
        <p:txBody>
          <a:bodyPr wrap="none" lIns="0" tIns="0" rIns="0" bIns="0" rtlCol="0">
            <a:spAutoFit/>
          </a:bodyPr>
          <a:lstStyle/>
          <a:p>
            <a:pPr algn="ctr"/>
            <a:r>
              <a:rPr lang="en-US" sz="1836" spc="-71" dirty="0">
                <a:gradFill>
                  <a:gsLst>
                    <a:gs pos="2917">
                      <a:schemeClr val="bg2"/>
                    </a:gs>
                    <a:gs pos="95000">
                      <a:schemeClr val="bg2"/>
                    </a:gs>
                  </a:gsLst>
                  <a:lin ang="5400000" scaled="0"/>
                </a:gradFill>
              </a:rPr>
              <a:t>User accesses</a:t>
            </a:r>
          </a:p>
          <a:p>
            <a:pPr algn="ctr"/>
            <a:r>
              <a:rPr lang="en-US" sz="1836" spc="-71" dirty="0">
                <a:gradFill>
                  <a:gsLst>
                    <a:gs pos="2917">
                      <a:schemeClr val="bg2"/>
                    </a:gs>
                    <a:gs pos="95000">
                      <a:schemeClr val="bg2"/>
                    </a:gs>
                  </a:gsLst>
                  <a:lin ang="5400000" scaled="0"/>
                </a:gradFill>
              </a:rPr>
              <a:t>Web application</a:t>
            </a:r>
          </a:p>
        </p:txBody>
      </p:sp>
    </p:spTree>
    <p:extLst>
      <p:ext uri="{BB962C8B-B14F-4D97-AF65-F5344CB8AC3E}">
        <p14:creationId xmlns:p14="http://schemas.microsoft.com/office/powerpoint/2010/main" val="70553803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20248" y="2364053"/>
            <a:ext cx="1014591" cy="1004428"/>
          </a:xfrm>
          <a:prstGeom prst="rect">
            <a:avLst/>
          </a:prstGeom>
        </p:spPr>
      </p:pic>
      <p:sp>
        <p:nvSpPr>
          <p:cNvPr id="5" name="TextBox 4"/>
          <p:cNvSpPr txBox="1"/>
          <p:nvPr/>
        </p:nvSpPr>
        <p:spPr>
          <a:xfrm>
            <a:off x="1074043" y="3445110"/>
            <a:ext cx="1507000"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End User</a:t>
            </a:r>
          </a:p>
          <a:p>
            <a:pPr algn="ctr"/>
            <a:r>
              <a:rPr lang="en-US" sz="1632" spc="-71" dirty="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982401" y="4934574"/>
            <a:ext cx="1853209"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Azure ACS</a:t>
            </a:r>
          </a:p>
          <a:p>
            <a:pPr algn="ctr"/>
            <a:r>
              <a:rPr lang="en-US" sz="1632" spc="-71" dirty="0">
                <a:gradFill>
                  <a:gsLst>
                    <a:gs pos="2917">
                      <a:schemeClr val="bg2"/>
                    </a:gs>
                    <a:gs pos="95000">
                      <a:schemeClr val="bg2"/>
                    </a:gs>
                  </a:gsLst>
                  <a:lin ang="5400000" scaled="0"/>
                </a:gradFill>
              </a:rPr>
              <a:t>(Authorization Server)</a:t>
            </a:r>
          </a:p>
        </p:txBody>
      </p:sp>
      <p:sp>
        <p:nvSpPr>
          <p:cNvPr id="11" name="TextBox 10"/>
          <p:cNvSpPr txBox="1"/>
          <p:nvPr/>
        </p:nvSpPr>
        <p:spPr>
          <a:xfrm>
            <a:off x="6459575" y="1406137"/>
            <a:ext cx="1405896"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Azure Web Site</a:t>
            </a:r>
          </a:p>
          <a:p>
            <a:pPr algn="ctr"/>
            <a:r>
              <a:rPr lang="en-US" sz="1632" spc="-71" dirty="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5413" y="4171870"/>
            <a:ext cx="1573987" cy="1525408"/>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50666" y="5315473"/>
            <a:ext cx="1649695"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SharePoint Online</a:t>
            </a:r>
          </a:p>
          <a:p>
            <a:pPr algn="ctr"/>
            <a:r>
              <a:rPr lang="en-US" sz="1632" spc="-71" dirty="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334839" y="2866267"/>
            <a:ext cx="5671654" cy="156103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57416" y="3494164"/>
            <a:ext cx="1798603" cy="288137"/>
          </a:xfrm>
          <a:prstGeom prst="rect">
            <a:avLst/>
          </a:prstGeom>
          <a:noFill/>
        </p:spPr>
        <p:txBody>
          <a:bodyPr wrap="none" lIns="0" tIns="0" rIns="0" bIns="0" rtlCol="0">
            <a:spAutoFit/>
          </a:bodyPr>
          <a:lstStyle/>
          <a:p>
            <a:pPr algn="ctr"/>
            <a:r>
              <a:rPr lang="en-US" sz="1836" spc="-71" dirty="0">
                <a:gradFill>
                  <a:gsLst>
                    <a:gs pos="2917">
                      <a:schemeClr val="bg2"/>
                    </a:gs>
                    <a:gs pos="95000">
                      <a:schemeClr val="bg2"/>
                    </a:gs>
                  </a:gsLst>
                  <a:lin ang="5400000" scaled="0"/>
                </a:gradFill>
              </a:rPr>
              <a:t>Redirected to AAD</a:t>
            </a:r>
          </a:p>
        </p:txBody>
      </p:sp>
    </p:spTree>
    <p:extLst>
      <p:ext uri="{BB962C8B-B14F-4D97-AF65-F5344CB8AC3E}">
        <p14:creationId xmlns:p14="http://schemas.microsoft.com/office/powerpoint/2010/main" val="319345985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20248" y="2364053"/>
            <a:ext cx="1014591" cy="1004428"/>
          </a:xfrm>
          <a:prstGeom prst="rect">
            <a:avLst/>
          </a:prstGeom>
        </p:spPr>
      </p:pic>
      <p:sp>
        <p:nvSpPr>
          <p:cNvPr id="5" name="TextBox 4"/>
          <p:cNvSpPr txBox="1"/>
          <p:nvPr/>
        </p:nvSpPr>
        <p:spPr>
          <a:xfrm>
            <a:off x="1074043" y="3445110"/>
            <a:ext cx="1507000"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End User</a:t>
            </a:r>
          </a:p>
          <a:p>
            <a:pPr algn="ctr"/>
            <a:r>
              <a:rPr lang="en-US" sz="1632" spc="-71" dirty="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982401" y="4934574"/>
            <a:ext cx="1853209"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Azure ACS</a:t>
            </a:r>
          </a:p>
          <a:p>
            <a:pPr algn="ctr"/>
            <a:r>
              <a:rPr lang="en-US" sz="1632" spc="-71" dirty="0">
                <a:gradFill>
                  <a:gsLst>
                    <a:gs pos="2917">
                      <a:schemeClr val="bg2"/>
                    </a:gs>
                    <a:gs pos="95000">
                      <a:schemeClr val="bg2"/>
                    </a:gs>
                  </a:gsLst>
                  <a:lin ang="5400000" scaled="0"/>
                </a:gradFill>
              </a:rPr>
              <a:t>(Authorization Server)</a:t>
            </a:r>
          </a:p>
        </p:txBody>
      </p:sp>
      <p:sp>
        <p:nvSpPr>
          <p:cNvPr id="11" name="TextBox 10"/>
          <p:cNvSpPr txBox="1"/>
          <p:nvPr/>
        </p:nvSpPr>
        <p:spPr>
          <a:xfrm>
            <a:off x="6459575" y="1406137"/>
            <a:ext cx="1405896"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Azure Web Site</a:t>
            </a:r>
          </a:p>
          <a:p>
            <a:pPr algn="ctr"/>
            <a:r>
              <a:rPr lang="en-US" sz="1632" spc="-71" dirty="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5413" y="4171870"/>
            <a:ext cx="1573987" cy="1525408"/>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50666" y="5315473"/>
            <a:ext cx="1649695"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SharePoint Online</a:t>
            </a:r>
          </a:p>
          <a:p>
            <a:pPr algn="ctr"/>
            <a:r>
              <a:rPr lang="en-US" sz="1632" spc="-71" dirty="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334839" y="2866267"/>
            <a:ext cx="5671654" cy="1561037"/>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623067" y="3494164"/>
            <a:ext cx="1467304" cy="576274"/>
          </a:xfrm>
          <a:prstGeom prst="rect">
            <a:avLst/>
          </a:prstGeom>
          <a:noFill/>
        </p:spPr>
        <p:txBody>
          <a:bodyPr wrap="none" lIns="0" tIns="0" rIns="0" bIns="0" rtlCol="0">
            <a:spAutoFit/>
          </a:bodyPr>
          <a:lstStyle/>
          <a:p>
            <a:pPr algn="ctr"/>
            <a:r>
              <a:rPr lang="en-US" sz="1836" spc="-71" dirty="0">
                <a:gradFill>
                  <a:gsLst>
                    <a:gs pos="2917">
                      <a:schemeClr val="bg2"/>
                    </a:gs>
                    <a:gs pos="95000">
                      <a:schemeClr val="bg2"/>
                    </a:gs>
                  </a:gsLst>
                  <a:lin ang="5400000" scaled="0"/>
                </a:gradFill>
              </a:rPr>
              <a:t>Consent dialog</a:t>
            </a:r>
          </a:p>
          <a:p>
            <a:pPr algn="ctr"/>
            <a:r>
              <a:rPr lang="en-US" sz="1836" spc="-71" dirty="0">
                <a:gradFill>
                  <a:gsLst>
                    <a:gs pos="2917">
                      <a:schemeClr val="bg2"/>
                    </a:gs>
                    <a:gs pos="95000">
                      <a:schemeClr val="bg2"/>
                    </a:gs>
                  </a:gsLst>
                  <a:lin ang="5400000" scaled="0"/>
                </a:gradFill>
              </a:rPr>
              <a:t>displayed</a:t>
            </a:r>
          </a:p>
        </p:txBody>
      </p:sp>
    </p:spTree>
    <p:extLst>
      <p:ext uri="{BB962C8B-B14F-4D97-AF65-F5344CB8AC3E}">
        <p14:creationId xmlns:p14="http://schemas.microsoft.com/office/powerpoint/2010/main" val="362582818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20248" y="2364053"/>
            <a:ext cx="1014591" cy="1004428"/>
          </a:xfrm>
          <a:prstGeom prst="rect">
            <a:avLst/>
          </a:prstGeom>
        </p:spPr>
      </p:pic>
      <p:sp>
        <p:nvSpPr>
          <p:cNvPr id="5" name="TextBox 4"/>
          <p:cNvSpPr txBox="1"/>
          <p:nvPr/>
        </p:nvSpPr>
        <p:spPr>
          <a:xfrm>
            <a:off x="1074043" y="3445110"/>
            <a:ext cx="1507000"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End User</a:t>
            </a:r>
          </a:p>
          <a:p>
            <a:pPr algn="ctr"/>
            <a:r>
              <a:rPr lang="en-US" sz="1632" spc="-71" dirty="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982401" y="4934574"/>
            <a:ext cx="1853209"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Azure ACS</a:t>
            </a:r>
          </a:p>
          <a:p>
            <a:pPr algn="ctr"/>
            <a:r>
              <a:rPr lang="en-US" sz="1632" spc="-71" dirty="0">
                <a:gradFill>
                  <a:gsLst>
                    <a:gs pos="2917">
                      <a:schemeClr val="bg2"/>
                    </a:gs>
                    <a:gs pos="95000">
                      <a:schemeClr val="bg2"/>
                    </a:gs>
                  </a:gsLst>
                  <a:lin ang="5400000" scaled="0"/>
                </a:gradFill>
              </a:rPr>
              <a:t>(Authorization Server)</a:t>
            </a:r>
          </a:p>
        </p:txBody>
      </p:sp>
      <p:sp>
        <p:nvSpPr>
          <p:cNvPr id="11" name="TextBox 10"/>
          <p:cNvSpPr txBox="1"/>
          <p:nvPr/>
        </p:nvSpPr>
        <p:spPr>
          <a:xfrm>
            <a:off x="6459575" y="1406137"/>
            <a:ext cx="1405896"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Azure Web Site</a:t>
            </a:r>
          </a:p>
          <a:p>
            <a:pPr algn="ctr"/>
            <a:r>
              <a:rPr lang="en-US" sz="1632" spc="-71" dirty="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5413" y="4171870"/>
            <a:ext cx="1573987" cy="1525408"/>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50666" y="5315473"/>
            <a:ext cx="1649695"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SharePoint Online</a:t>
            </a:r>
          </a:p>
          <a:p>
            <a:pPr algn="ctr"/>
            <a:r>
              <a:rPr lang="en-US" sz="1632" spc="-71" dirty="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334839" y="2866267"/>
            <a:ext cx="5671654" cy="156103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227739" y="3252393"/>
            <a:ext cx="1798014" cy="576274"/>
          </a:xfrm>
          <a:prstGeom prst="rect">
            <a:avLst/>
          </a:prstGeom>
          <a:noFill/>
        </p:spPr>
        <p:txBody>
          <a:bodyPr wrap="none" lIns="0" tIns="0" rIns="0" bIns="0" rtlCol="0">
            <a:spAutoFit/>
          </a:bodyPr>
          <a:lstStyle/>
          <a:p>
            <a:pPr algn="ctr"/>
            <a:r>
              <a:rPr lang="en-US" sz="1836" spc="-71" dirty="0">
                <a:gradFill>
                  <a:gsLst>
                    <a:gs pos="2917">
                      <a:schemeClr val="bg2"/>
                    </a:gs>
                    <a:gs pos="95000">
                      <a:schemeClr val="bg2"/>
                    </a:gs>
                  </a:gsLst>
                  <a:lin ang="5400000" scaled="0"/>
                </a:gradFill>
              </a:rPr>
              <a:t>Grant access using</a:t>
            </a:r>
          </a:p>
          <a:p>
            <a:pPr algn="ctr"/>
            <a:r>
              <a:rPr lang="en-US" sz="1836" spc="-71" dirty="0">
                <a:gradFill>
                  <a:gsLst>
                    <a:gs pos="2917">
                      <a:schemeClr val="bg2"/>
                    </a:gs>
                    <a:gs pos="95000">
                      <a:schemeClr val="bg2"/>
                    </a:gs>
                  </a:gsLst>
                  <a:lin ang="5400000" scaled="0"/>
                </a:gradFill>
              </a:rPr>
              <a:t>Consent Dialog</a:t>
            </a:r>
          </a:p>
        </p:txBody>
      </p:sp>
    </p:spTree>
    <p:extLst>
      <p:ext uri="{BB962C8B-B14F-4D97-AF65-F5344CB8AC3E}">
        <p14:creationId xmlns:p14="http://schemas.microsoft.com/office/powerpoint/2010/main" val="281786845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25</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20248" y="2364053"/>
            <a:ext cx="1014591" cy="1004428"/>
          </a:xfrm>
          <a:prstGeom prst="rect">
            <a:avLst/>
          </a:prstGeom>
        </p:spPr>
      </p:pic>
      <p:sp>
        <p:nvSpPr>
          <p:cNvPr id="5" name="TextBox 4"/>
          <p:cNvSpPr txBox="1"/>
          <p:nvPr/>
        </p:nvSpPr>
        <p:spPr>
          <a:xfrm>
            <a:off x="1074043" y="3445110"/>
            <a:ext cx="1507000"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End User</a:t>
            </a:r>
          </a:p>
          <a:p>
            <a:pPr algn="ctr"/>
            <a:r>
              <a:rPr lang="en-US" sz="1632" spc="-71" dirty="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982401" y="4934574"/>
            <a:ext cx="1853209"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Azure ACS</a:t>
            </a:r>
          </a:p>
          <a:p>
            <a:pPr algn="ctr"/>
            <a:r>
              <a:rPr lang="en-US" sz="1632" spc="-71" dirty="0">
                <a:gradFill>
                  <a:gsLst>
                    <a:gs pos="2917">
                      <a:schemeClr val="bg2"/>
                    </a:gs>
                    <a:gs pos="95000">
                      <a:schemeClr val="bg2"/>
                    </a:gs>
                  </a:gsLst>
                  <a:lin ang="5400000" scaled="0"/>
                </a:gradFill>
              </a:rPr>
              <a:t>(Authorization Server)</a:t>
            </a:r>
          </a:p>
        </p:txBody>
      </p:sp>
      <p:sp>
        <p:nvSpPr>
          <p:cNvPr id="11" name="TextBox 10"/>
          <p:cNvSpPr txBox="1"/>
          <p:nvPr/>
        </p:nvSpPr>
        <p:spPr>
          <a:xfrm>
            <a:off x="6459575" y="1406137"/>
            <a:ext cx="1405896"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Azure Web Site</a:t>
            </a:r>
          </a:p>
          <a:p>
            <a:pPr algn="ctr"/>
            <a:r>
              <a:rPr lang="en-US" sz="1632" spc="-71" dirty="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5413" y="4171870"/>
            <a:ext cx="1573987" cy="1525408"/>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50666" y="5315473"/>
            <a:ext cx="1649695"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SharePoint Online</a:t>
            </a:r>
          </a:p>
          <a:p>
            <a:pPr algn="ctr"/>
            <a:r>
              <a:rPr lang="en-US" sz="1632" spc="-71" dirty="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569924" y="3033522"/>
            <a:ext cx="5457065" cy="1138347"/>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770536" y="2866784"/>
            <a:ext cx="1497779" cy="864412"/>
          </a:xfrm>
          <a:prstGeom prst="rect">
            <a:avLst/>
          </a:prstGeom>
          <a:noFill/>
        </p:spPr>
        <p:txBody>
          <a:bodyPr wrap="none" lIns="0" tIns="0" rIns="0" bIns="0" rtlCol="0">
            <a:spAutoFit/>
          </a:bodyPr>
          <a:lstStyle/>
          <a:p>
            <a:pPr algn="ctr"/>
            <a:r>
              <a:rPr lang="en-US" sz="1836" spc="-71" dirty="0" err="1">
                <a:gradFill>
                  <a:gsLst>
                    <a:gs pos="2917">
                      <a:schemeClr val="bg2"/>
                    </a:gs>
                    <a:gs pos="95000">
                      <a:schemeClr val="bg2"/>
                    </a:gs>
                  </a:gsLst>
                  <a:lin ang="5400000" scaled="0"/>
                </a:gradFill>
              </a:rPr>
              <a:t>Auth</a:t>
            </a:r>
            <a:r>
              <a:rPr lang="en-US" sz="1836" spc="-71" dirty="0">
                <a:gradFill>
                  <a:gsLst>
                    <a:gs pos="2917">
                      <a:schemeClr val="bg2"/>
                    </a:gs>
                    <a:gs pos="95000">
                      <a:schemeClr val="bg2"/>
                    </a:gs>
                  </a:gsLst>
                  <a:lin ang="5400000" scaled="0"/>
                </a:gradFill>
              </a:rPr>
              <a:t> Code</a:t>
            </a:r>
          </a:p>
          <a:p>
            <a:pPr algn="ctr"/>
            <a:r>
              <a:rPr lang="en-US" sz="1836" spc="-71" dirty="0">
                <a:gradFill>
                  <a:gsLst>
                    <a:gs pos="2917">
                      <a:schemeClr val="bg2"/>
                    </a:gs>
                    <a:gs pos="95000">
                      <a:schemeClr val="bg2"/>
                    </a:gs>
                  </a:gsLst>
                  <a:lin ang="5400000" scaled="0"/>
                </a:gradFill>
              </a:rPr>
              <a:t>r</a:t>
            </a:r>
            <a:r>
              <a:rPr lang="en-US" sz="1836" spc="-71" dirty="0">
                <a:gradFill>
                  <a:gsLst>
                    <a:gs pos="2917">
                      <a:schemeClr val="bg2"/>
                    </a:gs>
                    <a:gs pos="95000">
                      <a:schemeClr val="bg2"/>
                    </a:gs>
                  </a:gsLst>
                  <a:lin ang="5400000" scaled="0"/>
                </a:gradFill>
              </a:rPr>
              <a:t>eturned and </a:t>
            </a:r>
          </a:p>
          <a:p>
            <a:pPr algn="ctr"/>
            <a:r>
              <a:rPr lang="en-US" sz="1836" spc="-71" dirty="0">
                <a:gradFill>
                  <a:gsLst>
                    <a:gs pos="2917">
                      <a:schemeClr val="bg2"/>
                    </a:gs>
                    <a:gs pos="95000">
                      <a:schemeClr val="bg2"/>
                    </a:gs>
                  </a:gsLst>
                  <a:lin ang="5400000" scaled="0"/>
                </a:gradFill>
              </a:rPr>
              <a:t>u</a:t>
            </a:r>
            <a:r>
              <a:rPr lang="en-US" sz="1836" spc="-71" dirty="0">
                <a:gradFill>
                  <a:gsLst>
                    <a:gs pos="2917">
                      <a:schemeClr val="bg2"/>
                    </a:gs>
                    <a:gs pos="95000">
                      <a:schemeClr val="bg2"/>
                    </a:gs>
                  </a:gsLst>
                  <a:lin ang="5400000" scaled="0"/>
                </a:gradFill>
              </a:rPr>
              <a:t>ser redirected </a:t>
            </a:r>
          </a:p>
        </p:txBody>
      </p:sp>
      <p:cxnSp>
        <p:nvCxnSpPr>
          <p:cNvPr id="18" name="Straight Arrow Connector 17"/>
          <p:cNvCxnSpPr/>
          <p:nvPr/>
        </p:nvCxnSpPr>
        <p:spPr>
          <a:xfrm flipV="1">
            <a:off x="2334839" y="2275142"/>
            <a:ext cx="1846262" cy="5911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2514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26</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20248" y="2364053"/>
            <a:ext cx="1014591" cy="1004428"/>
          </a:xfrm>
          <a:prstGeom prst="rect">
            <a:avLst/>
          </a:prstGeom>
        </p:spPr>
      </p:pic>
      <p:sp>
        <p:nvSpPr>
          <p:cNvPr id="5" name="TextBox 4"/>
          <p:cNvSpPr txBox="1"/>
          <p:nvPr/>
        </p:nvSpPr>
        <p:spPr>
          <a:xfrm>
            <a:off x="1074043" y="3445110"/>
            <a:ext cx="1507000"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End User</a:t>
            </a:r>
          </a:p>
          <a:p>
            <a:pPr algn="ctr"/>
            <a:r>
              <a:rPr lang="en-US" sz="1632" spc="-71" dirty="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982401" y="4934574"/>
            <a:ext cx="1853209"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Azure ACS</a:t>
            </a:r>
          </a:p>
          <a:p>
            <a:pPr algn="ctr"/>
            <a:r>
              <a:rPr lang="en-US" sz="1632" spc="-71" dirty="0">
                <a:gradFill>
                  <a:gsLst>
                    <a:gs pos="2917">
                      <a:schemeClr val="bg2"/>
                    </a:gs>
                    <a:gs pos="95000">
                      <a:schemeClr val="bg2"/>
                    </a:gs>
                  </a:gsLst>
                  <a:lin ang="5400000" scaled="0"/>
                </a:gradFill>
              </a:rPr>
              <a:t>(Authorization Server)</a:t>
            </a:r>
          </a:p>
        </p:txBody>
      </p:sp>
      <p:sp>
        <p:nvSpPr>
          <p:cNvPr id="11" name="TextBox 10"/>
          <p:cNvSpPr txBox="1"/>
          <p:nvPr/>
        </p:nvSpPr>
        <p:spPr>
          <a:xfrm>
            <a:off x="6459575" y="1406137"/>
            <a:ext cx="1405896"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Azure Web Site</a:t>
            </a:r>
          </a:p>
          <a:p>
            <a:pPr algn="ctr"/>
            <a:r>
              <a:rPr lang="en-US" sz="1632" spc="-71" dirty="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5413" y="4171870"/>
            <a:ext cx="1573987" cy="1525408"/>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50666" y="5315473"/>
            <a:ext cx="1649695"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SharePoint Online</a:t>
            </a:r>
          </a:p>
          <a:p>
            <a:pPr algn="ctr"/>
            <a:r>
              <a:rPr lang="en-US" sz="1632" spc="-71" dirty="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flipV="1">
            <a:off x="6476577" y="2879797"/>
            <a:ext cx="1648240" cy="11785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117694" y="2583753"/>
            <a:ext cx="1867335" cy="864412"/>
          </a:xfrm>
          <a:prstGeom prst="rect">
            <a:avLst/>
          </a:prstGeom>
          <a:noFill/>
        </p:spPr>
        <p:txBody>
          <a:bodyPr wrap="none" lIns="0" tIns="0" rIns="0" bIns="0" rtlCol="0">
            <a:spAutoFit/>
          </a:bodyPr>
          <a:lstStyle/>
          <a:p>
            <a:pPr algn="ctr"/>
            <a:r>
              <a:rPr lang="en-US" sz="1836" spc="-71" dirty="0" err="1">
                <a:gradFill>
                  <a:gsLst>
                    <a:gs pos="2917">
                      <a:schemeClr val="bg2"/>
                    </a:gs>
                    <a:gs pos="95000">
                      <a:schemeClr val="bg2"/>
                    </a:gs>
                  </a:gsLst>
                  <a:lin ang="5400000" scaled="0"/>
                </a:gradFill>
              </a:rPr>
              <a:t>Auth</a:t>
            </a:r>
            <a:r>
              <a:rPr lang="en-US" sz="1836" spc="-71" dirty="0">
                <a:gradFill>
                  <a:gsLst>
                    <a:gs pos="2917">
                      <a:schemeClr val="bg2"/>
                    </a:gs>
                    <a:gs pos="95000">
                      <a:schemeClr val="bg2"/>
                    </a:gs>
                  </a:gsLst>
                  <a:lin ang="5400000" scaled="0"/>
                </a:gradFill>
              </a:rPr>
              <a:t> Code, </a:t>
            </a:r>
          </a:p>
          <a:p>
            <a:pPr algn="ctr"/>
            <a:r>
              <a:rPr lang="en-US" sz="1836" spc="-71" dirty="0">
                <a:gradFill>
                  <a:gsLst>
                    <a:gs pos="2917">
                      <a:schemeClr val="bg2"/>
                    </a:gs>
                    <a:gs pos="95000">
                      <a:schemeClr val="bg2"/>
                    </a:gs>
                  </a:gsLst>
                  <a:lin ang="5400000" scaled="0"/>
                </a:gradFill>
              </a:rPr>
              <a:t>App Id, App Secret </a:t>
            </a:r>
          </a:p>
          <a:p>
            <a:pPr algn="ctr"/>
            <a:r>
              <a:rPr lang="en-US" sz="1836" spc="-71" dirty="0">
                <a:gradFill>
                  <a:gsLst>
                    <a:gs pos="2917">
                      <a:schemeClr val="bg2"/>
                    </a:gs>
                    <a:gs pos="95000">
                      <a:schemeClr val="bg2"/>
                    </a:gs>
                  </a:gsLst>
                  <a:lin ang="5400000" scaled="0"/>
                </a:gradFill>
              </a:rPr>
              <a:t>sent</a:t>
            </a:r>
          </a:p>
        </p:txBody>
      </p:sp>
    </p:spTree>
    <p:extLst>
      <p:ext uri="{BB962C8B-B14F-4D97-AF65-F5344CB8AC3E}">
        <p14:creationId xmlns:p14="http://schemas.microsoft.com/office/powerpoint/2010/main" val="188511459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27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20248" y="2364053"/>
            <a:ext cx="1014591" cy="1004428"/>
          </a:xfrm>
          <a:prstGeom prst="rect">
            <a:avLst/>
          </a:prstGeom>
        </p:spPr>
      </p:pic>
      <p:sp>
        <p:nvSpPr>
          <p:cNvPr id="5" name="TextBox 4"/>
          <p:cNvSpPr txBox="1"/>
          <p:nvPr/>
        </p:nvSpPr>
        <p:spPr>
          <a:xfrm>
            <a:off x="1074043" y="3445110"/>
            <a:ext cx="1507000"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End User</a:t>
            </a:r>
          </a:p>
          <a:p>
            <a:pPr algn="ctr"/>
            <a:r>
              <a:rPr lang="en-US" sz="1632" spc="-71" dirty="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982401" y="4934574"/>
            <a:ext cx="1853209"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Azure ACS</a:t>
            </a:r>
          </a:p>
          <a:p>
            <a:pPr algn="ctr"/>
            <a:r>
              <a:rPr lang="en-US" sz="1632" spc="-71" dirty="0">
                <a:gradFill>
                  <a:gsLst>
                    <a:gs pos="2917">
                      <a:schemeClr val="bg2"/>
                    </a:gs>
                    <a:gs pos="95000">
                      <a:schemeClr val="bg2"/>
                    </a:gs>
                  </a:gsLst>
                  <a:lin ang="5400000" scaled="0"/>
                </a:gradFill>
              </a:rPr>
              <a:t>(Authorization Server)</a:t>
            </a:r>
          </a:p>
        </p:txBody>
      </p:sp>
      <p:sp>
        <p:nvSpPr>
          <p:cNvPr id="11" name="TextBox 10"/>
          <p:cNvSpPr txBox="1"/>
          <p:nvPr/>
        </p:nvSpPr>
        <p:spPr>
          <a:xfrm>
            <a:off x="6459575" y="1406137"/>
            <a:ext cx="1405896"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Azure Web Site</a:t>
            </a:r>
          </a:p>
          <a:p>
            <a:pPr algn="ctr"/>
            <a:r>
              <a:rPr lang="en-US" sz="1632" spc="-71" dirty="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5413" y="4171870"/>
            <a:ext cx="1573987" cy="1525408"/>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50666" y="5315473"/>
            <a:ext cx="1649695"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SharePoint Online</a:t>
            </a:r>
          </a:p>
          <a:p>
            <a:pPr algn="ctr"/>
            <a:r>
              <a:rPr lang="en-US" sz="1632" spc="-71" dirty="0">
                <a:gradFill>
                  <a:gsLst>
                    <a:gs pos="2917">
                      <a:schemeClr val="bg2"/>
                    </a:gs>
                    <a:gs pos="95000">
                      <a:schemeClr val="bg2"/>
                    </a:gs>
                  </a:gsLst>
                  <a:lin ang="5400000" scaled="0"/>
                </a:gradFill>
              </a:rPr>
              <a:t>(Resource Server)</a:t>
            </a:r>
          </a:p>
        </p:txBody>
      </p:sp>
      <p:cxnSp>
        <p:nvCxnSpPr>
          <p:cNvPr id="7" name="Straight Arrow Connector 6"/>
          <p:cNvCxnSpPr/>
          <p:nvPr/>
        </p:nvCxnSpPr>
        <p:spPr>
          <a:xfrm>
            <a:off x="6254019" y="2961784"/>
            <a:ext cx="1635713" cy="1210085"/>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51898" y="2833934"/>
            <a:ext cx="1850331" cy="576274"/>
          </a:xfrm>
          <a:prstGeom prst="rect">
            <a:avLst/>
          </a:prstGeom>
          <a:noFill/>
        </p:spPr>
        <p:txBody>
          <a:bodyPr wrap="none" lIns="0" tIns="0" rIns="0" bIns="0" rtlCol="0">
            <a:spAutoFit/>
          </a:bodyPr>
          <a:lstStyle/>
          <a:p>
            <a:pPr algn="ctr"/>
            <a:r>
              <a:rPr lang="en-US" sz="1836" spc="-71" dirty="0">
                <a:gradFill>
                  <a:gsLst>
                    <a:gs pos="2917">
                      <a:schemeClr val="bg2"/>
                    </a:gs>
                    <a:gs pos="95000">
                      <a:schemeClr val="bg2"/>
                    </a:gs>
                  </a:gsLst>
                  <a:lin ang="5400000" scaled="0"/>
                </a:gradFill>
              </a:rPr>
              <a:t>Access and Refresh</a:t>
            </a:r>
          </a:p>
          <a:p>
            <a:pPr algn="ctr"/>
            <a:r>
              <a:rPr lang="en-US" sz="1836" spc="-71" dirty="0">
                <a:gradFill>
                  <a:gsLst>
                    <a:gs pos="2917">
                      <a:schemeClr val="bg2"/>
                    </a:gs>
                    <a:gs pos="95000">
                      <a:schemeClr val="bg2"/>
                    </a:gs>
                  </a:gsLst>
                  <a:lin ang="5400000" scaled="0"/>
                </a:gradFill>
              </a:rPr>
              <a:t>Tokens returned</a:t>
            </a:r>
          </a:p>
        </p:txBody>
      </p:sp>
    </p:spTree>
    <p:extLst>
      <p:ext uri="{BB962C8B-B14F-4D97-AF65-F5344CB8AC3E}">
        <p14:creationId xmlns:p14="http://schemas.microsoft.com/office/powerpoint/2010/main" val="102671265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28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20248" y="2364053"/>
            <a:ext cx="1014591" cy="1004428"/>
          </a:xfrm>
          <a:prstGeom prst="rect">
            <a:avLst/>
          </a:prstGeom>
        </p:spPr>
      </p:pic>
      <p:sp>
        <p:nvSpPr>
          <p:cNvPr id="5" name="TextBox 4"/>
          <p:cNvSpPr txBox="1"/>
          <p:nvPr/>
        </p:nvSpPr>
        <p:spPr>
          <a:xfrm>
            <a:off x="1074043" y="3445110"/>
            <a:ext cx="1507000"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End User</a:t>
            </a:r>
          </a:p>
          <a:p>
            <a:pPr algn="ctr"/>
            <a:r>
              <a:rPr lang="en-US" sz="1632" spc="-71" dirty="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982401" y="4934574"/>
            <a:ext cx="1853209"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Azure ACS</a:t>
            </a:r>
          </a:p>
          <a:p>
            <a:pPr algn="ctr"/>
            <a:r>
              <a:rPr lang="en-US" sz="1632" spc="-71" dirty="0">
                <a:gradFill>
                  <a:gsLst>
                    <a:gs pos="2917">
                      <a:schemeClr val="bg2"/>
                    </a:gs>
                    <a:gs pos="95000">
                      <a:schemeClr val="bg2"/>
                    </a:gs>
                  </a:gsLst>
                  <a:lin ang="5400000" scaled="0"/>
                </a:gradFill>
              </a:rPr>
              <a:t>(Authorization Server)</a:t>
            </a:r>
          </a:p>
        </p:txBody>
      </p:sp>
      <p:sp>
        <p:nvSpPr>
          <p:cNvPr id="11" name="TextBox 10"/>
          <p:cNvSpPr txBox="1"/>
          <p:nvPr/>
        </p:nvSpPr>
        <p:spPr>
          <a:xfrm>
            <a:off x="6459575" y="1406137"/>
            <a:ext cx="1405896"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Azure Web Site</a:t>
            </a:r>
          </a:p>
          <a:p>
            <a:pPr algn="ctr"/>
            <a:r>
              <a:rPr lang="en-US" sz="1632" spc="-71" dirty="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5413" y="4171870"/>
            <a:ext cx="1573987" cy="1525408"/>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50666" y="5315473"/>
            <a:ext cx="1649695"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SharePoint Online</a:t>
            </a:r>
          </a:p>
          <a:p>
            <a:pPr algn="ctr"/>
            <a:r>
              <a:rPr lang="en-US" sz="1632" spc="-71" dirty="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152406" y="3217993"/>
            <a:ext cx="138263" cy="953877"/>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17182" y="3694931"/>
            <a:ext cx="2306670" cy="576274"/>
          </a:xfrm>
          <a:prstGeom prst="rect">
            <a:avLst/>
          </a:prstGeom>
          <a:noFill/>
        </p:spPr>
        <p:txBody>
          <a:bodyPr wrap="none" lIns="0" tIns="0" rIns="0" bIns="0" rtlCol="0">
            <a:spAutoFit/>
          </a:bodyPr>
          <a:lstStyle/>
          <a:p>
            <a:pPr algn="ctr"/>
            <a:r>
              <a:rPr lang="en-US" sz="1836" spc="-71" dirty="0">
                <a:gradFill>
                  <a:gsLst>
                    <a:gs pos="2917">
                      <a:schemeClr val="bg2"/>
                    </a:gs>
                    <a:gs pos="95000">
                      <a:schemeClr val="bg2"/>
                    </a:gs>
                  </a:gsLst>
                  <a:lin ang="5400000" scaled="0"/>
                </a:gradFill>
              </a:rPr>
              <a:t>Access Token presented</a:t>
            </a:r>
          </a:p>
          <a:p>
            <a:pPr algn="ctr"/>
            <a:r>
              <a:rPr lang="en-US" sz="1836" spc="-71" dirty="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35397497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29</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20248" y="2364053"/>
            <a:ext cx="1014591" cy="1004428"/>
          </a:xfrm>
          <a:prstGeom prst="rect">
            <a:avLst/>
          </a:prstGeom>
        </p:spPr>
      </p:pic>
      <p:sp>
        <p:nvSpPr>
          <p:cNvPr id="5" name="TextBox 4"/>
          <p:cNvSpPr txBox="1"/>
          <p:nvPr/>
        </p:nvSpPr>
        <p:spPr>
          <a:xfrm>
            <a:off x="1074043" y="3445110"/>
            <a:ext cx="1507000"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End User</a:t>
            </a:r>
          </a:p>
          <a:p>
            <a:pPr algn="ctr"/>
            <a:r>
              <a:rPr lang="en-US" sz="1632" spc="-71" dirty="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982401" y="4934574"/>
            <a:ext cx="1853209"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Azure ACS</a:t>
            </a:r>
          </a:p>
          <a:p>
            <a:pPr algn="ctr"/>
            <a:r>
              <a:rPr lang="en-US" sz="1632" spc="-71" dirty="0">
                <a:gradFill>
                  <a:gsLst>
                    <a:gs pos="2917">
                      <a:schemeClr val="bg2"/>
                    </a:gs>
                    <a:gs pos="95000">
                      <a:schemeClr val="bg2"/>
                    </a:gs>
                  </a:gsLst>
                  <a:lin ang="5400000" scaled="0"/>
                </a:gradFill>
              </a:rPr>
              <a:t>(Authorization Server)</a:t>
            </a:r>
          </a:p>
        </p:txBody>
      </p:sp>
      <p:sp>
        <p:nvSpPr>
          <p:cNvPr id="11" name="TextBox 10"/>
          <p:cNvSpPr txBox="1"/>
          <p:nvPr/>
        </p:nvSpPr>
        <p:spPr>
          <a:xfrm>
            <a:off x="6459575" y="1406137"/>
            <a:ext cx="1405896"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Azure Web Site</a:t>
            </a:r>
          </a:p>
          <a:p>
            <a:pPr algn="ctr"/>
            <a:r>
              <a:rPr lang="en-US" sz="1632" spc="-71" dirty="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5413" y="4171870"/>
            <a:ext cx="1573987" cy="1525408"/>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50666" y="5315473"/>
            <a:ext cx="1649695" cy="512317"/>
          </a:xfrm>
          <a:prstGeom prst="rect">
            <a:avLst/>
          </a:prstGeom>
          <a:noFill/>
        </p:spPr>
        <p:txBody>
          <a:bodyPr wrap="none" lIns="0" tIns="0" rIns="0" bIns="0" rtlCol="0">
            <a:spAutoFit/>
          </a:bodyPr>
          <a:lstStyle/>
          <a:p>
            <a:pPr algn="ctr"/>
            <a:r>
              <a:rPr lang="en-US" sz="1632" b="1" spc="-71" dirty="0">
                <a:gradFill>
                  <a:gsLst>
                    <a:gs pos="2917">
                      <a:schemeClr val="bg2"/>
                    </a:gs>
                    <a:gs pos="95000">
                      <a:schemeClr val="bg2"/>
                    </a:gs>
                  </a:gsLst>
                  <a:lin ang="5400000" scaled="0"/>
                </a:gradFill>
              </a:rPr>
              <a:t>SharePoint Online</a:t>
            </a:r>
          </a:p>
          <a:p>
            <a:pPr algn="ctr"/>
            <a:r>
              <a:rPr lang="en-US" sz="1632" spc="-71" dirty="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5034460" y="3258987"/>
            <a:ext cx="174223" cy="912882"/>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658107" y="3694932"/>
            <a:ext cx="1824828" cy="288137"/>
          </a:xfrm>
          <a:prstGeom prst="rect">
            <a:avLst/>
          </a:prstGeom>
          <a:noFill/>
        </p:spPr>
        <p:txBody>
          <a:bodyPr wrap="none" lIns="0" tIns="0" rIns="0" bIns="0" rtlCol="0">
            <a:spAutoFit/>
          </a:bodyPr>
          <a:lstStyle/>
          <a:p>
            <a:pPr algn="ctr"/>
            <a:r>
              <a:rPr lang="en-US" sz="1836" spc="-71" dirty="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16720554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Hooking </a:t>
            </a:r>
            <a:r>
              <a:rPr lang="en-US" dirty="0"/>
              <a:t>into Apps for Office</a:t>
            </a:r>
            <a:endParaRPr lang="en-US" dirty="0"/>
          </a:p>
        </p:txBody>
      </p:sp>
      <p:sp>
        <p:nvSpPr>
          <p:cNvPr id="5" name="Subtitle 4"/>
          <p:cNvSpPr>
            <a:spLocks noGrp="1"/>
          </p:cNvSpPr>
          <p:nvPr>
            <p:ph type="subTitle" idx="1"/>
          </p:nvPr>
        </p:nvSpPr>
        <p:spPr>
          <a:xfrm>
            <a:off x="543079" y="4830051"/>
            <a:ext cx="7795851" cy="1916182"/>
          </a:xfrm>
        </p:spPr>
        <p:txBody>
          <a:bodyPr/>
          <a:lstStyle/>
          <a:p>
            <a:r>
              <a:rPr lang="en-US" dirty="0" smtClean="0"/>
              <a:t>Speaker</a:t>
            </a:r>
            <a:endParaRPr lang="en-US" dirty="0" smtClean="0"/>
          </a:p>
          <a:p>
            <a:r>
              <a:rPr lang="en-US" dirty="0" smtClean="0"/>
              <a:t>Title</a:t>
            </a:r>
          </a:p>
          <a:p>
            <a:endParaRPr lang="en-US" dirty="0"/>
          </a:p>
        </p:txBody>
      </p:sp>
    </p:spTree>
    <p:extLst>
      <p:ext uri="{BB962C8B-B14F-4D97-AF65-F5344CB8AC3E}">
        <p14:creationId xmlns:p14="http://schemas.microsoft.com/office/powerpoint/2010/main" val="193337654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Outlook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64678597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7190" y="2320663"/>
            <a:ext cx="7312261" cy="2092935"/>
          </a:xfrm>
        </p:spPr>
        <p:txBody>
          <a:bodyPr/>
          <a:lstStyle/>
          <a:p>
            <a:r>
              <a:rPr lang="en-US" dirty="0"/>
              <a:t>Intro to the Office 365 APIs</a:t>
            </a:r>
          </a:p>
          <a:p>
            <a:r>
              <a:rPr lang="en-US" dirty="0" err="1"/>
              <a:t>OAuth</a:t>
            </a:r>
            <a:r>
              <a:rPr lang="en-US" dirty="0"/>
              <a:t> and the Office 365 APIs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7029" y="1943425"/>
            <a:ext cx="4387370" cy="2922663"/>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35324718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33567" y="6423680"/>
            <a:ext cx="11395517" cy="336270"/>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32290" eaLnBrk="0" hangingPunct="0"/>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1" y="2501470"/>
            <a:ext cx="3730413" cy="1429008"/>
          </a:xfrm>
          <a:prstGeom prst="rect">
            <a:avLst/>
          </a:prstGeom>
        </p:spPr>
      </p:pic>
    </p:spTree>
    <p:extLst>
      <p:ext uri="{BB962C8B-B14F-4D97-AF65-F5344CB8AC3E}">
        <p14:creationId xmlns:p14="http://schemas.microsoft.com/office/powerpoint/2010/main" val="6590785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7190" y="2320663"/>
            <a:ext cx="7312261" cy="2092935"/>
          </a:xfrm>
        </p:spPr>
        <p:txBody>
          <a:bodyPr/>
          <a:lstStyle/>
          <a:p>
            <a:r>
              <a:rPr lang="en-US" dirty="0" smtClean="0"/>
              <a:t>Intro to the Office 365 APIs</a:t>
            </a:r>
          </a:p>
          <a:p>
            <a:r>
              <a:rPr lang="en-US" dirty="0" err="1" smtClean="0"/>
              <a:t>OAuth</a:t>
            </a:r>
            <a:r>
              <a:rPr lang="en-US" dirty="0" smtClean="0"/>
              <a:t> and the Office 365 APIs</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7029" y="1943425"/>
            <a:ext cx="4387370" cy="29226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699363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Intro to the </a:t>
            </a:r>
            <a:r>
              <a:rPr lang="en-US" dirty="0" smtClean="0"/>
              <a:t>Office </a:t>
            </a:r>
            <a:r>
              <a:rPr lang="en-US" dirty="0"/>
              <a:t>365 APIs</a:t>
            </a:r>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3652146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13714286" cy="7380952"/>
          </a:xfrm>
          <a:prstGeom prst="rect">
            <a:avLst/>
          </a:prstGeom>
        </p:spPr>
      </p:pic>
      <p:grpSp>
        <p:nvGrpSpPr>
          <p:cNvPr id="5" name="Group 4"/>
          <p:cNvGrpSpPr/>
          <p:nvPr/>
        </p:nvGrpSpPr>
        <p:grpSpPr>
          <a:xfrm>
            <a:off x="-258764" y="6036253"/>
            <a:ext cx="9677401" cy="652605"/>
            <a:chOff x="-258764" y="6136461"/>
            <a:chExt cx="9677401" cy="652605"/>
          </a:xfrm>
        </p:grpSpPr>
        <p:sp>
          <p:nvSpPr>
            <p:cNvPr id="6" name="Rectangle 5"/>
            <p:cNvSpPr/>
            <p:nvPr/>
          </p:nvSpPr>
          <p:spPr bwMode="auto">
            <a:xfrm>
              <a:off x="-258764" y="6136461"/>
              <a:ext cx="9677401" cy="6526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a:xfrm>
              <a:off x="198437" y="6240462"/>
              <a:ext cx="8229600" cy="369332"/>
            </a:xfrm>
            <a:prstGeom prst="rect">
              <a:avLst/>
            </a:prstGeom>
          </p:spPr>
          <p:txBody>
            <a:bodyPr wrap="square">
              <a:spAutoFit/>
            </a:bodyPr>
            <a:lstStyle/>
            <a:p>
              <a:r>
                <a:rPr lang="en-US" dirty="0" smtClean="0">
                  <a:gradFill>
                    <a:gsLst>
                      <a:gs pos="0">
                        <a:schemeClr val="bg1"/>
                      </a:gs>
                      <a:gs pos="53000">
                        <a:schemeClr val="bg1"/>
                      </a:gs>
                    </a:gsLst>
                    <a:lin ang="5400000" scaled="0"/>
                  </a:gradFill>
                </a:rPr>
                <a:t>http://aka.ms/Office365DevAPIs</a:t>
              </a:r>
              <a:endParaRPr lang="en-US" dirty="0">
                <a:gradFill>
                  <a:gsLst>
                    <a:gs pos="0">
                      <a:schemeClr val="bg1"/>
                    </a:gs>
                    <a:gs pos="53000">
                      <a:schemeClr val="bg1"/>
                    </a:gs>
                  </a:gsLst>
                  <a:lin ang="5400000" scaled="0"/>
                </a:gradFill>
              </a:endParaRPr>
            </a:p>
          </p:txBody>
        </p:sp>
      </p:grpSp>
    </p:spTree>
    <p:extLst>
      <p:ext uri="{BB962C8B-B14F-4D97-AF65-F5344CB8AC3E}">
        <p14:creationId xmlns:p14="http://schemas.microsoft.com/office/powerpoint/2010/main" val="935101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10422739" y="6078626"/>
            <a:ext cx="1710823"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30"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a:xfrm>
            <a:off x="289282" y="287372"/>
            <a:ext cx="11370961" cy="762786"/>
          </a:xfrm>
        </p:spPr>
        <p:txBody>
          <a:bodyPr vert="horz" wrap="square" lIns="146262" tIns="91413" rIns="146262" bIns="91413" rtlCol="0" anchor="t">
            <a:noAutofit/>
          </a:bodyPr>
          <a:lstStyle/>
          <a:p>
            <a:r>
              <a:rPr lang="en-US" sz="5398" dirty="0"/>
              <a:t>Office 365 APIs Roadmap</a:t>
            </a:r>
          </a:p>
        </p:txBody>
      </p:sp>
      <p:grpSp>
        <p:nvGrpSpPr>
          <p:cNvPr id="50" name="Group 49"/>
          <p:cNvGrpSpPr/>
          <p:nvPr/>
        </p:nvGrpSpPr>
        <p:grpSpPr>
          <a:xfrm>
            <a:off x="5773768" y="1200149"/>
            <a:ext cx="2847277" cy="5495222"/>
            <a:chOff x="5859729" y="1200150"/>
            <a:chExt cx="2310892" cy="5495222"/>
          </a:xfrm>
        </p:grpSpPr>
        <p:grpSp>
          <p:nvGrpSpPr>
            <p:cNvPr id="5" name="Group 4"/>
            <p:cNvGrpSpPr/>
            <p:nvPr/>
          </p:nvGrpSpPr>
          <p:grpSpPr>
            <a:xfrm>
              <a:off x="5859729" y="1200150"/>
              <a:ext cx="2310892" cy="5495222"/>
              <a:chOff x="5859729" y="1200150"/>
              <a:chExt cx="2310892" cy="5495222"/>
            </a:xfrm>
          </p:grpSpPr>
          <p:sp>
            <p:nvSpPr>
              <p:cNvPr id="13" name="Freeform 12"/>
              <p:cNvSpPr/>
              <p:nvPr/>
            </p:nvSpPr>
            <p:spPr>
              <a:xfrm>
                <a:off x="5859729" y="1200150"/>
                <a:ext cx="2310892" cy="5495222"/>
              </a:xfrm>
              <a:custGeom>
                <a:avLst/>
                <a:gdLst>
                  <a:gd name="connsiteX0" fmla="*/ 0 w 2574199"/>
                  <a:gd name="connsiteY0" fmla="*/ 0 h 5448054"/>
                  <a:gd name="connsiteX1" fmla="*/ 2574199 w 2574199"/>
                  <a:gd name="connsiteY1" fmla="*/ 0 h 5448054"/>
                  <a:gd name="connsiteX2" fmla="*/ 2574199 w 2574199"/>
                  <a:gd name="connsiteY2" fmla="*/ 5448054 h 5448054"/>
                  <a:gd name="connsiteX3" fmla="*/ 0 w 2574199"/>
                  <a:gd name="connsiteY3" fmla="*/ 5448054 h 5448054"/>
                  <a:gd name="connsiteX4" fmla="*/ 0 w 2574199"/>
                  <a:gd name="connsiteY4" fmla="*/ 0 h 54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4199" h="5448054">
                    <a:moveTo>
                      <a:pt x="0" y="0"/>
                    </a:moveTo>
                    <a:lnTo>
                      <a:pt x="2574199" y="0"/>
                    </a:lnTo>
                    <a:lnTo>
                      <a:pt x="2574199" y="5448054"/>
                    </a:lnTo>
                    <a:lnTo>
                      <a:pt x="0" y="5448054"/>
                    </a:lnTo>
                    <a:lnTo>
                      <a:pt x="0" y="0"/>
                    </a:ln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149217" rIns="186521" bIns="149217" numCol="1" spcCol="1270" anchor="t" anchorCtr="0">
                <a:noAutofit/>
              </a:bodyPr>
              <a:lstStyle/>
              <a:p>
                <a:pPr defTabSz="1510855">
                  <a:lnSpc>
                    <a:spcPct val="90000"/>
                  </a:lnSpc>
                  <a:spcBef>
                    <a:spcPct val="0"/>
                  </a:spcBef>
                  <a:spcAft>
                    <a:spcPct val="35000"/>
                  </a:spcAft>
                </a:pPr>
                <a:r>
                  <a:rPr lang="en-US" sz="3000" dirty="0">
                    <a:gradFill>
                      <a:gsLst>
                        <a:gs pos="0">
                          <a:schemeClr val="bg1"/>
                        </a:gs>
                        <a:gs pos="53000">
                          <a:schemeClr val="bg1"/>
                        </a:gs>
                      </a:gsLst>
                      <a:lin ang="5400000" scaled="0"/>
                    </a:gradFill>
                  </a:rPr>
                  <a:t>SharePoint</a:t>
                </a:r>
              </a:p>
            </p:txBody>
          </p:sp>
          <p:sp>
            <p:nvSpPr>
              <p:cNvPr id="14" name="Freeform 13"/>
              <p:cNvSpPr/>
              <p:nvPr/>
            </p:nvSpPr>
            <p:spPr>
              <a:xfrm>
                <a:off x="5952989" y="1935601"/>
                <a:ext cx="2107834" cy="1954296"/>
              </a:xfrm>
              <a:custGeom>
                <a:avLst/>
                <a:gdLst>
                  <a:gd name="connsiteX0" fmla="*/ 0 w 2059359"/>
                  <a:gd name="connsiteY0" fmla="*/ 0 h 3541235"/>
                  <a:gd name="connsiteX1" fmla="*/ 2059359 w 2059359"/>
                  <a:gd name="connsiteY1" fmla="*/ 0 h 3541235"/>
                  <a:gd name="connsiteX2" fmla="*/ 2059359 w 2059359"/>
                  <a:gd name="connsiteY2" fmla="*/ 3541235 h 3541235"/>
                  <a:gd name="connsiteX3" fmla="*/ 0 w 2059359"/>
                  <a:gd name="connsiteY3" fmla="*/ 3541235 h 3541235"/>
                  <a:gd name="connsiteX4" fmla="*/ 0 w 2059359"/>
                  <a:gd name="connsiteY4" fmla="*/ 0 h 354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3541235">
                    <a:moveTo>
                      <a:pt x="0" y="0"/>
                    </a:moveTo>
                    <a:lnTo>
                      <a:pt x="2059359" y="0"/>
                    </a:lnTo>
                    <a:lnTo>
                      <a:pt x="2059359" y="3541235"/>
                    </a:lnTo>
                    <a:lnTo>
                      <a:pt x="0" y="3541235"/>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Sites</a:t>
                </a:r>
              </a:p>
            </p:txBody>
          </p:sp>
        </p:grpSp>
        <p:sp>
          <p:nvSpPr>
            <p:cNvPr id="17" name="Freeform 14"/>
            <p:cNvSpPr>
              <a:spLocks noChangeAspect="1" noEditPoints="1"/>
            </p:cNvSpPr>
            <p:nvPr/>
          </p:nvSpPr>
          <p:spPr bwMode="black">
            <a:xfrm>
              <a:off x="6500331" y="2415947"/>
              <a:ext cx="1231404" cy="1231082"/>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chemeClr val="bg1"/>
            </a:solidFill>
            <a:ln>
              <a:noFill/>
            </a:ln>
          </p:spPr>
          <p:txBody>
            <a:bodyPr vert="horz" wrap="square" lIns="83943" tIns="41972" rIns="83943" bIns="41972" numCol="1" anchor="t" anchorCtr="0" compatLnSpc="1">
              <a:prstTxWarp prst="textNoShape">
                <a:avLst/>
              </a:prstTxWarp>
            </a:bodyPr>
            <a:lstStyle/>
            <a:p>
              <a:endParaRPr lang="en-US" sz="1599"/>
            </a:p>
          </p:txBody>
        </p:sp>
      </p:grpSp>
      <p:sp>
        <p:nvSpPr>
          <p:cNvPr id="9" name="Freeform 8"/>
          <p:cNvSpPr/>
          <p:nvPr/>
        </p:nvSpPr>
        <p:spPr>
          <a:xfrm>
            <a:off x="3088020" y="1200149"/>
            <a:ext cx="2595442" cy="5495222"/>
          </a:xfrm>
          <a:custGeom>
            <a:avLst/>
            <a:gdLst>
              <a:gd name="connsiteX0" fmla="*/ 0 w 2574199"/>
              <a:gd name="connsiteY0" fmla="*/ 0 h 5448054"/>
              <a:gd name="connsiteX1" fmla="*/ 2574199 w 2574199"/>
              <a:gd name="connsiteY1" fmla="*/ 0 h 5448054"/>
              <a:gd name="connsiteX2" fmla="*/ 2574199 w 2574199"/>
              <a:gd name="connsiteY2" fmla="*/ 5448054 h 5448054"/>
              <a:gd name="connsiteX3" fmla="*/ 0 w 2574199"/>
              <a:gd name="connsiteY3" fmla="*/ 5448054 h 5448054"/>
              <a:gd name="connsiteX4" fmla="*/ 0 w 2574199"/>
              <a:gd name="connsiteY4" fmla="*/ 0 h 54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4199" h="5448054">
                <a:moveTo>
                  <a:pt x="0" y="0"/>
                </a:moveTo>
                <a:lnTo>
                  <a:pt x="2574199" y="0"/>
                </a:lnTo>
                <a:lnTo>
                  <a:pt x="2574199" y="5448054"/>
                </a:lnTo>
                <a:lnTo>
                  <a:pt x="0" y="5448054"/>
                </a:lnTo>
                <a:lnTo>
                  <a:pt x="0" y="0"/>
                </a:ln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149217" rIns="186521" bIns="149217" numCol="1" spcCol="1270" anchor="t" anchorCtr="0">
            <a:noAutofit/>
          </a:bodyPr>
          <a:lstStyle/>
          <a:p>
            <a:pPr defTabSz="1510855">
              <a:lnSpc>
                <a:spcPct val="90000"/>
              </a:lnSpc>
              <a:spcBef>
                <a:spcPct val="0"/>
              </a:spcBef>
              <a:spcAft>
                <a:spcPct val="35000"/>
              </a:spcAft>
            </a:pPr>
            <a:r>
              <a:rPr lang="en-US" sz="3000" dirty="0">
                <a:gradFill>
                  <a:gsLst>
                    <a:gs pos="0">
                      <a:schemeClr val="bg1"/>
                    </a:gs>
                    <a:gs pos="53000">
                      <a:schemeClr val="bg1"/>
                    </a:gs>
                  </a:gsLst>
                  <a:lin ang="5400000" scaled="0"/>
                </a:gradFill>
              </a:rPr>
              <a:t>Exchange &amp; Outlook.com</a:t>
            </a:r>
          </a:p>
        </p:txBody>
      </p:sp>
      <p:sp>
        <p:nvSpPr>
          <p:cNvPr id="11" name="Freeform 10"/>
          <p:cNvSpPr/>
          <p:nvPr/>
        </p:nvSpPr>
        <p:spPr>
          <a:xfrm>
            <a:off x="3336707" y="4021667"/>
            <a:ext cx="2076353" cy="1106780"/>
          </a:xfrm>
          <a:custGeom>
            <a:avLst/>
            <a:gdLst>
              <a:gd name="connsiteX0" fmla="*/ 0 w 2059359"/>
              <a:gd name="connsiteY0" fmla="*/ 0 h 1070324"/>
              <a:gd name="connsiteX1" fmla="*/ 2059359 w 2059359"/>
              <a:gd name="connsiteY1" fmla="*/ 0 h 1070324"/>
              <a:gd name="connsiteX2" fmla="*/ 2059359 w 2059359"/>
              <a:gd name="connsiteY2" fmla="*/ 1070324 h 1070324"/>
              <a:gd name="connsiteX3" fmla="*/ 0 w 2059359"/>
              <a:gd name="connsiteY3" fmla="*/ 1070324 h 1070324"/>
              <a:gd name="connsiteX4" fmla="*/ 0 w 2059359"/>
              <a:gd name="connsiteY4" fmla="*/ 0 h 1070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1070324">
                <a:moveTo>
                  <a:pt x="0" y="0"/>
                </a:moveTo>
                <a:lnTo>
                  <a:pt x="2059359" y="0"/>
                </a:lnTo>
                <a:lnTo>
                  <a:pt x="2059359" y="1070324"/>
                </a:lnTo>
                <a:lnTo>
                  <a:pt x="0" y="1070324"/>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Calendar</a:t>
            </a:r>
          </a:p>
        </p:txBody>
      </p:sp>
      <p:sp>
        <p:nvSpPr>
          <p:cNvPr id="12" name="Freeform 11"/>
          <p:cNvSpPr/>
          <p:nvPr/>
        </p:nvSpPr>
        <p:spPr>
          <a:xfrm>
            <a:off x="3336707" y="5206486"/>
            <a:ext cx="2076353" cy="1106780"/>
          </a:xfrm>
          <a:custGeom>
            <a:avLst/>
            <a:gdLst>
              <a:gd name="connsiteX0" fmla="*/ 0 w 2059359"/>
              <a:gd name="connsiteY0" fmla="*/ 0 h 1070324"/>
              <a:gd name="connsiteX1" fmla="*/ 2059359 w 2059359"/>
              <a:gd name="connsiteY1" fmla="*/ 0 h 1070324"/>
              <a:gd name="connsiteX2" fmla="*/ 2059359 w 2059359"/>
              <a:gd name="connsiteY2" fmla="*/ 1070324 h 1070324"/>
              <a:gd name="connsiteX3" fmla="*/ 0 w 2059359"/>
              <a:gd name="connsiteY3" fmla="*/ 1070324 h 1070324"/>
              <a:gd name="connsiteX4" fmla="*/ 0 w 2059359"/>
              <a:gd name="connsiteY4" fmla="*/ 0 h 1070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1070324">
                <a:moveTo>
                  <a:pt x="0" y="0"/>
                </a:moveTo>
                <a:lnTo>
                  <a:pt x="2059359" y="0"/>
                </a:lnTo>
                <a:lnTo>
                  <a:pt x="2059359" y="1070324"/>
                </a:lnTo>
                <a:lnTo>
                  <a:pt x="0" y="1070324"/>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Contacts</a:t>
            </a:r>
          </a:p>
        </p:txBody>
      </p:sp>
      <p:grpSp>
        <p:nvGrpSpPr>
          <p:cNvPr id="45" name="Group 44"/>
          <p:cNvGrpSpPr/>
          <p:nvPr/>
        </p:nvGrpSpPr>
        <p:grpSpPr>
          <a:xfrm>
            <a:off x="3336707" y="2842193"/>
            <a:ext cx="2076353" cy="1106780"/>
            <a:chOff x="3301946" y="3131494"/>
            <a:chExt cx="2059359" cy="1097280"/>
          </a:xfrm>
        </p:grpSpPr>
        <p:sp>
          <p:nvSpPr>
            <p:cNvPr id="10" name="Freeform 9"/>
            <p:cNvSpPr/>
            <p:nvPr/>
          </p:nvSpPr>
          <p:spPr>
            <a:xfrm>
              <a:off x="3301946" y="3131494"/>
              <a:ext cx="2059359" cy="1097280"/>
            </a:xfrm>
            <a:custGeom>
              <a:avLst/>
              <a:gdLst>
                <a:gd name="connsiteX0" fmla="*/ 0 w 2059359"/>
                <a:gd name="connsiteY0" fmla="*/ 0 h 1070324"/>
                <a:gd name="connsiteX1" fmla="*/ 2059359 w 2059359"/>
                <a:gd name="connsiteY1" fmla="*/ 0 h 1070324"/>
                <a:gd name="connsiteX2" fmla="*/ 2059359 w 2059359"/>
                <a:gd name="connsiteY2" fmla="*/ 1070324 h 1070324"/>
                <a:gd name="connsiteX3" fmla="*/ 0 w 2059359"/>
                <a:gd name="connsiteY3" fmla="*/ 1070324 h 1070324"/>
                <a:gd name="connsiteX4" fmla="*/ 0 w 2059359"/>
                <a:gd name="connsiteY4" fmla="*/ 0 h 1070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1070324">
                  <a:moveTo>
                    <a:pt x="0" y="0"/>
                  </a:moveTo>
                  <a:lnTo>
                    <a:pt x="2059359" y="0"/>
                  </a:lnTo>
                  <a:lnTo>
                    <a:pt x="2059359" y="1070324"/>
                  </a:lnTo>
                  <a:lnTo>
                    <a:pt x="0" y="1070324"/>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Mail</a:t>
              </a:r>
            </a:p>
          </p:txBody>
        </p:sp>
        <p:sp>
          <p:nvSpPr>
            <p:cNvPr id="18" name="Freeform 25"/>
            <p:cNvSpPr>
              <a:spLocks noEditPoints="1"/>
            </p:cNvSpPr>
            <p:nvPr/>
          </p:nvSpPr>
          <p:spPr bwMode="auto">
            <a:xfrm>
              <a:off x="4052653" y="3751883"/>
              <a:ext cx="557945" cy="334337"/>
            </a:xfrm>
            <a:custGeom>
              <a:avLst/>
              <a:gdLst>
                <a:gd name="T0" fmla="*/ 220 w 220"/>
                <a:gd name="T1" fmla="*/ 21 h 132"/>
                <a:gd name="T2" fmla="*/ 220 w 220"/>
                <a:gd name="T3" fmla="*/ 123 h 132"/>
                <a:gd name="T4" fmla="*/ 220 w 220"/>
                <a:gd name="T5" fmla="*/ 125 h 132"/>
                <a:gd name="T6" fmla="*/ 143 w 220"/>
                <a:gd name="T7" fmla="*/ 67 h 132"/>
                <a:gd name="T8" fmla="*/ 220 w 220"/>
                <a:gd name="T9" fmla="*/ 21 h 132"/>
                <a:gd name="T10" fmla="*/ 110 w 220"/>
                <a:gd name="T11" fmla="*/ 79 h 132"/>
                <a:gd name="T12" fmla="*/ 220 w 220"/>
                <a:gd name="T13" fmla="*/ 14 h 132"/>
                <a:gd name="T14" fmla="*/ 220 w 220"/>
                <a:gd name="T15" fmla="*/ 8 h 132"/>
                <a:gd name="T16" fmla="*/ 211 w 220"/>
                <a:gd name="T17" fmla="*/ 0 h 132"/>
                <a:gd name="T18" fmla="*/ 8 w 220"/>
                <a:gd name="T19" fmla="*/ 0 h 132"/>
                <a:gd name="T20" fmla="*/ 0 w 220"/>
                <a:gd name="T21" fmla="*/ 8 h 132"/>
                <a:gd name="T22" fmla="*/ 0 w 220"/>
                <a:gd name="T23" fmla="*/ 15 h 132"/>
                <a:gd name="T24" fmla="*/ 110 w 220"/>
                <a:gd name="T25" fmla="*/ 79 h 132"/>
                <a:gd name="T26" fmla="*/ 137 w 220"/>
                <a:gd name="T27" fmla="*/ 70 h 132"/>
                <a:gd name="T28" fmla="*/ 110 w 220"/>
                <a:gd name="T29" fmla="*/ 86 h 132"/>
                <a:gd name="T30" fmla="*/ 83 w 220"/>
                <a:gd name="T31" fmla="*/ 70 h 132"/>
                <a:gd name="T32" fmla="*/ 4 w 220"/>
                <a:gd name="T33" fmla="*/ 130 h 132"/>
                <a:gd name="T34" fmla="*/ 8 w 220"/>
                <a:gd name="T35" fmla="*/ 132 h 132"/>
                <a:gd name="T36" fmla="*/ 211 w 220"/>
                <a:gd name="T37" fmla="*/ 132 h 132"/>
                <a:gd name="T38" fmla="*/ 217 w 220"/>
                <a:gd name="T39" fmla="*/ 130 h 132"/>
                <a:gd name="T40" fmla="*/ 137 w 220"/>
                <a:gd name="T41" fmla="*/ 70 h 132"/>
                <a:gd name="T42" fmla="*/ 0 w 220"/>
                <a:gd name="T43" fmla="*/ 22 h 132"/>
                <a:gd name="T44" fmla="*/ 0 w 220"/>
                <a:gd name="T45" fmla="*/ 123 h 132"/>
                <a:gd name="T46" fmla="*/ 0 w 220"/>
                <a:gd name="T47" fmla="*/ 125 h 132"/>
                <a:gd name="T48" fmla="*/ 77 w 220"/>
                <a:gd name="T49" fmla="*/ 67 h 132"/>
                <a:gd name="T50" fmla="*/ 0 w 220"/>
                <a:gd name="T51" fmla="*/ 2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0" h="132">
                  <a:moveTo>
                    <a:pt x="220" y="21"/>
                  </a:moveTo>
                  <a:cubicBezTo>
                    <a:pt x="220" y="123"/>
                    <a:pt x="220" y="123"/>
                    <a:pt x="220" y="123"/>
                  </a:cubicBezTo>
                  <a:cubicBezTo>
                    <a:pt x="220" y="124"/>
                    <a:pt x="220" y="124"/>
                    <a:pt x="220" y="125"/>
                  </a:cubicBezTo>
                  <a:cubicBezTo>
                    <a:pt x="143" y="67"/>
                    <a:pt x="143" y="67"/>
                    <a:pt x="143" y="67"/>
                  </a:cubicBezTo>
                  <a:lnTo>
                    <a:pt x="220" y="21"/>
                  </a:lnTo>
                  <a:close/>
                  <a:moveTo>
                    <a:pt x="110" y="79"/>
                  </a:moveTo>
                  <a:cubicBezTo>
                    <a:pt x="220" y="14"/>
                    <a:pt x="220" y="14"/>
                    <a:pt x="220" y="14"/>
                  </a:cubicBezTo>
                  <a:cubicBezTo>
                    <a:pt x="220" y="8"/>
                    <a:pt x="220" y="8"/>
                    <a:pt x="220" y="8"/>
                  </a:cubicBezTo>
                  <a:cubicBezTo>
                    <a:pt x="220" y="4"/>
                    <a:pt x="216" y="0"/>
                    <a:pt x="211" y="0"/>
                  </a:cubicBezTo>
                  <a:cubicBezTo>
                    <a:pt x="8" y="0"/>
                    <a:pt x="8" y="0"/>
                    <a:pt x="8" y="0"/>
                  </a:cubicBezTo>
                  <a:cubicBezTo>
                    <a:pt x="4" y="0"/>
                    <a:pt x="0" y="4"/>
                    <a:pt x="0" y="8"/>
                  </a:cubicBezTo>
                  <a:cubicBezTo>
                    <a:pt x="0" y="15"/>
                    <a:pt x="0" y="15"/>
                    <a:pt x="0" y="15"/>
                  </a:cubicBezTo>
                  <a:lnTo>
                    <a:pt x="110" y="79"/>
                  </a:lnTo>
                  <a:close/>
                  <a:moveTo>
                    <a:pt x="137" y="70"/>
                  </a:moveTo>
                  <a:cubicBezTo>
                    <a:pt x="110" y="86"/>
                    <a:pt x="110" y="86"/>
                    <a:pt x="110" y="86"/>
                  </a:cubicBezTo>
                  <a:cubicBezTo>
                    <a:pt x="83" y="70"/>
                    <a:pt x="83" y="70"/>
                    <a:pt x="83" y="70"/>
                  </a:cubicBezTo>
                  <a:cubicBezTo>
                    <a:pt x="4" y="130"/>
                    <a:pt x="4" y="130"/>
                    <a:pt x="4" y="130"/>
                  </a:cubicBezTo>
                  <a:cubicBezTo>
                    <a:pt x="5" y="131"/>
                    <a:pt x="7" y="132"/>
                    <a:pt x="8" y="132"/>
                  </a:cubicBezTo>
                  <a:cubicBezTo>
                    <a:pt x="211" y="132"/>
                    <a:pt x="211" y="132"/>
                    <a:pt x="211" y="132"/>
                  </a:cubicBezTo>
                  <a:cubicBezTo>
                    <a:pt x="213" y="132"/>
                    <a:pt x="215" y="131"/>
                    <a:pt x="217" y="130"/>
                  </a:cubicBezTo>
                  <a:lnTo>
                    <a:pt x="137" y="70"/>
                  </a:lnTo>
                  <a:close/>
                  <a:moveTo>
                    <a:pt x="0" y="22"/>
                  </a:moveTo>
                  <a:cubicBezTo>
                    <a:pt x="0" y="123"/>
                    <a:pt x="0" y="123"/>
                    <a:pt x="0" y="123"/>
                  </a:cubicBezTo>
                  <a:cubicBezTo>
                    <a:pt x="0" y="124"/>
                    <a:pt x="0" y="125"/>
                    <a:pt x="0" y="125"/>
                  </a:cubicBezTo>
                  <a:cubicBezTo>
                    <a:pt x="77" y="67"/>
                    <a:pt x="77" y="67"/>
                    <a:pt x="77" y="67"/>
                  </a:cubicBezTo>
                  <a:lnTo>
                    <a:pt x="0" y="22"/>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grpSp>
      <p:grpSp>
        <p:nvGrpSpPr>
          <p:cNvPr id="19" name="Group 46"/>
          <p:cNvGrpSpPr>
            <a:grpSpLocks noChangeAspect="1"/>
          </p:cNvGrpSpPr>
          <p:nvPr/>
        </p:nvGrpSpPr>
        <p:grpSpPr bwMode="auto">
          <a:xfrm>
            <a:off x="4105124" y="4639145"/>
            <a:ext cx="389719" cy="452698"/>
            <a:chOff x="16287" y="-405"/>
            <a:chExt cx="813" cy="944"/>
          </a:xfrm>
          <a:solidFill>
            <a:schemeClr val="bg1"/>
          </a:solidFill>
        </p:grpSpPr>
        <p:sp>
          <p:nvSpPr>
            <p:cNvPr id="20" name="Freeform 47"/>
            <p:cNvSpPr>
              <a:spLocks noEditPoints="1"/>
            </p:cNvSpPr>
            <p:nvPr/>
          </p:nvSpPr>
          <p:spPr bwMode="auto">
            <a:xfrm>
              <a:off x="16287" y="-89"/>
              <a:ext cx="813" cy="628"/>
            </a:xfrm>
            <a:custGeom>
              <a:avLst/>
              <a:gdLst>
                <a:gd name="T0" fmla="*/ 0 w 344"/>
                <a:gd name="T1" fmla="*/ 237 h 266"/>
                <a:gd name="T2" fmla="*/ 320 w 344"/>
                <a:gd name="T3" fmla="*/ 266 h 266"/>
                <a:gd name="T4" fmla="*/ 344 w 344"/>
                <a:gd name="T5" fmla="*/ 0 h 266"/>
                <a:gd name="T6" fmla="*/ 84 w 344"/>
                <a:gd name="T7" fmla="*/ 242 h 266"/>
                <a:gd name="T8" fmla="*/ 22 w 344"/>
                <a:gd name="T9" fmla="*/ 180 h 266"/>
                <a:gd name="T10" fmla="*/ 84 w 344"/>
                <a:gd name="T11" fmla="*/ 242 h 266"/>
                <a:gd name="T12" fmla="*/ 22 w 344"/>
                <a:gd name="T13" fmla="*/ 164 h 266"/>
                <a:gd name="T14" fmla="*/ 84 w 344"/>
                <a:gd name="T15" fmla="*/ 101 h 266"/>
                <a:gd name="T16" fmla="*/ 84 w 344"/>
                <a:gd name="T17" fmla="*/ 86 h 266"/>
                <a:gd name="T18" fmla="*/ 22 w 344"/>
                <a:gd name="T19" fmla="*/ 23 h 266"/>
                <a:gd name="T20" fmla="*/ 84 w 344"/>
                <a:gd name="T21" fmla="*/ 86 h 266"/>
                <a:gd name="T22" fmla="*/ 100 w 344"/>
                <a:gd name="T23" fmla="*/ 242 h 266"/>
                <a:gd name="T24" fmla="*/ 163 w 344"/>
                <a:gd name="T25" fmla="*/ 180 h 266"/>
                <a:gd name="T26" fmla="*/ 163 w 344"/>
                <a:gd name="T27" fmla="*/ 164 h 266"/>
                <a:gd name="T28" fmla="*/ 100 w 344"/>
                <a:gd name="T29" fmla="*/ 101 h 266"/>
                <a:gd name="T30" fmla="*/ 163 w 344"/>
                <a:gd name="T31" fmla="*/ 164 h 266"/>
                <a:gd name="T32" fmla="*/ 100 w 344"/>
                <a:gd name="T33" fmla="*/ 86 h 266"/>
                <a:gd name="T34" fmla="*/ 163 w 344"/>
                <a:gd name="T35" fmla="*/ 23 h 266"/>
                <a:gd name="T36" fmla="*/ 241 w 344"/>
                <a:gd name="T37" fmla="*/ 242 h 266"/>
                <a:gd name="T38" fmla="*/ 179 w 344"/>
                <a:gd name="T39" fmla="*/ 180 h 266"/>
                <a:gd name="T40" fmla="*/ 241 w 344"/>
                <a:gd name="T41" fmla="*/ 242 h 266"/>
                <a:gd name="T42" fmla="*/ 179 w 344"/>
                <a:gd name="T43" fmla="*/ 164 h 266"/>
                <a:gd name="T44" fmla="*/ 241 w 344"/>
                <a:gd name="T45" fmla="*/ 101 h 266"/>
                <a:gd name="T46" fmla="*/ 241 w 344"/>
                <a:gd name="T47" fmla="*/ 86 h 266"/>
                <a:gd name="T48" fmla="*/ 179 w 344"/>
                <a:gd name="T49" fmla="*/ 23 h 266"/>
                <a:gd name="T50" fmla="*/ 241 w 344"/>
                <a:gd name="T51" fmla="*/ 86 h 266"/>
                <a:gd name="T52" fmla="*/ 257 w 344"/>
                <a:gd name="T53" fmla="*/ 242 h 266"/>
                <a:gd name="T54" fmla="*/ 320 w 344"/>
                <a:gd name="T55" fmla="*/ 180 h 266"/>
                <a:gd name="T56" fmla="*/ 320 w 344"/>
                <a:gd name="T57" fmla="*/ 164 h 266"/>
                <a:gd name="T58" fmla="*/ 257 w 344"/>
                <a:gd name="T59" fmla="*/ 101 h 266"/>
                <a:gd name="T60" fmla="*/ 320 w 344"/>
                <a:gd name="T61" fmla="*/ 164 h 266"/>
                <a:gd name="T62" fmla="*/ 257 w 344"/>
                <a:gd name="T63" fmla="*/ 86 h 266"/>
                <a:gd name="T64" fmla="*/ 320 w 344"/>
                <a:gd name="T65" fmla="*/ 2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4" h="266">
                  <a:moveTo>
                    <a:pt x="0" y="0"/>
                  </a:moveTo>
                  <a:cubicBezTo>
                    <a:pt x="0" y="237"/>
                    <a:pt x="0" y="237"/>
                    <a:pt x="0" y="237"/>
                  </a:cubicBezTo>
                  <a:cubicBezTo>
                    <a:pt x="0" y="253"/>
                    <a:pt x="11" y="266"/>
                    <a:pt x="24" y="266"/>
                  </a:cubicBezTo>
                  <a:cubicBezTo>
                    <a:pt x="320" y="266"/>
                    <a:pt x="320" y="266"/>
                    <a:pt x="320" y="266"/>
                  </a:cubicBezTo>
                  <a:cubicBezTo>
                    <a:pt x="333" y="266"/>
                    <a:pt x="344" y="253"/>
                    <a:pt x="344" y="237"/>
                  </a:cubicBezTo>
                  <a:cubicBezTo>
                    <a:pt x="344" y="0"/>
                    <a:pt x="344" y="0"/>
                    <a:pt x="344" y="0"/>
                  </a:cubicBezTo>
                  <a:lnTo>
                    <a:pt x="0" y="0"/>
                  </a:lnTo>
                  <a:close/>
                  <a:moveTo>
                    <a:pt x="84" y="242"/>
                  </a:moveTo>
                  <a:cubicBezTo>
                    <a:pt x="22" y="242"/>
                    <a:pt x="22" y="242"/>
                    <a:pt x="22" y="242"/>
                  </a:cubicBezTo>
                  <a:cubicBezTo>
                    <a:pt x="22" y="180"/>
                    <a:pt x="22" y="180"/>
                    <a:pt x="22" y="180"/>
                  </a:cubicBezTo>
                  <a:cubicBezTo>
                    <a:pt x="84" y="180"/>
                    <a:pt x="84" y="180"/>
                    <a:pt x="84" y="180"/>
                  </a:cubicBezTo>
                  <a:lnTo>
                    <a:pt x="84" y="242"/>
                  </a:lnTo>
                  <a:close/>
                  <a:moveTo>
                    <a:pt x="84" y="164"/>
                  </a:moveTo>
                  <a:cubicBezTo>
                    <a:pt x="22" y="164"/>
                    <a:pt x="22" y="164"/>
                    <a:pt x="22" y="164"/>
                  </a:cubicBezTo>
                  <a:cubicBezTo>
                    <a:pt x="22" y="101"/>
                    <a:pt x="22" y="101"/>
                    <a:pt x="22" y="101"/>
                  </a:cubicBezTo>
                  <a:cubicBezTo>
                    <a:pt x="84" y="101"/>
                    <a:pt x="84" y="101"/>
                    <a:pt x="84" y="101"/>
                  </a:cubicBezTo>
                  <a:lnTo>
                    <a:pt x="84" y="164"/>
                  </a:lnTo>
                  <a:close/>
                  <a:moveTo>
                    <a:pt x="84" y="86"/>
                  </a:moveTo>
                  <a:cubicBezTo>
                    <a:pt x="22" y="86"/>
                    <a:pt x="22" y="86"/>
                    <a:pt x="22" y="86"/>
                  </a:cubicBezTo>
                  <a:cubicBezTo>
                    <a:pt x="22" y="23"/>
                    <a:pt x="22" y="23"/>
                    <a:pt x="22" y="23"/>
                  </a:cubicBezTo>
                  <a:cubicBezTo>
                    <a:pt x="84" y="23"/>
                    <a:pt x="84" y="23"/>
                    <a:pt x="84" y="23"/>
                  </a:cubicBezTo>
                  <a:lnTo>
                    <a:pt x="84" y="86"/>
                  </a:lnTo>
                  <a:close/>
                  <a:moveTo>
                    <a:pt x="163" y="242"/>
                  </a:moveTo>
                  <a:cubicBezTo>
                    <a:pt x="100" y="242"/>
                    <a:pt x="100" y="242"/>
                    <a:pt x="100" y="242"/>
                  </a:cubicBezTo>
                  <a:cubicBezTo>
                    <a:pt x="100" y="180"/>
                    <a:pt x="100" y="180"/>
                    <a:pt x="100" y="180"/>
                  </a:cubicBezTo>
                  <a:cubicBezTo>
                    <a:pt x="163" y="180"/>
                    <a:pt x="163" y="180"/>
                    <a:pt x="163" y="180"/>
                  </a:cubicBezTo>
                  <a:cubicBezTo>
                    <a:pt x="163" y="242"/>
                    <a:pt x="163" y="242"/>
                    <a:pt x="163" y="242"/>
                  </a:cubicBezTo>
                  <a:close/>
                  <a:moveTo>
                    <a:pt x="163" y="164"/>
                  </a:moveTo>
                  <a:cubicBezTo>
                    <a:pt x="100" y="164"/>
                    <a:pt x="100" y="164"/>
                    <a:pt x="100" y="164"/>
                  </a:cubicBezTo>
                  <a:cubicBezTo>
                    <a:pt x="100" y="101"/>
                    <a:pt x="100" y="101"/>
                    <a:pt x="100" y="101"/>
                  </a:cubicBezTo>
                  <a:cubicBezTo>
                    <a:pt x="163" y="101"/>
                    <a:pt x="163" y="101"/>
                    <a:pt x="163" y="101"/>
                  </a:cubicBezTo>
                  <a:cubicBezTo>
                    <a:pt x="163" y="164"/>
                    <a:pt x="163" y="164"/>
                    <a:pt x="163" y="164"/>
                  </a:cubicBezTo>
                  <a:close/>
                  <a:moveTo>
                    <a:pt x="163" y="86"/>
                  </a:moveTo>
                  <a:cubicBezTo>
                    <a:pt x="100" y="86"/>
                    <a:pt x="100" y="86"/>
                    <a:pt x="100" y="86"/>
                  </a:cubicBezTo>
                  <a:cubicBezTo>
                    <a:pt x="100" y="23"/>
                    <a:pt x="100" y="23"/>
                    <a:pt x="100" y="23"/>
                  </a:cubicBezTo>
                  <a:cubicBezTo>
                    <a:pt x="163" y="23"/>
                    <a:pt x="163" y="23"/>
                    <a:pt x="163" y="23"/>
                  </a:cubicBezTo>
                  <a:cubicBezTo>
                    <a:pt x="163" y="86"/>
                    <a:pt x="163" y="86"/>
                    <a:pt x="163" y="86"/>
                  </a:cubicBezTo>
                  <a:close/>
                  <a:moveTo>
                    <a:pt x="241" y="242"/>
                  </a:moveTo>
                  <a:cubicBezTo>
                    <a:pt x="179" y="242"/>
                    <a:pt x="179" y="242"/>
                    <a:pt x="179" y="242"/>
                  </a:cubicBezTo>
                  <a:cubicBezTo>
                    <a:pt x="179" y="180"/>
                    <a:pt x="179" y="180"/>
                    <a:pt x="179" y="180"/>
                  </a:cubicBezTo>
                  <a:cubicBezTo>
                    <a:pt x="241" y="180"/>
                    <a:pt x="241" y="180"/>
                    <a:pt x="241" y="180"/>
                  </a:cubicBezTo>
                  <a:lnTo>
                    <a:pt x="241" y="242"/>
                  </a:lnTo>
                  <a:close/>
                  <a:moveTo>
                    <a:pt x="241" y="164"/>
                  </a:moveTo>
                  <a:cubicBezTo>
                    <a:pt x="179" y="164"/>
                    <a:pt x="179" y="164"/>
                    <a:pt x="179" y="164"/>
                  </a:cubicBezTo>
                  <a:cubicBezTo>
                    <a:pt x="179" y="101"/>
                    <a:pt x="179" y="101"/>
                    <a:pt x="179" y="101"/>
                  </a:cubicBezTo>
                  <a:cubicBezTo>
                    <a:pt x="241" y="101"/>
                    <a:pt x="241" y="101"/>
                    <a:pt x="241" y="101"/>
                  </a:cubicBezTo>
                  <a:lnTo>
                    <a:pt x="241" y="164"/>
                  </a:lnTo>
                  <a:close/>
                  <a:moveTo>
                    <a:pt x="241" y="86"/>
                  </a:moveTo>
                  <a:cubicBezTo>
                    <a:pt x="179" y="86"/>
                    <a:pt x="179" y="86"/>
                    <a:pt x="179" y="86"/>
                  </a:cubicBezTo>
                  <a:cubicBezTo>
                    <a:pt x="179" y="23"/>
                    <a:pt x="179" y="23"/>
                    <a:pt x="179" y="23"/>
                  </a:cubicBezTo>
                  <a:cubicBezTo>
                    <a:pt x="241" y="23"/>
                    <a:pt x="241" y="23"/>
                    <a:pt x="241" y="23"/>
                  </a:cubicBezTo>
                  <a:lnTo>
                    <a:pt x="241" y="86"/>
                  </a:lnTo>
                  <a:close/>
                  <a:moveTo>
                    <a:pt x="320" y="242"/>
                  </a:moveTo>
                  <a:cubicBezTo>
                    <a:pt x="257" y="242"/>
                    <a:pt x="257" y="242"/>
                    <a:pt x="257" y="242"/>
                  </a:cubicBezTo>
                  <a:cubicBezTo>
                    <a:pt x="257" y="180"/>
                    <a:pt x="257" y="180"/>
                    <a:pt x="257" y="180"/>
                  </a:cubicBezTo>
                  <a:cubicBezTo>
                    <a:pt x="320" y="180"/>
                    <a:pt x="320" y="180"/>
                    <a:pt x="320" y="180"/>
                  </a:cubicBezTo>
                  <a:cubicBezTo>
                    <a:pt x="320" y="180"/>
                    <a:pt x="320" y="242"/>
                    <a:pt x="320" y="242"/>
                  </a:cubicBezTo>
                  <a:close/>
                  <a:moveTo>
                    <a:pt x="320" y="164"/>
                  </a:moveTo>
                  <a:cubicBezTo>
                    <a:pt x="257" y="164"/>
                    <a:pt x="257" y="164"/>
                    <a:pt x="257" y="164"/>
                  </a:cubicBezTo>
                  <a:cubicBezTo>
                    <a:pt x="257" y="101"/>
                    <a:pt x="257" y="101"/>
                    <a:pt x="257" y="101"/>
                  </a:cubicBezTo>
                  <a:cubicBezTo>
                    <a:pt x="320" y="101"/>
                    <a:pt x="320" y="101"/>
                    <a:pt x="320" y="101"/>
                  </a:cubicBezTo>
                  <a:cubicBezTo>
                    <a:pt x="320" y="101"/>
                    <a:pt x="320" y="164"/>
                    <a:pt x="320" y="164"/>
                  </a:cubicBezTo>
                  <a:close/>
                  <a:moveTo>
                    <a:pt x="320" y="86"/>
                  </a:moveTo>
                  <a:cubicBezTo>
                    <a:pt x="257" y="86"/>
                    <a:pt x="257" y="86"/>
                    <a:pt x="257" y="86"/>
                  </a:cubicBezTo>
                  <a:cubicBezTo>
                    <a:pt x="257" y="23"/>
                    <a:pt x="257" y="23"/>
                    <a:pt x="257" y="23"/>
                  </a:cubicBezTo>
                  <a:cubicBezTo>
                    <a:pt x="320" y="23"/>
                    <a:pt x="320" y="23"/>
                    <a:pt x="320" y="23"/>
                  </a:cubicBezTo>
                  <a:cubicBezTo>
                    <a:pt x="320" y="23"/>
                    <a:pt x="320" y="86"/>
                    <a:pt x="32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sp>
          <p:nvSpPr>
            <p:cNvPr id="21" name="Freeform 48"/>
            <p:cNvSpPr>
              <a:spLocks noEditPoints="1"/>
            </p:cNvSpPr>
            <p:nvPr/>
          </p:nvSpPr>
          <p:spPr bwMode="auto">
            <a:xfrm>
              <a:off x="16287" y="-405"/>
              <a:ext cx="813" cy="288"/>
            </a:xfrm>
            <a:custGeom>
              <a:avLst/>
              <a:gdLst>
                <a:gd name="T0" fmla="*/ 320 w 344"/>
                <a:gd name="T1" fmla="*/ 51 h 122"/>
                <a:gd name="T2" fmla="*/ 261 w 344"/>
                <a:gd name="T3" fmla="*/ 51 h 122"/>
                <a:gd name="T4" fmla="*/ 261 w 344"/>
                <a:gd name="T5" fmla="*/ 15 h 122"/>
                <a:gd name="T6" fmla="*/ 249 w 344"/>
                <a:gd name="T7" fmla="*/ 0 h 122"/>
                <a:gd name="T8" fmla="*/ 237 w 344"/>
                <a:gd name="T9" fmla="*/ 15 h 122"/>
                <a:gd name="T10" fmla="*/ 237 w 344"/>
                <a:gd name="T11" fmla="*/ 51 h 122"/>
                <a:gd name="T12" fmla="*/ 104 w 344"/>
                <a:gd name="T13" fmla="*/ 51 h 122"/>
                <a:gd name="T14" fmla="*/ 104 w 344"/>
                <a:gd name="T15" fmla="*/ 15 h 122"/>
                <a:gd name="T16" fmla="*/ 92 w 344"/>
                <a:gd name="T17" fmla="*/ 0 h 122"/>
                <a:gd name="T18" fmla="*/ 80 w 344"/>
                <a:gd name="T19" fmla="*/ 15 h 122"/>
                <a:gd name="T20" fmla="*/ 80 w 344"/>
                <a:gd name="T21" fmla="*/ 51 h 122"/>
                <a:gd name="T22" fmla="*/ 24 w 344"/>
                <a:gd name="T23" fmla="*/ 51 h 122"/>
                <a:gd name="T24" fmla="*/ 0 w 344"/>
                <a:gd name="T25" fmla="*/ 80 h 122"/>
                <a:gd name="T26" fmla="*/ 0 w 344"/>
                <a:gd name="T27" fmla="*/ 122 h 122"/>
                <a:gd name="T28" fmla="*/ 344 w 344"/>
                <a:gd name="T29" fmla="*/ 122 h 122"/>
                <a:gd name="T30" fmla="*/ 344 w 344"/>
                <a:gd name="T31" fmla="*/ 80 h 122"/>
                <a:gd name="T32" fmla="*/ 320 w 344"/>
                <a:gd name="T33" fmla="*/ 51 h 122"/>
                <a:gd name="T34" fmla="*/ 92 w 344"/>
                <a:gd name="T35" fmla="*/ 106 h 122"/>
                <a:gd name="T36" fmla="*/ 70 w 344"/>
                <a:gd name="T37" fmla="*/ 83 h 122"/>
                <a:gd name="T38" fmla="*/ 80 w 344"/>
                <a:gd name="T39" fmla="*/ 64 h 122"/>
                <a:gd name="T40" fmla="*/ 80 w 344"/>
                <a:gd name="T41" fmla="*/ 75 h 122"/>
                <a:gd name="T42" fmla="*/ 92 w 344"/>
                <a:gd name="T43" fmla="*/ 90 h 122"/>
                <a:gd name="T44" fmla="*/ 104 w 344"/>
                <a:gd name="T45" fmla="*/ 75 h 122"/>
                <a:gd name="T46" fmla="*/ 104 w 344"/>
                <a:gd name="T47" fmla="*/ 64 h 122"/>
                <a:gd name="T48" fmla="*/ 115 w 344"/>
                <a:gd name="T49" fmla="*/ 83 h 122"/>
                <a:gd name="T50" fmla="*/ 92 w 344"/>
                <a:gd name="T51" fmla="*/ 106 h 122"/>
                <a:gd name="T52" fmla="*/ 249 w 344"/>
                <a:gd name="T53" fmla="*/ 106 h 122"/>
                <a:gd name="T54" fmla="*/ 227 w 344"/>
                <a:gd name="T55" fmla="*/ 83 h 122"/>
                <a:gd name="T56" fmla="*/ 237 w 344"/>
                <a:gd name="T57" fmla="*/ 64 h 122"/>
                <a:gd name="T58" fmla="*/ 237 w 344"/>
                <a:gd name="T59" fmla="*/ 75 h 122"/>
                <a:gd name="T60" fmla="*/ 249 w 344"/>
                <a:gd name="T61" fmla="*/ 90 h 122"/>
                <a:gd name="T62" fmla="*/ 261 w 344"/>
                <a:gd name="T63" fmla="*/ 75 h 122"/>
                <a:gd name="T64" fmla="*/ 261 w 344"/>
                <a:gd name="T65" fmla="*/ 64 h 122"/>
                <a:gd name="T66" fmla="*/ 272 w 344"/>
                <a:gd name="T67" fmla="*/ 83 h 122"/>
                <a:gd name="T68" fmla="*/ 249 w 344"/>
                <a:gd name="T69" fmla="*/ 10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122">
                  <a:moveTo>
                    <a:pt x="320" y="51"/>
                  </a:moveTo>
                  <a:cubicBezTo>
                    <a:pt x="261" y="51"/>
                    <a:pt x="261" y="51"/>
                    <a:pt x="261" y="51"/>
                  </a:cubicBezTo>
                  <a:cubicBezTo>
                    <a:pt x="261" y="15"/>
                    <a:pt x="261" y="15"/>
                    <a:pt x="261" y="15"/>
                  </a:cubicBezTo>
                  <a:cubicBezTo>
                    <a:pt x="261" y="7"/>
                    <a:pt x="256" y="0"/>
                    <a:pt x="249" y="0"/>
                  </a:cubicBezTo>
                  <a:cubicBezTo>
                    <a:pt x="242" y="0"/>
                    <a:pt x="237" y="7"/>
                    <a:pt x="237" y="15"/>
                  </a:cubicBezTo>
                  <a:cubicBezTo>
                    <a:pt x="237" y="51"/>
                    <a:pt x="237" y="51"/>
                    <a:pt x="237" y="51"/>
                  </a:cubicBezTo>
                  <a:cubicBezTo>
                    <a:pt x="104" y="51"/>
                    <a:pt x="104" y="51"/>
                    <a:pt x="104" y="51"/>
                  </a:cubicBezTo>
                  <a:cubicBezTo>
                    <a:pt x="104" y="15"/>
                    <a:pt x="104" y="15"/>
                    <a:pt x="104" y="15"/>
                  </a:cubicBezTo>
                  <a:cubicBezTo>
                    <a:pt x="104" y="7"/>
                    <a:pt x="99" y="0"/>
                    <a:pt x="92" y="0"/>
                  </a:cubicBezTo>
                  <a:cubicBezTo>
                    <a:pt x="85" y="0"/>
                    <a:pt x="80" y="7"/>
                    <a:pt x="80" y="15"/>
                  </a:cubicBezTo>
                  <a:cubicBezTo>
                    <a:pt x="80" y="51"/>
                    <a:pt x="80" y="51"/>
                    <a:pt x="80" y="51"/>
                  </a:cubicBezTo>
                  <a:cubicBezTo>
                    <a:pt x="24" y="51"/>
                    <a:pt x="24" y="51"/>
                    <a:pt x="24" y="51"/>
                  </a:cubicBezTo>
                  <a:cubicBezTo>
                    <a:pt x="11" y="51"/>
                    <a:pt x="0" y="64"/>
                    <a:pt x="0" y="80"/>
                  </a:cubicBezTo>
                  <a:cubicBezTo>
                    <a:pt x="0" y="122"/>
                    <a:pt x="0" y="122"/>
                    <a:pt x="0" y="122"/>
                  </a:cubicBezTo>
                  <a:cubicBezTo>
                    <a:pt x="344" y="122"/>
                    <a:pt x="344" y="122"/>
                    <a:pt x="344" y="122"/>
                  </a:cubicBezTo>
                  <a:cubicBezTo>
                    <a:pt x="344" y="80"/>
                    <a:pt x="344" y="80"/>
                    <a:pt x="344" y="80"/>
                  </a:cubicBezTo>
                  <a:cubicBezTo>
                    <a:pt x="344" y="64"/>
                    <a:pt x="333" y="51"/>
                    <a:pt x="320" y="51"/>
                  </a:cubicBezTo>
                  <a:close/>
                  <a:moveTo>
                    <a:pt x="92" y="106"/>
                  </a:moveTo>
                  <a:cubicBezTo>
                    <a:pt x="80" y="106"/>
                    <a:pt x="70" y="96"/>
                    <a:pt x="70" y="83"/>
                  </a:cubicBezTo>
                  <a:cubicBezTo>
                    <a:pt x="70" y="75"/>
                    <a:pt x="74" y="68"/>
                    <a:pt x="80" y="64"/>
                  </a:cubicBezTo>
                  <a:cubicBezTo>
                    <a:pt x="80" y="75"/>
                    <a:pt x="80" y="75"/>
                    <a:pt x="80" y="75"/>
                  </a:cubicBezTo>
                  <a:cubicBezTo>
                    <a:pt x="80" y="83"/>
                    <a:pt x="85" y="90"/>
                    <a:pt x="92" y="90"/>
                  </a:cubicBezTo>
                  <a:cubicBezTo>
                    <a:pt x="99" y="90"/>
                    <a:pt x="104" y="83"/>
                    <a:pt x="104" y="75"/>
                  </a:cubicBezTo>
                  <a:cubicBezTo>
                    <a:pt x="104" y="64"/>
                    <a:pt x="104" y="64"/>
                    <a:pt x="104" y="64"/>
                  </a:cubicBezTo>
                  <a:cubicBezTo>
                    <a:pt x="111" y="68"/>
                    <a:pt x="115" y="75"/>
                    <a:pt x="115" y="83"/>
                  </a:cubicBezTo>
                  <a:cubicBezTo>
                    <a:pt x="115" y="96"/>
                    <a:pt x="105" y="106"/>
                    <a:pt x="92" y="106"/>
                  </a:cubicBezTo>
                  <a:close/>
                  <a:moveTo>
                    <a:pt x="249" y="106"/>
                  </a:moveTo>
                  <a:cubicBezTo>
                    <a:pt x="237" y="106"/>
                    <a:pt x="227" y="96"/>
                    <a:pt x="227" y="83"/>
                  </a:cubicBezTo>
                  <a:cubicBezTo>
                    <a:pt x="227" y="75"/>
                    <a:pt x="231" y="68"/>
                    <a:pt x="237" y="64"/>
                  </a:cubicBezTo>
                  <a:cubicBezTo>
                    <a:pt x="237" y="75"/>
                    <a:pt x="237" y="75"/>
                    <a:pt x="237" y="75"/>
                  </a:cubicBezTo>
                  <a:cubicBezTo>
                    <a:pt x="237" y="83"/>
                    <a:pt x="242" y="90"/>
                    <a:pt x="249" y="90"/>
                  </a:cubicBezTo>
                  <a:cubicBezTo>
                    <a:pt x="256" y="90"/>
                    <a:pt x="261" y="83"/>
                    <a:pt x="261" y="75"/>
                  </a:cubicBezTo>
                  <a:cubicBezTo>
                    <a:pt x="261" y="64"/>
                    <a:pt x="261" y="64"/>
                    <a:pt x="261" y="64"/>
                  </a:cubicBezTo>
                  <a:cubicBezTo>
                    <a:pt x="268" y="68"/>
                    <a:pt x="272" y="75"/>
                    <a:pt x="272" y="83"/>
                  </a:cubicBezTo>
                  <a:cubicBezTo>
                    <a:pt x="272" y="96"/>
                    <a:pt x="262" y="106"/>
                    <a:pt x="249"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grpSp>
      <p:sp>
        <p:nvSpPr>
          <p:cNvPr id="22" name="Freeform 625"/>
          <p:cNvSpPr>
            <a:spLocks noChangeAspect="1"/>
          </p:cNvSpPr>
          <p:nvPr/>
        </p:nvSpPr>
        <p:spPr bwMode="auto">
          <a:xfrm>
            <a:off x="4056716" y="5697381"/>
            <a:ext cx="592457" cy="452815"/>
          </a:xfrm>
          <a:custGeom>
            <a:avLst/>
            <a:gdLst>
              <a:gd name="T0" fmla="*/ 276 w 280"/>
              <a:gd name="T1" fmla="*/ 190 h 214"/>
              <a:gd name="T2" fmla="*/ 169 w 280"/>
              <a:gd name="T3" fmla="*/ 139 h 214"/>
              <a:gd name="T4" fmla="*/ 168 w 280"/>
              <a:gd name="T5" fmla="*/ 115 h 214"/>
              <a:gd name="T6" fmla="*/ 183 w 280"/>
              <a:gd name="T7" fmla="*/ 65 h 214"/>
              <a:gd name="T8" fmla="*/ 140 w 280"/>
              <a:gd name="T9" fmla="*/ 0 h 214"/>
              <a:gd name="T10" fmla="*/ 97 w 280"/>
              <a:gd name="T11" fmla="*/ 65 h 214"/>
              <a:gd name="T12" fmla="*/ 112 w 280"/>
              <a:gd name="T13" fmla="*/ 115 h 214"/>
              <a:gd name="T14" fmla="*/ 111 w 280"/>
              <a:gd name="T15" fmla="*/ 139 h 214"/>
              <a:gd name="T16" fmla="*/ 4 w 280"/>
              <a:gd name="T17" fmla="*/ 190 h 214"/>
              <a:gd name="T18" fmla="*/ 0 w 280"/>
              <a:gd name="T19" fmla="*/ 214 h 214"/>
              <a:gd name="T20" fmla="*/ 280 w 280"/>
              <a:gd name="T21" fmla="*/ 214 h 214"/>
              <a:gd name="T22" fmla="*/ 276 w 280"/>
              <a:gd name="T23" fmla="*/ 19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214">
                <a:moveTo>
                  <a:pt x="276" y="190"/>
                </a:moveTo>
                <a:cubicBezTo>
                  <a:pt x="270" y="160"/>
                  <a:pt x="189" y="163"/>
                  <a:pt x="169" y="139"/>
                </a:cubicBezTo>
                <a:cubicBezTo>
                  <a:pt x="165" y="134"/>
                  <a:pt x="165" y="134"/>
                  <a:pt x="168" y="115"/>
                </a:cubicBezTo>
                <a:cubicBezTo>
                  <a:pt x="172" y="94"/>
                  <a:pt x="177" y="107"/>
                  <a:pt x="183" y="65"/>
                </a:cubicBezTo>
                <a:cubicBezTo>
                  <a:pt x="189" y="30"/>
                  <a:pt x="177" y="0"/>
                  <a:pt x="140" y="0"/>
                </a:cubicBezTo>
                <a:cubicBezTo>
                  <a:pt x="103" y="0"/>
                  <a:pt x="91" y="30"/>
                  <a:pt x="97" y="65"/>
                </a:cubicBezTo>
                <a:cubicBezTo>
                  <a:pt x="103" y="107"/>
                  <a:pt x="108" y="94"/>
                  <a:pt x="112" y="115"/>
                </a:cubicBezTo>
                <a:cubicBezTo>
                  <a:pt x="115" y="134"/>
                  <a:pt x="115" y="134"/>
                  <a:pt x="111" y="139"/>
                </a:cubicBezTo>
                <a:cubicBezTo>
                  <a:pt x="91" y="163"/>
                  <a:pt x="10" y="160"/>
                  <a:pt x="4" y="190"/>
                </a:cubicBezTo>
                <a:cubicBezTo>
                  <a:pt x="3" y="194"/>
                  <a:pt x="0" y="214"/>
                  <a:pt x="0" y="214"/>
                </a:cubicBezTo>
                <a:cubicBezTo>
                  <a:pt x="280" y="214"/>
                  <a:pt x="280" y="214"/>
                  <a:pt x="280" y="214"/>
                </a:cubicBezTo>
                <a:cubicBezTo>
                  <a:pt x="280" y="214"/>
                  <a:pt x="277" y="194"/>
                  <a:pt x="276" y="190"/>
                </a:cubicBez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sp>
        <p:nvSpPr>
          <p:cNvPr id="15" name="Freeform 14"/>
          <p:cNvSpPr/>
          <p:nvPr/>
        </p:nvSpPr>
        <p:spPr>
          <a:xfrm>
            <a:off x="8711350" y="1200149"/>
            <a:ext cx="2522349" cy="5495222"/>
          </a:xfrm>
          <a:custGeom>
            <a:avLst/>
            <a:gdLst>
              <a:gd name="connsiteX0" fmla="*/ 0 w 2574199"/>
              <a:gd name="connsiteY0" fmla="*/ 0 h 5448054"/>
              <a:gd name="connsiteX1" fmla="*/ 2574199 w 2574199"/>
              <a:gd name="connsiteY1" fmla="*/ 0 h 5448054"/>
              <a:gd name="connsiteX2" fmla="*/ 2574199 w 2574199"/>
              <a:gd name="connsiteY2" fmla="*/ 5448054 h 5448054"/>
              <a:gd name="connsiteX3" fmla="*/ 0 w 2574199"/>
              <a:gd name="connsiteY3" fmla="*/ 5448054 h 5448054"/>
              <a:gd name="connsiteX4" fmla="*/ 0 w 2574199"/>
              <a:gd name="connsiteY4" fmla="*/ 0 h 54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4199" h="5448054">
                <a:moveTo>
                  <a:pt x="0" y="0"/>
                </a:moveTo>
                <a:lnTo>
                  <a:pt x="2574199" y="0"/>
                </a:lnTo>
                <a:lnTo>
                  <a:pt x="2574199" y="5448054"/>
                </a:lnTo>
                <a:lnTo>
                  <a:pt x="0" y="5448054"/>
                </a:lnTo>
                <a:lnTo>
                  <a:pt x="0" y="0"/>
                </a:ln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149217" rIns="186521" bIns="149217" numCol="1" spcCol="1270" anchor="t" anchorCtr="0">
            <a:noAutofit/>
          </a:bodyPr>
          <a:lstStyle/>
          <a:p>
            <a:pPr defTabSz="1510855">
              <a:lnSpc>
                <a:spcPct val="90000"/>
              </a:lnSpc>
              <a:spcBef>
                <a:spcPct val="0"/>
              </a:spcBef>
            </a:pPr>
            <a:r>
              <a:rPr lang="en-US" sz="3000" dirty="0">
                <a:gradFill>
                  <a:gsLst>
                    <a:gs pos="0">
                      <a:schemeClr val="bg1"/>
                    </a:gs>
                    <a:gs pos="53000">
                      <a:schemeClr val="bg1"/>
                    </a:gs>
                  </a:gsLst>
                  <a:lin ang="5400000" scaled="0"/>
                </a:gradFill>
              </a:rPr>
              <a:t>OneDrive</a:t>
            </a:r>
          </a:p>
        </p:txBody>
      </p:sp>
      <p:sp>
        <p:nvSpPr>
          <p:cNvPr id="16" name="Freeform 15"/>
          <p:cNvSpPr/>
          <p:nvPr/>
        </p:nvSpPr>
        <p:spPr>
          <a:xfrm>
            <a:off x="8970895" y="4094868"/>
            <a:ext cx="1987867" cy="2325743"/>
          </a:xfrm>
          <a:custGeom>
            <a:avLst/>
            <a:gdLst>
              <a:gd name="connsiteX0" fmla="*/ 0 w 2059359"/>
              <a:gd name="connsiteY0" fmla="*/ 0 h 3541235"/>
              <a:gd name="connsiteX1" fmla="*/ 2059359 w 2059359"/>
              <a:gd name="connsiteY1" fmla="*/ 0 h 3541235"/>
              <a:gd name="connsiteX2" fmla="*/ 2059359 w 2059359"/>
              <a:gd name="connsiteY2" fmla="*/ 3541235 h 3541235"/>
              <a:gd name="connsiteX3" fmla="*/ 0 w 2059359"/>
              <a:gd name="connsiteY3" fmla="*/ 3541235 h 3541235"/>
              <a:gd name="connsiteX4" fmla="*/ 0 w 2059359"/>
              <a:gd name="connsiteY4" fmla="*/ 0 h 354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3541235">
                <a:moveTo>
                  <a:pt x="0" y="0"/>
                </a:moveTo>
                <a:lnTo>
                  <a:pt x="2059359" y="0"/>
                </a:lnTo>
                <a:lnTo>
                  <a:pt x="2059359" y="3541235"/>
                </a:lnTo>
                <a:lnTo>
                  <a:pt x="0" y="3541235"/>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OneDrive for Business</a:t>
            </a:r>
          </a:p>
        </p:txBody>
      </p:sp>
      <p:sp>
        <p:nvSpPr>
          <p:cNvPr id="23" name="Freeform 6"/>
          <p:cNvSpPr>
            <a:spLocks noChangeAspect="1" noEditPoints="1"/>
          </p:cNvSpPr>
          <p:nvPr/>
        </p:nvSpPr>
        <p:spPr bwMode="black">
          <a:xfrm>
            <a:off x="9512066" y="4991250"/>
            <a:ext cx="920917" cy="1178521"/>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chemeClr val="bg1"/>
          </a:solidFill>
          <a:ln w="7" cap="flat">
            <a:noFill/>
            <a:prstDash val="solid"/>
            <a:miter lim="800000"/>
            <a:headEnd/>
            <a:tailEnd/>
          </a:ln>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sp>
        <p:nvSpPr>
          <p:cNvPr id="6" name="Freeform 5"/>
          <p:cNvSpPr/>
          <p:nvPr/>
        </p:nvSpPr>
        <p:spPr>
          <a:xfrm>
            <a:off x="973802" y="1200149"/>
            <a:ext cx="2051189" cy="5495222"/>
          </a:xfrm>
          <a:custGeom>
            <a:avLst/>
            <a:gdLst>
              <a:gd name="connsiteX0" fmla="*/ 0 w 2574199"/>
              <a:gd name="connsiteY0" fmla="*/ 0 h 5448054"/>
              <a:gd name="connsiteX1" fmla="*/ 2574199 w 2574199"/>
              <a:gd name="connsiteY1" fmla="*/ 0 h 5448054"/>
              <a:gd name="connsiteX2" fmla="*/ 2574199 w 2574199"/>
              <a:gd name="connsiteY2" fmla="*/ 5448054 h 5448054"/>
              <a:gd name="connsiteX3" fmla="*/ 0 w 2574199"/>
              <a:gd name="connsiteY3" fmla="*/ 5448054 h 5448054"/>
              <a:gd name="connsiteX4" fmla="*/ 0 w 2574199"/>
              <a:gd name="connsiteY4" fmla="*/ 0 h 54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4199" h="5448054">
                <a:moveTo>
                  <a:pt x="0" y="0"/>
                </a:moveTo>
                <a:lnTo>
                  <a:pt x="2574199" y="0"/>
                </a:lnTo>
                <a:lnTo>
                  <a:pt x="2574199" y="5448054"/>
                </a:lnTo>
                <a:lnTo>
                  <a:pt x="0" y="5448054"/>
                </a:lnTo>
                <a:lnTo>
                  <a:pt x="0" y="0"/>
                </a:ln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149217" rIns="186521" bIns="149217" numCol="1" spcCol="1270" anchor="t" anchorCtr="0">
            <a:noAutofit/>
          </a:bodyPr>
          <a:lstStyle/>
          <a:p>
            <a:pPr defTabSz="1510855">
              <a:lnSpc>
                <a:spcPct val="90000"/>
              </a:lnSpc>
              <a:spcBef>
                <a:spcPct val="0"/>
              </a:spcBef>
              <a:spcAft>
                <a:spcPct val="35000"/>
              </a:spcAft>
            </a:pPr>
            <a:r>
              <a:rPr lang="en-US" sz="3000" dirty="0">
                <a:gradFill>
                  <a:gsLst>
                    <a:gs pos="0">
                      <a:schemeClr val="bg1"/>
                    </a:gs>
                    <a:gs pos="53000">
                      <a:schemeClr val="bg1"/>
                    </a:gs>
                  </a:gsLst>
                  <a:lin ang="5400000" scaled="0"/>
                </a:gradFill>
              </a:rPr>
              <a:t>Active Directory</a:t>
            </a:r>
          </a:p>
        </p:txBody>
      </p:sp>
      <p:sp>
        <p:nvSpPr>
          <p:cNvPr id="7" name="Freeform 6"/>
          <p:cNvSpPr/>
          <p:nvPr/>
        </p:nvSpPr>
        <p:spPr>
          <a:xfrm>
            <a:off x="1235991" y="2850326"/>
            <a:ext cx="1501094" cy="1724732"/>
          </a:xfrm>
          <a:custGeom>
            <a:avLst/>
            <a:gdLst>
              <a:gd name="connsiteX0" fmla="*/ 0 w 2059359"/>
              <a:gd name="connsiteY0" fmla="*/ 0 h 1642662"/>
              <a:gd name="connsiteX1" fmla="*/ 2059359 w 2059359"/>
              <a:gd name="connsiteY1" fmla="*/ 0 h 1642662"/>
              <a:gd name="connsiteX2" fmla="*/ 2059359 w 2059359"/>
              <a:gd name="connsiteY2" fmla="*/ 1642662 h 1642662"/>
              <a:gd name="connsiteX3" fmla="*/ 0 w 2059359"/>
              <a:gd name="connsiteY3" fmla="*/ 1642662 h 1642662"/>
              <a:gd name="connsiteX4" fmla="*/ 0 w 2059359"/>
              <a:gd name="connsiteY4" fmla="*/ 0 h 1642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1642662">
                <a:moveTo>
                  <a:pt x="0" y="0"/>
                </a:moveTo>
                <a:lnTo>
                  <a:pt x="2059359" y="0"/>
                </a:lnTo>
                <a:lnTo>
                  <a:pt x="2059359" y="1642662"/>
                </a:lnTo>
                <a:lnTo>
                  <a:pt x="0" y="1642662"/>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Users</a:t>
            </a:r>
          </a:p>
        </p:txBody>
      </p:sp>
      <p:sp>
        <p:nvSpPr>
          <p:cNvPr id="8" name="Freeform 7"/>
          <p:cNvSpPr/>
          <p:nvPr/>
        </p:nvSpPr>
        <p:spPr>
          <a:xfrm>
            <a:off x="1235991" y="4720529"/>
            <a:ext cx="1501094" cy="1706286"/>
          </a:xfrm>
          <a:custGeom>
            <a:avLst/>
            <a:gdLst>
              <a:gd name="connsiteX0" fmla="*/ 0 w 2059359"/>
              <a:gd name="connsiteY0" fmla="*/ 0 h 1642662"/>
              <a:gd name="connsiteX1" fmla="*/ 2059359 w 2059359"/>
              <a:gd name="connsiteY1" fmla="*/ 0 h 1642662"/>
              <a:gd name="connsiteX2" fmla="*/ 2059359 w 2059359"/>
              <a:gd name="connsiteY2" fmla="*/ 1642662 h 1642662"/>
              <a:gd name="connsiteX3" fmla="*/ 0 w 2059359"/>
              <a:gd name="connsiteY3" fmla="*/ 1642662 h 1642662"/>
              <a:gd name="connsiteX4" fmla="*/ 0 w 2059359"/>
              <a:gd name="connsiteY4" fmla="*/ 0 h 1642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1642662">
                <a:moveTo>
                  <a:pt x="0" y="0"/>
                </a:moveTo>
                <a:lnTo>
                  <a:pt x="2059359" y="0"/>
                </a:lnTo>
                <a:lnTo>
                  <a:pt x="2059359" y="1642662"/>
                </a:lnTo>
                <a:lnTo>
                  <a:pt x="0" y="1642662"/>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Groups</a:t>
            </a:r>
          </a:p>
        </p:txBody>
      </p:sp>
      <p:grpSp>
        <p:nvGrpSpPr>
          <p:cNvPr id="24" name="Group 740"/>
          <p:cNvGrpSpPr>
            <a:grpSpLocks noChangeAspect="1"/>
          </p:cNvGrpSpPr>
          <p:nvPr/>
        </p:nvGrpSpPr>
        <p:grpSpPr bwMode="auto">
          <a:xfrm>
            <a:off x="1499997" y="3609381"/>
            <a:ext cx="925834" cy="794491"/>
            <a:chOff x="7349" y="-2816"/>
            <a:chExt cx="661" cy="567"/>
          </a:xfrm>
          <a:solidFill>
            <a:schemeClr val="bg1"/>
          </a:solidFill>
        </p:grpSpPr>
        <p:sp>
          <p:nvSpPr>
            <p:cNvPr id="25"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sp>
          <p:nvSpPr>
            <p:cNvPr id="26" name="Oval 742"/>
            <p:cNvSpPr>
              <a:spLocks noChangeArrowheads="1"/>
            </p:cNvSpPr>
            <p:nvPr/>
          </p:nvSpPr>
          <p:spPr bwMode="auto">
            <a:xfrm>
              <a:off x="7616" y="-2816"/>
              <a:ext cx="127" cy="1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sp>
          <p:nvSpPr>
            <p:cNvPr id="27"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sp>
          <p:nvSpPr>
            <p:cNvPr id="28" name="Oval 744"/>
            <p:cNvSpPr>
              <a:spLocks noChangeArrowheads="1"/>
            </p:cNvSpPr>
            <p:nvPr/>
          </p:nvSpPr>
          <p:spPr bwMode="auto">
            <a:xfrm>
              <a:off x="7866"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sp>
          <p:nvSpPr>
            <p:cNvPr id="29"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sp>
          <p:nvSpPr>
            <p:cNvPr id="30" name="Oval 746"/>
            <p:cNvSpPr>
              <a:spLocks noChangeArrowheads="1"/>
            </p:cNvSpPr>
            <p:nvPr/>
          </p:nvSpPr>
          <p:spPr bwMode="auto">
            <a:xfrm>
              <a:off x="7384"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grpSp>
      <p:grpSp>
        <p:nvGrpSpPr>
          <p:cNvPr id="31" name="Group 30"/>
          <p:cNvGrpSpPr/>
          <p:nvPr/>
        </p:nvGrpSpPr>
        <p:grpSpPr>
          <a:xfrm>
            <a:off x="1436792" y="5546224"/>
            <a:ext cx="1152305" cy="683415"/>
            <a:chOff x="9265153" y="147839"/>
            <a:chExt cx="1442708" cy="855305"/>
          </a:xfrm>
          <a:solidFill>
            <a:schemeClr val="bg1"/>
          </a:solidFill>
        </p:grpSpPr>
        <p:sp>
          <p:nvSpPr>
            <p:cNvPr id="32" name="Freeform 6"/>
            <p:cNvSpPr>
              <a:spLocks noEditPoints="1"/>
            </p:cNvSpPr>
            <p:nvPr/>
          </p:nvSpPr>
          <p:spPr bwMode="auto">
            <a:xfrm>
              <a:off x="9265153" y="325595"/>
              <a:ext cx="1442708" cy="558210"/>
            </a:xfrm>
            <a:custGeom>
              <a:avLst/>
              <a:gdLst>
                <a:gd name="T0" fmla="*/ 1360 w 1360"/>
                <a:gd name="T1" fmla="*/ 210 h 425"/>
                <a:gd name="T2" fmla="*/ 1358 w 1360"/>
                <a:gd name="T3" fmla="*/ 222 h 425"/>
                <a:gd name="T4" fmla="*/ 1340 w 1360"/>
                <a:gd name="T5" fmla="*/ 262 h 425"/>
                <a:gd name="T6" fmla="*/ 1218 w 1360"/>
                <a:gd name="T7" fmla="*/ 345 h 425"/>
                <a:gd name="T8" fmla="*/ 857 w 1360"/>
                <a:gd name="T9" fmla="*/ 418 h 425"/>
                <a:gd name="T10" fmla="*/ 491 w 1360"/>
                <a:gd name="T11" fmla="*/ 415 h 425"/>
                <a:gd name="T12" fmla="*/ 133 w 1360"/>
                <a:gd name="T13" fmla="*/ 336 h 425"/>
                <a:gd name="T14" fmla="*/ 17 w 1360"/>
                <a:gd name="T15" fmla="*/ 256 h 425"/>
                <a:gd name="T16" fmla="*/ 0 w 1360"/>
                <a:gd name="T17" fmla="*/ 203 h 425"/>
                <a:gd name="T18" fmla="*/ 1 w 1360"/>
                <a:gd name="T19" fmla="*/ 193 h 425"/>
                <a:gd name="T20" fmla="*/ 17 w 1360"/>
                <a:gd name="T21" fmla="*/ 158 h 425"/>
                <a:gd name="T22" fmla="*/ 134 w 1360"/>
                <a:gd name="T23" fmla="*/ 79 h 425"/>
                <a:gd name="T24" fmla="*/ 492 w 1360"/>
                <a:gd name="T25" fmla="*/ 7 h 425"/>
                <a:gd name="T26" fmla="*/ 856 w 1360"/>
                <a:gd name="T27" fmla="*/ 10 h 425"/>
                <a:gd name="T28" fmla="*/ 1210 w 1360"/>
                <a:gd name="T29" fmla="*/ 88 h 425"/>
                <a:gd name="T30" fmla="*/ 1321 w 1360"/>
                <a:gd name="T31" fmla="*/ 164 h 425"/>
                <a:gd name="T32" fmla="*/ 1360 w 1360"/>
                <a:gd name="T33" fmla="*/ 207 h 425"/>
                <a:gd name="T34" fmla="*/ 1321 w 1360"/>
                <a:gd name="T35" fmla="*/ 164 h 425"/>
                <a:gd name="T36" fmla="*/ 1209 w 1360"/>
                <a:gd name="T37" fmla="*/ 90 h 425"/>
                <a:gd name="T38" fmla="*/ 855 w 1360"/>
                <a:gd name="T39" fmla="*/ 19 h 425"/>
                <a:gd name="T40" fmla="*/ 493 w 1360"/>
                <a:gd name="T41" fmla="*/ 22 h 425"/>
                <a:gd name="T42" fmla="*/ 143 w 1360"/>
                <a:gd name="T43" fmla="*/ 99 h 425"/>
                <a:gd name="T44" fmla="*/ 36 w 1360"/>
                <a:gd name="T45" fmla="*/ 171 h 425"/>
                <a:gd name="T46" fmla="*/ 25 w 1360"/>
                <a:gd name="T47" fmla="*/ 197 h 425"/>
                <a:gd name="T48" fmla="*/ 24 w 1360"/>
                <a:gd name="T49" fmla="*/ 204 h 425"/>
                <a:gd name="T50" fmla="*/ 24 w 1360"/>
                <a:gd name="T51" fmla="*/ 209 h 425"/>
                <a:gd name="T52" fmla="*/ 25 w 1360"/>
                <a:gd name="T53" fmla="*/ 215 h 425"/>
                <a:gd name="T54" fmla="*/ 37 w 1360"/>
                <a:gd name="T55" fmla="*/ 241 h 425"/>
                <a:gd name="T56" fmla="*/ 144 w 1360"/>
                <a:gd name="T57" fmla="*/ 311 h 425"/>
                <a:gd name="T58" fmla="*/ 494 w 1360"/>
                <a:gd name="T59" fmla="*/ 382 h 425"/>
                <a:gd name="T60" fmla="*/ 854 w 1360"/>
                <a:gd name="T61" fmla="*/ 379 h 425"/>
                <a:gd name="T62" fmla="*/ 1201 w 1360"/>
                <a:gd name="T63" fmla="*/ 303 h 425"/>
                <a:gd name="T64" fmla="*/ 1302 w 1360"/>
                <a:gd name="T65" fmla="*/ 235 h 425"/>
                <a:gd name="T66" fmla="*/ 1311 w 1360"/>
                <a:gd name="T67" fmla="*/ 213 h 425"/>
                <a:gd name="T68" fmla="*/ 1312 w 1360"/>
                <a:gd name="T69" fmla="*/ 209 h 425"/>
                <a:gd name="T70" fmla="*/ 1336 w 1360"/>
                <a:gd name="T71" fmla="*/ 20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60" h="425">
                  <a:moveTo>
                    <a:pt x="1360" y="207"/>
                  </a:moveTo>
                  <a:cubicBezTo>
                    <a:pt x="1360" y="210"/>
                    <a:pt x="1360" y="210"/>
                    <a:pt x="1360" y="210"/>
                  </a:cubicBezTo>
                  <a:cubicBezTo>
                    <a:pt x="1360" y="211"/>
                    <a:pt x="1360" y="213"/>
                    <a:pt x="1359" y="214"/>
                  </a:cubicBezTo>
                  <a:cubicBezTo>
                    <a:pt x="1359" y="217"/>
                    <a:pt x="1359" y="219"/>
                    <a:pt x="1358" y="222"/>
                  </a:cubicBezTo>
                  <a:cubicBezTo>
                    <a:pt x="1357" y="227"/>
                    <a:pt x="1356" y="232"/>
                    <a:pt x="1354" y="237"/>
                  </a:cubicBezTo>
                  <a:cubicBezTo>
                    <a:pt x="1351" y="246"/>
                    <a:pt x="1346" y="255"/>
                    <a:pt x="1340" y="262"/>
                  </a:cubicBezTo>
                  <a:cubicBezTo>
                    <a:pt x="1329" y="277"/>
                    <a:pt x="1316" y="289"/>
                    <a:pt x="1303" y="299"/>
                  </a:cubicBezTo>
                  <a:cubicBezTo>
                    <a:pt x="1276" y="319"/>
                    <a:pt x="1247" y="333"/>
                    <a:pt x="1218" y="345"/>
                  </a:cubicBezTo>
                  <a:cubicBezTo>
                    <a:pt x="1160" y="368"/>
                    <a:pt x="1100" y="383"/>
                    <a:pt x="1039" y="394"/>
                  </a:cubicBezTo>
                  <a:cubicBezTo>
                    <a:pt x="979" y="406"/>
                    <a:pt x="918" y="413"/>
                    <a:pt x="857" y="418"/>
                  </a:cubicBezTo>
                  <a:cubicBezTo>
                    <a:pt x="796" y="423"/>
                    <a:pt x="735" y="425"/>
                    <a:pt x="674" y="424"/>
                  </a:cubicBezTo>
                  <a:cubicBezTo>
                    <a:pt x="613" y="424"/>
                    <a:pt x="552" y="421"/>
                    <a:pt x="491" y="415"/>
                  </a:cubicBezTo>
                  <a:cubicBezTo>
                    <a:pt x="430" y="409"/>
                    <a:pt x="370" y="401"/>
                    <a:pt x="310" y="389"/>
                  </a:cubicBezTo>
                  <a:cubicBezTo>
                    <a:pt x="250" y="376"/>
                    <a:pt x="190" y="360"/>
                    <a:pt x="133" y="336"/>
                  </a:cubicBezTo>
                  <a:cubicBezTo>
                    <a:pt x="105" y="324"/>
                    <a:pt x="77" y="310"/>
                    <a:pt x="51" y="291"/>
                  </a:cubicBezTo>
                  <a:cubicBezTo>
                    <a:pt x="39" y="281"/>
                    <a:pt x="27" y="270"/>
                    <a:pt x="17" y="256"/>
                  </a:cubicBezTo>
                  <a:cubicBezTo>
                    <a:pt x="7" y="242"/>
                    <a:pt x="0" y="225"/>
                    <a:pt x="0" y="206"/>
                  </a:cubicBezTo>
                  <a:cubicBezTo>
                    <a:pt x="0" y="203"/>
                    <a:pt x="0" y="203"/>
                    <a:pt x="0" y="203"/>
                  </a:cubicBezTo>
                  <a:cubicBezTo>
                    <a:pt x="0" y="202"/>
                    <a:pt x="0" y="201"/>
                    <a:pt x="1" y="200"/>
                  </a:cubicBezTo>
                  <a:cubicBezTo>
                    <a:pt x="1" y="197"/>
                    <a:pt x="1" y="195"/>
                    <a:pt x="1" y="193"/>
                  </a:cubicBezTo>
                  <a:cubicBezTo>
                    <a:pt x="2" y="189"/>
                    <a:pt x="4" y="184"/>
                    <a:pt x="5" y="180"/>
                  </a:cubicBezTo>
                  <a:cubicBezTo>
                    <a:pt x="8" y="172"/>
                    <a:pt x="13" y="164"/>
                    <a:pt x="17" y="158"/>
                  </a:cubicBezTo>
                  <a:cubicBezTo>
                    <a:pt x="27" y="144"/>
                    <a:pt x="39" y="133"/>
                    <a:pt x="52" y="123"/>
                  </a:cubicBezTo>
                  <a:cubicBezTo>
                    <a:pt x="78" y="105"/>
                    <a:pt x="106" y="91"/>
                    <a:pt x="134" y="79"/>
                  </a:cubicBezTo>
                  <a:cubicBezTo>
                    <a:pt x="192" y="56"/>
                    <a:pt x="251" y="42"/>
                    <a:pt x="311" y="30"/>
                  </a:cubicBezTo>
                  <a:cubicBezTo>
                    <a:pt x="371" y="19"/>
                    <a:pt x="431" y="11"/>
                    <a:pt x="492" y="7"/>
                  </a:cubicBezTo>
                  <a:cubicBezTo>
                    <a:pt x="553" y="2"/>
                    <a:pt x="613" y="0"/>
                    <a:pt x="674" y="1"/>
                  </a:cubicBezTo>
                  <a:cubicBezTo>
                    <a:pt x="735" y="1"/>
                    <a:pt x="795" y="4"/>
                    <a:pt x="856" y="10"/>
                  </a:cubicBezTo>
                  <a:cubicBezTo>
                    <a:pt x="916" y="15"/>
                    <a:pt x="976" y="24"/>
                    <a:pt x="1036" y="36"/>
                  </a:cubicBezTo>
                  <a:cubicBezTo>
                    <a:pt x="1095" y="48"/>
                    <a:pt x="1154" y="64"/>
                    <a:pt x="1210" y="88"/>
                  </a:cubicBezTo>
                  <a:cubicBezTo>
                    <a:pt x="1238" y="99"/>
                    <a:pt x="1265" y="113"/>
                    <a:pt x="1289" y="132"/>
                  </a:cubicBezTo>
                  <a:cubicBezTo>
                    <a:pt x="1301" y="141"/>
                    <a:pt x="1313" y="152"/>
                    <a:pt x="1321" y="164"/>
                  </a:cubicBezTo>
                  <a:cubicBezTo>
                    <a:pt x="1330" y="176"/>
                    <a:pt x="1336" y="191"/>
                    <a:pt x="1336" y="206"/>
                  </a:cubicBezTo>
                  <a:lnTo>
                    <a:pt x="1360" y="207"/>
                  </a:lnTo>
                  <a:close/>
                  <a:moveTo>
                    <a:pt x="1336" y="206"/>
                  </a:moveTo>
                  <a:cubicBezTo>
                    <a:pt x="1336" y="191"/>
                    <a:pt x="1330" y="177"/>
                    <a:pt x="1321" y="164"/>
                  </a:cubicBezTo>
                  <a:cubicBezTo>
                    <a:pt x="1312" y="152"/>
                    <a:pt x="1301" y="142"/>
                    <a:pt x="1288" y="133"/>
                  </a:cubicBezTo>
                  <a:cubicBezTo>
                    <a:pt x="1264" y="115"/>
                    <a:pt x="1237" y="102"/>
                    <a:pt x="1209" y="90"/>
                  </a:cubicBezTo>
                  <a:cubicBezTo>
                    <a:pt x="1153" y="68"/>
                    <a:pt x="1094" y="53"/>
                    <a:pt x="1035" y="42"/>
                  </a:cubicBezTo>
                  <a:cubicBezTo>
                    <a:pt x="975" y="31"/>
                    <a:pt x="915" y="23"/>
                    <a:pt x="855" y="19"/>
                  </a:cubicBezTo>
                  <a:cubicBezTo>
                    <a:pt x="795" y="14"/>
                    <a:pt x="734" y="12"/>
                    <a:pt x="674" y="13"/>
                  </a:cubicBezTo>
                  <a:cubicBezTo>
                    <a:pt x="614" y="13"/>
                    <a:pt x="553" y="16"/>
                    <a:pt x="493" y="22"/>
                  </a:cubicBezTo>
                  <a:cubicBezTo>
                    <a:pt x="433" y="27"/>
                    <a:pt x="373" y="36"/>
                    <a:pt x="315" y="48"/>
                  </a:cubicBezTo>
                  <a:cubicBezTo>
                    <a:pt x="256" y="60"/>
                    <a:pt x="197" y="76"/>
                    <a:pt x="143" y="99"/>
                  </a:cubicBezTo>
                  <a:cubicBezTo>
                    <a:pt x="115" y="110"/>
                    <a:pt x="89" y="124"/>
                    <a:pt x="66" y="141"/>
                  </a:cubicBezTo>
                  <a:cubicBezTo>
                    <a:pt x="54" y="150"/>
                    <a:pt x="44" y="160"/>
                    <a:pt x="36" y="171"/>
                  </a:cubicBezTo>
                  <a:cubicBezTo>
                    <a:pt x="33" y="176"/>
                    <a:pt x="29" y="182"/>
                    <a:pt x="27" y="188"/>
                  </a:cubicBezTo>
                  <a:cubicBezTo>
                    <a:pt x="26" y="191"/>
                    <a:pt x="25" y="194"/>
                    <a:pt x="25" y="197"/>
                  </a:cubicBezTo>
                  <a:cubicBezTo>
                    <a:pt x="25" y="199"/>
                    <a:pt x="24" y="200"/>
                    <a:pt x="24" y="202"/>
                  </a:cubicBezTo>
                  <a:cubicBezTo>
                    <a:pt x="24" y="204"/>
                    <a:pt x="24" y="204"/>
                    <a:pt x="24" y="204"/>
                  </a:cubicBezTo>
                  <a:cubicBezTo>
                    <a:pt x="24" y="207"/>
                    <a:pt x="24" y="207"/>
                    <a:pt x="24" y="207"/>
                  </a:cubicBezTo>
                  <a:cubicBezTo>
                    <a:pt x="24" y="209"/>
                    <a:pt x="24" y="209"/>
                    <a:pt x="24" y="209"/>
                  </a:cubicBezTo>
                  <a:cubicBezTo>
                    <a:pt x="24" y="209"/>
                    <a:pt x="24" y="210"/>
                    <a:pt x="24" y="211"/>
                  </a:cubicBezTo>
                  <a:cubicBezTo>
                    <a:pt x="25" y="212"/>
                    <a:pt x="25" y="214"/>
                    <a:pt x="25" y="215"/>
                  </a:cubicBezTo>
                  <a:cubicBezTo>
                    <a:pt x="26" y="219"/>
                    <a:pt x="27" y="221"/>
                    <a:pt x="28" y="224"/>
                  </a:cubicBezTo>
                  <a:cubicBezTo>
                    <a:pt x="30" y="230"/>
                    <a:pt x="33" y="236"/>
                    <a:pt x="37" y="241"/>
                  </a:cubicBezTo>
                  <a:cubicBezTo>
                    <a:pt x="45" y="252"/>
                    <a:pt x="55" y="262"/>
                    <a:pt x="67" y="270"/>
                  </a:cubicBezTo>
                  <a:cubicBezTo>
                    <a:pt x="90" y="287"/>
                    <a:pt x="116" y="300"/>
                    <a:pt x="144" y="311"/>
                  </a:cubicBezTo>
                  <a:cubicBezTo>
                    <a:pt x="199" y="333"/>
                    <a:pt x="257" y="348"/>
                    <a:pt x="316" y="359"/>
                  </a:cubicBezTo>
                  <a:cubicBezTo>
                    <a:pt x="375" y="370"/>
                    <a:pt x="434" y="378"/>
                    <a:pt x="494" y="382"/>
                  </a:cubicBezTo>
                  <a:cubicBezTo>
                    <a:pt x="554" y="387"/>
                    <a:pt x="614" y="389"/>
                    <a:pt x="674" y="388"/>
                  </a:cubicBezTo>
                  <a:cubicBezTo>
                    <a:pt x="734" y="388"/>
                    <a:pt x="794" y="385"/>
                    <a:pt x="854" y="379"/>
                  </a:cubicBezTo>
                  <a:cubicBezTo>
                    <a:pt x="913" y="374"/>
                    <a:pt x="973" y="365"/>
                    <a:pt x="1031" y="353"/>
                  </a:cubicBezTo>
                  <a:cubicBezTo>
                    <a:pt x="1089" y="341"/>
                    <a:pt x="1147" y="326"/>
                    <a:pt x="1201" y="303"/>
                  </a:cubicBezTo>
                  <a:cubicBezTo>
                    <a:pt x="1228" y="292"/>
                    <a:pt x="1253" y="278"/>
                    <a:pt x="1275" y="262"/>
                  </a:cubicBezTo>
                  <a:cubicBezTo>
                    <a:pt x="1286" y="254"/>
                    <a:pt x="1295" y="244"/>
                    <a:pt x="1302" y="235"/>
                  </a:cubicBezTo>
                  <a:cubicBezTo>
                    <a:pt x="1305" y="230"/>
                    <a:pt x="1308" y="225"/>
                    <a:pt x="1309" y="220"/>
                  </a:cubicBezTo>
                  <a:cubicBezTo>
                    <a:pt x="1310" y="218"/>
                    <a:pt x="1311" y="216"/>
                    <a:pt x="1311" y="213"/>
                  </a:cubicBezTo>
                  <a:cubicBezTo>
                    <a:pt x="1311" y="212"/>
                    <a:pt x="1312" y="211"/>
                    <a:pt x="1312" y="210"/>
                  </a:cubicBezTo>
                  <a:cubicBezTo>
                    <a:pt x="1312" y="209"/>
                    <a:pt x="1312" y="209"/>
                    <a:pt x="1312" y="209"/>
                  </a:cubicBezTo>
                  <a:cubicBezTo>
                    <a:pt x="1312" y="206"/>
                    <a:pt x="1312" y="206"/>
                    <a:pt x="1312" y="206"/>
                  </a:cubicBezTo>
                  <a:lnTo>
                    <a:pt x="1336" y="206"/>
                  </a:lnTo>
                  <a:close/>
                </a:path>
              </a:pathLst>
            </a:custGeom>
            <a:grpFill/>
            <a:ln>
              <a:noFill/>
            </a:ln>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grpSp>
          <p:nvGrpSpPr>
            <p:cNvPr id="33" name="Group 32"/>
            <p:cNvGrpSpPr/>
            <p:nvPr/>
          </p:nvGrpSpPr>
          <p:grpSpPr>
            <a:xfrm>
              <a:off x="9517014" y="165423"/>
              <a:ext cx="142245" cy="397333"/>
              <a:chOff x="9517014" y="165423"/>
              <a:chExt cx="142245" cy="397333"/>
            </a:xfrm>
            <a:grpFill/>
          </p:grpSpPr>
          <p:sp>
            <p:nvSpPr>
              <p:cNvPr id="43" name="Freeform 745"/>
              <p:cNvSpPr>
                <a:spLocks/>
              </p:cNvSpPr>
              <p:nvPr/>
            </p:nvSpPr>
            <p:spPr bwMode="auto">
              <a:xfrm>
                <a:off x="9517014" y="273497"/>
                <a:ext cx="142245" cy="289259"/>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sp>
            <p:nvSpPr>
              <p:cNvPr id="44" name="Oval 746"/>
              <p:cNvSpPr>
                <a:spLocks noChangeArrowheads="1"/>
              </p:cNvSpPr>
              <p:nvPr/>
            </p:nvSpPr>
            <p:spPr bwMode="auto">
              <a:xfrm>
                <a:off x="9544827" y="165423"/>
                <a:ext cx="86619" cy="858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grpSp>
        <p:grpSp>
          <p:nvGrpSpPr>
            <p:cNvPr id="34" name="Group 33"/>
            <p:cNvGrpSpPr>
              <a:grpSpLocks noChangeAspect="1"/>
            </p:cNvGrpSpPr>
            <p:nvPr/>
          </p:nvGrpSpPr>
          <p:grpSpPr>
            <a:xfrm>
              <a:off x="10107769" y="147839"/>
              <a:ext cx="142245" cy="397333"/>
              <a:chOff x="7882374" y="1979957"/>
              <a:chExt cx="262996" cy="734626"/>
            </a:xfrm>
            <a:grpFill/>
          </p:grpSpPr>
          <p:sp>
            <p:nvSpPr>
              <p:cNvPr id="41" name="Freeform 745"/>
              <p:cNvSpPr>
                <a:spLocks/>
              </p:cNvSpPr>
              <p:nvPr/>
            </p:nvSpPr>
            <p:spPr bwMode="auto">
              <a:xfrm>
                <a:off x="7882374" y="2179775"/>
                <a:ext cx="262996" cy="53480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sp>
            <p:nvSpPr>
              <p:cNvPr id="42" name="Oval 746"/>
              <p:cNvSpPr>
                <a:spLocks noChangeArrowheads="1"/>
              </p:cNvSpPr>
              <p:nvPr/>
            </p:nvSpPr>
            <p:spPr bwMode="auto">
              <a:xfrm>
                <a:off x="7933798" y="1979957"/>
                <a:ext cx="160149" cy="1586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grpSp>
        <p:grpSp>
          <p:nvGrpSpPr>
            <p:cNvPr id="35" name="Group 34"/>
            <p:cNvGrpSpPr>
              <a:grpSpLocks noChangeAspect="1"/>
            </p:cNvGrpSpPr>
            <p:nvPr/>
          </p:nvGrpSpPr>
          <p:grpSpPr>
            <a:xfrm>
              <a:off x="9824275" y="574024"/>
              <a:ext cx="153624" cy="429120"/>
              <a:chOff x="7882374" y="1979957"/>
              <a:chExt cx="262996" cy="734626"/>
            </a:xfrm>
            <a:grpFill/>
          </p:grpSpPr>
          <p:sp>
            <p:nvSpPr>
              <p:cNvPr id="39" name="Freeform 745"/>
              <p:cNvSpPr>
                <a:spLocks/>
              </p:cNvSpPr>
              <p:nvPr/>
            </p:nvSpPr>
            <p:spPr bwMode="auto">
              <a:xfrm>
                <a:off x="7882374" y="2179775"/>
                <a:ext cx="262996" cy="53480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sp>
            <p:nvSpPr>
              <p:cNvPr id="40" name="Oval 746"/>
              <p:cNvSpPr>
                <a:spLocks noChangeArrowheads="1"/>
              </p:cNvSpPr>
              <p:nvPr/>
            </p:nvSpPr>
            <p:spPr bwMode="auto">
              <a:xfrm>
                <a:off x="7933798" y="1979957"/>
                <a:ext cx="160149" cy="1586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grpSp>
        <p:grpSp>
          <p:nvGrpSpPr>
            <p:cNvPr id="36" name="Group 35"/>
            <p:cNvGrpSpPr>
              <a:grpSpLocks noChangeAspect="1"/>
            </p:cNvGrpSpPr>
            <p:nvPr/>
          </p:nvGrpSpPr>
          <p:grpSpPr>
            <a:xfrm>
              <a:off x="10379862" y="538855"/>
              <a:ext cx="153624" cy="442147"/>
              <a:chOff x="7882374" y="1979957"/>
              <a:chExt cx="262996" cy="734626"/>
            </a:xfrm>
            <a:grpFill/>
          </p:grpSpPr>
          <p:sp>
            <p:nvSpPr>
              <p:cNvPr id="37" name="Freeform 745"/>
              <p:cNvSpPr>
                <a:spLocks/>
              </p:cNvSpPr>
              <p:nvPr/>
            </p:nvSpPr>
            <p:spPr bwMode="auto">
              <a:xfrm>
                <a:off x="7882374" y="2179775"/>
                <a:ext cx="262996" cy="53480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sp>
            <p:nvSpPr>
              <p:cNvPr id="38" name="Oval 746"/>
              <p:cNvSpPr>
                <a:spLocks noChangeArrowheads="1"/>
              </p:cNvSpPr>
              <p:nvPr/>
            </p:nvSpPr>
            <p:spPr bwMode="auto">
              <a:xfrm>
                <a:off x="7933798" y="1979957"/>
                <a:ext cx="160149" cy="1586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grpSp>
      </p:grpSp>
      <p:sp>
        <p:nvSpPr>
          <p:cNvPr id="55" name="Freeform 54"/>
          <p:cNvSpPr/>
          <p:nvPr/>
        </p:nvSpPr>
        <p:spPr>
          <a:xfrm>
            <a:off x="8968642" y="2200233"/>
            <a:ext cx="1990120" cy="1746636"/>
          </a:xfrm>
          <a:custGeom>
            <a:avLst/>
            <a:gdLst>
              <a:gd name="connsiteX0" fmla="*/ 0 w 2059359"/>
              <a:gd name="connsiteY0" fmla="*/ 0 h 3541235"/>
              <a:gd name="connsiteX1" fmla="*/ 2059359 w 2059359"/>
              <a:gd name="connsiteY1" fmla="*/ 0 h 3541235"/>
              <a:gd name="connsiteX2" fmla="*/ 2059359 w 2059359"/>
              <a:gd name="connsiteY2" fmla="*/ 3541235 h 3541235"/>
              <a:gd name="connsiteX3" fmla="*/ 0 w 2059359"/>
              <a:gd name="connsiteY3" fmla="*/ 3541235 h 3541235"/>
              <a:gd name="connsiteX4" fmla="*/ 0 w 2059359"/>
              <a:gd name="connsiteY4" fmla="*/ 0 h 354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3541235">
                <a:moveTo>
                  <a:pt x="0" y="0"/>
                </a:moveTo>
                <a:lnTo>
                  <a:pt x="2059359" y="0"/>
                </a:lnTo>
                <a:lnTo>
                  <a:pt x="2059359" y="3541235"/>
                </a:lnTo>
                <a:lnTo>
                  <a:pt x="0" y="3541235"/>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OneDrive</a:t>
            </a:r>
          </a:p>
        </p:txBody>
      </p:sp>
      <p:sp>
        <p:nvSpPr>
          <p:cNvPr id="56" name="Freeform 6"/>
          <p:cNvSpPr>
            <a:spLocks noChangeAspect="1" noEditPoints="1"/>
          </p:cNvSpPr>
          <p:nvPr/>
        </p:nvSpPr>
        <p:spPr bwMode="black">
          <a:xfrm>
            <a:off x="9503243" y="2656695"/>
            <a:ext cx="920917" cy="1178521"/>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chemeClr val="bg1"/>
          </a:solidFill>
          <a:ln w="7" cap="flat">
            <a:noFill/>
            <a:prstDash val="solid"/>
            <a:miter lim="800000"/>
            <a:headEnd/>
            <a:tailEnd/>
          </a:ln>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sp>
        <p:nvSpPr>
          <p:cNvPr id="57" name="Freeform 56"/>
          <p:cNvSpPr/>
          <p:nvPr/>
        </p:nvSpPr>
        <p:spPr>
          <a:xfrm>
            <a:off x="5889476" y="3964893"/>
            <a:ext cx="2596284" cy="2461922"/>
          </a:xfrm>
          <a:custGeom>
            <a:avLst/>
            <a:gdLst>
              <a:gd name="connsiteX0" fmla="*/ 0 w 2059359"/>
              <a:gd name="connsiteY0" fmla="*/ 0 h 3541235"/>
              <a:gd name="connsiteX1" fmla="*/ 2059359 w 2059359"/>
              <a:gd name="connsiteY1" fmla="*/ 0 h 3541235"/>
              <a:gd name="connsiteX2" fmla="*/ 2059359 w 2059359"/>
              <a:gd name="connsiteY2" fmla="*/ 3541235 h 3541235"/>
              <a:gd name="connsiteX3" fmla="*/ 0 w 2059359"/>
              <a:gd name="connsiteY3" fmla="*/ 3541235 h 3541235"/>
              <a:gd name="connsiteX4" fmla="*/ 0 w 2059359"/>
              <a:gd name="connsiteY4" fmla="*/ 0 h 354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3541235">
                <a:moveTo>
                  <a:pt x="0" y="0"/>
                </a:moveTo>
                <a:lnTo>
                  <a:pt x="2059359" y="0"/>
                </a:lnTo>
                <a:lnTo>
                  <a:pt x="2059359" y="3541235"/>
                </a:lnTo>
                <a:lnTo>
                  <a:pt x="0" y="3541235"/>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Client API</a:t>
            </a:r>
          </a:p>
        </p:txBody>
      </p:sp>
      <p:sp>
        <p:nvSpPr>
          <p:cNvPr id="60" name="Rectangle 59"/>
          <p:cNvSpPr/>
          <p:nvPr/>
        </p:nvSpPr>
        <p:spPr>
          <a:xfrm>
            <a:off x="5960181" y="5756633"/>
            <a:ext cx="1215292" cy="636844"/>
          </a:xfrm>
          <a:prstGeom prst="rect">
            <a:avLst/>
          </a:prstGeom>
          <a:solidFill>
            <a:schemeClr val="accent1"/>
          </a:solidFill>
          <a:ln w="10795" cap="flat" cmpd="sng" algn="ctr">
            <a:noFill/>
            <a:prstDash val="solid"/>
          </a:ln>
          <a:effectLst/>
        </p:spPr>
        <p:txBody>
          <a:bodyPr lIns="124298" tIns="62149" rIns="124298" bIns="62149" rtlCol="0" anchor="t" anchorCtr="0"/>
          <a:lstStyle/>
          <a:p>
            <a:pPr defTabSz="913912"/>
            <a:r>
              <a:rPr lang="en-US" sz="1599" dirty="0">
                <a:gradFill>
                  <a:gsLst>
                    <a:gs pos="0">
                      <a:schemeClr val="bg1"/>
                    </a:gs>
                    <a:gs pos="53000">
                      <a:schemeClr val="bg1"/>
                    </a:gs>
                  </a:gsLst>
                  <a:lin ang="5400000" scaled="0"/>
                </a:gradFill>
                <a:ea typeface="Segoe UI" pitchFamily="34" charset="0"/>
                <a:cs typeface="Segoe UI" pitchFamily="34" charset="0"/>
              </a:rPr>
              <a:t>Search</a:t>
            </a:r>
          </a:p>
        </p:txBody>
      </p:sp>
      <p:sp>
        <p:nvSpPr>
          <p:cNvPr id="65" name="Rectangle 64"/>
          <p:cNvSpPr/>
          <p:nvPr/>
        </p:nvSpPr>
        <p:spPr>
          <a:xfrm>
            <a:off x="5961405" y="4426088"/>
            <a:ext cx="1215292" cy="636844"/>
          </a:xfrm>
          <a:prstGeom prst="rect">
            <a:avLst/>
          </a:prstGeom>
          <a:solidFill>
            <a:schemeClr val="accent1"/>
          </a:solidFill>
          <a:ln w="10795" cap="flat" cmpd="sng" algn="ctr">
            <a:noFill/>
            <a:prstDash val="solid"/>
          </a:ln>
          <a:effectLst/>
        </p:spPr>
        <p:txBody>
          <a:bodyPr lIns="124298" tIns="62149" rIns="124298" bIns="62149" rtlCol="0" anchor="t" anchorCtr="0"/>
          <a:lstStyle/>
          <a:p>
            <a:pPr defTabSz="913912">
              <a:defRPr/>
            </a:pPr>
            <a:r>
              <a:rPr lang="en-US" sz="1599" dirty="0">
                <a:gradFill>
                  <a:gsLst>
                    <a:gs pos="0">
                      <a:schemeClr val="bg1"/>
                    </a:gs>
                    <a:gs pos="53000">
                      <a:schemeClr val="bg1"/>
                    </a:gs>
                  </a:gsLst>
                  <a:lin ang="5400000" scaled="0"/>
                </a:gradFill>
                <a:ea typeface="Segoe UI" pitchFamily="34" charset="0"/>
                <a:cs typeface="Segoe UI" pitchFamily="34" charset="0"/>
              </a:rPr>
              <a:t>Sites, Lists and Libs</a:t>
            </a:r>
          </a:p>
        </p:txBody>
      </p:sp>
      <p:sp>
        <p:nvSpPr>
          <p:cNvPr id="68" name="Rectangle 67"/>
          <p:cNvSpPr/>
          <p:nvPr/>
        </p:nvSpPr>
        <p:spPr>
          <a:xfrm>
            <a:off x="7224878" y="4426088"/>
            <a:ext cx="1215292" cy="636844"/>
          </a:xfrm>
          <a:prstGeom prst="rect">
            <a:avLst/>
          </a:prstGeom>
          <a:solidFill>
            <a:schemeClr val="accent1"/>
          </a:solidFill>
          <a:ln w="10795" cap="flat" cmpd="sng" algn="ctr">
            <a:noFill/>
            <a:prstDash val="solid"/>
          </a:ln>
          <a:effectLst/>
        </p:spPr>
        <p:txBody>
          <a:bodyPr lIns="124298" tIns="62149" rIns="124298" bIns="62149" rtlCol="0" anchor="t" anchorCtr="0"/>
          <a:lstStyle/>
          <a:p>
            <a:pPr defTabSz="913912"/>
            <a:r>
              <a:rPr lang="en-US" sz="1599" dirty="0">
                <a:gradFill>
                  <a:gsLst>
                    <a:gs pos="0">
                      <a:schemeClr val="bg1"/>
                    </a:gs>
                    <a:gs pos="53000">
                      <a:schemeClr val="bg1"/>
                    </a:gs>
                  </a:gsLst>
                  <a:lin ang="5400000" scaled="0"/>
                </a:gradFill>
                <a:ea typeface="Segoe UI" pitchFamily="34" charset="0"/>
                <a:cs typeface="Segoe UI" pitchFamily="34" charset="0"/>
              </a:rPr>
              <a:t>Taxonomy</a:t>
            </a:r>
          </a:p>
        </p:txBody>
      </p:sp>
      <p:sp>
        <p:nvSpPr>
          <p:cNvPr id="71" name="Rectangle 70"/>
          <p:cNvSpPr/>
          <p:nvPr/>
        </p:nvSpPr>
        <p:spPr>
          <a:xfrm>
            <a:off x="7220475" y="5089493"/>
            <a:ext cx="1215292" cy="636844"/>
          </a:xfrm>
          <a:prstGeom prst="rect">
            <a:avLst/>
          </a:prstGeom>
          <a:solidFill>
            <a:schemeClr val="accent1"/>
          </a:solidFill>
          <a:ln w="10795" cap="flat" cmpd="sng" algn="ctr">
            <a:noFill/>
            <a:prstDash val="solid"/>
          </a:ln>
          <a:effectLst/>
        </p:spPr>
        <p:txBody>
          <a:bodyPr lIns="124298" tIns="62149" rIns="124298" bIns="62149" rtlCol="0" anchor="t" anchorCtr="0"/>
          <a:lstStyle/>
          <a:p>
            <a:pPr defTabSz="913912"/>
            <a:r>
              <a:rPr lang="en-US" sz="1599" dirty="0">
                <a:gradFill>
                  <a:gsLst>
                    <a:gs pos="0">
                      <a:schemeClr val="bg1"/>
                    </a:gs>
                    <a:gs pos="53000">
                      <a:schemeClr val="bg1"/>
                    </a:gs>
                  </a:gsLst>
                  <a:lin ang="5400000" scaled="0"/>
                </a:gradFill>
                <a:ea typeface="Segoe UI" pitchFamily="34" charset="0"/>
                <a:cs typeface="Segoe UI" pitchFamily="34" charset="0"/>
              </a:rPr>
              <a:t>BCS</a:t>
            </a:r>
          </a:p>
        </p:txBody>
      </p:sp>
      <p:grpSp>
        <p:nvGrpSpPr>
          <p:cNvPr id="73" name="Group 72"/>
          <p:cNvGrpSpPr/>
          <p:nvPr/>
        </p:nvGrpSpPr>
        <p:grpSpPr>
          <a:xfrm>
            <a:off x="5953046" y="5091360"/>
            <a:ext cx="1215292" cy="636844"/>
            <a:chOff x="2278993" y="1212341"/>
            <a:chExt cx="1920240" cy="1005851"/>
          </a:xfrm>
        </p:grpSpPr>
        <p:sp>
          <p:nvSpPr>
            <p:cNvPr id="74" name="Rectangle 73"/>
            <p:cNvSpPr/>
            <p:nvPr/>
          </p:nvSpPr>
          <p:spPr>
            <a:xfrm>
              <a:off x="2278993" y="1212341"/>
              <a:ext cx="1920240" cy="1005851"/>
            </a:xfrm>
            <a:prstGeom prst="rect">
              <a:avLst/>
            </a:prstGeom>
            <a:solidFill>
              <a:schemeClr val="accent1"/>
            </a:solidFill>
            <a:ln w="10795" cap="flat" cmpd="sng" algn="ctr">
              <a:noFill/>
              <a:prstDash val="solid"/>
            </a:ln>
            <a:effectLst/>
          </p:spPr>
          <p:txBody>
            <a:bodyPr lIns="124298" tIns="62149" rIns="124298" bIns="62149" rtlCol="0" anchor="t" anchorCtr="0"/>
            <a:lstStyle/>
            <a:p>
              <a:pPr defTabSz="913912"/>
              <a:r>
                <a:rPr lang="en-US" sz="1599" dirty="0">
                  <a:gradFill>
                    <a:gsLst>
                      <a:gs pos="0">
                        <a:schemeClr val="bg1"/>
                      </a:gs>
                      <a:gs pos="53000">
                        <a:schemeClr val="bg1"/>
                      </a:gs>
                    </a:gsLst>
                    <a:lin ang="5400000" scaled="0"/>
                  </a:gradFill>
                  <a:ea typeface="Segoe UI" pitchFamily="34" charset="0"/>
                  <a:cs typeface="Segoe UI" pitchFamily="34" charset="0"/>
                </a:rPr>
                <a:t>Workflow</a:t>
              </a:r>
            </a:p>
          </p:txBody>
        </p:sp>
        <p:grpSp>
          <p:nvGrpSpPr>
            <p:cNvPr id="75" name="Group 74"/>
            <p:cNvGrpSpPr/>
            <p:nvPr/>
          </p:nvGrpSpPr>
          <p:grpSpPr bwMode="black">
            <a:xfrm>
              <a:off x="3152237" y="1535182"/>
              <a:ext cx="167781" cy="350062"/>
              <a:chOff x="3525838" y="989012"/>
              <a:chExt cx="401638" cy="838201"/>
            </a:xfrm>
          </p:grpSpPr>
          <p:sp>
            <p:nvSpPr>
              <p:cNvPr id="77"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6630" rIns="93260" bIns="46630" numCol="1" anchor="t" anchorCtr="0" compatLnSpc="1">
                <a:prstTxWarp prst="textNoShape">
                  <a:avLst/>
                </a:prstTxWarp>
              </a:bodyPr>
              <a:lstStyle/>
              <a:p>
                <a:pPr algn="ctr" defTabSz="914095"/>
                <a:endParaRPr lang="en-US" sz="1599">
                  <a:gradFill>
                    <a:gsLst>
                      <a:gs pos="0">
                        <a:srgbClr val="FFFFFF"/>
                      </a:gs>
                      <a:gs pos="100000">
                        <a:srgbClr val="FFFFFF"/>
                      </a:gs>
                    </a:gsLst>
                    <a:lin ang="5400000" scaled="0"/>
                  </a:gradFill>
                </a:endParaRPr>
              </a:p>
            </p:txBody>
          </p:sp>
          <p:sp>
            <p:nvSpPr>
              <p:cNvPr id="78"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6630" rIns="93260" bIns="46630" numCol="1" anchor="t" anchorCtr="0" compatLnSpc="1">
                <a:prstTxWarp prst="textNoShape">
                  <a:avLst/>
                </a:prstTxWarp>
              </a:bodyPr>
              <a:lstStyle/>
              <a:p>
                <a:pPr algn="ctr" defTabSz="914095"/>
                <a:endParaRPr lang="en-US" sz="1599">
                  <a:gradFill>
                    <a:gsLst>
                      <a:gs pos="0">
                        <a:srgbClr val="FFFFFF"/>
                      </a:gs>
                      <a:gs pos="100000">
                        <a:srgbClr val="FFFFFF"/>
                      </a:gs>
                    </a:gsLst>
                    <a:lin ang="5400000" scaled="0"/>
                  </a:gradFill>
                </a:endParaRPr>
              </a:p>
            </p:txBody>
          </p:sp>
        </p:grpSp>
      </p:grpSp>
      <p:sp>
        <p:nvSpPr>
          <p:cNvPr id="80" name="Rectangle 79"/>
          <p:cNvSpPr/>
          <p:nvPr/>
        </p:nvSpPr>
        <p:spPr>
          <a:xfrm>
            <a:off x="7212650" y="5761502"/>
            <a:ext cx="1223117" cy="631975"/>
          </a:xfrm>
          <a:prstGeom prst="rect">
            <a:avLst/>
          </a:prstGeom>
          <a:solidFill>
            <a:schemeClr val="accent1"/>
          </a:solidFill>
          <a:ln w="10795" cap="flat" cmpd="sng" algn="ctr">
            <a:noFill/>
            <a:prstDash val="solid"/>
          </a:ln>
          <a:effectLst/>
        </p:spPr>
        <p:txBody>
          <a:bodyPr lIns="121837" tIns="60918" rIns="121837" bIns="60918" rtlCol="0" anchor="t" anchorCtr="0"/>
          <a:lstStyle/>
          <a:p>
            <a:pPr defTabSz="913912"/>
            <a:r>
              <a:rPr lang="en-US" sz="3264" dirty="0">
                <a:gradFill>
                  <a:gsLst>
                    <a:gs pos="0">
                      <a:schemeClr val="bg1"/>
                    </a:gs>
                    <a:gs pos="53000">
                      <a:schemeClr val="bg1"/>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83893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20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800" fill="hold"/>
                                        <p:tgtEl>
                                          <p:spTgt spid="50"/>
                                        </p:tgtEl>
                                        <p:attrNameLst>
                                          <p:attrName>ppt_x</p:attrName>
                                        </p:attrNameLst>
                                      </p:cBhvr>
                                      <p:tavLst>
                                        <p:tav tm="0">
                                          <p:val>
                                            <p:strVal val="#ppt_x"/>
                                          </p:val>
                                        </p:tav>
                                        <p:tav tm="100000">
                                          <p:val>
                                            <p:strVal val="#ppt_x"/>
                                          </p:val>
                                        </p:tav>
                                      </p:tavLst>
                                    </p:anim>
                                    <p:anim calcmode="lin" valueType="num">
                                      <p:cBhvr additive="base">
                                        <p:cTn id="8" dur="800" fill="hold"/>
                                        <p:tgtEl>
                                          <p:spTgt spid="50"/>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700"/>
                                  </p:stCondLst>
                                  <p:childTnLst>
                                    <p:set>
                                      <p:cBhvr>
                                        <p:cTn id="10" dur="1" fill="hold">
                                          <p:stCondLst>
                                            <p:cond delay="0"/>
                                          </p:stCondLst>
                                        </p:cTn>
                                        <p:tgtEl>
                                          <p:spTgt spid="73"/>
                                        </p:tgtEl>
                                        <p:attrNameLst>
                                          <p:attrName>style.visibility</p:attrName>
                                        </p:attrNameLst>
                                      </p:cBhvr>
                                      <p:to>
                                        <p:strVal val="visible"/>
                                      </p:to>
                                    </p:set>
                                    <p:animEffect transition="in" filter="fade">
                                      <p:cBhvr>
                                        <p:cTn id="11" dur="200"/>
                                        <p:tgtEl>
                                          <p:spTgt spid="73"/>
                                        </p:tgtEl>
                                      </p:cBhvr>
                                    </p:animEffect>
                                  </p:childTnLst>
                                </p:cTn>
                              </p:par>
                              <p:par>
                                <p:cTn id="12" presetID="63" presetClass="path" presetSubtype="0" decel="100000" fill="hold" nodeType="withEffect">
                                  <p:stCondLst>
                                    <p:cond delay="700"/>
                                  </p:stCondLst>
                                  <p:childTnLst>
                                    <p:animMotion origin="layout" path="M -0.02412 4.2079E-6 L -2.20832E-6 4.2079E-6 " pathEditMode="relative" rAng="0" ptsTypes="AA">
                                      <p:cBhvr>
                                        <p:cTn id="13" dur="200" fill="hold"/>
                                        <p:tgtEl>
                                          <p:spTgt spid="73"/>
                                        </p:tgtEl>
                                        <p:attrNameLst>
                                          <p:attrName>ppt_x</p:attrName>
                                          <p:attrName>ppt_y</p:attrName>
                                        </p:attrNameLst>
                                      </p:cBhvr>
                                      <p:rCtr x="1200" y="0"/>
                                    </p:animMotion>
                                  </p:childTnLst>
                                </p:cTn>
                              </p:par>
                              <p:par>
                                <p:cTn id="14" presetID="6" presetClass="emph" presetSubtype="0" accel="100000" autoRev="1" fill="hold" nodeType="withEffect">
                                  <p:stCondLst>
                                    <p:cond delay="200"/>
                                  </p:stCondLst>
                                  <p:childTnLst>
                                    <p:animScale>
                                      <p:cBhvr>
                                        <p:cTn id="15" dur="400" fill="hold"/>
                                        <p:tgtEl>
                                          <p:spTgt spid="73"/>
                                        </p:tgtEl>
                                      </p:cBhvr>
                                      <p:by x="80000" y="80000"/>
                                    </p:animScale>
                                  </p:childTnLst>
                                </p:cTn>
                              </p:par>
                              <p:par>
                                <p:cTn id="16" presetID="10" presetClass="entr" presetSubtype="0" fill="hold" grpId="0" nodeType="withEffect">
                                  <p:stCondLst>
                                    <p:cond delay="700"/>
                                  </p:stCondLst>
                                  <p:childTnLst>
                                    <p:set>
                                      <p:cBhvr>
                                        <p:cTn id="17" dur="1" fill="hold">
                                          <p:stCondLst>
                                            <p:cond delay="0"/>
                                          </p:stCondLst>
                                        </p:cTn>
                                        <p:tgtEl>
                                          <p:spTgt spid="80"/>
                                        </p:tgtEl>
                                        <p:attrNameLst>
                                          <p:attrName>style.visibility</p:attrName>
                                        </p:attrNameLst>
                                      </p:cBhvr>
                                      <p:to>
                                        <p:strVal val="visible"/>
                                      </p:to>
                                    </p:set>
                                    <p:animEffect transition="in" filter="fade">
                                      <p:cBhvr>
                                        <p:cTn id="18" dur="200"/>
                                        <p:tgtEl>
                                          <p:spTgt spid="80"/>
                                        </p:tgtEl>
                                      </p:cBhvr>
                                    </p:animEffect>
                                  </p:childTnLst>
                                </p:cTn>
                              </p:par>
                              <p:par>
                                <p:cTn id="19" presetID="63" presetClass="path" presetSubtype="0" decel="100000" fill="hold" grpId="1" nodeType="withEffect">
                                  <p:stCondLst>
                                    <p:cond delay="700"/>
                                  </p:stCondLst>
                                  <p:childTnLst>
                                    <p:animMotion origin="layout" path="M -0.02412 4.2079E-6 L -2.20832E-6 4.2079E-6 " pathEditMode="relative" rAng="0" ptsTypes="AA">
                                      <p:cBhvr>
                                        <p:cTn id="20" dur="200" fill="hold"/>
                                        <p:tgtEl>
                                          <p:spTgt spid="80"/>
                                        </p:tgtEl>
                                        <p:attrNameLst>
                                          <p:attrName>ppt_x</p:attrName>
                                          <p:attrName>ppt_y</p:attrName>
                                        </p:attrNameLst>
                                      </p:cBhvr>
                                      <p:rCtr x="1200" y="0"/>
                                    </p:animMotion>
                                  </p:childTnLst>
                                </p:cTn>
                              </p:par>
                              <p:par>
                                <p:cTn id="21" presetID="6" presetClass="emph" presetSubtype="0" accel="100000" autoRev="1" fill="hold" grpId="2" nodeType="withEffect">
                                  <p:stCondLst>
                                    <p:cond delay="200"/>
                                  </p:stCondLst>
                                  <p:childTnLst>
                                    <p:animScale>
                                      <p:cBhvr>
                                        <p:cTn id="22" dur="400" fill="hold"/>
                                        <p:tgtEl>
                                          <p:spTgt spid="80"/>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0" grpId="1" animBg="1"/>
      <p:bldP spid="80"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Office 365 device apps</a:t>
            </a:r>
            <a:endParaRPr lang="en-US" sz="5400" dirty="0"/>
          </a:p>
        </p:txBody>
      </p:sp>
      <p:pic>
        <p:nvPicPr>
          <p:cNvPr id="4" name="Picture 3"/>
          <p:cNvPicPr>
            <a:picLocks noChangeAspect="1"/>
          </p:cNvPicPr>
          <p:nvPr/>
        </p:nvPicPr>
        <p:blipFill rotWithShape="1">
          <a:blip r:embed="rId3"/>
          <a:srcRect l="13975" t="30366" r="63943" b="32367"/>
          <a:stretch/>
        </p:blipFill>
        <p:spPr>
          <a:xfrm>
            <a:off x="470078" y="1655385"/>
            <a:ext cx="4650891" cy="2207632"/>
          </a:xfrm>
          <a:prstGeom prst="rect">
            <a:avLst/>
          </a:prstGeom>
        </p:spPr>
      </p:pic>
      <p:pic>
        <p:nvPicPr>
          <p:cNvPr id="5" name="Picture 4"/>
          <p:cNvPicPr>
            <a:picLocks noChangeAspect="1"/>
          </p:cNvPicPr>
          <p:nvPr/>
        </p:nvPicPr>
        <p:blipFill rotWithShape="1">
          <a:blip r:embed="rId4"/>
          <a:srcRect l="1653" t="18672" r="83780" b="44074"/>
          <a:stretch/>
        </p:blipFill>
        <p:spPr>
          <a:xfrm>
            <a:off x="5261719" y="1655386"/>
            <a:ext cx="3069270" cy="2207632"/>
          </a:xfrm>
          <a:prstGeom prst="rect">
            <a:avLst/>
          </a:prstGeom>
        </p:spPr>
      </p:pic>
      <p:pic>
        <p:nvPicPr>
          <p:cNvPr id="6" name="Picture 5"/>
          <p:cNvPicPr>
            <a:picLocks noChangeAspect="1"/>
          </p:cNvPicPr>
          <p:nvPr/>
        </p:nvPicPr>
        <p:blipFill rotWithShape="1">
          <a:blip r:embed="rId5"/>
          <a:srcRect l="16562" t="30741" r="66771" b="40874"/>
          <a:stretch/>
        </p:blipFill>
        <p:spPr>
          <a:xfrm>
            <a:off x="5261719" y="4029227"/>
            <a:ext cx="5174424" cy="2478470"/>
          </a:xfrm>
          <a:prstGeom prst="rect">
            <a:avLst/>
          </a:prstGeom>
          <a:ln w="9525" cap="sq">
            <a:solidFill>
              <a:schemeClr val="bg1">
                <a:lumMod val="85000"/>
              </a:schemeClr>
            </a:solidFill>
            <a:prstDash val="solid"/>
            <a:miter lim="800000"/>
          </a:ln>
          <a:effectLst/>
        </p:spPr>
      </p:pic>
      <p:pic>
        <p:nvPicPr>
          <p:cNvPr id="8" name="Picture 7"/>
          <p:cNvPicPr>
            <a:picLocks noChangeAspect="1"/>
          </p:cNvPicPr>
          <p:nvPr/>
        </p:nvPicPr>
        <p:blipFill>
          <a:blip r:embed="rId6"/>
          <a:stretch>
            <a:fillRect/>
          </a:stretch>
        </p:blipFill>
        <p:spPr>
          <a:xfrm>
            <a:off x="475828" y="4029227"/>
            <a:ext cx="4630634" cy="2471830"/>
          </a:xfrm>
          <a:prstGeom prst="rect">
            <a:avLst/>
          </a:prstGeom>
        </p:spPr>
      </p:pic>
    </p:spTree>
    <p:extLst>
      <p:ext uri="{BB962C8B-B14F-4D97-AF65-F5344CB8AC3E}">
        <p14:creationId xmlns:p14="http://schemas.microsoft.com/office/powerpoint/2010/main" val="39755769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6830" y="1201539"/>
            <a:ext cx="11875008" cy="2015262"/>
          </a:xfrm>
        </p:spPr>
        <p:txBody>
          <a:bodyPr vert="horz" lIns="146304" tIns="91440" rIns="146304" bIns="91440" rtlCol="0">
            <a:noAutofit/>
          </a:bodyPr>
          <a:lstStyle/>
          <a:p>
            <a:r>
              <a:rPr lang="en-US" sz="3600" dirty="0" smtClean="0"/>
              <a:t>.NET </a:t>
            </a:r>
            <a:r>
              <a:rPr lang="en-US" sz="3600" dirty="0"/>
              <a:t>Windows Store Apps</a:t>
            </a:r>
          </a:p>
          <a:p>
            <a:r>
              <a:rPr lang="en-US" sz="3600" dirty="0"/>
              <a:t>Windows Forms </a:t>
            </a:r>
            <a:r>
              <a:rPr lang="en-US" sz="3600" dirty="0" smtClean="0"/>
              <a:t>Application</a:t>
            </a:r>
            <a:endParaRPr lang="en-US" sz="3600" dirty="0"/>
          </a:p>
          <a:p>
            <a:r>
              <a:rPr lang="en-US" sz="3600" dirty="0"/>
              <a:t>WPF Application</a:t>
            </a:r>
          </a:p>
          <a:p>
            <a:r>
              <a:rPr lang="en-US" sz="3600" dirty="0"/>
              <a:t>ASP.NET MVC Web Application</a:t>
            </a:r>
          </a:p>
          <a:p>
            <a:r>
              <a:rPr lang="en-US" sz="3600" dirty="0"/>
              <a:t>ASP.NET Web Forms Application</a:t>
            </a:r>
          </a:p>
          <a:p>
            <a:r>
              <a:rPr lang="en-US" sz="3600" dirty="0" err="1"/>
              <a:t>Xamarin</a:t>
            </a:r>
            <a:r>
              <a:rPr lang="en-US" sz="3600" dirty="0"/>
              <a:t> Android and iOS Applications</a:t>
            </a:r>
          </a:p>
          <a:p>
            <a:r>
              <a:rPr lang="en-US" sz="3600" dirty="0"/>
              <a:t>Multi-device </a:t>
            </a:r>
            <a:r>
              <a:rPr lang="en-US" sz="3600" dirty="0" smtClean="0"/>
              <a:t>Hybrid Apps (</a:t>
            </a:r>
            <a:r>
              <a:rPr lang="en-US" sz="3600" dirty="0"/>
              <a:t>Cordova)</a:t>
            </a:r>
          </a:p>
          <a:p>
            <a:endParaRPr lang="en-US" sz="3600" dirty="0"/>
          </a:p>
        </p:txBody>
      </p:sp>
      <p:sp>
        <p:nvSpPr>
          <p:cNvPr id="3" name="Title 2"/>
          <p:cNvSpPr>
            <a:spLocks noGrp="1"/>
          </p:cNvSpPr>
          <p:nvPr>
            <p:ph type="title"/>
          </p:nvPr>
        </p:nvSpPr>
        <p:spPr/>
        <p:txBody>
          <a:bodyPr/>
          <a:lstStyle/>
          <a:p>
            <a:r>
              <a:rPr lang="en-US" sz="5400" dirty="0" smtClean="0"/>
              <a:t>Visual Studio project </a:t>
            </a:r>
            <a:r>
              <a:rPr lang="en-US" sz="5400" dirty="0"/>
              <a:t>s</a:t>
            </a:r>
            <a:r>
              <a:rPr lang="en-US" sz="5400" dirty="0" smtClean="0"/>
              <a:t>upport</a:t>
            </a:r>
            <a:endParaRPr lang="en-US" sz="5400" dirty="0"/>
          </a:p>
        </p:txBody>
      </p:sp>
    </p:spTree>
    <p:extLst>
      <p:ext uri="{BB962C8B-B14F-4D97-AF65-F5344CB8AC3E}">
        <p14:creationId xmlns:p14="http://schemas.microsoft.com/office/powerpoint/2010/main" val="3237059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1_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3.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4.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5fad15d0-477e-40da-a20d-40d4ca777cbd">
      <UserInfo>
        <DisplayName>Steve Walker</DisplayName>
        <AccountId>30</AccountId>
        <AccountType/>
      </UserInfo>
      <UserInfo>
        <DisplayName>Alyssa Jones</DisplayName>
        <AccountId>290</AccountId>
        <AccountType/>
      </UserInfo>
      <UserInfo>
        <DisplayName>Chakkaradeep (Chaks) Chinnakonda Chandran</DisplayName>
        <AccountId>285</AccountId>
        <AccountType/>
      </UserInfo>
      <UserInfo>
        <DisplayName>Brian Jones (OFFICE)</DisplayName>
        <AccountId>15</AccountId>
        <AccountType/>
      </UserInfo>
      <UserInfo>
        <DisplayName>Sine Rix</DisplayName>
        <AccountId>305</AccountId>
        <AccountType/>
      </UserInfo>
      <UserInfo>
        <DisplayName>Rob Howard (SHAREPOINT)</DisplayName>
        <AccountId>27</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purl.org/dc/terms/"/>
    <ds:schemaRef ds:uri="5fad15d0-477e-40da-a20d-40d4ca777cbd"/>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3E26BE3D-D44C-4CB8-A2DB-E695B51F89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15334</TotalTime>
  <Words>3260</Words>
  <Application>Microsoft Office PowerPoint</Application>
  <PresentationFormat>Custom</PresentationFormat>
  <Paragraphs>299</Paragraphs>
  <Slides>32</Slides>
  <Notes>21</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32</vt:i4>
      </vt:variant>
    </vt:vector>
  </HeadingPairs>
  <TitlesOfParts>
    <vt:vector size="44" baseType="lpstr">
      <vt:lpstr>Arial</vt:lpstr>
      <vt:lpstr>Calibri</vt:lpstr>
      <vt:lpstr>Consolas</vt:lpstr>
      <vt:lpstr>Courier New</vt:lpstr>
      <vt:lpstr>Segoe UI</vt:lpstr>
      <vt:lpstr>Segoe UI Black</vt:lpstr>
      <vt:lpstr>Segoe UI Light</vt:lpstr>
      <vt:lpstr>Wingdings</vt:lpstr>
      <vt:lpstr>1_5-30055_Office Template 2012 - 16x9 - White Background</vt:lpstr>
      <vt:lpstr>1_TechEd 2014 Dk Blue</vt:lpstr>
      <vt:lpstr>5-30055_Office Template 2012 - 16x9 - White Background</vt:lpstr>
      <vt:lpstr>1_Metro Presentation</vt:lpstr>
      <vt:lpstr>Office Camp</vt:lpstr>
      <vt:lpstr>Course Agenda</vt:lpstr>
      <vt:lpstr>Hooking into Apps for Office</vt:lpstr>
      <vt:lpstr>Agenda </vt:lpstr>
      <vt:lpstr>Intro to the Office 365 APIs</vt:lpstr>
      <vt:lpstr>PowerPoint Presentation</vt:lpstr>
      <vt:lpstr>Office 365 APIs Roadmap</vt:lpstr>
      <vt:lpstr>Office 365 device apps</vt:lpstr>
      <vt:lpstr>Visual Studio project support</vt:lpstr>
      <vt:lpstr>Get the tools</vt:lpstr>
      <vt:lpstr>PowerPoint Presentation</vt:lpstr>
      <vt:lpstr>Office 365 discovery services</vt:lpstr>
      <vt:lpstr>Office 365 Clients</vt:lpstr>
      <vt:lpstr>PowerPoint Presentation</vt:lpstr>
      <vt:lpstr>PowerPoint Presentation</vt:lpstr>
      <vt:lpstr>OAuth and the Office 365 APIs </vt:lpstr>
      <vt:lpstr>OAuth 2.0</vt:lpstr>
      <vt:lpstr>Common consent</vt:lpstr>
      <vt:lpstr>O365 APIS Flow Scenario</vt:lpstr>
      <vt:lpstr>OAuth 2.0 Flow O365 APIs</vt:lpstr>
      <vt:lpstr>OAuth 2.0 Flow O365 APIs</vt:lpstr>
      <vt:lpstr>OAuth 2.0 Flow O365 APIs</vt:lpstr>
      <vt:lpstr>OAuth 2.0 Flow O365 APIs</vt:lpstr>
      <vt:lpstr>OAuth 2.0 Flow O365 APIs</vt:lpstr>
      <vt:lpstr>OAuth 2.0 Flow O365 APIs</vt:lpstr>
      <vt:lpstr>OAuth 2.0 Flow O365 APIs</vt:lpstr>
      <vt:lpstr>OAuth 2.0 Flow O365 APIs</vt:lpstr>
      <vt:lpstr>OAuth 2.0 Flow O365 APIs</vt:lpstr>
      <vt:lpstr>OAuth 2.0 Flow O365 APIs</vt:lpstr>
      <vt:lpstr>PowerPoint Presentation</vt:lpstr>
      <vt:lpstr>Summary </vt:lpstr>
      <vt:lpstr>PowerPoint Presentation</vt:lpstr>
    </vt:vector>
  </TitlesOfParts>
  <Manager>&lt;Speech writer name goes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TechEd 2014</dc:subject>
  <dc:creator>Sanjeevini Mittal</dc:creator>
  <cp:keywords>Office 365;Evolving Workforce</cp:keywords>
  <dc:description>Template: Jordan Cayabyab, Artitudes Design
Formatting: 
Audience Type:</dc:description>
  <cp:lastModifiedBy>Windows User</cp:lastModifiedBy>
  <cp:revision>440</cp:revision>
  <dcterms:created xsi:type="dcterms:W3CDTF">2013-10-21T21:40:33Z</dcterms:created>
  <dcterms:modified xsi:type="dcterms:W3CDTF">2014-08-21T16:37:17Z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0x010100A2E4C90AA7333249A7DBC8CC6F49919B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37;#Office 365|11111111-1111-1111-1111-111111111111;#36;#Evolving Workforce|a6f3b9c1-a92c-4262-a09b-d03ae5f022ab</vt:lpwstr>
  </property>
  <property fmtid="{D5CDD505-2E9C-101B-9397-08002B2CF9AE}" pid="13" name="IsMyDocuments">
    <vt:i4>1</vt:i4>
  </property>
  <property fmtid="{D5CDD505-2E9C-101B-9397-08002B2CF9AE}" pid="14" name="TaxCatchAll">
    <vt:lpwstr>37;#Office 365;#36;#Evolving Workforce</vt:lpwstr>
  </property>
  <property fmtid="{D5CDD505-2E9C-101B-9397-08002B2CF9AE}" pid="15" name="TaxKeywordTaxHTField">
    <vt:lpwstr>Office 365|11111111-1111-1111-1111-111111111111;Evolving Workforce|a6f3b9c1-a92c-4262-a09b-d03ae5f022ab</vt:lpwstr>
  </property>
</Properties>
</file>