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1"/>
  </p:notesMasterIdLst>
  <p:handoutMasterIdLst>
    <p:handoutMasterId r:id="rId32"/>
  </p:handoutMasterIdLst>
  <p:sldIdLst>
    <p:sldId id="778" r:id="rId6"/>
    <p:sldId id="891" r:id="rId7"/>
    <p:sldId id="780" r:id="rId8"/>
    <p:sldId id="788" r:id="rId9"/>
    <p:sldId id="783" r:id="rId10"/>
    <p:sldId id="894" r:id="rId11"/>
    <p:sldId id="896" r:id="rId12"/>
    <p:sldId id="895" r:id="rId13"/>
    <p:sldId id="897" r:id="rId14"/>
    <p:sldId id="898" r:id="rId15"/>
    <p:sldId id="908" r:id="rId16"/>
    <p:sldId id="857" r:id="rId17"/>
    <p:sldId id="901" r:id="rId18"/>
    <p:sldId id="902" r:id="rId19"/>
    <p:sldId id="903" r:id="rId20"/>
    <p:sldId id="904" r:id="rId21"/>
    <p:sldId id="905" r:id="rId22"/>
    <p:sldId id="859" r:id="rId23"/>
    <p:sldId id="906" r:id="rId24"/>
    <p:sldId id="907" r:id="rId25"/>
    <p:sldId id="893" r:id="rId26"/>
    <p:sldId id="910" r:id="rId27"/>
    <p:sldId id="909" r:id="rId28"/>
    <p:sldId id="892" r:id="rId29"/>
    <p:sldId id="654" r:id="rId30"/>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217A"/>
    <a:srgbClr val="EB3C00"/>
    <a:srgbClr val="0072C6"/>
    <a:srgbClr val="2D82FF"/>
    <a:srgbClr val="0088EE"/>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3188" autoAdjust="0"/>
  </p:normalViewPr>
  <p:slideViewPr>
    <p:cSldViewPr snapToGrid="0">
      <p:cViewPr varScale="1">
        <p:scale>
          <a:sx n="67" d="100"/>
          <a:sy n="67" d="100"/>
        </p:scale>
        <p:origin x="1410" y="72"/>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10/24/2014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10/24/2014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office.microsoft.com/en-us/sharepoint-server-help/what-is-onedrive-for-business-HA102822076.aspx#differences"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office.microsoft.com/en-us/sharepoint-server-help/redir/HA104105232.aspx?CTT=5&amp;origin=HA102822076"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discovery service discovers the “</a:t>
            </a:r>
            <a:r>
              <a:rPr lang="en-US" dirty="0" err="1" smtClean="0"/>
              <a:t>MyFiles</a:t>
            </a:r>
            <a:r>
              <a:rPr lang="en-US" dirty="0" smtClean="0"/>
              <a:t>” capability,</a:t>
            </a:r>
            <a:r>
              <a:rPr lang="en-US" baseline="0" dirty="0" smtClean="0"/>
              <a:t> which will always try to access the OneDrive for Business library</a:t>
            </a:r>
            <a:endParaRPr lang="en-US" dirty="0"/>
          </a:p>
        </p:txBody>
      </p:sp>
      <p:sp>
        <p:nvSpPr>
          <p:cNvPr id="4" name="Date Placeholder 3"/>
          <p:cNvSpPr>
            <a:spLocks noGrp="1"/>
          </p:cNvSpPr>
          <p:nvPr>
            <p:ph type="dt" idx="10"/>
          </p:nvPr>
        </p:nvSpPr>
        <p:spPr/>
        <p:txBody>
          <a:bodyPr/>
          <a:lstStyle/>
          <a:p>
            <a:fld id="{23FDFFE0-9E47-4B8C-842E-FA426FE218C8}"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09724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discovery service discovers the SharePoint</a:t>
            </a:r>
            <a:r>
              <a:rPr lang="en-US" baseline="0" dirty="0" smtClean="0"/>
              <a:t> resource</a:t>
            </a:r>
            <a:r>
              <a:rPr lang="en-US" dirty="0" smtClean="0"/>
              <a:t>,</a:t>
            </a:r>
            <a:r>
              <a:rPr lang="en-US" baseline="0" dirty="0" smtClean="0"/>
              <a:t> which we can use to access document libraries</a:t>
            </a:r>
            <a:endParaRPr lang="en-US" dirty="0"/>
          </a:p>
        </p:txBody>
      </p:sp>
      <p:sp>
        <p:nvSpPr>
          <p:cNvPr id="4" name="Date Placeholder 3"/>
          <p:cNvSpPr>
            <a:spLocks noGrp="1"/>
          </p:cNvSpPr>
          <p:nvPr>
            <p:ph type="dt" idx="10"/>
          </p:nvPr>
        </p:nvSpPr>
        <p:spPr/>
        <p:txBody>
          <a:bodyPr/>
          <a:lstStyle/>
          <a:p>
            <a:fld id="{23FDFFE0-9E47-4B8C-842E-FA426FE218C8}"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2097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F6C2A45-62A9-453C-B1A0-E9BD4232256A}"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57398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10/24/2014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3487399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10/24/2014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25</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10/24/2014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Prior to the release of the Office 365 APIs, device apps had to prompt users for credentials for</a:t>
            </a:r>
            <a:r>
              <a:rPr lang="en-US" baseline="0" dirty="0" smtClean="0"/>
              <a:t> the service, and in some cases the location of the resources. </a:t>
            </a:r>
          </a:p>
          <a:p>
            <a:r>
              <a:rPr lang="en-US" baseline="0" dirty="0" smtClean="0"/>
              <a:t>Storing credentials is very risky, and a worst practice.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10/24/2014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484228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Although an Azure AD is included with Office 365, accessing it via the Azure Management Portal requires a “sign-up.” However, there are no charges from Azure for using AD. (Charges will occur if other services are used.)</a:t>
            </a:r>
            <a:endParaRPr lang="en-US" dirty="0"/>
          </a:p>
        </p:txBody>
      </p:sp>
      <p:sp>
        <p:nvSpPr>
          <p:cNvPr id="4" name="Date Placeholder 3"/>
          <p:cNvSpPr>
            <a:spLocks noGrp="1"/>
          </p:cNvSpPr>
          <p:nvPr>
            <p:ph type="dt" idx="10"/>
          </p:nvPr>
        </p:nvSpPr>
        <p:spPr/>
        <p:txBody>
          <a:bodyPr/>
          <a:lstStyle/>
          <a:p>
            <a:fld id="{4883B839-3E2D-461F-9C7C-0ECB651581FB}"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62899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a:t>
            </a:r>
            <a:r>
              <a:rPr lang="en-US" baseline="0" dirty="0" smtClean="0"/>
              <a:t> Office 365 APIs, which leverage the Azure AD </a:t>
            </a:r>
            <a:r>
              <a:rPr lang="en-US" baseline="0" dirty="0" err="1" smtClean="0"/>
              <a:t>Oauth</a:t>
            </a:r>
            <a:r>
              <a:rPr lang="en-US" baseline="0" dirty="0" smtClean="0"/>
              <a:t> service, device apps no longer need to store user credentials.</a:t>
            </a:r>
          </a:p>
          <a:p>
            <a:r>
              <a:rPr lang="en-US" baseline="0" dirty="0" smtClean="0"/>
              <a:t>Azure AD has implemented a “Common Consent” dialog, providing a consistent interface for permission grants.</a:t>
            </a:r>
          </a:p>
          <a:p>
            <a:r>
              <a:rPr lang="en-US" baseline="0" dirty="0" smtClean="0"/>
              <a:t>Typically, </a:t>
            </a:r>
            <a:r>
              <a:rPr lang="en-US" baseline="0" dirty="0" err="1" smtClean="0"/>
              <a:t>OAuth</a:t>
            </a:r>
            <a:r>
              <a:rPr lang="en-US" baseline="0" dirty="0" smtClean="0"/>
              <a:t> is used to access a single resource. Common Consent is unique in that it can provide a token to Exchange Mail/Calendar/Contacts as well as SharePoint lists and files in OneDrive .</a:t>
            </a:r>
            <a:endParaRPr lang="en-US" dirty="0"/>
          </a:p>
        </p:txBody>
      </p:sp>
      <p:sp>
        <p:nvSpPr>
          <p:cNvPr id="4" name="Date Placeholder 3"/>
          <p:cNvSpPr>
            <a:spLocks noGrp="1"/>
          </p:cNvSpPr>
          <p:nvPr>
            <p:ph type="dt" idx="10"/>
          </p:nvPr>
        </p:nvSpPr>
        <p:spPr/>
        <p:txBody>
          <a:bodyPr/>
          <a:lstStyle/>
          <a:p>
            <a:fld id="{0056F32C-2241-48E6-8388-F77F68CEAFB8}"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57838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559E235-6933-4AAE-8A0A-F0BAC5F37D5D}"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03842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F4ED0980-F356-492E-AEE0-341D5AB7B1F8}"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58416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23FDFFE0-9E47-4B8C-842E-FA426FE218C8}"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7836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OneDrive for Business is a personal library intended for storing and organizing your work documents. As an integral part of Office 365 or SharePoint Server 2013, OneDrive for Business lets you work within the context of your organization, with features such as direct access to your organization’s address book.</a:t>
            </a:r>
          </a:p>
          <a:p>
            <a:r>
              <a:rPr lang="en-US" b="1" dirty="0" smtClean="0"/>
              <a:t> Note </a:t>
            </a:r>
            <a:r>
              <a:rPr lang="en-US" dirty="0" smtClean="0"/>
              <a:t>   </a:t>
            </a:r>
            <a:r>
              <a:rPr lang="en-US" dirty="0" smtClean="0">
                <a:hlinkClick r:id="rId3"/>
              </a:rPr>
              <a:t>OneDrive for Business is different from OneDrive</a:t>
            </a:r>
            <a:r>
              <a:rPr lang="en-US" dirty="0" smtClean="0"/>
              <a:t>, which is intended for personal storage separate from your workplace. </a:t>
            </a:r>
            <a:r>
              <a:rPr lang="en-US" dirty="0" smtClean="0">
                <a:hlinkClick r:id="rId4"/>
              </a:rPr>
              <a:t>OneDrive for Business is also different from your team site</a:t>
            </a:r>
            <a:r>
              <a:rPr lang="en-US" dirty="0" smtClean="0"/>
              <a:t>, which is intended for storing team or project-related documents. </a:t>
            </a:r>
          </a:p>
          <a:p>
            <a:endParaRPr lang="en-US" dirty="0"/>
          </a:p>
        </p:txBody>
      </p:sp>
      <p:sp>
        <p:nvSpPr>
          <p:cNvPr id="4" name="Date Placeholder 3"/>
          <p:cNvSpPr>
            <a:spLocks noGrp="1"/>
          </p:cNvSpPr>
          <p:nvPr>
            <p:ph type="dt" idx="10"/>
          </p:nvPr>
        </p:nvSpPr>
        <p:spPr/>
        <p:txBody>
          <a:bodyPr/>
          <a:lstStyle/>
          <a:p>
            <a:fld id="{EF0BC8FF-1410-4CCA-B01C-BFED761700B3}"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662739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7" r:id="rId23"/>
    <p:sldLayoutId id="2147484148" r:id="rId24"/>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a:t>
            </a:r>
            <a:r>
              <a:rPr lang="en-US" sz="6595" dirty="0" smtClean="0"/>
              <a:t>Camp</a:t>
            </a:r>
            <a:endParaRPr lang="en-US" sz="6595" dirty="0"/>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Returns</a:t>
            </a:r>
            <a:r>
              <a:rPr lang="en-US" baseline="0" dirty="0" smtClean="0"/>
              <a:t> a collection of endpoints specific to current user</a:t>
            </a:r>
          </a:p>
          <a:p>
            <a:r>
              <a:rPr lang="en-US" dirty="0" smtClean="0"/>
              <a:t>Intended as the starting point for application</a:t>
            </a:r>
          </a:p>
          <a:p>
            <a:pPr lvl="1"/>
            <a:r>
              <a:rPr lang="en-US" dirty="0" smtClean="0"/>
              <a:t>1. Sign-In</a:t>
            </a:r>
          </a:p>
          <a:p>
            <a:pPr lvl="1"/>
            <a:r>
              <a:rPr lang="en-US" dirty="0" smtClean="0"/>
              <a:t>2. Get authorized</a:t>
            </a:r>
          </a:p>
          <a:p>
            <a:pPr lvl="1"/>
            <a:r>
              <a:rPr lang="en-US" dirty="0" smtClean="0"/>
              <a:t>3. Discover endpoints for resource</a:t>
            </a:r>
          </a:p>
          <a:p>
            <a:pPr lvl="1"/>
            <a:r>
              <a:rPr lang="en-US" dirty="0" smtClean="0"/>
              <a:t>4. Get</a:t>
            </a:r>
            <a:r>
              <a:rPr lang="en-US" baseline="0" dirty="0" smtClean="0"/>
              <a:t> Token</a:t>
            </a:r>
          </a:p>
          <a:p>
            <a:pPr lvl="1"/>
            <a:r>
              <a:rPr lang="en-US" baseline="0" dirty="0" smtClean="0"/>
              <a:t>5. Access resource</a:t>
            </a:r>
          </a:p>
          <a:p>
            <a:pPr lvl="0"/>
            <a:r>
              <a:rPr lang="en-US" dirty="0" smtClean="0"/>
              <a:t>API</a:t>
            </a:r>
            <a:r>
              <a:rPr lang="en-US" baseline="0" dirty="0" smtClean="0"/>
              <a:t> Libraries simplify necessary code</a:t>
            </a:r>
          </a:p>
        </p:txBody>
      </p:sp>
      <p:sp>
        <p:nvSpPr>
          <p:cNvPr id="2" name="Title 1"/>
          <p:cNvSpPr>
            <a:spLocks noGrp="1"/>
          </p:cNvSpPr>
          <p:nvPr>
            <p:ph type="title"/>
          </p:nvPr>
        </p:nvSpPr>
        <p:spPr/>
        <p:txBody>
          <a:bodyPr/>
          <a:lstStyle/>
          <a:p>
            <a:r>
              <a:rPr lang="en-US" dirty="0" smtClean="0"/>
              <a:t>O365 Discovery Service</a:t>
            </a:r>
            <a:endParaRPr lang="en-US" dirty="0"/>
          </a:p>
        </p:txBody>
      </p:sp>
    </p:spTree>
    <p:extLst>
      <p:ext uri="{BB962C8B-B14F-4D97-AF65-F5344CB8AC3E}">
        <p14:creationId xmlns:p14="http://schemas.microsoft.com/office/powerpoint/2010/main" val="311144566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Connected Services in Visual Studio</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4456" y="1504140"/>
            <a:ext cx="6096528" cy="4191363"/>
          </a:xfrm>
          <a:prstGeom prst="rect">
            <a:avLst/>
          </a:prstGeom>
        </p:spPr>
      </p:pic>
    </p:spTree>
    <p:extLst>
      <p:ext uri="{BB962C8B-B14F-4D97-AF65-F5344CB8AC3E}">
        <p14:creationId xmlns:p14="http://schemas.microsoft.com/office/powerpoint/2010/main" val="233018955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Connecting Calendar, Mail, and Contacts</a:t>
            </a:r>
            <a:br>
              <a:rPr lang="en-US" dirty="0"/>
            </a:b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26803197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Office 365 </a:t>
            </a:r>
            <a:r>
              <a:rPr lang="en-US" sz="4400" dirty="0" smtClean="0"/>
              <a:t>APIs for Calendar, Mail and Contacts</a:t>
            </a:r>
            <a:endParaRPr lang="en-US" sz="4400" dirty="0"/>
          </a:p>
        </p:txBody>
      </p:sp>
      <p:sp>
        <p:nvSpPr>
          <p:cNvPr id="7" name="Text Placeholder 6"/>
          <p:cNvSpPr>
            <a:spLocks noGrp="1"/>
          </p:cNvSpPr>
          <p:nvPr>
            <p:ph type="body" sz="quarter" idx="10"/>
          </p:nvPr>
        </p:nvSpPr>
        <p:spPr/>
        <p:txBody>
          <a:bodyPr/>
          <a:lstStyle/>
          <a:p>
            <a:r>
              <a:rPr lang="en-US" sz="3600" dirty="0" smtClean="0"/>
              <a:t>Office 365 APIs </a:t>
            </a:r>
          </a:p>
          <a:p>
            <a:pPr lvl="1"/>
            <a:r>
              <a:rPr lang="en-US" sz="2000" dirty="0" smtClean="0"/>
              <a:t>Mail Message API</a:t>
            </a:r>
            <a:endParaRPr lang="en-US" sz="2000" dirty="0"/>
          </a:p>
          <a:p>
            <a:pPr lvl="1"/>
            <a:r>
              <a:rPr lang="en-US" sz="2000" dirty="0" smtClean="0"/>
              <a:t>Calendar Events API</a:t>
            </a:r>
            <a:endParaRPr lang="en-US" sz="2000" dirty="0"/>
          </a:p>
          <a:p>
            <a:pPr lvl="1"/>
            <a:r>
              <a:rPr lang="en-US" sz="2000" dirty="0" smtClean="0"/>
              <a:t>Contacts API</a:t>
            </a:r>
            <a:endParaRPr lang="en-US" sz="2000" dirty="0"/>
          </a:p>
          <a:p>
            <a:pPr>
              <a:lnSpc>
                <a:spcPct val="150000"/>
              </a:lnSpc>
            </a:pPr>
            <a:r>
              <a:rPr lang="en-US" sz="3600" dirty="0"/>
              <a:t>Office </a:t>
            </a:r>
            <a:r>
              <a:rPr lang="en-US" sz="3600" dirty="0" smtClean="0"/>
              <a:t>365 APIs accessible through REST</a:t>
            </a:r>
          </a:p>
          <a:p>
            <a:pPr lvl="1"/>
            <a:r>
              <a:rPr lang="en-US" sz="1800" b="1" dirty="0"/>
              <a:t>https://outlook.office365.com/ews/odata/Me/Inbox/Messages</a:t>
            </a:r>
          </a:p>
          <a:p>
            <a:pPr lvl="1"/>
            <a:r>
              <a:rPr lang="en-US" sz="1800" b="1" dirty="0"/>
              <a:t>https://outlook.office365.com/ews/odata/Me/Events</a:t>
            </a:r>
          </a:p>
          <a:p>
            <a:pPr lvl="1"/>
            <a:r>
              <a:rPr lang="en-US" sz="1800" b="1" dirty="0" smtClean="0"/>
              <a:t>https</a:t>
            </a:r>
            <a:r>
              <a:rPr lang="en-US" sz="1800" b="1" dirty="0"/>
              <a:t>://</a:t>
            </a:r>
            <a:r>
              <a:rPr lang="en-US" sz="1800" b="1" dirty="0" smtClean="0"/>
              <a:t>outlook.office365.com/ews/odata/Me/Contacts</a:t>
            </a:r>
          </a:p>
          <a:p>
            <a:pPr>
              <a:lnSpc>
                <a:spcPct val="150000"/>
              </a:lnSpc>
            </a:pPr>
            <a:r>
              <a:rPr lang="en-US" sz="3600" dirty="0" smtClean="0"/>
              <a:t>Office 365 APIs accessible through </a:t>
            </a:r>
            <a:r>
              <a:rPr lang="en-US" sz="3600" dirty="0" err="1" smtClean="0"/>
              <a:t>ExchangeClient</a:t>
            </a:r>
            <a:r>
              <a:rPr lang="en-US" sz="3600" dirty="0" smtClean="0"/>
              <a:t> library</a:t>
            </a:r>
          </a:p>
          <a:p>
            <a:pPr lvl="1"/>
            <a:r>
              <a:rPr lang="en-US" sz="2000" dirty="0" smtClean="0"/>
              <a:t>A library which abstracts away sending and receiving REST request</a:t>
            </a:r>
            <a:endParaRPr lang="en-US" sz="2000"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13</a:t>
            </a:fld>
            <a:endParaRPr lang="en-US" dirty="0"/>
          </a:p>
        </p:txBody>
      </p:sp>
    </p:spTree>
    <p:extLst>
      <p:ext uri="{BB962C8B-B14F-4D97-AF65-F5344CB8AC3E}">
        <p14:creationId xmlns:p14="http://schemas.microsoft.com/office/powerpoint/2010/main" val="345725740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Mail Messages</a:t>
            </a:r>
            <a:endParaRPr lang="en-US" dirty="0"/>
          </a:p>
        </p:txBody>
      </p:sp>
      <p:sp>
        <p:nvSpPr>
          <p:cNvPr id="3" name="Text Placeholder 2"/>
          <p:cNvSpPr>
            <a:spLocks noGrp="1"/>
          </p:cNvSpPr>
          <p:nvPr>
            <p:ph type="body" sz="quarter" idx="10"/>
          </p:nvPr>
        </p:nvSpPr>
        <p:spPr/>
        <p:txBody>
          <a:bodyPr/>
          <a:lstStyle/>
          <a:p>
            <a:r>
              <a:rPr lang="en-US" sz="3600" dirty="0" smtClean="0"/>
              <a:t>Common API operations</a:t>
            </a:r>
          </a:p>
          <a:p>
            <a:pPr lvl="1"/>
            <a:r>
              <a:rPr lang="en-US" sz="2000" dirty="0" smtClean="0"/>
              <a:t>Reading messages</a:t>
            </a:r>
          </a:p>
          <a:p>
            <a:pPr lvl="1"/>
            <a:r>
              <a:rPr lang="en-US" sz="2000" dirty="0" smtClean="0"/>
              <a:t>Deleting messages</a:t>
            </a:r>
          </a:p>
          <a:p>
            <a:pPr lvl="1"/>
            <a:r>
              <a:rPr lang="en-US" sz="2000" dirty="0" smtClean="0"/>
              <a:t>Sending messages</a:t>
            </a:r>
          </a:p>
          <a:p>
            <a:pPr lvl="1"/>
            <a:r>
              <a:rPr lang="en-US" sz="2000" dirty="0" smtClean="0"/>
              <a:t>Working with attachments</a:t>
            </a:r>
            <a:endParaRPr lang="en-US" sz="20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pic>
        <p:nvPicPr>
          <p:cNvPr id="6" name="Picture 5"/>
          <p:cNvPicPr>
            <a:picLocks noChangeAspect="1"/>
          </p:cNvPicPr>
          <p:nvPr/>
        </p:nvPicPr>
        <p:blipFill rotWithShape="1">
          <a:blip r:embed="rId2"/>
          <a:srcRect r="31892"/>
          <a:stretch/>
        </p:blipFill>
        <p:spPr>
          <a:xfrm>
            <a:off x="1081386" y="3646800"/>
            <a:ext cx="8462173" cy="2862485"/>
          </a:xfrm>
          <a:prstGeom prst="rect">
            <a:avLst/>
          </a:prstGeom>
          <a:ln>
            <a:solidFill>
              <a:schemeClr val="bg1">
                <a:lumMod val="50000"/>
              </a:schemeClr>
            </a:solidFill>
          </a:ln>
        </p:spPr>
      </p:pic>
      <p:grpSp>
        <p:nvGrpSpPr>
          <p:cNvPr id="8" name="Group 7"/>
          <p:cNvGrpSpPr/>
          <p:nvPr/>
        </p:nvGrpSpPr>
        <p:grpSpPr>
          <a:xfrm>
            <a:off x="8425636" y="794883"/>
            <a:ext cx="1997813" cy="3774374"/>
            <a:chOff x="9915389" y="602548"/>
            <a:chExt cx="1997813" cy="3774374"/>
          </a:xfrm>
        </p:grpSpPr>
        <p:pic>
          <p:nvPicPr>
            <p:cNvPr id="5" name="Picture 4"/>
            <p:cNvPicPr>
              <a:picLocks noChangeAspect="1"/>
            </p:cNvPicPr>
            <p:nvPr/>
          </p:nvPicPr>
          <p:blipFill>
            <a:blip r:embed="rId3"/>
            <a:stretch>
              <a:fillRect/>
            </a:stretch>
          </p:blipFill>
          <p:spPr>
            <a:xfrm>
              <a:off x="9922576" y="976497"/>
              <a:ext cx="1981200" cy="3400425"/>
            </a:xfrm>
            <a:prstGeom prst="rect">
              <a:avLst/>
            </a:prstGeom>
            <a:ln>
              <a:solidFill>
                <a:schemeClr val="bg1">
                  <a:lumMod val="50000"/>
                </a:schemeClr>
              </a:solidFill>
            </a:ln>
          </p:spPr>
        </p:pic>
        <p:sp>
          <p:nvSpPr>
            <p:cNvPr id="7" name="Rectangle 6"/>
            <p:cNvSpPr/>
            <p:nvPr/>
          </p:nvSpPr>
          <p:spPr bwMode="auto">
            <a:xfrm>
              <a:off x="9915389" y="602548"/>
              <a:ext cx="1997813"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Message</a:t>
              </a:r>
            </a:p>
          </p:txBody>
        </p:sp>
      </p:grpSp>
    </p:spTree>
    <p:extLst>
      <p:ext uri="{BB962C8B-B14F-4D97-AF65-F5344CB8AC3E}">
        <p14:creationId xmlns:p14="http://schemas.microsoft.com/office/powerpoint/2010/main" val="232499037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Calendar Events</a:t>
            </a:r>
            <a:endParaRPr lang="en-US" dirty="0"/>
          </a:p>
        </p:txBody>
      </p:sp>
      <p:sp>
        <p:nvSpPr>
          <p:cNvPr id="3" name="Text Placeholder 2"/>
          <p:cNvSpPr>
            <a:spLocks noGrp="1"/>
          </p:cNvSpPr>
          <p:nvPr>
            <p:ph type="body" sz="quarter" idx="10"/>
          </p:nvPr>
        </p:nvSpPr>
        <p:spPr>
          <a:xfrm>
            <a:off x="531265" y="1489840"/>
            <a:ext cx="11149013" cy="2043636"/>
          </a:xfrm>
        </p:spPr>
        <p:txBody>
          <a:bodyPr/>
          <a:lstStyle/>
          <a:p>
            <a:r>
              <a:rPr lang="en-US" sz="3600" dirty="0"/>
              <a:t>Common API operations</a:t>
            </a:r>
          </a:p>
          <a:p>
            <a:pPr lvl="1"/>
            <a:r>
              <a:rPr lang="en-US" sz="2000" dirty="0"/>
              <a:t>Reading </a:t>
            </a:r>
            <a:r>
              <a:rPr lang="en-US" sz="2000" dirty="0" smtClean="0"/>
              <a:t>events for specific date range</a:t>
            </a:r>
            <a:endParaRPr lang="en-US" sz="2000" dirty="0"/>
          </a:p>
          <a:p>
            <a:pPr lvl="1"/>
            <a:r>
              <a:rPr lang="en-US" sz="2000" dirty="0" smtClean="0"/>
              <a:t>Creating events</a:t>
            </a:r>
          </a:p>
          <a:p>
            <a:pPr lvl="1"/>
            <a:r>
              <a:rPr lang="en-US" sz="2000" dirty="0"/>
              <a:t>Deleting events</a:t>
            </a:r>
          </a:p>
          <a:p>
            <a:pPr lvl="1"/>
            <a:r>
              <a:rPr lang="en-US" sz="2000" dirty="0" smtClean="0"/>
              <a:t>Editing events</a:t>
            </a:r>
            <a:endParaRPr lang="en-US" sz="20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pic>
        <p:nvPicPr>
          <p:cNvPr id="6" name="Picture 5"/>
          <p:cNvPicPr>
            <a:picLocks noChangeAspect="1"/>
          </p:cNvPicPr>
          <p:nvPr/>
        </p:nvPicPr>
        <p:blipFill>
          <a:blip r:embed="rId2"/>
          <a:stretch>
            <a:fillRect/>
          </a:stretch>
        </p:blipFill>
        <p:spPr>
          <a:xfrm>
            <a:off x="3380198" y="2853731"/>
            <a:ext cx="7536389" cy="2737631"/>
          </a:xfrm>
          <a:prstGeom prst="rect">
            <a:avLst/>
          </a:prstGeom>
          <a:solidFill>
            <a:schemeClr val="bg1">
              <a:lumMod val="65000"/>
            </a:schemeClr>
          </a:solidFill>
          <a:ln>
            <a:solidFill>
              <a:schemeClr val="bg1">
                <a:lumMod val="50000"/>
              </a:schemeClr>
            </a:solidFill>
          </a:ln>
        </p:spPr>
      </p:pic>
      <p:grpSp>
        <p:nvGrpSpPr>
          <p:cNvPr id="11" name="Group 10"/>
          <p:cNvGrpSpPr/>
          <p:nvPr/>
        </p:nvGrpSpPr>
        <p:grpSpPr>
          <a:xfrm>
            <a:off x="9708891" y="1784691"/>
            <a:ext cx="2075754" cy="2761000"/>
            <a:chOff x="8106123" y="2853438"/>
            <a:chExt cx="2075754" cy="2761000"/>
          </a:xfrm>
        </p:grpSpPr>
        <p:pic>
          <p:nvPicPr>
            <p:cNvPr id="7" name="Picture 6"/>
            <p:cNvPicPr>
              <a:picLocks noChangeAspect="1"/>
            </p:cNvPicPr>
            <p:nvPr/>
          </p:nvPicPr>
          <p:blipFill>
            <a:blip r:embed="rId3"/>
            <a:stretch>
              <a:fillRect/>
            </a:stretch>
          </p:blipFill>
          <p:spPr>
            <a:xfrm>
              <a:off x="8117411" y="3223663"/>
              <a:ext cx="2057400" cy="2390775"/>
            </a:xfrm>
            <a:prstGeom prst="rect">
              <a:avLst/>
            </a:prstGeom>
            <a:ln>
              <a:solidFill>
                <a:schemeClr val="bg1">
                  <a:lumMod val="50000"/>
                </a:schemeClr>
              </a:solidFill>
            </a:ln>
          </p:spPr>
        </p:pic>
        <p:sp>
          <p:nvSpPr>
            <p:cNvPr id="10" name="Rectangle 9"/>
            <p:cNvSpPr/>
            <p:nvPr/>
          </p:nvSpPr>
          <p:spPr bwMode="auto">
            <a:xfrm>
              <a:off x="8106123" y="2853438"/>
              <a:ext cx="2075754"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Event</a:t>
              </a:r>
            </a:p>
          </p:txBody>
        </p:sp>
      </p:grpSp>
    </p:spTree>
    <p:extLst>
      <p:ext uri="{BB962C8B-B14F-4D97-AF65-F5344CB8AC3E}">
        <p14:creationId xmlns:p14="http://schemas.microsoft.com/office/powerpoint/2010/main" val="117858585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Contacts</a:t>
            </a:r>
            <a:endParaRPr lang="en-US" dirty="0"/>
          </a:p>
        </p:txBody>
      </p:sp>
      <p:sp>
        <p:nvSpPr>
          <p:cNvPr id="3" name="Text Placeholder 2"/>
          <p:cNvSpPr>
            <a:spLocks noGrp="1"/>
          </p:cNvSpPr>
          <p:nvPr>
            <p:ph type="body" sz="quarter" idx="10"/>
          </p:nvPr>
        </p:nvSpPr>
        <p:spPr/>
        <p:txBody>
          <a:bodyPr/>
          <a:lstStyle/>
          <a:p>
            <a:r>
              <a:rPr lang="en-US" sz="3600" dirty="0"/>
              <a:t>Common API operations</a:t>
            </a:r>
          </a:p>
          <a:p>
            <a:pPr lvl="1"/>
            <a:r>
              <a:rPr lang="en-US" sz="2000" dirty="0" smtClean="0"/>
              <a:t>Reading contacts</a:t>
            </a:r>
          </a:p>
          <a:p>
            <a:pPr lvl="1"/>
            <a:r>
              <a:rPr lang="en-US" sz="2000" dirty="0" smtClean="0"/>
              <a:t>Searching for contacts</a:t>
            </a:r>
          </a:p>
          <a:p>
            <a:pPr lvl="1"/>
            <a:r>
              <a:rPr lang="en-US" sz="2000" dirty="0" smtClean="0"/>
              <a:t>Creating contacts</a:t>
            </a:r>
            <a:endParaRPr lang="en-US" sz="2000" dirty="0"/>
          </a:p>
          <a:p>
            <a:pPr lvl="1"/>
            <a:r>
              <a:rPr lang="en-US" sz="2000" dirty="0"/>
              <a:t>Deleting </a:t>
            </a:r>
            <a:r>
              <a:rPr lang="en-US" sz="2000" dirty="0" smtClean="0"/>
              <a:t>contacts</a:t>
            </a:r>
            <a:endParaRPr lang="en-US" sz="2000" dirty="0"/>
          </a:p>
          <a:p>
            <a:pPr lvl="1"/>
            <a:r>
              <a:rPr lang="en-US" sz="2000" dirty="0"/>
              <a:t>Editing events</a:t>
            </a:r>
          </a:p>
          <a:p>
            <a:endParaRPr lang="en-US" dirty="0"/>
          </a:p>
        </p:txBody>
      </p:sp>
      <p:sp>
        <p:nvSpPr>
          <p:cNvPr id="4" name="Slide Number Placeholder 3"/>
          <p:cNvSpPr>
            <a:spLocks noGrp="1"/>
          </p:cNvSpPr>
          <p:nvPr>
            <p:ph type="sldNum" sz="quarter" idx="12"/>
          </p:nvPr>
        </p:nvSpPr>
        <p:spPr>
          <a:xfrm>
            <a:off x="520700" y="6502297"/>
            <a:ext cx="560686" cy="219456"/>
          </a:xfrm>
        </p:spPr>
        <p:txBody>
          <a:bodyPr/>
          <a:lstStyle/>
          <a:p>
            <a:fld id="{727B4C2D-45E2-4621-8491-2995EB46A674}" type="slidenum">
              <a:rPr lang="en-US" smtClean="0"/>
              <a:pPr/>
              <a:t>16</a:t>
            </a:fld>
            <a:endParaRPr lang="en-US" dirty="0"/>
          </a:p>
        </p:txBody>
      </p:sp>
      <p:pic>
        <p:nvPicPr>
          <p:cNvPr id="6" name="Picture 5"/>
          <p:cNvPicPr>
            <a:picLocks noChangeAspect="1"/>
          </p:cNvPicPr>
          <p:nvPr/>
        </p:nvPicPr>
        <p:blipFill rotWithShape="1">
          <a:blip r:embed="rId2"/>
          <a:srcRect b="21734"/>
          <a:stretch/>
        </p:blipFill>
        <p:spPr>
          <a:xfrm>
            <a:off x="1623317" y="4055168"/>
            <a:ext cx="8293643" cy="2447129"/>
          </a:xfrm>
          <a:prstGeom prst="rect">
            <a:avLst/>
          </a:prstGeom>
          <a:ln>
            <a:solidFill>
              <a:schemeClr val="bg1">
                <a:lumMod val="50000"/>
              </a:schemeClr>
            </a:solidFill>
          </a:ln>
        </p:spPr>
      </p:pic>
      <p:grpSp>
        <p:nvGrpSpPr>
          <p:cNvPr id="9" name="Group 8"/>
          <p:cNvGrpSpPr/>
          <p:nvPr/>
        </p:nvGrpSpPr>
        <p:grpSpPr>
          <a:xfrm>
            <a:off x="7454569" y="1945448"/>
            <a:ext cx="2952750" cy="3488624"/>
            <a:chOff x="4618037" y="1497713"/>
            <a:chExt cx="2952750" cy="3488624"/>
          </a:xfrm>
        </p:grpSpPr>
        <p:pic>
          <p:nvPicPr>
            <p:cNvPr id="7" name="Picture 6"/>
            <p:cNvPicPr>
              <a:picLocks noChangeAspect="1"/>
            </p:cNvPicPr>
            <p:nvPr/>
          </p:nvPicPr>
          <p:blipFill>
            <a:blip r:embed="rId3"/>
            <a:stretch>
              <a:fillRect/>
            </a:stretch>
          </p:blipFill>
          <p:spPr>
            <a:xfrm>
              <a:off x="4618037" y="1871662"/>
              <a:ext cx="2952750" cy="3114675"/>
            </a:xfrm>
            <a:prstGeom prst="rect">
              <a:avLst/>
            </a:prstGeom>
            <a:ln>
              <a:solidFill>
                <a:schemeClr val="bg1">
                  <a:lumMod val="50000"/>
                </a:schemeClr>
              </a:solidFill>
            </a:ln>
          </p:spPr>
        </p:pic>
        <p:sp>
          <p:nvSpPr>
            <p:cNvPr id="8" name="Rectangle 7"/>
            <p:cNvSpPr/>
            <p:nvPr/>
          </p:nvSpPr>
          <p:spPr bwMode="auto">
            <a:xfrm>
              <a:off x="4618037" y="1497713"/>
              <a:ext cx="2952750"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Contact</a:t>
              </a:r>
            </a:p>
          </p:txBody>
        </p:sp>
      </p:grpSp>
    </p:spTree>
    <p:extLst>
      <p:ext uri="{BB962C8B-B14F-4D97-AF65-F5344CB8AC3E}">
        <p14:creationId xmlns:p14="http://schemas.microsoft.com/office/powerpoint/2010/main" val="77623893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58637" y="101719"/>
            <a:ext cx="8545325" cy="6646942"/>
          </a:xfrm>
          <a:prstGeom prst="rect">
            <a:avLst/>
          </a:prstGeom>
          <a:ln>
            <a:solidFill>
              <a:schemeClr val="bg1">
                <a:lumMod val="50000"/>
              </a:schemeClr>
            </a:solidFill>
          </a:ln>
        </p:spPr>
      </p:pic>
      <p:sp>
        <p:nvSpPr>
          <p:cNvPr id="4" name="Slide Number Placeholder 3"/>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pPr/>
              <a:t>17</a:t>
            </a:fld>
            <a:endParaRPr lang="en-US" dirty="0"/>
          </a:p>
        </p:txBody>
      </p:sp>
      <p:sp>
        <p:nvSpPr>
          <p:cNvPr id="8" name="Text Placeholder 6"/>
          <p:cNvSpPr txBox="1">
            <a:spLocks/>
          </p:cNvSpPr>
          <p:nvPr/>
        </p:nvSpPr>
        <p:spPr>
          <a:xfrm>
            <a:off x="7676766" y="1394315"/>
            <a:ext cx="3625818" cy="771763"/>
          </a:xfrm>
          <a:prstGeom prst="rect">
            <a:avLst/>
          </a:prstGeom>
          <a:solidFill>
            <a:schemeClr val="accent2">
              <a:lumMod val="20000"/>
              <a:lumOff val="80000"/>
            </a:schemeClr>
          </a:solidFill>
          <a:ln>
            <a:solidFill>
              <a:schemeClr val="bg1">
                <a:lumMod val="65000"/>
              </a:schemeClr>
            </a:solidFill>
          </a:ln>
        </p:spPr>
        <p:txBody>
          <a:bodyPr lIns="91440" tIns="182880" rIns="91440"/>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solidFill>
                  <a:srgbClr val="FF0000"/>
                </a:solidFill>
              </a:rPr>
              <a:t>Discovery service resource using </a:t>
            </a:r>
            <a:r>
              <a:rPr lang="en-US" sz="1800" b="1" dirty="0" err="1" smtClean="0">
                <a:solidFill>
                  <a:srgbClr val="FF0000"/>
                </a:solidFill>
              </a:rPr>
              <a:t>DiscoverResourceAsync</a:t>
            </a:r>
            <a:endParaRPr lang="en-US" sz="1800" b="1" dirty="0" smtClean="0">
              <a:solidFill>
                <a:srgbClr val="FF0000"/>
              </a:solidFill>
            </a:endParaRPr>
          </a:p>
        </p:txBody>
      </p:sp>
      <p:sp>
        <p:nvSpPr>
          <p:cNvPr id="9" name="Text Placeholder 6"/>
          <p:cNvSpPr txBox="1">
            <a:spLocks/>
          </p:cNvSpPr>
          <p:nvPr/>
        </p:nvSpPr>
        <p:spPr>
          <a:xfrm>
            <a:off x="6468256" y="5832315"/>
            <a:ext cx="5368978" cy="566898"/>
          </a:xfrm>
          <a:prstGeom prst="rect">
            <a:avLst/>
          </a:prstGeom>
          <a:solidFill>
            <a:schemeClr val="accent2">
              <a:lumMod val="20000"/>
              <a:lumOff val="80000"/>
            </a:schemeClr>
          </a:solidFill>
          <a:ln>
            <a:solidFill>
              <a:schemeClr val="bg1">
                <a:lumMod val="65000"/>
              </a:schemeClr>
            </a:solidFill>
          </a:ln>
        </p:spPr>
        <p:txBody>
          <a:bodyPr lIns="91440" tIns="182880" rIns="91440"/>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solidFill>
                  <a:srgbClr val="FF0000"/>
                </a:solidFill>
              </a:rPr>
              <a:t>Retrieve access token using </a:t>
            </a:r>
            <a:r>
              <a:rPr lang="en-US" sz="1800" b="1" dirty="0" err="1" smtClean="0">
                <a:solidFill>
                  <a:srgbClr val="FF0000"/>
                </a:solidFill>
              </a:rPr>
              <a:t>AcquireAccessTokenSlientAsync</a:t>
            </a:r>
            <a:endParaRPr lang="en-US" sz="1800" b="1" dirty="0">
              <a:solidFill>
                <a:srgbClr val="FF0000"/>
              </a:solidFill>
            </a:endParaRPr>
          </a:p>
        </p:txBody>
      </p:sp>
      <p:cxnSp>
        <p:nvCxnSpPr>
          <p:cNvPr id="11" name="Straight Arrow Connector 10"/>
          <p:cNvCxnSpPr>
            <a:stCxn id="8" idx="1"/>
          </p:cNvCxnSpPr>
          <p:nvPr/>
        </p:nvCxnSpPr>
        <p:spPr>
          <a:xfrm flipH="1">
            <a:off x="6468256" y="1780197"/>
            <a:ext cx="1208510" cy="59574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5433934" y="5329003"/>
            <a:ext cx="944381" cy="83944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266690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Connecting OneDrive for Business</a:t>
            </a:r>
            <a:br>
              <a:rPr lang="en-US" dirty="0"/>
            </a:b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02211309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OneDrive for Business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325190"/>
            <a:ext cx="8070174" cy="57084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2045" y="2501733"/>
            <a:ext cx="6607113" cy="3292125"/>
          </a:xfrm>
          <a:prstGeom prst="rect">
            <a:avLst/>
          </a:prstGeom>
          <a:ln>
            <a:solidFill>
              <a:srgbClr val="0042AC"/>
            </a:solidFill>
          </a:ln>
        </p:spPr>
      </p:pic>
      <p:sp>
        <p:nvSpPr>
          <p:cNvPr id="8" name="Down Arrow 7"/>
          <p:cNvSpPr/>
          <p:nvPr/>
        </p:nvSpPr>
        <p:spPr bwMode="auto">
          <a:xfrm rot="19288868">
            <a:off x="5365378" y="1755712"/>
            <a:ext cx="443753" cy="75303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533528" y="3227294"/>
            <a:ext cx="4020671" cy="1107996"/>
          </a:xfrm>
          <a:prstGeom prst="rect">
            <a:avLst/>
          </a:prstGeom>
          <a:noFill/>
        </p:spPr>
        <p:txBody>
          <a:bodyPr wrap="square" lIns="0" tIns="0" rIns="0" bIns="0" rtlCol="0">
            <a:spAutoFit/>
          </a:bodyPr>
          <a:lstStyle/>
          <a:p>
            <a:r>
              <a:rPr lang="en-US" sz="2400" dirty="0" smtClean="0"/>
              <a:t>A personal </a:t>
            </a:r>
            <a:r>
              <a:rPr lang="en-US" sz="2400" dirty="0"/>
              <a:t>library </a:t>
            </a:r>
            <a:r>
              <a:rPr lang="en-US" sz="2400" dirty="0" smtClean="0"/>
              <a:t>for </a:t>
            </a:r>
            <a:r>
              <a:rPr lang="en-US" sz="2400" dirty="0"/>
              <a:t>storing and organizing your work documents</a:t>
            </a:r>
            <a:endParaRPr lang="en-US" sz="2400" spc="-70" dirty="0" smtClean="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248701632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3421245070"/>
              </p:ext>
            </p:extLst>
          </p:nvPr>
        </p:nvGraphicFramePr>
        <p:xfrm>
          <a:off x="351383" y="1063255"/>
          <a:ext cx="11225057" cy="3301434"/>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xmlns="" val="1253488153"/>
                    </a:ext>
                  </a:extLst>
                </a:gridCol>
              </a:tblGrid>
              <a:tr h="273317">
                <a:tc>
                  <a:txBody>
                    <a:bodyPr/>
                    <a:lstStyle/>
                    <a:p>
                      <a:r>
                        <a:rPr lang="en-US" sz="2800" dirty="0" smtClean="0"/>
                        <a:t>Office Camp</a:t>
                      </a:r>
                      <a:endParaRPr lang="en-US" sz="2800" dirty="0"/>
                    </a:p>
                  </a:txBody>
                  <a:tcPr marL="91403" marR="91403" marT="45701" marB="45701" anchor="ctr"/>
                </a:tc>
                <a:extLst>
                  <a:ext uri="{0D108BD9-81ED-4DB2-BD59-A6C34878D82A}">
                    <a16:rowId xmlns:a16="http://schemas.microsoft.com/office/drawing/2014/main" xmlns="" val="829859176"/>
                  </a:ext>
                </a:extLst>
              </a:tr>
              <a:tr h="534826">
                <a:tc>
                  <a:txBody>
                    <a:bodyPr/>
                    <a:lstStyle/>
                    <a:p>
                      <a:r>
                        <a:rPr lang="en-US" sz="2400" b="0" dirty="0" smtClean="0"/>
                        <a:t>Module 1: Introduction to the Day</a:t>
                      </a:r>
                    </a:p>
                  </a:txBody>
                  <a:tcPr marL="91403" marR="91403" marT="45701" marB="45701" anchor="ctr"/>
                </a:tc>
                <a:extLst>
                  <a:ext uri="{0D108BD9-81ED-4DB2-BD59-A6C34878D82A}">
                    <a16:rowId xmlns:a16="http://schemas.microsoft.com/office/drawing/2014/main" xmlns="" val="1946132611"/>
                  </a:ext>
                </a:extLst>
              </a:tr>
              <a:tr h="340173">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2400" dirty="0" smtClean="0"/>
                        <a:t>Module 2: Setting up the Environments</a:t>
                      </a:r>
                    </a:p>
                  </a:txBody>
                  <a:tcPr marL="91403" marR="91403" marT="45701" marB="45701" anchor="ctr"/>
                </a:tc>
                <a:extLst>
                  <a:ext uri="{0D108BD9-81ED-4DB2-BD59-A6C34878D82A}">
                    <a16:rowId xmlns:a16="http://schemas.microsoft.com/office/drawing/2014/main" xmlns="" val="3204002662"/>
                  </a:ext>
                </a:extLst>
              </a:tr>
              <a:tr h="53482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Module 3: Hook into Apps for SharePoint</a:t>
                      </a:r>
                    </a:p>
                  </a:txBody>
                  <a:tcPr marL="91403" marR="91403" marT="45701" marB="45701" anchor="ctr"/>
                </a:tc>
                <a:extLst>
                  <a:ext uri="{0D108BD9-81ED-4DB2-BD59-A6C34878D82A}">
                    <a16:rowId xmlns:a16="http://schemas.microsoft.com/office/drawing/2014/main" xmlns="" val="4266278162"/>
                  </a:ext>
                </a:extLst>
              </a:tr>
              <a:tr h="6493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4: </a:t>
                      </a:r>
                      <a:r>
                        <a:rPr lang="en-US" sz="2400" dirty="0" smtClean="0"/>
                        <a:t>Hook into Office </a:t>
                      </a:r>
                      <a:r>
                        <a:rPr lang="en-US" sz="2400" dirty="0" smtClean="0"/>
                        <a:t>365 APIs</a:t>
                      </a:r>
                      <a:endParaRPr lang="en-US" sz="2400" dirty="0" smtClean="0"/>
                    </a:p>
                  </a:txBody>
                  <a:tcPr marL="91403" marR="91403" marT="45701" marB="45701" anchor="ctr"/>
                </a:tc>
              </a:tr>
              <a:tr h="6071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5: Hook into Apps for Office</a:t>
                      </a:r>
                    </a:p>
                  </a:txBody>
                  <a:tcPr marL="91403" marR="91403" marT="45701" marB="45701" anchor="ctr"/>
                </a:tc>
              </a:tr>
            </a:tbl>
          </a:graphicData>
        </a:graphic>
      </p:graphicFrame>
    </p:spTree>
    <p:extLst>
      <p:ext uri="{BB962C8B-B14F-4D97-AF65-F5344CB8AC3E}">
        <p14:creationId xmlns:p14="http://schemas.microsoft.com/office/powerpoint/2010/main" val="262825774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96589"/>
            <a:ext cx="11149013" cy="4370197"/>
          </a:xfrm>
        </p:spPr>
        <p:txBody>
          <a:bodyPr/>
          <a:lstStyle/>
          <a:p>
            <a:r>
              <a:rPr lang="en-US" dirty="0"/>
              <a:t>Discovery Service discovers “</a:t>
            </a:r>
            <a:r>
              <a:rPr lang="en-US" dirty="0" err="1"/>
              <a:t>MyFiles</a:t>
            </a:r>
            <a:r>
              <a:rPr lang="en-US" dirty="0"/>
              <a:t>” </a:t>
            </a:r>
            <a:r>
              <a:rPr lang="en-US" dirty="0" smtClean="0"/>
              <a:t>capability</a:t>
            </a:r>
          </a:p>
          <a:p>
            <a:pPr lvl="1"/>
            <a:r>
              <a:rPr lang="en-US" dirty="0" smtClean="0"/>
              <a:t>Returns tenant and user-specific URL for user’s OneDrive for Business</a:t>
            </a:r>
            <a:endParaRPr lang="en-US" dirty="0"/>
          </a:p>
          <a:p>
            <a:r>
              <a:rPr lang="en-US" dirty="0" err="1" smtClean="0"/>
              <a:t>SharePointClient.Files</a:t>
            </a:r>
            <a:r>
              <a:rPr lang="en-US" dirty="0" smtClean="0"/>
              <a:t> abstracts Files API</a:t>
            </a:r>
          </a:p>
          <a:p>
            <a:pPr lvl="1"/>
            <a:endParaRPr lang="en-US" dirty="0"/>
          </a:p>
        </p:txBody>
      </p:sp>
      <p:sp>
        <p:nvSpPr>
          <p:cNvPr id="3" name="Title 2"/>
          <p:cNvSpPr>
            <a:spLocks noGrp="1"/>
          </p:cNvSpPr>
          <p:nvPr>
            <p:ph type="title"/>
          </p:nvPr>
        </p:nvSpPr>
        <p:spPr/>
        <p:txBody>
          <a:bodyPr/>
          <a:lstStyle/>
          <a:p>
            <a:r>
              <a:rPr lang="en-US" dirty="0" err="1" smtClean="0"/>
              <a:t>SharePointClient</a:t>
            </a:r>
            <a:r>
              <a:rPr lang="en-US" dirty="0" smtClean="0"/>
              <a:t> class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20</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8926" y="2951116"/>
            <a:ext cx="7825111" cy="2716154"/>
          </a:xfrm>
          <a:prstGeom prst="rect">
            <a:avLst/>
          </a:prstGeom>
        </p:spPr>
      </p:pic>
    </p:spTree>
    <p:extLst>
      <p:ext uri="{BB962C8B-B14F-4D97-AF65-F5344CB8AC3E}">
        <p14:creationId xmlns:p14="http://schemas.microsoft.com/office/powerpoint/2010/main" val="78810081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Connecting SharePoint Sites</a:t>
            </a:r>
            <a:br>
              <a:rPr lang="en-US" dirty="0"/>
            </a:b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36342258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96589"/>
            <a:ext cx="11149013" cy="4370197"/>
          </a:xfrm>
        </p:spPr>
        <p:txBody>
          <a:bodyPr/>
          <a:lstStyle/>
          <a:p>
            <a:r>
              <a:rPr lang="en-US" dirty="0"/>
              <a:t>Get an Access Token for the specific resource</a:t>
            </a:r>
          </a:p>
          <a:p>
            <a:r>
              <a:rPr lang="en-US" dirty="0"/>
              <a:t>Create </a:t>
            </a:r>
            <a:r>
              <a:rPr lang="en-US" dirty="0" err="1"/>
              <a:t>SharePointClient</a:t>
            </a:r>
            <a:r>
              <a:rPr lang="en-US" dirty="0"/>
              <a:t> instance</a:t>
            </a:r>
          </a:p>
          <a:p>
            <a:r>
              <a:rPr lang="en-US" dirty="0" err="1"/>
              <a:t>SharePointClient.Files</a:t>
            </a:r>
            <a:r>
              <a:rPr lang="en-US" dirty="0"/>
              <a:t> abstracts Files API</a:t>
            </a:r>
          </a:p>
        </p:txBody>
      </p:sp>
      <p:sp>
        <p:nvSpPr>
          <p:cNvPr id="3" name="Title 2"/>
          <p:cNvSpPr>
            <a:spLocks noGrp="1"/>
          </p:cNvSpPr>
          <p:nvPr>
            <p:ph type="title"/>
          </p:nvPr>
        </p:nvSpPr>
        <p:spPr/>
        <p:txBody>
          <a:bodyPr/>
          <a:lstStyle/>
          <a:p>
            <a:r>
              <a:rPr lang="en-US" dirty="0" err="1" smtClean="0"/>
              <a:t>SharePointClient</a:t>
            </a:r>
            <a:r>
              <a:rPr lang="en-US" dirty="0" smtClean="0"/>
              <a:t> class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spTree>
    <p:extLst>
      <p:ext uri="{BB962C8B-B14F-4D97-AF65-F5344CB8AC3E}">
        <p14:creationId xmlns:p14="http://schemas.microsoft.com/office/powerpoint/2010/main" val="43575850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742743"/>
          </a:xfrm>
        </p:spPr>
        <p:txBody>
          <a:bodyPr/>
          <a:lstStyle/>
          <a:p>
            <a:r>
              <a:rPr lang="en-US" dirty="0" smtClean="0"/>
              <a:t>Access the SharePoint REST API with the Access Token</a:t>
            </a:r>
            <a:endParaRPr lang="en-US" dirty="0"/>
          </a:p>
        </p:txBody>
      </p:sp>
      <p:sp>
        <p:nvSpPr>
          <p:cNvPr id="3" name="Title 2"/>
          <p:cNvSpPr>
            <a:spLocks noGrp="1"/>
          </p:cNvSpPr>
          <p:nvPr>
            <p:ph type="title"/>
          </p:nvPr>
        </p:nvSpPr>
        <p:spPr/>
        <p:txBody>
          <a:bodyPr/>
          <a:lstStyle/>
          <a:p>
            <a:r>
              <a:rPr lang="en-US" dirty="0" smtClean="0"/>
              <a:t>SharePoint Sites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23</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5" y="2548476"/>
            <a:ext cx="9437933" cy="2525942"/>
          </a:xfrm>
          <a:prstGeom prst="rect">
            <a:avLst/>
          </a:prstGeom>
        </p:spPr>
      </p:pic>
    </p:spTree>
    <p:extLst>
      <p:ext uri="{BB962C8B-B14F-4D97-AF65-F5344CB8AC3E}">
        <p14:creationId xmlns:p14="http://schemas.microsoft.com/office/powerpoint/2010/main" val="374750184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0903" y="1814048"/>
            <a:ext cx="7617922" cy="2881519"/>
          </a:xfrm>
        </p:spPr>
        <p:txBody>
          <a:bodyPr/>
          <a:lstStyle/>
          <a:p>
            <a:r>
              <a:rPr lang="en-US" dirty="0" smtClean="0"/>
              <a:t>Introduction</a:t>
            </a:r>
          </a:p>
          <a:p>
            <a:r>
              <a:rPr lang="en-US" dirty="0" smtClean="0"/>
              <a:t>Connecting Calendar, Mail, and Contacts</a:t>
            </a:r>
            <a:endParaRPr lang="en-US" dirty="0" smtClean="0"/>
          </a:p>
          <a:p>
            <a:r>
              <a:rPr lang="en-US" dirty="0" smtClean="0"/>
              <a:t>Connecting OneDrive for Business</a:t>
            </a:r>
          </a:p>
          <a:p>
            <a:r>
              <a:rPr lang="en-US" dirty="0" smtClean="0"/>
              <a:t>Connecting SharePoint Sites</a:t>
            </a:r>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r>
              <a:rPr lang="en-US" dirty="0" smtClean="0"/>
              <a:t/>
            </a:r>
            <a:br>
              <a:rPr lang="en-US" dirty="0" smtClean="0"/>
            </a:br>
            <a:endParaRPr lang="en-US" dirty="0"/>
          </a:p>
        </p:txBody>
      </p:sp>
    </p:spTree>
    <p:extLst>
      <p:ext uri="{BB962C8B-B14F-4D97-AF65-F5344CB8AC3E}">
        <p14:creationId xmlns:p14="http://schemas.microsoft.com/office/powerpoint/2010/main" val="13704216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Hook </a:t>
            </a:r>
            <a:r>
              <a:rPr lang="en-US" dirty="0"/>
              <a:t>into </a:t>
            </a:r>
            <a:r>
              <a:rPr lang="en-US" dirty="0" smtClean="0"/>
              <a:t>Office 365 APIs</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0903" y="1814048"/>
            <a:ext cx="7617922" cy="2881519"/>
          </a:xfrm>
        </p:spPr>
        <p:txBody>
          <a:bodyPr/>
          <a:lstStyle/>
          <a:p>
            <a:r>
              <a:rPr lang="en-US" dirty="0" smtClean="0"/>
              <a:t>Introduction</a:t>
            </a:r>
          </a:p>
          <a:p>
            <a:r>
              <a:rPr lang="en-US" dirty="0" smtClean="0"/>
              <a:t>Connecting Calendar, Mail, and Contacts</a:t>
            </a:r>
            <a:endParaRPr lang="en-US" dirty="0" smtClean="0"/>
          </a:p>
          <a:p>
            <a:r>
              <a:rPr lang="en-US" dirty="0" smtClean="0"/>
              <a:t>Connecting OneDrive for Business</a:t>
            </a:r>
          </a:p>
          <a:p>
            <a:r>
              <a:rPr lang="en-US" dirty="0" smtClean="0"/>
              <a:t>Connecting SharePoint Sites</a:t>
            </a:r>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Office 365 </a:t>
            </a:r>
            <a:br>
              <a:rPr lang="en-US" dirty="0" smtClean="0"/>
            </a:br>
            <a:r>
              <a:rPr lang="en-US" dirty="0" smtClean="0"/>
              <a:t>Device Apps</a:t>
            </a:r>
            <a:endParaRPr lang="en-US" dirty="0"/>
          </a:p>
        </p:txBody>
      </p:sp>
      <p:pic>
        <p:nvPicPr>
          <p:cNvPr id="4" name="Picture 3"/>
          <p:cNvPicPr>
            <a:picLocks noChangeAspect="1"/>
          </p:cNvPicPr>
          <p:nvPr/>
        </p:nvPicPr>
        <p:blipFill rotWithShape="1">
          <a:blip r:embed="rId3"/>
          <a:srcRect l="13975" t="30366" r="63927" b="32367"/>
          <a:stretch/>
        </p:blipFill>
        <p:spPr>
          <a:xfrm>
            <a:off x="1842425" y="1906236"/>
            <a:ext cx="4251193" cy="2016432"/>
          </a:xfrm>
          <a:prstGeom prst="rect">
            <a:avLst/>
          </a:prstGeom>
        </p:spPr>
      </p:pic>
      <p:pic>
        <p:nvPicPr>
          <p:cNvPr id="5" name="Picture 4"/>
          <p:cNvPicPr>
            <a:picLocks noChangeAspect="1"/>
          </p:cNvPicPr>
          <p:nvPr/>
        </p:nvPicPr>
        <p:blipFill rotWithShape="1">
          <a:blip r:embed="rId4"/>
          <a:srcRect l="1653" t="18672" r="83780" b="44074"/>
          <a:stretch/>
        </p:blipFill>
        <p:spPr>
          <a:xfrm>
            <a:off x="6799123" y="482738"/>
            <a:ext cx="3958179" cy="2846997"/>
          </a:xfrm>
          <a:prstGeom prst="rect">
            <a:avLst/>
          </a:prstGeom>
        </p:spPr>
      </p:pic>
      <p:pic>
        <p:nvPicPr>
          <p:cNvPr id="6" name="Picture 5"/>
          <p:cNvPicPr>
            <a:picLocks noChangeAspect="1"/>
          </p:cNvPicPr>
          <p:nvPr/>
        </p:nvPicPr>
        <p:blipFill rotWithShape="1">
          <a:blip r:embed="rId5"/>
          <a:srcRect l="16562" t="30741" r="66771" b="40874"/>
          <a:stretch/>
        </p:blipFill>
        <p:spPr>
          <a:xfrm>
            <a:off x="6634581" y="3653049"/>
            <a:ext cx="4929053" cy="23609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6"/>
          <a:stretch>
            <a:fillRect/>
          </a:stretch>
        </p:blipFill>
        <p:spPr>
          <a:xfrm>
            <a:off x="1319841" y="4204729"/>
            <a:ext cx="4004855" cy="2137790"/>
          </a:xfrm>
          <a:prstGeom prst="rect">
            <a:avLst/>
          </a:prstGeom>
        </p:spPr>
      </p:pic>
    </p:spTree>
    <p:extLst>
      <p:ext uri="{BB962C8B-B14F-4D97-AF65-F5344CB8AC3E}">
        <p14:creationId xmlns:p14="http://schemas.microsoft.com/office/powerpoint/2010/main" val="2828839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smtClean="0"/>
              <a:t>Included in Office 365 Subscription</a:t>
            </a:r>
          </a:p>
          <a:p>
            <a:r>
              <a:rPr lang="en-US" dirty="0" smtClean="0"/>
              <a:t>Users &amp; Groups managed in Office</a:t>
            </a:r>
            <a:r>
              <a:rPr lang="en-US" baseline="0" dirty="0" smtClean="0"/>
              <a:t> 365 Portal</a:t>
            </a:r>
          </a:p>
          <a:p>
            <a:pPr lvl="1"/>
            <a:r>
              <a:rPr lang="en-US" dirty="0" smtClean="0"/>
              <a:t>Changes persisted</a:t>
            </a:r>
            <a:r>
              <a:rPr lang="en-US" baseline="0" dirty="0" smtClean="0"/>
              <a:t> in Azure AD</a:t>
            </a:r>
          </a:p>
          <a:p>
            <a:pPr lvl="0"/>
            <a:endParaRPr lang="en-US" dirty="0"/>
          </a:p>
        </p:txBody>
      </p:sp>
      <p:sp>
        <p:nvSpPr>
          <p:cNvPr id="6" name="Title 5"/>
          <p:cNvSpPr>
            <a:spLocks noGrp="1"/>
          </p:cNvSpPr>
          <p:nvPr>
            <p:ph type="title"/>
          </p:nvPr>
        </p:nvSpPr>
        <p:spPr/>
        <p:txBody>
          <a:bodyPr/>
          <a:lstStyle/>
          <a:p>
            <a:r>
              <a:rPr lang="en-US" dirty="0" smtClean="0"/>
              <a:t>Azure Active</a:t>
            </a:r>
            <a:r>
              <a:rPr lang="en-US" baseline="0" dirty="0" smtClean="0"/>
              <a:t> Directory (Azure AD)</a:t>
            </a:r>
            <a:endParaRPr lang="en-US" dirty="0"/>
          </a:p>
        </p:txBody>
      </p:sp>
      <p:pic>
        <p:nvPicPr>
          <p:cNvPr id="2" name="Picture 1"/>
          <p:cNvPicPr>
            <a:picLocks noChangeAspect="1"/>
          </p:cNvPicPr>
          <p:nvPr/>
        </p:nvPicPr>
        <p:blipFill rotWithShape="1">
          <a:blip r:embed="rId3"/>
          <a:srcRect b="8309"/>
          <a:stretch/>
        </p:blipFill>
        <p:spPr>
          <a:xfrm>
            <a:off x="519112" y="3423725"/>
            <a:ext cx="6325148" cy="3277113"/>
          </a:xfrm>
          <a:prstGeom prst="rect">
            <a:avLst/>
          </a:prstGeom>
        </p:spPr>
      </p:pic>
      <p:pic>
        <p:nvPicPr>
          <p:cNvPr id="3" name="Picture 2"/>
          <p:cNvPicPr>
            <a:picLocks noChangeAspect="1"/>
          </p:cNvPicPr>
          <p:nvPr/>
        </p:nvPicPr>
        <p:blipFill>
          <a:blip r:embed="rId4"/>
          <a:stretch>
            <a:fillRect/>
          </a:stretch>
        </p:blipFill>
        <p:spPr>
          <a:xfrm>
            <a:off x="4352291" y="3156474"/>
            <a:ext cx="7315834" cy="2545301"/>
          </a:xfrm>
          <a:prstGeom prst="rect">
            <a:avLst/>
          </a:prstGeom>
        </p:spPr>
      </p:pic>
    </p:spTree>
    <p:extLst>
      <p:ext uri="{BB962C8B-B14F-4D97-AF65-F5344CB8AC3E}">
        <p14:creationId xmlns:p14="http://schemas.microsoft.com/office/powerpoint/2010/main" val="163368441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Single </a:t>
            </a:r>
            <a:r>
              <a:rPr lang="en-US" dirty="0" err="1" smtClean="0"/>
              <a:t>auth</a:t>
            </a:r>
            <a:r>
              <a:rPr lang="en-US" dirty="0" smtClean="0"/>
              <a:t> flow for Office 365</a:t>
            </a:r>
          </a:p>
          <a:p>
            <a:pPr lvl="1"/>
            <a:r>
              <a:rPr lang="en-US" dirty="0" smtClean="0"/>
              <a:t>Azure AD Graph, Exchange, SharePoint</a:t>
            </a:r>
          </a:p>
          <a:p>
            <a:pPr lvl="1"/>
            <a:r>
              <a:rPr lang="en-US" dirty="0" smtClean="0"/>
              <a:t>Device apps and web sites</a:t>
            </a:r>
          </a:p>
          <a:p>
            <a:pPr lvl="1"/>
            <a:r>
              <a:rPr lang="en-US" dirty="0" smtClean="0"/>
              <a:t>Admin and end-user consent</a:t>
            </a:r>
          </a:p>
          <a:p>
            <a:r>
              <a:rPr lang="en-US" dirty="0" smtClean="0"/>
              <a:t>Secure protocol</a:t>
            </a:r>
          </a:p>
          <a:p>
            <a:pPr lvl="1"/>
            <a:r>
              <a:rPr lang="en-US" dirty="0" err="1" smtClean="0"/>
              <a:t>OAuth</a:t>
            </a:r>
            <a:r>
              <a:rPr lang="en-US" dirty="0" smtClean="0"/>
              <a:t> 2.0</a:t>
            </a:r>
          </a:p>
          <a:p>
            <a:pPr lvl="1"/>
            <a:r>
              <a:rPr lang="en-US" dirty="0" smtClean="0"/>
              <a:t>No capturing user credentials</a:t>
            </a:r>
          </a:p>
          <a:p>
            <a:pPr lvl="1"/>
            <a:r>
              <a:rPr lang="en-US" dirty="0" smtClean="0"/>
              <a:t>Fine-grained access scopes</a:t>
            </a:r>
          </a:p>
          <a:p>
            <a:pPr lvl="1"/>
            <a:r>
              <a:rPr lang="en-US" dirty="0" smtClean="0"/>
              <a:t>Supports MFA and federated user sign-in</a:t>
            </a:r>
          </a:p>
          <a:p>
            <a:pPr lvl="1"/>
            <a:r>
              <a:rPr lang="en-US" dirty="0" smtClean="0"/>
              <a:t>Long-term access through refresh tokens</a:t>
            </a:r>
          </a:p>
        </p:txBody>
      </p:sp>
      <p:sp>
        <p:nvSpPr>
          <p:cNvPr id="2" name="Title 1"/>
          <p:cNvSpPr>
            <a:spLocks noGrp="1"/>
          </p:cNvSpPr>
          <p:nvPr>
            <p:ph type="title"/>
          </p:nvPr>
        </p:nvSpPr>
        <p:spPr/>
        <p:txBody>
          <a:bodyPr/>
          <a:lstStyle/>
          <a:p>
            <a:r>
              <a:rPr lang="en-US" sz="4704" dirty="0"/>
              <a:t>Azure AD </a:t>
            </a:r>
            <a:r>
              <a:rPr lang="en-US" sz="4704" dirty="0" err="1"/>
              <a:t>OAuth</a:t>
            </a:r>
            <a:r>
              <a:rPr lang="en-US" sz="4704" dirty="0"/>
              <a:t> in </a:t>
            </a:r>
            <a:r>
              <a:rPr lang="en-US" sz="4704" dirty="0" smtClean="0"/>
              <a:t>Office </a:t>
            </a:r>
            <a:r>
              <a:rPr lang="en-US" sz="4704" dirty="0" smtClean="0"/>
              <a:t>365</a:t>
            </a:r>
            <a:endParaRPr lang="en-US" sz="4704" dirty="0"/>
          </a:p>
        </p:txBody>
      </p:sp>
      <p:pic>
        <p:nvPicPr>
          <p:cNvPr id="4" name="Picture 11"/>
          <p:cNvPicPr>
            <a:picLocks noChangeAspect="1"/>
          </p:cNvPicPr>
          <p:nvPr/>
        </p:nvPicPr>
        <p:blipFill rotWithShape="1">
          <a:blip r:embed="rId3"/>
          <a:srcRect l="38956" r="1088" b="17214"/>
          <a:stretch/>
        </p:blipFill>
        <p:spPr>
          <a:xfrm>
            <a:off x="7961477" y="1245607"/>
            <a:ext cx="3924985" cy="4911481"/>
          </a:xfrm>
          <a:prstGeom prst="rect">
            <a:avLst/>
          </a:prstGeom>
          <a:ln w="3175">
            <a:solidFill>
              <a:schemeClr val="tx1"/>
            </a:solidFill>
          </a:ln>
        </p:spPr>
      </p:pic>
    </p:spTree>
    <p:extLst>
      <p:ext uri="{BB962C8B-B14F-4D97-AF65-F5344CB8AC3E}">
        <p14:creationId xmlns:p14="http://schemas.microsoft.com/office/powerpoint/2010/main" val="111877132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Application Types</a:t>
            </a:r>
          </a:p>
          <a:p>
            <a:pPr lvl="1"/>
            <a:r>
              <a:rPr lang="en-US" dirty="0" smtClean="0"/>
              <a:t>Custom developed</a:t>
            </a:r>
          </a:p>
          <a:p>
            <a:pPr lvl="1"/>
            <a:r>
              <a:rPr lang="en-US" dirty="0" smtClean="0"/>
              <a:t>Third-party, published in the gallery</a:t>
            </a:r>
          </a:p>
          <a:p>
            <a:pPr lvl="2"/>
            <a:r>
              <a:rPr lang="en-US" dirty="0" smtClean="0"/>
              <a:t>Office</a:t>
            </a:r>
            <a:r>
              <a:rPr lang="en-US" baseline="0" dirty="0" smtClean="0"/>
              <a:t> 365 SharePoint, Exchange</a:t>
            </a:r>
          </a:p>
          <a:p>
            <a:pPr lvl="2"/>
            <a:r>
              <a:rPr lang="en-US" baseline="0" dirty="0" smtClean="0"/>
              <a:t>Dynamics CRM</a:t>
            </a:r>
          </a:p>
          <a:p>
            <a:pPr lvl="2"/>
            <a:r>
              <a:rPr lang="en-US" baseline="0" dirty="0" smtClean="0"/>
              <a:t>Thousands of others</a:t>
            </a:r>
            <a:endParaRPr lang="en-US" dirty="0" smtClean="0"/>
          </a:p>
          <a:p>
            <a:pPr lvl="1"/>
            <a:endParaRPr lang="en-US" dirty="0" smtClean="0"/>
          </a:p>
          <a:p>
            <a:pPr lvl="0"/>
            <a:r>
              <a:rPr lang="en-US" dirty="0" smtClean="0"/>
              <a:t>Custom Applications</a:t>
            </a:r>
          </a:p>
          <a:p>
            <a:pPr lvl="1"/>
            <a:r>
              <a:rPr lang="en-US" dirty="0" smtClean="0"/>
              <a:t>Web Application and/or </a:t>
            </a:r>
            <a:r>
              <a:rPr lang="en-US" dirty="0" err="1" smtClean="0"/>
              <a:t>WebAPI</a:t>
            </a:r>
            <a:r>
              <a:rPr lang="en-US" dirty="0" smtClean="0"/>
              <a:t> </a:t>
            </a:r>
          </a:p>
          <a:p>
            <a:pPr lvl="1"/>
            <a:r>
              <a:rPr lang="en-US" dirty="0" smtClean="0"/>
              <a:t>Native Client</a:t>
            </a:r>
          </a:p>
        </p:txBody>
      </p:sp>
      <p:sp>
        <p:nvSpPr>
          <p:cNvPr id="5" name="Title 4"/>
          <p:cNvSpPr>
            <a:spLocks noGrp="1"/>
          </p:cNvSpPr>
          <p:nvPr>
            <p:ph type="title"/>
          </p:nvPr>
        </p:nvSpPr>
        <p:spPr/>
        <p:txBody>
          <a:bodyPr/>
          <a:lstStyle/>
          <a:p>
            <a:r>
              <a:rPr lang="en-US" dirty="0" smtClean="0"/>
              <a:t>Application Registration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pic>
        <p:nvPicPr>
          <p:cNvPr id="7" name="Picture 6"/>
          <p:cNvPicPr>
            <a:picLocks noChangeAspect="1"/>
          </p:cNvPicPr>
          <p:nvPr/>
        </p:nvPicPr>
        <p:blipFill>
          <a:blip r:embed="rId2"/>
          <a:stretch>
            <a:fillRect/>
          </a:stretch>
        </p:blipFill>
        <p:spPr>
          <a:xfrm>
            <a:off x="5300663" y="1423146"/>
            <a:ext cx="6367462" cy="4439190"/>
          </a:xfrm>
          <a:prstGeom prst="rect">
            <a:avLst/>
          </a:prstGeom>
          <a:ln>
            <a:solidFill>
              <a:schemeClr val="accent1"/>
            </a:solidFill>
          </a:ln>
        </p:spPr>
      </p:pic>
      <p:pic>
        <p:nvPicPr>
          <p:cNvPr id="9" name="Picture 8"/>
          <p:cNvPicPr>
            <a:picLocks noChangeAspect="1"/>
          </p:cNvPicPr>
          <p:nvPr/>
        </p:nvPicPr>
        <p:blipFill>
          <a:blip r:embed="rId3"/>
          <a:stretch>
            <a:fillRect/>
          </a:stretch>
        </p:blipFill>
        <p:spPr>
          <a:xfrm>
            <a:off x="5441157" y="3196993"/>
            <a:ext cx="4801016" cy="3429297"/>
          </a:xfrm>
          <a:prstGeom prst="rect">
            <a:avLst/>
          </a:prstGeom>
          <a:ln>
            <a:solidFill>
              <a:schemeClr val="accent1"/>
            </a:solidFill>
          </a:ln>
        </p:spPr>
      </p:pic>
    </p:spTree>
    <p:extLst>
      <p:ext uri="{BB962C8B-B14F-4D97-AF65-F5344CB8AC3E}">
        <p14:creationId xmlns:p14="http://schemas.microsoft.com/office/powerpoint/2010/main" val="4064309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593625-DB14-4FB0-B5A9-3269FA9C120B}">
  <ds:schemaRefs>
    <ds:schemaRef ds:uri="http://schemas.microsoft.com/office/2006/documentManagement/types"/>
    <ds:schemaRef ds:uri="http://purl.org/dc/elements/1.1/"/>
    <ds:schemaRef ds:uri="http://schemas.microsoft.com/office/2006/metadata/properties"/>
    <ds:schemaRef ds:uri="5fad15d0-477e-40da-a20d-40d4ca777cbd"/>
    <ds:schemaRef ds:uri="http://www.w3.org/XML/1998/namespace"/>
    <ds:schemaRef ds:uri="http://schemas.microsoft.com/office/infopath/2007/PartnerControls"/>
    <ds:schemaRef ds:uri="http://purl.org/dc/dcmitype/"/>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2343</Words>
  <Application>Microsoft Office PowerPoint</Application>
  <PresentationFormat>Custom</PresentationFormat>
  <Paragraphs>194</Paragraphs>
  <Slides>25</Slides>
  <Notes>14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Office Camp</vt:lpstr>
      <vt:lpstr>Course Agenda</vt:lpstr>
      <vt:lpstr>Hook into Office 365 APIs</vt:lpstr>
      <vt:lpstr>Agenda </vt:lpstr>
      <vt:lpstr>Introduction</vt:lpstr>
      <vt:lpstr>Office 365  Device Apps</vt:lpstr>
      <vt:lpstr>Azure Active Directory (Azure AD)</vt:lpstr>
      <vt:lpstr>Azure AD OAuth in Office 365</vt:lpstr>
      <vt:lpstr>Application Registration</vt:lpstr>
      <vt:lpstr>O365 Discovery Service</vt:lpstr>
      <vt:lpstr>Connected Services in Visual Studio</vt:lpstr>
      <vt:lpstr>Connecting Calendar, Mail, and Contacts </vt:lpstr>
      <vt:lpstr>Office 365 APIs for Calendar, Mail and Contacts</vt:lpstr>
      <vt:lpstr>Mail Messages</vt:lpstr>
      <vt:lpstr>Calendar Events</vt:lpstr>
      <vt:lpstr>Contacts</vt:lpstr>
      <vt:lpstr>PowerPoint Presentation</vt:lpstr>
      <vt:lpstr>Connecting OneDrive for Business </vt:lpstr>
      <vt:lpstr>OneDrive for Business</vt:lpstr>
      <vt:lpstr>SharePointClient class</vt:lpstr>
      <vt:lpstr>Connecting SharePoint Sites </vt:lpstr>
      <vt:lpstr>SharePointClient class</vt:lpstr>
      <vt:lpstr>SharePoint Sites</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2014-10-24T12:25:49Z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