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7"/>
  </p:notesMasterIdLst>
  <p:handoutMasterIdLst>
    <p:handoutMasterId r:id="rId38"/>
  </p:handoutMasterIdLst>
  <p:sldIdLst>
    <p:sldId id="778" r:id="rId6"/>
    <p:sldId id="891" r:id="rId7"/>
    <p:sldId id="780" r:id="rId8"/>
    <p:sldId id="788" r:id="rId9"/>
    <p:sldId id="783" r:id="rId10"/>
    <p:sldId id="894" r:id="rId11"/>
    <p:sldId id="896" r:id="rId12"/>
    <p:sldId id="895" r:id="rId13"/>
    <p:sldId id="913" r:id="rId14"/>
    <p:sldId id="857" r:id="rId15"/>
    <p:sldId id="914" r:id="rId16"/>
    <p:sldId id="911" r:id="rId17"/>
    <p:sldId id="897" r:id="rId18"/>
    <p:sldId id="899" r:id="rId19"/>
    <p:sldId id="901" r:id="rId20"/>
    <p:sldId id="917" r:id="rId21"/>
    <p:sldId id="900" r:id="rId22"/>
    <p:sldId id="902" r:id="rId23"/>
    <p:sldId id="903" r:id="rId24"/>
    <p:sldId id="904" r:id="rId25"/>
    <p:sldId id="906" r:id="rId26"/>
    <p:sldId id="858" r:id="rId27"/>
    <p:sldId id="859" r:id="rId28"/>
    <p:sldId id="915" r:id="rId29"/>
    <p:sldId id="912" r:id="rId30"/>
    <p:sldId id="907" r:id="rId31"/>
    <p:sldId id="909" r:id="rId32"/>
    <p:sldId id="910" r:id="rId33"/>
    <p:sldId id="916" r:id="rId34"/>
    <p:sldId id="860" r:id="rId35"/>
    <p:sldId id="654" r:id="rId3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481D9B-1B4A-4A0C-83BE-B54383537EFC}">
          <p14:sldIdLst>
            <p14:sldId id="778"/>
            <p14:sldId id="891"/>
            <p14:sldId id="780"/>
            <p14:sldId id="788"/>
          </p14:sldIdLst>
        </p14:section>
        <p14:section name="Introduction" id="{9F166A1B-EE90-445C-856F-C8BE0CE6DAFC}">
          <p14:sldIdLst>
            <p14:sldId id="783"/>
            <p14:sldId id="894"/>
            <p14:sldId id="896"/>
            <p14:sldId id="895"/>
            <p14:sldId id="913"/>
          </p14:sldIdLst>
        </p14:section>
        <p14:section name="Authentication with Azure AD" id="{85741DDF-1794-4EEA-9289-B9F64C100160}">
          <p14:sldIdLst>
            <p14:sldId id="857"/>
            <p14:sldId id="914"/>
            <p14:sldId id="911"/>
            <p14:sldId id="897"/>
            <p14:sldId id="899"/>
            <p14:sldId id="901"/>
            <p14:sldId id="917"/>
            <p14:sldId id="900"/>
            <p14:sldId id="902"/>
            <p14:sldId id="903"/>
            <p14:sldId id="904"/>
            <p14:sldId id="906"/>
            <p14:sldId id="858"/>
          </p14:sldIdLst>
        </p14:section>
        <p14:section name="O365 SharePoint for Android" id="{8B5F841B-E11B-44EC-A688-549F9FB14ADC}">
          <p14:sldIdLst>
            <p14:sldId id="859"/>
            <p14:sldId id="915"/>
            <p14:sldId id="912"/>
            <p14:sldId id="907"/>
            <p14:sldId id="909"/>
            <p14:sldId id="910"/>
            <p14:sldId id="916"/>
            <p14:sldId id="860"/>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017" autoAdjust="0"/>
  </p:normalViewPr>
  <p:slideViewPr>
    <p:cSldViewPr snapToGrid="0">
      <p:cViewPr>
        <p:scale>
          <a:sx n="75" d="100"/>
          <a:sy n="75" d="100"/>
        </p:scale>
        <p:origin x="189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This does require you to have access to the Azure Active Directory for your O365 Instance.</a:t>
            </a:r>
          </a:p>
          <a:p>
            <a:endParaRPr lang="en-NZ" baseline="0" dirty="0" smtClean="0"/>
          </a:p>
          <a:p>
            <a:r>
              <a:rPr lang="en-NZ" baseline="0" dirty="0" smtClean="0"/>
              <a:t>You can do this by Adding a new Active Directory to your Azure Subscription, and selecting the “Use existing directory” option.</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After completing this step, creating the Application is simple – we cover that in the lab.</a:t>
            </a:r>
          </a:p>
          <a:p>
            <a:endParaRPr lang="en-NZ" baseline="0" dirty="0" smtClean="0"/>
          </a:p>
        </p:txBody>
      </p:sp>
      <p:sp>
        <p:nvSpPr>
          <p:cNvPr id="4" name="Date Placeholder 3"/>
          <p:cNvSpPr>
            <a:spLocks noGrp="1"/>
          </p:cNvSpPr>
          <p:nvPr>
            <p:ph type="dt" idx="10"/>
          </p:nvPr>
        </p:nvSpPr>
        <p:spPr/>
        <p:txBody>
          <a:bodyPr/>
          <a:lstStyle/>
          <a:p>
            <a:fld id="{B6FED557-D37C-499C-9C0F-325749C7CD3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645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a:t>
            </a:r>
            <a:r>
              <a:rPr lang="en-NZ" baseline="0" dirty="0" smtClean="0"/>
              <a:t> we must update the </a:t>
            </a:r>
            <a:r>
              <a:rPr lang="en-NZ" baseline="0" dirty="0" err="1" smtClean="0"/>
              <a:t>build.gradle</a:t>
            </a:r>
            <a:r>
              <a:rPr lang="en-NZ" baseline="0" dirty="0" smtClean="0"/>
              <a:t> file to include the ADAL.</a:t>
            </a:r>
          </a:p>
          <a:p>
            <a:endParaRPr lang="en-NZ" baseline="0" dirty="0" smtClean="0"/>
          </a:p>
          <a:p>
            <a:r>
              <a:rPr lang="en-NZ" baseline="0" dirty="0" smtClean="0"/>
              <a:t>Android Studio will prompt you to Sync the changes to the </a:t>
            </a:r>
            <a:r>
              <a:rPr lang="en-NZ" baseline="0" dirty="0" err="1" smtClean="0"/>
              <a:t>Gradle</a:t>
            </a:r>
            <a:r>
              <a:rPr lang="en-NZ" baseline="0" dirty="0" smtClean="0"/>
              <a:t> file – this downloads the dependency and puts it in the right place for the IDE to find it, enabling </a:t>
            </a:r>
            <a:r>
              <a:rPr lang="en-NZ" baseline="0" dirty="0" err="1" smtClean="0"/>
              <a:t>autocompletion</a:t>
            </a:r>
            <a:r>
              <a:rPr lang="en-NZ" baseline="0" dirty="0" smtClean="0"/>
              <a:t> etc.</a:t>
            </a:r>
            <a:endParaRPr lang="en-NZ" baseline="0" dirty="0" smtClean="0"/>
          </a:p>
        </p:txBody>
      </p:sp>
      <p:sp>
        <p:nvSpPr>
          <p:cNvPr id="4" name="Date Placeholder 3"/>
          <p:cNvSpPr>
            <a:spLocks noGrp="1"/>
          </p:cNvSpPr>
          <p:nvPr>
            <p:ph type="dt" idx="10"/>
          </p:nvPr>
        </p:nvSpPr>
        <p:spPr/>
        <p:txBody>
          <a:bodyPr/>
          <a:lstStyle/>
          <a:p>
            <a:fld id="{B6FED557-D37C-499C-9C0F-325749C7CD3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58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Next we </a:t>
            </a:r>
            <a:r>
              <a:rPr lang="en-NZ" baseline="0" dirty="0" smtClean="0"/>
              <a:t>update </a:t>
            </a:r>
            <a:r>
              <a:rPr lang="en-NZ" baseline="0" dirty="0" smtClean="0"/>
              <a:t>the AndroidManifest.xml file with some permissions that ADAL requires (Internet/network permissions)</a:t>
            </a:r>
          </a:p>
          <a:p>
            <a:endParaRPr lang="en-NZ" baseline="0" dirty="0" smtClean="0"/>
          </a:p>
          <a:p>
            <a:r>
              <a:rPr lang="en-NZ" baseline="0" dirty="0" smtClean="0"/>
              <a:t>We must also register the </a:t>
            </a:r>
            <a:r>
              <a:rPr lang="en-NZ" b="1" baseline="0" dirty="0" err="1" smtClean="0"/>
              <a:t>AuthenticationActivity</a:t>
            </a:r>
            <a:r>
              <a:rPr lang="en-NZ" baseline="0" dirty="0" smtClean="0"/>
              <a:t> activity which does the heavy-lifting of the </a:t>
            </a:r>
            <a:r>
              <a:rPr lang="en-NZ" baseline="0" dirty="0" err="1" smtClean="0"/>
              <a:t>OAuth</a:t>
            </a:r>
            <a:r>
              <a:rPr lang="en-NZ" baseline="0" dirty="0" smtClean="0"/>
              <a:t> flow. ADAL launches this activity which allows the user to enter their credentials.</a:t>
            </a:r>
          </a:p>
        </p:txBody>
      </p:sp>
      <p:sp>
        <p:nvSpPr>
          <p:cNvPr id="4" name="Date Placeholder 3"/>
          <p:cNvSpPr>
            <a:spLocks noGrp="1"/>
          </p:cNvSpPr>
          <p:nvPr>
            <p:ph type="dt" idx="10"/>
          </p:nvPr>
        </p:nvSpPr>
        <p:spPr/>
        <p:txBody>
          <a:bodyPr/>
          <a:lstStyle/>
          <a:p>
            <a:fld id="{B6FED557-D37C-499C-9C0F-325749C7CD3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6676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These basic code snippets must be added to your Activity class.</a:t>
            </a:r>
          </a:p>
          <a:p>
            <a:endParaRPr lang="en-NZ" baseline="0" dirty="0" smtClean="0"/>
          </a:p>
          <a:p>
            <a:r>
              <a:rPr lang="en-NZ" b="1" baseline="0" dirty="0" smtClean="0"/>
              <a:t>Step </a:t>
            </a:r>
            <a:r>
              <a:rPr lang="en-NZ" b="1" baseline="0" dirty="0" smtClean="0"/>
              <a:t>4</a:t>
            </a:r>
            <a:r>
              <a:rPr lang="en-NZ" baseline="0" dirty="0" smtClean="0"/>
              <a:t> </a:t>
            </a:r>
            <a:r>
              <a:rPr lang="en-NZ" baseline="0" dirty="0" smtClean="0"/>
              <a:t>is only required if you intend to call </a:t>
            </a:r>
            <a:r>
              <a:rPr lang="en-NZ" b="1" baseline="0" dirty="0" err="1" smtClean="0"/>
              <a:t>mContext.acquireToken</a:t>
            </a:r>
            <a:r>
              <a:rPr lang="en-NZ" b="0" baseline="0" dirty="0" smtClean="0"/>
              <a:t> which will automatically launch an instance </a:t>
            </a:r>
            <a:r>
              <a:rPr lang="en-NZ" b="0" baseline="0" dirty="0" err="1" smtClean="0"/>
              <a:t>AuthenticationActivity</a:t>
            </a:r>
            <a:r>
              <a:rPr lang="en-NZ" b="0" baseline="0" dirty="0" smtClean="0"/>
              <a:t>. </a:t>
            </a:r>
            <a:r>
              <a:rPr lang="en-NZ" b="0" baseline="0" dirty="0" smtClean="0"/>
              <a:t>The </a:t>
            </a:r>
            <a:r>
              <a:rPr lang="en-NZ" b="1" baseline="0" dirty="0" err="1" smtClean="0"/>
              <a:t>onActivityResult</a:t>
            </a:r>
            <a:r>
              <a:rPr lang="en-NZ" b="0" baseline="0" dirty="0" smtClean="0"/>
              <a:t> function is invoked when that activity completes with a result.</a:t>
            </a:r>
            <a:endParaRPr lang="en-NZ" b="1" baseline="0" dirty="0" smtClean="0"/>
          </a:p>
        </p:txBody>
      </p:sp>
      <p:sp>
        <p:nvSpPr>
          <p:cNvPr id="4" name="Date Placeholder 3"/>
          <p:cNvSpPr>
            <a:spLocks noGrp="1"/>
          </p:cNvSpPr>
          <p:nvPr>
            <p:ph type="dt" idx="10"/>
          </p:nvPr>
        </p:nvSpPr>
        <p:spPr/>
        <p:txBody>
          <a:bodyPr/>
          <a:lstStyle/>
          <a:p>
            <a:fld id="{B6FED557-D37C-499C-9C0F-325749C7CD3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32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acquireToken</a:t>
            </a:r>
            <a:r>
              <a:rPr lang="en-US" b="0" baseline="0" dirty="0" smtClean="0"/>
              <a:t> launches the </a:t>
            </a:r>
            <a:r>
              <a:rPr lang="en-US" b="0" baseline="0" dirty="0" err="1" smtClean="0"/>
              <a:t>Oauth</a:t>
            </a:r>
            <a:r>
              <a:rPr lang="en-US" b="0" baseline="0" dirty="0" smtClean="0"/>
              <a:t> UI, and prompts the user to sign in with their O365 SharePoint credentials.</a:t>
            </a:r>
            <a:endParaRPr lang="en-NZ" b="1"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kumimoji="0" 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The returned </a:t>
            </a:r>
            <a:r>
              <a:rPr lang="en-US" altLang="en-US" sz="900" b="1" dirty="0" err="1" smtClean="0">
                <a:solidFill>
                  <a:srgbClr val="333333"/>
                </a:solidFill>
                <a:latin typeface="Consolas" panose="020B0609020204030204" pitchFamily="49" charset="0"/>
                <a:cs typeface="Consolas" panose="020B0609020204030204" pitchFamily="49" charset="0"/>
              </a:rPr>
              <a:t>AuthenticationResult</a:t>
            </a:r>
            <a:r>
              <a:rPr lang="en-US" altLang="en-US" sz="900" b="0" dirty="0" smtClean="0">
                <a:solidFill>
                  <a:srgbClr val="333333"/>
                </a:solidFill>
                <a:latin typeface="Consolas" panose="020B0609020204030204" pitchFamily="49" charset="0"/>
                <a:cs typeface="Consolas" panose="020B0609020204030204" pitchFamily="49" charset="0"/>
              </a:rPr>
              <a:t> instance contains an</a:t>
            </a:r>
            <a:r>
              <a:rPr lang="en-US" altLang="en-US" sz="900" b="0" baseline="0" dirty="0" smtClean="0">
                <a:solidFill>
                  <a:srgbClr val="333333"/>
                </a:solidFill>
                <a:latin typeface="Consolas" panose="020B0609020204030204" pitchFamily="49" charset="0"/>
                <a:cs typeface="Consolas" panose="020B0609020204030204" pitchFamily="49" charset="0"/>
              </a:rPr>
              <a:t> </a:t>
            </a:r>
            <a:r>
              <a:rPr lang="en-US" altLang="en-US" sz="900" b="1" baseline="0" dirty="0" smtClean="0">
                <a:solidFill>
                  <a:srgbClr val="333333"/>
                </a:solidFill>
                <a:latin typeface="Consolas" panose="020B0609020204030204" pitchFamily="49" charset="0"/>
                <a:cs typeface="Consolas" panose="020B0609020204030204" pitchFamily="49" charset="0"/>
              </a:rPr>
              <a:t>Access Token</a:t>
            </a:r>
            <a:r>
              <a:rPr lang="en-US" altLang="en-US" sz="900" b="0" baseline="0" dirty="0" smtClean="0">
                <a:solidFill>
                  <a:srgbClr val="333333"/>
                </a:solidFill>
                <a:latin typeface="Consolas" panose="020B0609020204030204" pitchFamily="49" charset="0"/>
                <a:cs typeface="Consolas" panose="020B0609020204030204" pitchFamily="49" charset="0"/>
              </a:rPr>
              <a:t> (which will expire) and a </a:t>
            </a:r>
            <a:r>
              <a:rPr lang="en-US" altLang="en-US" sz="900" b="1" baseline="0" dirty="0" smtClean="0">
                <a:solidFill>
                  <a:srgbClr val="333333"/>
                </a:solidFill>
                <a:latin typeface="Consolas" panose="020B0609020204030204" pitchFamily="49" charset="0"/>
                <a:cs typeface="Consolas" panose="020B0609020204030204" pitchFamily="49" charset="0"/>
              </a:rPr>
              <a:t>Refresh Token</a:t>
            </a:r>
            <a:r>
              <a:rPr lang="en-US" altLang="en-US" sz="900" b="0" baseline="0" dirty="0" smtClean="0">
                <a:solidFill>
                  <a:srgbClr val="333333"/>
                </a:solidFill>
                <a:latin typeface="Consolas" panose="020B0609020204030204" pitchFamily="49" charset="0"/>
                <a:cs typeface="Consolas" panose="020B0609020204030204" pitchFamily="49" charset="0"/>
              </a:rPr>
              <a:t>. The refresh token will also eventually expire, but only after a much longer time.</a:t>
            </a:r>
            <a:endParaRPr lang="en-NZ" dirty="0" smtClean="0"/>
          </a:p>
          <a:p>
            <a:endParaRPr lang="en-NZ" dirty="0" smtClean="0"/>
          </a:p>
          <a:p>
            <a:r>
              <a:rPr lang="en-NZ" dirty="0" smtClean="0"/>
              <a:t>The </a:t>
            </a:r>
            <a:r>
              <a:rPr lang="en-US" altLang="en-US" sz="900" dirty="0" smtClean="0">
                <a:solidFill>
                  <a:srgbClr val="333333"/>
                </a:solidFill>
                <a:latin typeface="Consolas" panose="020B0609020204030204" pitchFamily="49" charset="0"/>
                <a:cs typeface="Consolas" panose="020B0609020204030204" pitchFamily="49" charset="0"/>
              </a:rPr>
              <a:t>callback argument is an</a:t>
            </a:r>
            <a:r>
              <a:rPr lang="en-US" altLang="en-US" sz="900" baseline="0" dirty="0" smtClean="0">
                <a:solidFill>
                  <a:srgbClr val="333333"/>
                </a:solidFill>
                <a:latin typeface="Consolas" panose="020B0609020204030204" pitchFamily="49" charset="0"/>
                <a:cs typeface="Consolas" panose="020B0609020204030204" pitchFamily="49" charset="0"/>
              </a:rPr>
              <a:t> </a:t>
            </a:r>
            <a:r>
              <a:rPr lang="en-US" altLang="en-US" sz="900" dirty="0" smtClean="0">
                <a:solidFill>
                  <a:srgbClr val="333333"/>
                </a:solidFill>
                <a:latin typeface="Consolas" panose="020B0609020204030204" pitchFamily="49" charset="0"/>
                <a:cs typeface="Consolas" panose="020B0609020204030204" pitchFamily="49" charset="0"/>
              </a:rPr>
              <a:t>instance of the </a:t>
            </a:r>
            <a:r>
              <a:rPr lang="en-US" altLang="en-US" sz="900" b="1" dirty="0" err="1" smtClean="0">
                <a:solidFill>
                  <a:srgbClr val="333333"/>
                </a:solidFill>
                <a:latin typeface="Consolas" panose="020B0609020204030204" pitchFamily="49" charset="0"/>
                <a:cs typeface="Consolas" panose="020B0609020204030204" pitchFamily="49" charset="0"/>
              </a:rPr>
              <a:t>AuthenticationCallback</a:t>
            </a:r>
            <a:r>
              <a:rPr lang="en-US" altLang="en-US" sz="900" baseline="0" dirty="0" smtClean="0">
                <a:solidFill>
                  <a:srgbClr val="333333"/>
                </a:solidFill>
                <a:latin typeface="Consolas" panose="020B0609020204030204" pitchFamily="49" charset="0"/>
                <a:cs typeface="Consolas" panose="020B0609020204030204" pitchFamily="49" charset="0"/>
              </a:rPr>
              <a:t> interface. Generally this is done using a Java Anonymous Class.</a:t>
            </a:r>
            <a:endParaRPr lang="en-US" sz="900" baseline="0" dirty="0" smtClean="0">
              <a:solidFill>
                <a:srgbClr val="333333"/>
              </a:solidFill>
              <a:latin typeface="Consolas" panose="020B0609020204030204" pitchFamily="49" charset="0"/>
              <a:cs typeface="Consolas" panose="020B0609020204030204" pitchFamily="49" charset="0"/>
            </a:endParaRPr>
          </a:p>
          <a:p>
            <a:endParaRPr lang="en-US" sz="900" baseline="0" dirty="0" smtClean="0">
              <a:solidFill>
                <a:srgbClr val="333333"/>
              </a:solidFill>
              <a:latin typeface="Consolas" panose="020B0609020204030204" pitchFamily="49" charset="0"/>
              <a:cs typeface="Consolas" panose="020B0609020204030204" pitchFamily="49" charset="0"/>
            </a:endParaRPr>
          </a:p>
          <a:p>
            <a:r>
              <a:rPr lang="en-US" sz="900" baseline="0" dirty="0" smtClean="0">
                <a:solidFill>
                  <a:srgbClr val="333333"/>
                </a:solidFill>
                <a:latin typeface="Consolas" panose="020B0609020204030204" pitchFamily="49" charset="0"/>
                <a:cs typeface="Consolas" panose="020B0609020204030204" pitchFamily="49" charset="0"/>
              </a:rPr>
              <a:t>The callback is invoked by </a:t>
            </a:r>
            <a:r>
              <a:rPr lang="en-US" sz="900" b="1" baseline="0" dirty="0" err="1" smtClean="0">
                <a:solidFill>
                  <a:srgbClr val="333333"/>
                </a:solidFill>
                <a:latin typeface="Consolas" panose="020B0609020204030204" pitchFamily="49" charset="0"/>
                <a:cs typeface="Consolas" panose="020B0609020204030204" pitchFamily="49" charset="0"/>
              </a:rPr>
              <a:t>mContext.</a:t>
            </a:r>
            <a:r>
              <a:rPr kumimoji="0" lang="en-US" altLang="en-US" sz="900" b="1"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onActivityResult</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from the previous slide, so it is important to call that if you are using this function</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p>
          <a:p>
            <a:endPar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endParaRPr>
          </a:p>
          <a:p>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Note:</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ADAL automatically caches the access token and refresh token securely, so you don’t have to! It uses the </a:t>
            </a:r>
            <a:r>
              <a:rPr kumimoji="0" lang="en-US" altLang="en-US" sz="900" b="0" i="0" u="none" strike="noStrike" cap="none" normalizeH="0" baseline="0" smtClean="0">
                <a:ln>
                  <a:noFill/>
                </a:ln>
                <a:solidFill>
                  <a:srgbClr val="990000"/>
                </a:solidFill>
                <a:effectLst/>
                <a:latin typeface="Consolas" panose="020B0609020204030204" pitchFamily="49" charset="0"/>
                <a:cs typeface="Consolas" panose="020B0609020204030204" pitchFamily="49" charset="0"/>
              </a:rPr>
              <a:t>Android secure keychain </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to do so.</a:t>
            </a:r>
            <a:endPar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endParaRPr>
          </a:p>
          <a:p>
            <a:endParaRPr kumimoji="0" 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endParaRPr>
          </a:p>
        </p:txBody>
      </p:sp>
      <p:sp>
        <p:nvSpPr>
          <p:cNvPr id="4" name="Date Placeholder 3"/>
          <p:cNvSpPr>
            <a:spLocks noGrp="1"/>
          </p:cNvSpPr>
          <p:nvPr>
            <p:ph type="dt" idx="10"/>
          </p:nvPr>
        </p:nvSpPr>
        <p:spPr/>
        <p:txBody>
          <a:bodyPr/>
          <a:lstStyle/>
          <a:p>
            <a:fld id="{2B2034C5-F750-4FBF-9841-A1AFEEFA6F10}"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010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a:p>
            <a:r>
              <a:rPr lang="en-NZ" dirty="0" smtClean="0"/>
              <a:t>The </a:t>
            </a:r>
            <a:r>
              <a:rPr lang="en-US" altLang="en-US" sz="900" dirty="0" smtClean="0">
                <a:solidFill>
                  <a:srgbClr val="333333"/>
                </a:solidFill>
                <a:latin typeface="Consolas" panose="020B0609020204030204" pitchFamily="49" charset="0"/>
                <a:cs typeface="Consolas" panose="020B0609020204030204" pitchFamily="49" charset="0"/>
              </a:rPr>
              <a:t>callback argument is an</a:t>
            </a:r>
            <a:r>
              <a:rPr lang="en-US" altLang="en-US" sz="900" baseline="0" dirty="0" smtClean="0">
                <a:solidFill>
                  <a:srgbClr val="333333"/>
                </a:solidFill>
                <a:latin typeface="Consolas" panose="020B0609020204030204" pitchFamily="49" charset="0"/>
                <a:cs typeface="Consolas" panose="020B0609020204030204" pitchFamily="49" charset="0"/>
              </a:rPr>
              <a:t> </a:t>
            </a:r>
            <a:r>
              <a:rPr lang="en-US" altLang="en-US" sz="900" dirty="0" smtClean="0">
                <a:solidFill>
                  <a:srgbClr val="333333"/>
                </a:solidFill>
                <a:latin typeface="Consolas" panose="020B0609020204030204" pitchFamily="49" charset="0"/>
                <a:cs typeface="Consolas" panose="020B0609020204030204" pitchFamily="49" charset="0"/>
              </a:rPr>
              <a:t>instance of the </a:t>
            </a:r>
            <a:r>
              <a:rPr lang="en-US" altLang="en-US" sz="900" b="1" dirty="0" err="1" smtClean="0">
                <a:solidFill>
                  <a:srgbClr val="333333"/>
                </a:solidFill>
                <a:latin typeface="Consolas" panose="020B0609020204030204" pitchFamily="49" charset="0"/>
                <a:cs typeface="Consolas" panose="020B0609020204030204" pitchFamily="49" charset="0"/>
              </a:rPr>
              <a:t>AuthenticationCallback</a:t>
            </a:r>
            <a:r>
              <a:rPr lang="en-US" altLang="en-US" sz="900" b="1" baseline="0" dirty="0" smtClean="0">
                <a:solidFill>
                  <a:srgbClr val="333333"/>
                </a:solidFill>
                <a:latin typeface="Consolas" panose="020B0609020204030204" pitchFamily="49" charset="0"/>
                <a:cs typeface="Consolas" panose="020B0609020204030204" pitchFamily="49" charset="0"/>
              </a:rPr>
              <a:t> </a:t>
            </a:r>
            <a:r>
              <a:rPr lang="en-US" altLang="en-US" sz="900" baseline="0" dirty="0" smtClean="0">
                <a:solidFill>
                  <a:srgbClr val="333333"/>
                </a:solidFill>
                <a:latin typeface="Consolas" panose="020B0609020204030204" pitchFamily="49" charset="0"/>
                <a:cs typeface="Consolas" panose="020B0609020204030204" pitchFamily="49" charset="0"/>
              </a:rPr>
              <a:t>interface. Generally this is done using a Java Anonymous Class.</a:t>
            </a:r>
          </a:p>
          <a:p>
            <a:endParaRPr lang="en-US" sz="900" baseline="0" dirty="0" smtClean="0">
              <a:solidFill>
                <a:srgbClr val="333333"/>
              </a:solidFill>
              <a:latin typeface="Consolas" panose="020B0609020204030204" pitchFamily="49" charset="0"/>
              <a:cs typeface="Consolas" panose="020B0609020204030204" pitchFamily="49" charset="0"/>
            </a:endParaRPr>
          </a:p>
          <a:p>
            <a:r>
              <a:rPr lang="en-US" sz="900" baseline="0" dirty="0" smtClean="0">
                <a:solidFill>
                  <a:srgbClr val="333333"/>
                </a:solidFill>
                <a:latin typeface="Consolas" panose="020B0609020204030204" pitchFamily="49" charset="0"/>
                <a:cs typeface="Consolas" panose="020B0609020204030204" pitchFamily="49" charset="0"/>
              </a:rPr>
              <a:t>Generally you will invoke </a:t>
            </a:r>
            <a:r>
              <a:rPr lang="en-US" sz="900" b="1" baseline="0" dirty="0" err="1" smtClean="0">
                <a:solidFill>
                  <a:srgbClr val="333333"/>
                </a:solidFill>
                <a:latin typeface="Consolas" panose="020B0609020204030204" pitchFamily="49" charset="0"/>
                <a:cs typeface="Consolas" panose="020B0609020204030204" pitchFamily="49" charset="0"/>
              </a:rPr>
              <a:t>acquireToken</a:t>
            </a:r>
            <a:r>
              <a:rPr lang="en-US" sz="900" baseline="0" dirty="0" smtClean="0">
                <a:solidFill>
                  <a:srgbClr val="333333"/>
                </a:solidFill>
                <a:latin typeface="Consolas" panose="020B0609020204030204" pitchFamily="49" charset="0"/>
                <a:cs typeface="Consolas" panose="020B0609020204030204" pitchFamily="49" charset="0"/>
              </a:rPr>
              <a:t> </a:t>
            </a:r>
            <a:r>
              <a:rPr lang="en-US" sz="900" baseline="0" dirty="0" smtClean="0">
                <a:solidFill>
                  <a:srgbClr val="333333"/>
                </a:solidFill>
                <a:latin typeface="Consolas" panose="020B0609020204030204" pitchFamily="49" charset="0"/>
                <a:cs typeface="Consolas" panose="020B0609020204030204" pitchFamily="49" charset="0"/>
              </a:rPr>
              <a:t>only when the user first starts the </a:t>
            </a:r>
            <a:r>
              <a:rPr lang="en-US" sz="900" baseline="0" dirty="0" smtClean="0">
                <a:solidFill>
                  <a:srgbClr val="333333"/>
                </a:solidFill>
                <a:latin typeface="Consolas" panose="020B0609020204030204" pitchFamily="49" charset="0"/>
                <a:cs typeface="Consolas" panose="020B0609020204030204" pitchFamily="49" charset="0"/>
              </a:rPr>
              <a:t>application, and then use </a:t>
            </a:r>
            <a:r>
              <a:rPr lang="en-US" sz="900" b="1" baseline="0" dirty="0" err="1" smtClean="0">
                <a:solidFill>
                  <a:srgbClr val="333333"/>
                </a:solidFill>
                <a:latin typeface="Consolas" panose="020B0609020204030204" pitchFamily="49" charset="0"/>
                <a:cs typeface="Consolas" panose="020B0609020204030204" pitchFamily="49" charset="0"/>
              </a:rPr>
              <a:t>acquireTokenSilently</a:t>
            </a:r>
            <a:r>
              <a:rPr lang="en-US" sz="900" b="0" baseline="0" dirty="0" smtClean="0">
                <a:solidFill>
                  <a:srgbClr val="333333"/>
                </a:solidFill>
                <a:latin typeface="Consolas" panose="020B0609020204030204" pitchFamily="49" charset="0"/>
                <a:cs typeface="Consolas" panose="020B0609020204030204" pitchFamily="49" charset="0"/>
              </a:rPr>
              <a:t> from then on. The ADAL automatically caches the Access Token and Refresh Token securely in the Android Keychain, and </a:t>
            </a:r>
            <a:r>
              <a:rPr lang="en-US" sz="900" b="1" baseline="0" dirty="0" err="1" smtClean="0">
                <a:solidFill>
                  <a:srgbClr val="333333"/>
                </a:solidFill>
                <a:latin typeface="Consolas" panose="020B0609020204030204" pitchFamily="49" charset="0"/>
                <a:cs typeface="Consolas" panose="020B0609020204030204" pitchFamily="49" charset="0"/>
              </a:rPr>
              <a:t>acquireTokenSilently</a:t>
            </a:r>
            <a:r>
              <a:rPr lang="en-US" sz="900" b="0" baseline="0" dirty="0" smtClean="0">
                <a:solidFill>
                  <a:srgbClr val="333333"/>
                </a:solidFill>
                <a:latin typeface="Consolas" panose="020B0609020204030204" pitchFamily="49" charset="0"/>
                <a:cs typeface="Consolas" panose="020B0609020204030204" pitchFamily="49" charset="0"/>
              </a:rPr>
              <a:t> attempts the following:</a:t>
            </a:r>
          </a:p>
          <a:p>
            <a:endParaRPr lang="en-US" sz="900" b="0" baseline="0" dirty="0" smtClean="0">
              <a:solidFill>
                <a:srgbClr val="333333"/>
              </a:solidFill>
              <a:latin typeface="Consolas" panose="020B0609020204030204" pitchFamily="49" charset="0"/>
              <a:cs typeface="Consolas" panose="020B0609020204030204" pitchFamily="49" charset="0"/>
            </a:endParaRPr>
          </a:p>
          <a:p>
            <a:pPr marL="228600" indent="-228600">
              <a:buAutoNum type="arabicPeriod"/>
            </a:pPr>
            <a:r>
              <a:rPr lang="en-US" sz="900" b="0" baseline="0" dirty="0" smtClean="0">
                <a:solidFill>
                  <a:srgbClr val="333333"/>
                </a:solidFill>
                <a:latin typeface="Consolas" panose="020B0609020204030204" pitchFamily="49" charset="0"/>
                <a:cs typeface="Consolas" panose="020B0609020204030204" pitchFamily="49" charset="0"/>
              </a:rPr>
              <a:t>Return the current Access Token (if still valid)</a:t>
            </a:r>
          </a:p>
          <a:p>
            <a:pPr marL="228600" indent="-228600">
              <a:buAutoNum type="arabicPeriod"/>
            </a:pPr>
            <a:r>
              <a:rPr lang="en-US" sz="900" b="0" baseline="0" dirty="0" smtClean="0">
                <a:solidFill>
                  <a:srgbClr val="333333"/>
                </a:solidFill>
                <a:latin typeface="Consolas" panose="020B0609020204030204" pitchFamily="49" charset="0"/>
                <a:cs typeface="Consolas" panose="020B0609020204030204" pitchFamily="49" charset="0"/>
              </a:rPr>
              <a:t>Acquire a new Access Token using the current Refresh Token (if still valid)</a:t>
            </a:r>
          </a:p>
          <a:p>
            <a:pPr marL="0" indent="0">
              <a:buNone/>
            </a:pPr>
            <a:endParaRPr lang="en-US" sz="900" b="0" baseline="0" dirty="0" smtClean="0">
              <a:solidFill>
                <a:srgbClr val="333333"/>
              </a:solidFill>
              <a:latin typeface="Consolas" panose="020B0609020204030204" pitchFamily="49" charset="0"/>
              <a:cs typeface="Consolas" panose="020B0609020204030204" pitchFamily="49" charset="0"/>
            </a:endParaRPr>
          </a:p>
          <a:p>
            <a:pPr marL="0" indent="0">
              <a:buNone/>
            </a:pPr>
            <a:r>
              <a:rPr lang="en-US" sz="900" b="0" baseline="0" dirty="0" smtClean="0">
                <a:solidFill>
                  <a:srgbClr val="333333"/>
                </a:solidFill>
                <a:latin typeface="Consolas" panose="020B0609020204030204" pitchFamily="49" charset="0"/>
                <a:cs typeface="Consolas" panose="020B0609020204030204" pitchFamily="49" charset="0"/>
              </a:rPr>
              <a:t>If this function fails, you must prompt the user to sign in using </a:t>
            </a:r>
            <a:r>
              <a:rPr lang="en-US" sz="900" b="1" baseline="0" dirty="0" err="1" smtClean="0">
                <a:solidFill>
                  <a:srgbClr val="333333"/>
                </a:solidFill>
                <a:latin typeface="Consolas" panose="020B0609020204030204" pitchFamily="49" charset="0"/>
                <a:cs typeface="Consolas" panose="020B0609020204030204" pitchFamily="49" charset="0"/>
              </a:rPr>
              <a:t>acquireToken</a:t>
            </a:r>
            <a:r>
              <a:rPr lang="en-US" sz="900" b="0" baseline="0" dirty="0" smtClean="0">
                <a:solidFill>
                  <a:srgbClr val="333333"/>
                </a:solidFill>
                <a:latin typeface="Consolas" panose="020B0609020204030204" pitchFamily="49" charset="0"/>
                <a:cs typeface="Consolas" panose="020B0609020204030204" pitchFamily="49" charset="0"/>
              </a:rPr>
              <a:t>.</a:t>
            </a:r>
            <a:endParaRPr lang="en-US" sz="900" baseline="0" dirty="0" smtClean="0">
              <a:solidFill>
                <a:srgbClr val="333333"/>
              </a:solidFill>
              <a:latin typeface="Consolas" panose="020B0609020204030204" pitchFamily="49" charset="0"/>
              <a:cs typeface="Consolas" panose="020B0609020204030204" pitchFamily="49" charset="0"/>
            </a:endParaRPr>
          </a:p>
          <a:p>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This function returns a new </a:t>
            </a:r>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Access </a:t>
            </a:r>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Token</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endParaRPr lang="en-NZ" b="0" dirty="0"/>
          </a:p>
        </p:txBody>
      </p:sp>
      <p:sp>
        <p:nvSpPr>
          <p:cNvPr id="4" name="Date Placeholder 3"/>
          <p:cNvSpPr>
            <a:spLocks noGrp="1"/>
          </p:cNvSpPr>
          <p:nvPr>
            <p:ph type="dt" idx="10"/>
          </p:nvPr>
        </p:nvSpPr>
        <p:spPr/>
        <p:txBody>
          <a:bodyPr/>
          <a:lstStyle/>
          <a:p>
            <a:fld id="{ED01BC21-B45E-4DB8-B198-116F9F09FF91}"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9344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pattern full</a:t>
            </a:r>
            <a:r>
              <a:rPr lang="en-US" baseline="0" dirty="0" smtClean="0"/>
              <a:t> </a:t>
            </a:r>
            <a:r>
              <a:rPr lang="en-US" baseline="0" dirty="0" smtClean="0"/>
              <a:t>authentication is only done on application startup. The </a:t>
            </a:r>
            <a:r>
              <a:rPr lang="en-US" b="1" baseline="0" dirty="0" smtClean="0"/>
              <a:t>Splash Screen</a:t>
            </a:r>
            <a:r>
              <a:rPr lang="en-US" b="0" baseline="0" dirty="0" smtClean="0"/>
              <a:t> here is</a:t>
            </a:r>
            <a:r>
              <a:rPr lang="en-US" baseline="0" dirty="0" smtClean="0"/>
              <a:t> the gateway to your app – the user must authenticate to continue.</a:t>
            </a:r>
          </a:p>
          <a:p>
            <a:endParaRPr lang="en-US" baseline="0" dirty="0" smtClean="0"/>
          </a:p>
          <a:p>
            <a:pPr marL="228600" indent="-228600">
              <a:buAutoNum type="arabicPeriod"/>
            </a:pPr>
            <a:r>
              <a:rPr lang="en-NZ" dirty="0" smtClean="0"/>
              <a:t>The app launches</a:t>
            </a:r>
            <a:r>
              <a:rPr lang="en-NZ" baseline="0" dirty="0" smtClean="0"/>
              <a:t> and starts the default activity </a:t>
            </a:r>
            <a:r>
              <a:rPr lang="en-NZ" b="0" baseline="0" dirty="0" smtClean="0"/>
              <a:t>or splash screen.</a:t>
            </a:r>
            <a:endParaRPr lang="en-NZ" baseline="0" dirty="0" smtClean="0"/>
          </a:p>
          <a:p>
            <a:pPr marL="228600" indent="-228600">
              <a:buAutoNum type="arabicPeriod"/>
            </a:pPr>
            <a:r>
              <a:rPr lang="en-NZ" baseline="0" dirty="0" smtClean="0"/>
              <a:t>The user clicks “sign in” button, which invokes </a:t>
            </a:r>
            <a:r>
              <a:rPr lang="en-NZ" b="1" baseline="0" dirty="0" err="1" smtClean="0"/>
              <a:t>acquireToken</a:t>
            </a:r>
            <a:r>
              <a:rPr lang="en-NZ" b="1" baseline="0" dirty="0" smtClean="0"/>
              <a:t>()</a:t>
            </a:r>
            <a:endParaRPr lang="en-NZ" b="0" baseline="0" dirty="0" smtClean="0"/>
          </a:p>
          <a:p>
            <a:pPr marL="228600" indent="-228600">
              <a:buAutoNum type="arabicPeriod"/>
            </a:pPr>
            <a:r>
              <a:rPr lang="en-NZ" b="0" baseline="0" dirty="0" smtClean="0"/>
              <a:t>The </a:t>
            </a:r>
            <a:r>
              <a:rPr lang="en-NZ" b="0" baseline="0" dirty="0" err="1" smtClean="0"/>
              <a:t>AuthenticationActivity</a:t>
            </a:r>
            <a:r>
              <a:rPr lang="en-NZ" b="0" baseline="0" dirty="0" smtClean="0"/>
              <a:t> is launched and the </a:t>
            </a:r>
            <a:r>
              <a:rPr lang="en-NZ" b="0" baseline="0" dirty="0" err="1" smtClean="0"/>
              <a:t>OAuth</a:t>
            </a:r>
            <a:r>
              <a:rPr lang="en-NZ" b="0" baseline="0" dirty="0" smtClean="0"/>
              <a:t> flow takes place – the user authenticates with Azure AD.</a:t>
            </a:r>
          </a:p>
          <a:p>
            <a:pPr marL="228600" indent="-228600">
              <a:buAutoNum type="arabicPeriod"/>
            </a:pPr>
            <a:r>
              <a:rPr lang="en-NZ" b="0" baseline="0" dirty="0" smtClean="0"/>
              <a:t>The authentication result (an </a:t>
            </a:r>
            <a:r>
              <a:rPr lang="en-NZ" b="1" baseline="0" dirty="0" smtClean="0"/>
              <a:t>Access Token </a:t>
            </a:r>
            <a:r>
              <a:rPr lang="en-NZ" b="0" baseline="0" dirty="0" smtClean="0"/>
              <a:t>and a </a:t>
            </a:r>
            <a:r>
              <a:rPr lang="en-NZ" b="1" baseline="0" dirty="0" smtClean="0"/>
              <a:t>Refresh Token</a:t>
            </a:r>
            <a:r>
              <a:rPr lang="en-NZ" b="0" baseline="0" dirty="0" smtClean="0"/>
              <a:t>) is </a:t>
            </a:r>
            <a:r>
              <a:rPr lang="en-NZ" b="0" baseline="0" dirty="0" smtClean="0"/>
              <a:t>cached </a:t>
            </a:r>
            <a:r>
              <a:rPr lang="en-NZ" b="0" baseline="0" dirty="0" smtClean="0"/>
              <a:t>securely</a:t>
            </a:r>
            <a:r>
              <a:rPr lang="en-NZ" b="0" baseline="0" dirty="0" smtClean="0"/>
              <a:t>. The Access Token is returned to the app.</a:t>
            </a:r>
            <a:endParaRPr lang="en-NZ" b="0" baseline="0" dirty="0" smtClean="0"/>
          </a:p>
          <a:p>
            <a:pPr marL="228600" indent="-228600">
              <a:buAutoNum type="arabicPeriod"/>
            </a:pPr>
            <a:r>
              <a:rPr lang="en-NZ" b="0" baseline="0" dirty="0" smtClean="0"/>
              <a:t>The splash screen logic resumes and launches the next Activity.</a:t>
            </a:r>
          </a:p>
          <a:p>
            <a:pPr marL="228600" indent="-228600">
              <a:buAutoNum type="arabicPeriod"/>
            </a:pPr>
            <a:r>
              <a:rPr lang="en-NZ" b="0" baseline="0" dirty="0" smtClean="0"/>
              <a:t>Finally, the splash screen calls</a:t>
            </a:r>
            <a:r>
              <a:rPr lang="en-NZ" b="1" baseline="0" dirty="0" smtClean="0"/>
              <a:t> finish()</a:t>
            </a:r>
            <a:r>
              <a:rPr lang="en-NZ" b="0" baseline="0" dirty="0" smtClean="0"/>
              <a:t> to remove itself from the activity stack.</a:t>
            </a:r>
            <a:endParaRPr lang="en-NZ" dirty="0"/>
          </a:p>
        </p:txBody>
      </p:sp>
      <p:sp>
        <p:nvSpPr>
          <p:cNvPr id="4" name="Date Placeholder 3"/>
          <p:cNvSpPr>
            <a:spLocks noGrp="1"/>
          </p:cNvSpPr>
          <p:nvPr>
            <p:ph type="dt" idx="10"/>
          </p:nvPr>
        </p:nvSpPr>
        <p:spPr/>
        <p:txBody>
          <a:bodyPr/>
          <a:lstStyle/>
          <a:p>
            <a:fld id="{9D484EC9-EB48-47E3-BD5F-829E493398A4}"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818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Next we write some code to support re-entrancy into potentially any location within the app.</a:t>
            </a:r>
          </a:p>
          <a:p>
            <a:pPr marL="0" marR="0" indent="0" algn="l" defTabSz="914363" rtl="0" eaLnBrk="1" fontAlgn="auto" latinLnBrk="0" hangingPunct="1">
              <a:lnSpc>
                <a:spcPct val="90000"/>
              </a:lnSpc>
              <a:spcBef>
                <a:spcPts val="0"/>
              </a:spcBef>
              <a:spcAft>
                <a:spcPts val="333"/>
              </a:spcAft>
              <a:buClrTx/>
              <a:buSzTx/>
              <a:buFontTx/>
              <a:buNone/>
              <a:tabLst/>
              <a:defRPr/>
            </a:pPr>
            <a:endParaRPr lang="en-NZ" b="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The user may at any time dismiss our app, do some work and then return to our app after their token has expired.</a:t>
            </a:r>
          </a:p>
          <a:p>
            <a:pPr marL="0" marR="0" indent="0" algn="l" defTabSz="914363" rtl="0" eaLnBrk="1" fontAlgn="auto" latinLnBrk="0" hangingPunct="1">
              <a:lnSpc>
                <a:spcPct val="90000"/>
              </a:lnSpc>
              <a:spcBef>
                <a:spcPts val="0"/>
              </a:spcBef>
              <a:spcAft>
                <a:spcPts val="333"/>
              </a:spcAft>
              <a:buClrTx/>
              <a:buSzTx/>
              <a:buFontTx/>
              <a:buNone/>
              <a:tabLst/>
              <a:defRPr/>
            </a:pPr>
            <a:endParaRPr lang="en-NZ" b="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In this situation we </a:t>
            </a:r>
            <a:r>
              <a:rPr lang="en-NZ" b="1" baseline="0" dirty="0" smtClean="0"/>
              <a:t>may </a:t>
            </a:r>
            <a:r>
              <a:rPr lang="en-NZ" b="0" baseline="0" dirty="0" smtClean="0"/>
              <a:t>need to refresh the </a:t>
            </a:r>
            <a:r>
              <a:rPr lang="en-NZ" b="1" baseline="0" dirty="0" smtClean="0"/>
              <a:t>Access Token </a:t>
            </a:r>
            <a:r>
              <a:rPr lang="en-NZ" b="0" baseline="0" dirty="0" smtClean="0"/>
              <a:t>or re-authenticate (or we may not).</a:t>
            </a:r>
          </a:p>
          <a:p>
            <a:endParaRPr lang="en-US" baseline="0" dirty="0" smtClean="0"/>
          </a:p>
          <a:p>
            <a:pPr marL="228600" indent="-228600">
              <a:buAutoNum type="arabicPeriod"/>
            </a:pPr>
            <a:r>
              <a:rPr lang="en-NZ" dirty="0" smtClean="0"/>
              <a:t>The user initiates some</a:t>
            </a:r>
            <a:r>
              <a:rPr lang="en-NZ" baseline="0" dirty="0" smtClean="0"/>
              <a:t> action (e.g. Refresh the current view)</a:t>
            </a:r>
          </a:p>
          <a:p>
            <a:pPr marL="228600" indent="-228600">
              <a:buAutoNum type="arabicPeriod"/>
            </a:pPr>
            <a:r>
              <a:rPr lang="en-NZ" baseline="0" dirty="0" smtClean="0"/>
              <a:t>We first call </a:t>
            </a:r>
            <a:r>
              <a:rPr lang="en-NZ" b="1" baseline="0" dirty="0" err="1" smtClean="0"/>
              <a:t>acquireTokenSilently</a:t>
            </a:r>
            <a:r>
              <a:rPr lang="en-NZ" b="1" baseline="0" dirty="0" smtClean="0"/>
              <a:t>()</a:t>
            </a:r>
            <a:r>
              <a:rPr lang="en-NZ" b="0" baseline="0" dirty="0" smtClean="0"/>
              <a:t> to acquire an access token. </a:t>
            </a:r>
            <a:r>
              <a:rPr lang="en-NZ" b="0" baseline="0" dirty="0" smtClean="0"/>
              <a:t>We need to pass a </a:t>
            </a:r>
            <a:r>
              <a:rPr lang="en-NZ" b="1" baseline="0" dirty="0" err="1" smtClean="0"/>
              <a:t>callback</a:t>
            </a:r>
            <a:r>
              <a:rPr lang="en-NZ" b="1" baseline="0" dirty="0" smtClean="0"/>
              <a:t> </a:t>
            </a:r>
            <a:r>
              <a:rPr lang="en-NZ" b="0" baseline="0" dirty="0" smtClean="0"/>
              <a:t>because this function may asynchronously refresh the token.</a:t>
            </a:r>
          </a:p>
          <a:p>
            <a:pPr marL="228600" indent="-228600">
              <a:buAutoNum type="arabicPeriod"/>
            </a:pPr>
            <a:r>
              <a:rPr lang="en-NZ" b="0" baseline="0" dirty="0" smtClean="0"/>
              <a:t>If the </a:t>
            </a:r>
            <a:r>
              <a:rPr lang="en-NZ" b="0" baseline="0" dirty="0" smtClean="0"/>
              <a:t>cached token </a:t>
            </a:r>
            <a:r>
              <a:rPr lang="en-NZ" b="0" baseline="0" dirty="0" smtClean="0"/>
              <a:t>is still valid then </a:t>
            </a:r>
            <a:r>
              <a:rPr lang="en-NZ" b="1" baseline="0" dirty="0" err="1" smtClean="0"/>
              <a:t>acquireTokenSilently</a:t>
            </a:r>
            <a:r>
              <a:rPr lang="en-NZ" b="0" baseline="0" dirty="0" smtClean="0"/>
              <a:t> returns it immediately and we </a:t>
            </a:r>
            <a:r>
              <a:rPr lang="en-NZ" b="0" baseline="0" dirty="0" smtClean="0"/>
              <a:t>continue with the API call (this may happen completely synchronously).</a:t>
            </a:r>
          </a:p>
          <a:p>
            <a:pPr marL="228600" indent="-228600">
              <a:buAutoNum type="arabicPeriod"/>
            </a:pPr>
            <a:r>
              <a:rPr lang="en-NZ" b="0" baseline="0" dirty="0" smtClean="0"/>
              <a:t>Otherwise</a:t>
            </a:r>
            <a:r>
              <a:rPr lang="en-NZ" b="0" baseline="0" dirty="0" smtClean="0"/>
              <a:t>, the ADAL attempts to refresh the token using a cached refresh token. </a:t>
            </a:r>
            <a:r>
              <a:rPr lang="en-NZ" b="0" baseline="0" dirty="0" smtClean="0"/>
              <a:t>This happens asynchronously and requires an internet connection.</a:t>
            </a:r>
          </a:p>
          <a:p>
            <a:pPr marL="228600" indent="-228600">
              <a:buAutoNum type="arabicPeriod"/>
            </a:pPr>
            <a:r>
              <a:rPr lang="en-NZ" b="0" baseline="0" dirty="0" smtClean="0"/>
              <a:t>If successful, we continue with the API call.</a:t>
            </a:r>
          </a:p>
          <a:p>
            <a:pPr marL="228600" indent="-228600">
              <a:buAutoNum type="arabicPeriod"/>
            </a:pPr>
            <a:r>
              <a:rPr lang="en-NZ" b="0" baseline="0" dirty="0" smtClean="0"/>
              <a:t>If the refresh operation fails, then we must prompt the user to let them know, and restart the app so that they may authenticate again.</a:t>
            </a:r>
          </a:p>
          <a:p>
            <a:pPr marL="228600" indent="-228600">
              <a:buAutoNum type="arabicPeriod"/>
            </a:pPr>
            <a:endParaRPr lang="en-NZ" b="0" baseline="0" dirty="0" smtClean="0"/>
          </a:p>
          <a:p>
            <a:pPr marL="0" indent="0">
              <a:buNone/>
            </a:pPr>
            <a:r>
              <a:rPr lang="en-NZ" b="0" baseline="0" dirty="0" smtClean="0"/>
              <a:t>We can wrap all of this behaviour into a few helper methods. </a:t>
            </a:r>
          </a:p>
        </p:txBody>
      </p:sp>
      <p:sp>
        <p:nvSpPr>
          <p:cNvPr id="4" name="Date Placeholder 3"/>
          <p:cNvSpPr>
            <a:spLocks noGrp="1"/>
          </p:cNvSpPr>
          <p:nvPr>
            <p:ph type="dt" idx="10"/>
          </p:nvPr>
        </p:nvSpPr>
        <p:spPr/>
        <p:txBody>
          <a:bodyPr/>
          <a:lstStyle/>
          <a:p>
            <a:fld id="{3E4F3E2E-0A93-4364-8F2D-E582F8242FD7}"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9294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authentication flow in </a:t>
            </a:r>
            <a:r>
              <a:rPr lang="en-US" b="1" baseline="0" dirty="0" err="1" smtClean="0"/>
              <a:t>StartActivity</a:t>
            </a:r>
            <a:r>
              <a:rPr lang="en-US" baseline="0" dirty="0" smtClean="0"/>
              <a:t>.</a:t>
            </a:r>
          </a:p>
          <a:p>
            <a:endParaRPr lang="en-US" baseline="0" dirty="0" smtClean="0"/>
          </a:p>
          <a:p>
            <a:r>
              <a:rPr lang="en-US" baseline="0" dirty="0" smtClean="0"/>
              <a:t>Demo the refresh token handling code in </a:t>
            </a:r>
            <a:r>
              <a:rPr lang="en-NZ" sz="900" b="1" kern="1200" dirty="0" err="1" smtClean="0">
                <a:solidFill>
                  <a:schemeClr val="tx1"/>
                </a:solidFill>
                <a:latin typeface="Segoe UI Light" pitchFamily="34" charset="0"/>
                <a:ea typeface="+mn-ea"/>
                <a:cs typeface="+mn-cs"/>
              </a:rPr>
              <a:t>AuthUtil.ensureAuthenticated</a:t>
            </a:r>
            <a:r>
              <a:rPr lang="en-NZ" sz="900" b="0" kern="1200" dirty="0" smtClean="0">
                <a:solidFill>
                  <a:schemeClr val="tx1"/>
                </a:solidFill>
                <a:latin typeface="Segoe UI Light" pitchFamily="34" charset="0"/>
                <a:ea typeface="+mn-ea"/>
                <a:cs typeface="+mn-cs"/>
              </a:rPr>
              <a:t>, </a:t>
            </a:r>
            <a:r>
              <a:rPr lang="en-NZ" sz="900" b="1" kern="1200" dirty="0" err="1" smtClean="0">
                <a:solidFill>
                  <a:schemeClr val="tx1"/>
                </a:solidFill>
                <a:latin typeface="Segoe UI Light" pitchFamily="34" charset="0"/>
                <a:ea typeface="+mn-ea"/>
                <a:cs typeface="+mn-cs"/>
              </a:rPr>
              <a:t>DefaultAuthHandler</a:t>
            </a:r>
            <a:r>
              <a:rPr lang="en-NZ" sz="900" b="0" kern="1200" baseline="0" dirty="0" smtClean="0">
                <a:solidFill>
                  <a:schemeClr val="tx1"/>
                </a:solidFill>
                <a:latin typeface="Segoe UI Light" pitchFamily="34" charset="0"/>
                <a:ea typeface="+mn-ea"/>
                <a:cs typeface="+mn-cs"/>
              </a:rPr>
              <a:t> and the two </a:t>
            </a:r>
            <a:r>
              <a:rPr lang="en-NZ" sz="900" b="0" kern="1200" baseline="0" dirty="0" err="1" smtClean="0">
                <a:solidFill>
                  <a:schemeClr val="tx1"/>
                </a:solidFill>
                <a:latin typeface="Segoe UI Light" pitchFamily="34" charset="0"/>
                <a:ea typeface="+mn-ea"/>
                <a:cs typeface="+mn-cs"/>
              </a:rPr>
              <a:t>activites</a:t>
            </a:r>
            <a:r>
              <a:rPr lang="en-NZ" sz="900" b="0" kern="1200" baseline="0" dirty="0" smtClean="0">
                <a:solidFill>
                  <a:schemeClr val="tx1"/>
                </a:solidFill>
                <a:latin typeface="Segoe UI Light" pitchFamily="34" charset="0"/>
                <a:ea typeface="+mn-ea"/>
                <a:cs typeface="+mn-cs"/>
              </a:rPr>
              <a:t> </a:t>
            </a:r>
            <a:r>
              <a:rPr lang="en-NZ" sz="900" b="1" kern="1200" baseline="0" dirty="0" err="1" smtClean="0">
                <a:solidFill>
                  <a:schemeClr val="tx1"/>
                </a:solidFill>
                <a:latin typeface="Segoe UI Light" pitchFamily="34" charset="0"/>
                <a:ea typeface="+mn-ea"/>
                <a:cs typeface="+mn-cs"/>
              </a:rPr>
              <a:t>ListTasksActivity</a:t>
            </a:r>
            <a:r>
              <a:rPr lang="en-NZ" sz="900" b="0" kern="1200" baseline="0" dirty="0" smtClean="0">
                <a:solidFill>
                  <a:schemeClr val="tx1"/>
                </a:solidFill>
                <a:latin typeface="Segoe UI Light" pitchFamily="34" charset="0"/>
                <a:ea typeface="+mn-ea"/>
                <a:cs typeface="+mn-cs"/>
              </a:rPr>
              <a:t> and </a:t>
            </a:r>
            <a:r>
              <a:rPr lang="en-NZ" sz="900" b="1" kern="1200" baseline="0" dirty="0" err="1" smtClean="0">
                <a:solidFill>
                  <a:schemeClr val="tx1"/>
                </a:solidFill>
                <a:latin typeface="Segoe UI Light" pitchFamily="34" charset="0"/>
                <a:ea typeface="+mn-ea"/>
                <a:cs typeface="+mn-cs"/>
              </a:rPr>
              <a:t>EditTaskActivity</a:t>
            </a:r>
            <a:r>
              <a:rPr lang="en-NZ" sz="900" b="0" kern="1200" baseline="0" dirty="0" smtClean="0">
                <a:solidFill>
                  <a:schemeClr val="tx1"/>
                </a:solidFill>
                <a:latin typeface="Segoe UI Light" pitchFamily="34" charset="0"/>
                <a:ea typeface="+mn-ea"/>
                <a:cs typeface="+mn-cs"/>
              </a:rPr>
              <a:t>.</a:t>
            </a:r>
            <a:endParaRPr lang="en-US" b="0" dirty="0"/>
          </a:p>
        </p:txBody>
      </p:sp>
      <p:sp>
        <p:nvSpPr>
          <p:cNvPr id="4" name="Date Placeholder 3"/>
          <p:cNvSpPr>
            <a:spLocks noGrp="1"/>
          </p:cNvSpPr>
          <p:nvPr>
            <p:ph type="dt" idx="10"/>
          </p:nvPr>
        </p:nvSpPr>
        <p:spPr/>
        <p:txBody>
          <a:bodyPr/>
          <a:lstStyle/>
          <a:p>
            <a:fld id="{6DFBD1BE-6A4F-4D98-BF0B-ADDB5A85FBE3}"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O365 SDK takes care of setting headers, serialization etc. Queries are automatically executed asynchronously on a background thread, so library functions may be safely called from the UI thread.</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Can be found on GitHub at </a:t>
            </a:r>
            <a:r>
              <a:rPr lang="en-NZ" dirty="0" smtClean="0"/>
              <a:t>https://github.com/OfficeDev/Office-365-SDK-for-Android.</a:t>
            </a:r>
          </a:p>
          <a:p>
            <a:endParaRPr lang="en-NZ" dirty="0"/>
          </a:p>
        </p:txBody>
      </p:sp>
      <p:sp>
        <p:nvSpPr>
          <p:cNvPr id="4" name="Date Placeholder 3"/>
          <p:cNvSpPr>
            <a:spLocks noGrp="1"/>
          </p:cNvSpPr>
          <p:nvPr>
            <p:ph type="dt" idx="10"/>
          </p:nvPr>
        </p:nvSpPr>
        <p:spPr/>
        <p:txBody>
          <a:bodyPr/>
          <a:lstStyle/>
          <a:p>
            <a:fld id="{CE0ACEA9-51EA-48BD-ACDC-49CD4DB94590}"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491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use the SDK…</a:t>
            </a:r>
          </a:p>
          <a:p>
            <a:endParaRPr lang="en-US" baseline="0" dirty="0" smtClean="0"/>
          </a:p>
          <a:p>
            <a:r>
              <a:rPr lang="en-US" dirty="0" smtClean="0"/>
              <a:t>Create am</a:t>
            </a:r>
            <a:r>
              <a:rPr lang="en-US" baseline="0" dirty="0" smtClean="0"/>
              <a:t> </a:t>
            </a:r>
            <a:r>
              <a:rPr lang="en-US" baseline="0" dirty="0" err="1" smtClean="0"/>
              <a:t>OAuthCredentials</a:t>
            </a:r>
            <a:r>
              <a:rPr lang="en-US" baseline="0" dirty="0" smtClean="0"/>
              <a:t> </a:t>
            </a:r>
            <a:r>
              <a:rPr lang="en-US" dirty="0" smtClean="0"/>
              <a:t>object from</a:t>
            </a:r>
            <a:r>
              <a:rPr lang="en-US" baseline="0" dirty="0" smtClean="0"/>
              <a:t> </a:t>
            </a:r>
            <a:r>
              <a:rPr lang="en-US" dirty="0" smtClean="0"/>
              <a:t>the </a:t>
            </a:r>
            <a:r>
              <a:rPr lang="en-US" b="1" dirty="0" smtClean="0"/>
              <a:t>Access Token</a:t>
            </a:r>
            <a:r>
              <a:rPr lang="en-US" b="0" dirty="0" smtClean="0"/>
              <a:t> obtained</a:t>
            </a:r>
            <a:r>
              <a:rPr lang="en-US" b="0" baseline="0" dirty="0" smtClean="0"/>
              <a:t> using ADAL (y</a:t>
            </a:r>
            <a:r>
              <a:rPr lang="en-US" baseline="0" dirty="0" smtClean="0"/>
              <a:t>ou must already be authenticated to use this class). </a:t>
            </a:r>
            <a:endParaRPr lang="en-US" b="1" dirty="0" smtClean="0"/>
          </a:p>
          <a:p>
            <a:endParaRPr lang="en-US" dirty="0" smtClean="0"/>
          </a:p>
          <a:p>
            <a:r>
              <a:rPr lang="en-US" baseline="0" dirty="0" smtClean="0"/>
              <a:t>Create an instance of </a:t>
            </a:r>
            <a:r>
              <a:rPr lang="en-US" baseline="0" dirty="0" err="1" smtClean="0"/>
              <a:t>ListClient</a:t>
            </a:r>
            <a:r>
              <a:rPr lang="en-US" baseline="0" dirty="0" smtClean="0"/>
              <a:t>. This class allows you to query and update SharePoint lists.</a:t>
            </a:r>
          </a:p>
          <a:p>
            <a:endParaRPr lang="en-US" baseline="0" dirty="0" smtClean="0"/>
          </a:p>
          <a:p>
            <a:r>
              <a:rPr lang="en-US" baseline="0" dirty="0" smtClean="0"/>
              <a:t>This library supports:</a:t>
            </a:r>
          </a:p>
          <a:p>
            <a:endParaRPr lang="en-US" baseline="0" dirty="0" smtClean="0"/>
          </a:p>
          <a:p>
            <a:pPr marL="228600" indent="-228600">
              <a:buFont typeface="+mj-lt"/>
              <a:buAutoNum type="arabicPeriod"/>
            </a:pPr>
            <a:r>
              <a:rPr lang="en-US" baseline="0" dirty="0" smtClean="0"/>
              <a:t>Authentication via Azure AD with </a:t>
            </a:r>
            <a:r>
              <a:rPr lang="en-US" b="1" baseline="0" dirty="0" err="1" smtClean="0"/>
              <a:t>OAuthCredentials</a:t>
            </a:r>
            <a:endParaRPr lang="en-US" b="1" baseline="0" dirty="0" smtClean="0"/>
          </a:p>
          <a:p>
            <a:pPr marL="228600" indent="-228600">
              <a:buFont typeface="+mj-lt"/>
              <a:buAutoNum type="arabicPeriod"/>
            </a:pPr>
            <a:r>
              <a:rPr lang="en-US" b="0" baseline="0" dirty="0" smtClean="0"/>
              <a:t>Basic authentication with </a:t>
            </a:r>
            <a:r>
              <a:rPr lang="en-US" b="1" baseline="0" dirty="0" err="1" smtClean="0"/>
              <a:t>BasicAuthenticationCredentials</a:t>
            </a:r>
            <a:endParaRPr lang="en-US" b="0" baseline="0" dirty="0" smtClean="0"/>
          </a:p>
          <a:p>
            <a:pPr marL="228600" indent="-228600">
              <a:buFont typeface="+mj-lt"/>
              <a:buAutoNum type="arabicPeriod"/>
            </a:pPr>
            <a:r>
              <a:rPr lang="en-US" b="0" baseline="0" dirty="0" smtClean="0"/>
              <a:t>Cookie authentication with </a:t>
            </a:r>
            <a:r>
              <a:rPr lang="en-US" b="1" baseline="0" dirty="0" err="1" smtClean="0"/>
              <a:t>CookieCredentials</a:t>
            </a:r>
            <a:endParaRPr lang="en-US" b="0" baseline="0" dirty="0" smtClean="0"/>
          </a:p>
          <a:p>
            <a:pPr marL="0" indent="0">
              <a:buFont typeface="+mj-lt"/>
              <a:buNone/>
            </a:pPr>
            <a:endParaRPr lang="en-US" b="0" baseline="0" dirty="0" smtClean="0"/>
          </a:p>
          <a:p>
            <a:pPr marL="0" indent="0">
              <a:buFont typeface="+mj-lt"/>
              <a:buNone/>
            </a:pPr>
            <a:endParaRPr lang="en-US" b="0" baseline="0" dirty="0" smtClean="0"/>
          </a:p>
        </p:txBody>
      </p:sp>
      <p:sp>
        <p:nvSpPr>
          <p:cNvPr id="4" name="Date Placeholder 3"/>
          <p:cNvSpPr>
            <a:spLocks noGrp="1"/>
          </p:cNvSpPr>
          <p:nvPr>
            <p:ph type="dt" idx="10"/>
          </p:nvPr>
        </p:nvSpPr>
        <p:spPr/>
        <p:txBody>
          <a:bodyPr/>
          <a:lstStyle/>
          <a:p>
            <a:fld id="{BFD541D1-5773-42F1-A65A-9D0081C4724D}"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3917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code queries </a:t>
            </a:r>
            <a:r>
              <a:rPr lang="en-US" dirty="0" err="1" smtClean="0"/>
              <a:t>sharepoint</a:t>
            </a:r>
            <a:r>
              <a:rPr lang="en-US" dirty="0" smtClean="0"/>
              <a:t> for all Lists with</a:t>
            </a:r>
            <a:r>
              <a:rPr lang="en-US" baseline="0" dirty="0" smtClean="0"/>
              <a:t> the title </a:t>
            </a:r>
            <a:r>
              <a:rPr lang="en-US" b="1" baseline="0" dirty="0" smtClean="0"/>
              <a:t>“My List”</a:t>
            </a:r>
            <a:r>
              <a:rPr lang="en-US" b="0" baseline="0" dirty="0" smtClean="0"/>
              <a:t>.</a:t>
            </a:r>
          </a:p>
          <a:p>
            <a:endParaRPr lang="en-US" b="0" baseline="0" dirty="0" smtClean="0"/>
          </a:p>
          <a:p>
            <a:r>
              <a:rPr lang="en-US" b="0" baseline="0" dirty="0" smtClean="0"/>
              <a:t>The object returned is a </a:t>
            </a:r>
            <a:r>
              <a:rPr lang="en-US" b="1" baseline="0" dirty="0" smtClean="0"/>
              <a:t>Future</a:t>
            </a:r>
            <a:r>
              <a:rPr lang="en-US" b="0" baseline="0" dirty="0" smtClean="0"/>
              <a:t>, also known as a </a:t>
            </a:r>
            <a:r>
              <a:rPr lang="en-US" b="1" baseline="0" dirty="0" smtClean="0"/>
              <a:t>Promise</a:t>
            </a:r>
            <a:r>
              <a:rPr lang="en-US" b="0" baseline="0" dirty="0" smtClean="0"/>
              <a:t>, </a:t>
            </a:r>
            <a:r>
              <a:rPr lang="en-US" b="0" baseline="0" dirty="0" smtClean="0"/>
              <a:t>which will be resolved when the call completes and the data is available. This means that the </a:t>
            </a:r>
            <a:r>
              <a:rPr lang="en-US" b="1" baseline="0" dirty="0" err="1" smtClean="0"/>
              <a:t>getLists</a:t>
            </a:r>
            <a:r>
              <a:rPr lang="en-US" b="0" baseline="0" dirty="0" smtClean="0"/>
              <a:t> call is non-blocking and can be safely used from the UI thread.</a:t>
            </a:r>
          </a:p>
          <a:p>
            <a:endParaRPr lang="en-US" b="0" baseline="0" dirty="0" smtClean="0"/>
          </a:p>
          <a:p>
            <a:r>
              <a:rPr lang="en-US" b="0" baseline="0" dirty="0" smtClean="0"/>
              <a:t>Warning! The final line calls </a:t>
            </a:r>
            <a:r>
              <a:rPr lang="en-US" b="1" baseline="0" dirty="0" err="1" smtClean="0"/>
              <a:t>ListenableFuture.get</a:t>
            </a:r>
            <a:r>
              <a:rPr lang="en-US" b="1" baseline="0" dirty="0" smtClean="0"/>
              <a:t>()</a:t>
            </a:r>
            <a:r>
              <a:rPr lang="en-US" b="0" baseline="0" dirty="0" smtClean="0"/>
              <a:t>, which blocks the current thread until the results are available. </a:t>
            </a:r>
            <a:r>
              <a:rPr lang="en-US" b="1" baseline="0" dirty="0" smtClean="0"/>
              <a:t>Do no use this on the UI thread!</a:t>
            </a:r>
          </a:p>
        </p:txBody>
      </p:sp>
      <p:sp>
        <p:nvSpPr>
          <p:cNvPr id="4" name="Date Placeholder 3"/>
          <p:cNvSpPr>
            <a:spLocks noGrp="1"/>
          </p:cNvSpPr>
          <p:nvPr>
            <p:ph type="dt" idx="10"/>
          </p:nvPr>
        </p:nvSpPr>
        <p:spPr/>
        <p:txBody>
          <a:bodyPr/>
          <a:lstStyle/>
          <a:p>
            <a:fld id="{A3A93A8A-BC77-48F3-89B6-A1B6152FB3C2}"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226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code queries </a:t>
            </a:r>
            <a:r>
              <a:rPr lang="en-US" dirty="0" err="1" smtClean="0"/>
              <a:t>sharepoint</a:t>
            </a:r>
            <a:r>
              <a:rPr lang="en-US" dirty="0" smtClean="0"/>
              <a:t> for all list items in the list with </a:t>
            </a:r>
            <a:r>
              <a:rPr lang="en-US" baseline="0" dirty="0" smtClean="0"/>
              <a:t>the name </a:t>
            </a:r>
            <a:r>
              <a:rPr lang="en-US" b="1" baseline="0" dirty="0" smtClean="0"/>
              <a:t>“My List”</a:t>
            </a:r>
            <a:r>
              <a:rPr lang="en-US" b="0" baseline="0" dirty="0" smtClean="0"/>
              <a:t>.</a:t>
            </a:r>
          </a:p>
          <a:p>
            <a:endParaRPr lang="en-US" b="0" baseline="0" dirty="0" smtClean="0"/>
          </a:p>
          <a:p>
            <a:r>
              <a:rPr lang="en-US" b="0" baseline="0" dirty="0" smtClean="0"/>
              <a:t>The object returned is a </a:t>
            </a:r>
            <a:r>
              <a:rPr lang="en-US" b="1" baseline="0" dirty="0" smtClean="0"/>
              <a:t>Future</a:t>
            </a:r>
            <a:r>
              <a:rPr lang="en-US" b="0" baseline="0" dirty="0" smtClean="0"/>
              <a:t>, also known as a </a:t>
            </a:r>
            <a:r>
              <a:rPr lang="en-US" b="1" baseline="0" dirty="0" smtClean="0"/>
              <a:t>Promise</a:t>
            </a:r>
            <a:r>
              <a:rPr lang="en-US" b="0" baseline="0" dirty="0" smtClean="0"/>
              <a:t>, which will be resolved when the call completes and the data is available. This means that the </a:t>
            </a:r>
            <a:r>
              <a:rPr lang="en-US" b="1" baseline="0" dirty="0" err="1" smtClean="0"/>
              <a:t>getListItems</a:t>
            </a:r>
            <a:r>
              <a:rPr lang="en-US" b="0" baseline="0" dirty="0" smtClean="0"/>
              <a:t> call is non-blocking and can be safely used from the UI thread.</a:t>
            </a:r>
          </a:p>
          <a:p>
            <a:endParaRPr lang="en-US" b="0" baseline="0" dirty="0" smtClean="0"/>
          </a:p>
          <a:p>
            <a:r>
              <a:rPr lang="en-US" b="0" baseline="0" dirty="0" smtClean="0"/>
              <a:t>Warning! The final line calls </a:t>
            </a:r>
            <a:r>
              <a:rPr lang="en-US" b="1" baseline="0" dirty="0" err="1" smtClean="0"/>
              <a:t>ListenableFuture.get</a:t>
            </a:r>
            <a:r>
              <a:rPr lang="en-US" b="1" baseline="0" dirty="0" smtClean="0"/>
              <a:t>()</a:t>
            </a:r>
            <a:r>
              <a:rPr lang="en-US" b="0" baseline="0" dirty="0" smtClean="0"/>
              <a:t>, which blocks the current thread until the results are available. </a:t>
            </a:r>
            <a:r>
              <a:rPr lang="en-US" b="1" baseline="0" dirty="0" smtClean="0"/>
              <a:t>Do no use this on the UI thread!</a:t>
            </a:r>
          </a:p>
        </p:txBody>
      </p:sp>
      <p:sp>
        <p:nvSpPr>
          <p:cNvPr id="4" name="Date Placeholder 3"/>
          <p:cNvSpPr>
            <a:spLocks noGrp="1"/>
          </p:cNvSpPr>
          <p:nvPr>
            <p:ph type="dt" idx="10"/>
          </p:nvPr>
        </p:nvSpPr>
        <p:spPr/>
        <p:txBody>
          <a:bodyPr/>
          <a:lstStyle/>
          <a:p>
            <a:fld id="{A3A93A8A-BC77-48F3-89B6-A1B6152FB3C2}"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2680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t>
            </a:r>
            <a:r>
              <a:rPr lang="en-US" baseline="0" dirty="0" err="1" smtClean="0"/>
              <a:t>sharepoint</a:t>
            </a:r>
            <a:r>
              <a:rPr lang="en-US" baseline="0" dirty="0" smtClean="0"/>
              <a:t> data access code in </a:t>
            </a:r>
            <a:r>
              <a:rPr lang="en-NZ" sz="900" b="1" kern="1200" dirty="0" err="1" smtClean="0">
                <a:solidFill>
                  <a:schemeClr val="tx1"/>
                </a:solidFill>
                <a:latin typeface="Segoe UI Light" pitchFamily="34" charset="0"/>
                <a:ea typeface="+mn-ea"/>
                <a:cs typeface="+mn-cs"/>
              </a:rPr>
              <a:t>TaskListItemDataSource</a:t>
            </a:r>
            <a:r>
              <a:rPr lang="en-NZ" sz="900" b="0" kern="1200" dirty="0" smtClean="0">
                <a:solidFill>
                  <a:schemeClr val="tx1"/>
                </a:solidFill>
                <a:latin typeface="Segoe UI Light" pitchFamily="34" charset="0"/>
                <a:ea typeface="+mn-ea"/>
                <a:cs typeface="+mn-cs"/>
              </a:rPr>
              <a:t>.</a:t>
            </a:r>
          </a:p>
          <a:p>
            <a:endParaRPr lang="en-US" sz="900" b="0" kern="1200" dirty="0" smtClean="0">
              <a:solidFill>
                <a:schemeClr val="tx1"/>
              </a:solidFill>
              <a:latin typeface="Segoe UI Light" pitchFamily="34" charset="0"/>
              <a:ea typeface="+mn-ea"/>
              <a:cs typeface="+mn-cs"/>
            </a:endParaRPr>
          </a:p>
          <a:p>
            <a:r>
              <a:rPr lang="en-US" sz="900" b="0" kern="1200" dirty="0" smtClean="0">
                <a:solidFill>
                  <a:schemeClr val="tx1"/>
                </a:solidFill>
                <a:latin typeface="Segoe UI Light" pitchFamily="34" charset="0"/>
                <a:ea typeface="+mn-ea"/>
                <a:cs typeface="+mn-cs"/>
              </a:rPr>
              <a:t>Note</a:t>
            </a:r>
            <a:r>
              <a:rPr lang="en-US" sz="900" b="0" kern="1200" baseline="0" dirty="0" smtClean="0">
                <a:solidFill>
                  <a:schemeClr val="tx1"/>
                </a:solidFill>
                <a:latin typeface="Segoe UI Light" pitchFamily="34" charset="0"/>
                <a:ea typeface="+mn-ea"/>
                <a:cs typeface="+mn-cs"/>
              </a:rPr>
              <a:t> that these functions are blocking and can only safely be called from a background thread!</a:t>
            </a:r>
            <a:endParaRPr lang="en-US" b="1" dirty="0"/>
          </a:p>
        </p:txBody>
      </p:sp>
      <p:sp>
        <p:nvSpPr>
          <p:cNvPr id="4" name="Date Placeholder 3"/>
          <p:cNvSpPr>
            <a:spLocks noGrp="1"/>
          </p:cNvSpPr>
          <p:nvPr>
            <p:ph type="dt" idx="10"/>
          </p:nvPr>
        </p:nvSpPr>
        <p:spPr/>
        <p:txBody>
          <a:bodyPr/>
          <a:lstStyle/>
          <a:p>
            <a:fld id="{6DFBD1BE-6A4F-4D98-BF0B-ADDB5A85FBE3}"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Android Studio is the current state-of-the-art for Android development.</a:t>
            </a:r>
            <a:r>
              <a:rPr lang="en-NZ" baseline="0" dirty="0" smtClean="0"/>
              <a:t> It is built on top of the </a:t>
            </a:r>
            <a:r>
              <a:rPr lang="en-NZ" baseline="0" dirty="0" err="1" smtClean="0"/>
              <a:t>IntelliJ</a:t>
            </a:r>
            <a:r>
              <a:rPr lang="en-NZ" baseline="0" dirty="0" smtClean="0"/>
              <a:t> IDEA IDE, a popular Java IDE developed by </a:t>
            </a:r>
            <a:r>
              <a:rPr lang="en-NZ" baseline="0" dirty="0" err="1" smtClean="0"/>
              <a:t>JetBrains</a:t>
            </a:r>
            <a:r>
              <a:rPr lang="en-NZ" baseline="0" dirty="0" smtClean="0"/>
              <a:t>.</a:t>
            </a:r>
          </a:p>
          <a:p>
            <a:endParaRPr lang="en-NZ" baseline="0" dirty="0" smtClean="0"/>
          </a:p>
          <a:p>
            <a:r>
              <a:rPr lang="en-NZ" dirty="0" smtClean="0"/>
              <a:t>The editor</a:t>
            </a:r>
            <a:r>
              <a:rPr lang="en-NZ" baseline="0" dirty="0" smtClean="0"/>
              <a:t> </a:t>
            </a:r>
            <a:r>
              <a:rPr lang="en-NZ" dirty="0" smtClean="0"/>
              <a:t>will feel familiar for users</a:t>
            </a:r>
            <a:r>
              <a:rPr lang="en-NZ" baseline="0" dirty="0" smtClean="0"/>
              <a:t> of </a:t>
            </a:r>
            <a:r>
              <a:rPr lang="en-NZ" baseline="0" dirty="0" err="1" smtClean="0"/>
              <a:t>JetBrain’s</a:t>
            </a:r>
            <a:r>
              <a:rPr lang="en-NZ" baseline="0" dirty="0" smtClean="0"/>
              <a:t> popular </a:t>
            </a:r>
            <a:r>
              <a:rPr lang="en-NZ" baseline="0" dirty="0" err="1" smtClean="0"/>
              <a:t>ReSharper</a:t>
            </a:r>
            <a:r>
              <a:rPr lang="en-NZ" baseline="0" dirty="0" smtClean="0"/>
              <a:t> plugin for Visual Studio.</a:t>
            </a:r>
            <a:endParaRPr lang="en-NZ" dirty="0"/>
          </a:p>
        </p:txBody>
      </p:sp>
      <p:sp>
        <p:nvSpPr>
          <p:cNvPr id="4" name="Date Placeholder 3"/>
          <p:cNvSpPr>
            <a:spLocks noGrp="1"/>
          </p:cNvSpPr>
          <p:nvPr>
            <p:ph type="dt" idx="10"/>
          </p:nvPr>
        </p:nvSpPr>
        <p:spPr/>
        <p:txBody>
          <a:bodyPr/>
          <a:lstStyle/>
          <a:p>
            <a:fld id="{7DC82F05-31AB-49C6-9156-5C9B44D89D51}"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205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baseline="0" dirty="0" smtClean="0"/>
              <a:t> makes the world go round.</a:t>
            </a:r>
          </a:p>
          <a:p>
            <a:endParaRPr lang="en-US" baseline="0" dirty="0" smtClean="0"/>
          </a:p>
          <a:p>
            <a:r>
              <a:rPr lang="en-US" baseline="0" dirty="0" smtClean="0"/>
              <a:t>Dependencies can be pulled from e.g. Maven Central or </a:t>
            </a:r>
            <a:r>
              <a:rPr lang="en-US" baseline="0" dirty="0" err="1" smtClean="0"/>
              <a:t>jCenter</a:t>
            </a:r>
            <a:r>
              <a:rPr lang="en-US" baseline="0" dirty="0" smtClean="0"/>
              <a:t>.</a:t>
            </a:r>
          </a:p>
          <a:p>
            <a:endParaRPr lang="en-US" baseline="0" dirty="0" smtClean="0"/>
          </a:p>
          <a:p>
            <a:r>
              <a:rPr lang="en-US" baseline="0" dirty="0" smtClean="0"/>
              <a:t>Android Studio automatically keeps it’s own project files in sync with the </a:t>
            </a:r>
            <a:r>
              <a:rPr lang="en-US" baseline="0" dirty="0" err="1" smtClean="0"/>
              <a:t>Gradle</a:t>
            </a:r>
            <a:r>
              <a:rPr lang="en-US" baseline="0" dirty="0" smtClean="0"/>
              <a:t> build files, so adding a dependency to a project is as simple as adding a line to the appropriate </a:t>
            </a:r>
            <a:r>
              <a:rPr lang="en-US" baseline="0" dirty="0" err="1" smtClean="0"/>
              <a:t>build.gradle</a:t>
            </a:r>
            <a:r>
              <a:rPr lang="en-US" baseline="0" dirty="0" smtClean="0"/>
              <a:t> file.</a:t>
            </a:r>
          </a:p>
          <a:p>
            <a:endParaRPr lang="en-US" baseline="0" dirty="0" smtClean="0"/>
          </a:p>
          <a:p>
            <a:r>
              <a:rPr lang="en-US" baseline="0" dirty="0" smtClean="0"/>
              <a:t>The above line of code adds a dependency on the Active Directory Authentication Library for Android, a library maintained by </a:t>
            </a:r>
            <a:r>
              <a:rPr lang="en-US" baseline="0" dirty="0" err="1" smtClean="0"/>
              <a:t>MSOpenTech</a:t>
            </a:r>
            <a:r>
              <a:rPr lang="en-US" baseline="0" dirty="0" smtClean="0"/>
              <a:t>.</a:t>
            </a:r>
          </a:p>
          <a:p>
            <a:endParaRPr lang="en-US" baseline="0" dirty="0" smtClean="0"/>
          </a:p>
          <a:p>
            <a:r>
              <a:rPr lang="en-US" baseline="0" dirty="0" smtClean="0"/>
              <a:t>The dependency is automatically downloaded in the background, so you immediately get autocomplete on all types in that library.</a:t>
            </a:r>
            <a:endParaRPr lang="en-NZ" dirty="0"/>
          </a:p>
        </p:txBody>
      </p:sp>
      <p:sp>
        <p:nvSpPr>
          <p:cNvPr id="4" name="Date Placeholder 3"/>
          <p:cNvSpPr>
            <a:spLocks noGrp="1"/>
          </p:cNvSpPr>
          <p:nvPr>
            <p:ph type="dt" idx="10"/>
          </p:nvPr>
        </p:nvSpPr>
        <p:spPr/>
        <p:txBody>
          <a:bodyPr/>
          <a:lstStyle/>
          <a:p>
            <a:fld id="{0C0A3D2A-4059-4AF6-9687-4BC3756DF78B}"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74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a:t>
            </a:r>
            <a:r>
              <a:rPr lang="en-NZ" baseline="0" dirty="0" smtClean="0"/>
              <a:t> the Android SDK manager to download </a:t>
            </a:r>
            <a:r>
              <a:rPr lang="en-NZ" baseline="0" dirty="0" smtClean="0"/>
              <a:t>different SDK Levels.</a:t>
            </a:r>
          </a:p>
          <a:p>
            <a:endParaRPr lang="en-NZ" baseline="0" dirty="0" smtClean="0"/>
          </a:p>
          <a:p>
            <a:r>
              <a:rPr lang="en-NZ" baseline="0" dirty="0" smtClean="0"/>
              <a:t>The hands-on-lab will be targeting API Level 21 (Android 5.0.1 Lollipop), but should run fine on devices running API Levels as low as 18 (Android 4.3.1 KitKat).</a:t>
            </a:r>
          </a:p>
          <a:p>
            <a:endParaRPr lang="en-NZ" baseline="0" dirty="0" smtClean="0"/>
          </a:p>
          <a:p>
            <a:endParaRPr lang="en-NZ" dirty="0"/>
          </a:p>
        </p:txBody>
      </p:sp>
      <p:sp>
        <p:nvSpPr>
          <p:cNvPr id="4" name="Date Placeholder 3"/>
          <p:cNvSpPr>
            <a:spLocks noGrp="1"/>
          </p:cNvSpPr>
          <p:nvPr>
            <p:ph type="dt" idx="10"/>
          </p:nvPr>
        </p:nvSpPr>
        <p:spPr/>
        <p:txBody>
          <a:bodyPr/>
          <a:lstStyle/>
          <a:p>
            <a:fld id="{5D432399-0F11-451A-AAC8-D818F3C2518F}"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913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high-level architecture of </a:t>
            </a:r>
            <a:r>
              <a:rPr lang="en-US" baseline="0" dirty="0" smtClean="0"/>
              <a:t>our app and the services which it consumes.</a:t>
            </a:r>
            <a:endParaRPr lang="en-US" baseline="0" dirty="0" smtClean="0"/>
          </a:p>
          <a:p>
            <a:endParaRPr lang="en-US" baseline="0" dirty="0" smtClean="0"/>
          </a:p>
          <a:p>
            <a:r>
              <a:rPr lang="en-US" baseline="0" dirty="0" smtClean="0"/>
              <a:t>Authentication is provided directly by Azure AD, via OAuth</a:t>
            </a:r>
            <a:r>
              <a:rPr lang="en-US" baseline="0" dirty="0" smtClean="0"/>
              <a:t>.</a:t>
            </a:r>
          </a:p>
          <a:p>
            <a:endParaRPr lang="en-US" baseline="0" dirty="0" smtClean="0"/>
          </a:p>
          <a:p>
            <a:r>
              <a:rPr lang="en-US" baseline="0" dirty="0" smtClean="0"/>
              <a:t>After authentication, we communicate with the O365 SharePoint instance via its REST APIs</a:t>
            </a:r>
            <a:r>
              <a:rPr lang="en-US" baseline="0" dirty="0" smtClean="0"/>
              <a:t>.</a:t>
            </a:r>
            <a:endParaRPr lang="en-NZ" dirty="0"/>
          </a:p>
        </p:txBody>
      </p:sp>
      <p:sp>
        <p:nvSpPr>
          <p:cNvPr id="4" name="Date Placeholder 3"/>
          <p:cNvSpPr>
            <a:spLocks noGrp="1"/>
          </p:cNvSpPr>
          <p:nvPr>
            <p:ph type="dt" idx="10"/>
          </p:nvPr>
        </p:nvSpPr>
        <p:spPr/>
        <p:txBody>
          <a:bodyPr/>
          <a:lstStyle/>
          <a:p>
            <a:fld id="{9931F9D6-ECE6-4F56-84CD-13AD7012A4D7}"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668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a:t>
            </a:r>
            <a:r>
              <a:rPr lang="en-US" baseline="0" dirty="0" smtClean="0"/>
              <a:t> we will look at authenticating an Android app with Azure AD using the Active Directory Library for Android</a:t>
            </a:r>
            <a:endParaRPr lang="en-NZ" dirty="0"/>
          </a:p>
        </p:txBody>
      </p:sp>
      <p:sp>
        <p:nvSpPr>
          <p:cNvPr id="4" name="Date Placeholder 3"/>
          <p:cNvSpPr>
            <a:spLocks noGrp="1"/>
          </p:cNvSpPr>
          <p:nvPr>
            <p:ph type="dt" idx="10"/>
          </p:nvPr>
        </p:nvSpPr>
        <p:spPr/>
        <p:txBody>
          <a:bodyPr/>
          <a:lstStyle/>
          <a:p>
            <a:fld id="{30F2C5B9-9953-4AF4-83F4-E5D65DED28DD}"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788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C3F3A9D2-AAC2-4446-B921-9F3E5ADA552D}"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354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ADAL simplifies authentication with Azure AD. Provides support for user authentication via sign-in (UI) or refresh tokens.</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Can be found on GitHub at </a:t>
            </a:r>
            <a:r>
              <a:rPr lang="en-NZ" dirty="0" smtClean="0"/>
              <a:t>https://github.com/AzureAD/azure-activedirectory-library-for-android</a:t>
            </a:r>
          </a:p>
          <a:p>
            <a:endParaRPr lang="en-NZ" dirty="0" smtClean="0"/>
          </a:p>
          <a:p>
            <a:endParaRPr lang="en-NZ" dirty="0" smtClean="0"/>
          </a:p>
        </p:txBody>
      </p:sp>
      <p:sp>
        <p:nvSpPr>
          <p:cNvPr id="4" name="Date Placeholder 3"/>
          <p:cNvSpPr>
            <a:spLocks noGrp="1"/>
          </p:cNvSpPr>
          <p:nvPr>
            <p:ph type="dt" idx="10"/>
          </p:nvPr>
        </p:nvSpPr>
        <p:spPr/>
        <p:txBody>
          <a:bodyPr/>
          <a:lstStyle/>
          <a:p>
            <a:fld id="{56F4EE20-00AB-4C16-AD2F-F0E9A42B3963}"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4574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vsdx"/></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with High Level Archite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graphicFrame>
        <p:nvGraphicFramePr>
          <p:cNvPr id="6" name="Object 5"/>
          <p:cNvGraphicFramePr>
            <a:graphicFrameLocks noChangeAspect="1"/>
          </p:cNvGraphicFramePr>
          <p:nvPr userDrawn="1">
            <p:extLst>
              <p:ext uri="{D42A27DB-BD31-4B8C-83A1-F6EECF244321}">
                <p14:modId xmlns:p14="http://schemas.microsoft.com/office/powerpoint/2010/main" val="1319070566"/>
              </p:ext>
            </p:extLst>
          </p:nvPr>
        </p:nvGraphicFramePr>
        <p:xfrm>
          <a:off x="2362200" y="1238250"/>
          <a:ext cx="7019925" cy="5248275"/>
        </p:xfrm>
        <a:graphic>
          <a:graphicData uri="http://schemas.openxmlformats.org/presentationml/2006/ole">
            <mc:AlternateContent xmlns:mc="http://schemas.openxmlformats.org/markup-compatibility/2006">
              <mc:Choice xmlns:v="urn:schemas-microsoft-com:vml" Requires="v">
                <p:oleObj spid="_x0000_s3136" name="Visio" r:id="rId4" imgW="5610113" imgH="4200465" progId="Visio.Drawing.15">
                  <p:embed/>
                </p:oleObj>
              </mc:Choice>
              <mc:Fallback>
                <p:oleObj name="Visio" r:id="rId4" imgW="5610113" imgH="4200465" progId="Visio.Drawing.15">
                  <p:embed/>
                  <p:pic>
                    <p:nvPicPr>
                      <p:cNvPr id="0" name=""/>
                      <p:cNvPicPr/>
                      <p:nvPr/>
                    </p:nvPicPr>
                    <p:blipFill>
                      <a:blip r:embed="rId5"/>
                      <a:stretch>
                        <a:fillRect/>
                      </a:stretch>
                    </p:blipFill>
                    <p:spPr>
                      <a:xfrm>
                        <a:off x="2362200" y="1238250"/>
                        <a:ext cx="7019925" cy="5248275"/>
                      </a:xfrm>
                      <a:prstGeom prst="rect">
                        <a:avLst/>
                      </a:prstGeom>
                    </p:spPr>
                  </p:pic>
                </p:oleObj>
              </mc:Fallback>
            </mc:AlternateContent>
          </a:graphicData>
        </a:graphic>
      </p:graphicFrame>
    </p:spTree>
    <p:extLst>
      <p:ext uri="{BB962C8B-B14F-4D97-AF65-F5344CB8AC3E}">
        <p14:creationId xmlns:p14="http://schemas.microsoft.com/office/powerpoint/2010/main" val="123805296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149" r:id="rId18"/>
    <p:sldLayoutId id="2147484093" r:id="rId19"/>
    <p:sldLayoutId id="2147484094" r:id="rId20"/>
    <p:sldLayoutId id="2147484096" r:id="rId21"/>
    <p:sldLayoutId id="2147484144" r:id="rId22"/>
    <p:sldLayoutId id="2147484145" r:id="rId23"/>
    <p:sldLayoutId id="2147484146" r:id="rId24"/>
    <p:sldLayoutId id="2147484147" r:id="rId25"/>
    <p:sldLayoutId id="2147484148"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Visio_Drawing2.vsd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sdk/index.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Authentication with Azure AD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with Azure AD </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sp>
        <p:nvSpPr>
          <p:cNvPr id="6" name="Freeform 5"/>
          <p:cNvSpPr/>
          <p:nvPr/>
        </p:nvSpPr>
        <p:spPr bwMode="auto">
          <a:xfrm>
            <a:off x="3409949" y="2266950"/>
            <a:ext cx="2097261" cy="2008188"/>
          </a:xfrm>
          <a:custGeom>
            <a:avLst/>
            <a:gdLst>
              <a:gd name="connsiteX0" fmla="*/ 120419 w 2458980"/>
              <a:gd name="connsiteY0" fmla="*/ 399459 h 2508059"/>
              <a:gd name="connsiteX1" fmla="*/ 399819 w 2458980"/>
              <a:gd name="connsiteY1" fmla="*/ 2272709 h 2508059"/>
              <a:gd name="connsiteX2" fmla="*/ 2381019 w 2458980"/>
              <a:gd name="connsiteY2" fmla="*/ 2247309 h 2508059"/>
              <a:gd name="connsiteX3" fmla="*/ 1873019 w 2458980"/>
              <a:gd name="connsiteY3" fmla="*/ 151809 h 2508059"/>
              <a:gd name="connsiteX4" fmla="*/ 120419 w 2458980"/>
              <a:gd name="connsiteY4" fmla="*/ 399459 h 2508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980" h="2508059">
                <a:moveTo>
                  <a:pt x="120419" y="399459"/>
                </a:moveTo>
                <a:cubicBezTo>
                  <a:pt x="-125114" y="752942"/>
                  <a:pt x="23052" y="1964734"/>
                  <a:pt x="399819" y="2272709"/>
                </a:cubicBezTo>
                <a:cubicBezTo>
                  <a:pt x="776586" y="2580684"/>
                  <a:pt x="2135486" y="2600792"/>
                  <a:pt x="2381019" y="2247309"/>
                </a:cubicBezTo>
                <a:cubicBezTo>
                  <a:pt x="2626552" y="1893826"/>
                  <a:pt x="2246611" y="460842"/>
                  <a:pt x="1873019" y="151809"/>
                </a:cubicBezTo>
                <a:cubicBezTo>
                  <a:pt x="1499427" y="-157224"/>
                  <a:pt x="365952" y="45976"/>
                  <a:pt x="120419" y="399459"/>
                </a:cubicBezTo>
                <a:close/>
              </a:path>
            </a:pathLst>
          </a:custGeom>
          <a:solidFill>
            <a:schemeClr val="accent1">
              <a:alpha val="4000"/>
            </a:schemeClr>
          </a:solid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39888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2924" y="1447799"/>
            <a:ext cx="11149013" cy="1975926"/>
          </a:xfrm>
        </p:spPr>
        <p:txBody>
          <a:bodyPr/>
          <a:lstStyle/>
          <a:p>
            <a:r>
              <a:rPr lang="en-US" dirty="0" smtClean="0"/>
              <a:t>O365 SharePoint allows </a:t>
            </a:r>
            <a:r>
              <a:rPr lang="en-US" dirty="0" smtClean="0"/>
              <a:t>direct authentication </a:t>
            </a:r>
            <a:r>
              <a:rPr lang="en-US" dirty="0" smtClean="0"/>
              <a:t>via Azure Active Directory.</a:t>
            </a:r>
          </a:p>
          <a:p>
            <a:r>
              <a:rPr lang="en-US" dirty="0" smtClean="0"/>
              <a:t>Azure AD supports the OAuth authentication </a:t>
            </a:r>
            <a:r>
              <a:rPr lang="en-US" dirty="0" smtClean="0"/>
              <a:t>protocol</a:t>
            </a:r>
            <a:r>
              <a:rPr lang="en-US" dirty="0" smtClean="0"/>
              <a:t>.</a:t>
            </a:r>
            <a:endParaRPr lang="en-US" dirty="0" smtClean="0"/>
          </a:p>
          <a:p>
            <a:r>
              <a:rPr lang="en-US" dirty="0" smtClean="0"/>
              <a:t>We </a:t>
            </a:r>
            <a:r>
              <a:rPr lang="en-US" dirty="0" smtClean="0"/>
              <a:t>will use the </a:t>
            </a:r>
            <a:r>
              <a:rPr lang="en-US" dirty="0" smtClean="0"/>
              <a:t>Active Directory Authentication Library for Android to authenticate.</a:t>
            </a:r>
            <a:endParaRPr lang="en-NZ" dirty="0"/>
          </a:p>
        </p:txBody>
      </p:sp>
      <p:sp>
        <p:nvSpPr>
          <p:cNvPr id="3" name="Title 2"/>
          <p:cNvSpPr>
            <a:spLocks noGrp="1"/>
          </p:cNvSpPr>
          <p:nvPr>
            <p:ph type="title"/>
          </p:nvPr>
        </p:nvSpPr>
        <p:spPr/>
        <p:txBody>
          <a:bodyPr/>
          <a:lstStyle/>
          <a:p>
            <a:r>
              <a:rPr lang="en-US" dirty="0" smtClean="0"/>
              <a:t>Overview</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8194985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Provides UI and services </a:t>
            </a:r>
            <a:r>
              <a:rPr lang="en-NZ" dirty="0"/>
              <a:t>for implementing an Azure AD </a:t>
            </a:r>
            <a:r>
              <a:rPr lang="en-NZ" dirty="0" err="1"/>
              <a:t>OAuth</a:t>
            </a:r>
            <a:r>
              <a:rPr lang="en-NZ" dirty="0"/>
              <a:t> </a:t>
            </a:r>
            <a:r>
              <a:rPr lang="en-NZ" dirty="0" smtClean="0"/>
              <a:t>flow within an Android app.</a:t>
            </a:r>
            <a:endParaRPr lang="en-NZ" dirty="0"/>
          </a:p>
          <a:p>
            <a:r>
              <a:rPr lang="en-NZ" dirty="0">
                <a:hlinkClick r:id="rId3"/>
              </a:rPr>
              <a:t>https://</a:t>
            </a:r>
            <a:r>
              <a:rPr lang="en-NZ" dirty="0" smtClean="0">
                <a:hlinkClick r:id="rId3"/>
              </a:rPr>
              <a:t>github.com/AzureAD/azure-activedirectory-library-for-android</a:t>
            </a:r>
            <a:endParaRPr lang="en-NZ" dirty="0" smtClean="0"/>
          </a:p>
        </p:txBody>
      </p:sp>
      <p:sp>
        <p:nvSpPr>
          <p:cNvPr id="3" name="Title 2"/>
          <p:cNvSpPr>
            <a:spLocks noGrp="1"/>
          </p:cNvSpPr>
          <p:nvPr>
            <p:ph type="title"/>
          </p:nvPr>
        </p:nvSpPr>
        <p:spPr/>
        <p:txBody>
          <a:bodyPr/>
          <a:lstStyle/>
          <a:p>
            <a:r>
              <a:rPr lang="en-NZ" dirty="0" smtClean="0"/>
              <a:t>Active Directory Authentication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203928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04645"/>
          </a:xfrm>
        </p:spPr>
        <p:txBody>
          <a:bodyPr/>
          <a:lstStyle/>
          <a:p>
            <a:r>
              <a:rPr lang="en-NZ" dirty="0"/>
              <a:t>In order to authenticate with Azure AD we must create an </a:t>
            </a:r>
            <a:r>
              <a:rPr lang="en-NZ" b="1" dirty="0" smtClean="0"/>
              <a:t>Application</a:t>
            </a:r>
            <a:r>
              <a:rPr lang="en-NZ" dirty="0" smtClean="0"/>
              <a:t> within </a:t>
            </a:r>
            <a:r>
              <a:rPr lang="en-NZ" dirty="0"/>
              <a:t>Active </a:t>
            </a:r>
            <a:r>
              <a:rPr lang="en-NZ" dirty="0" smtClean="0"/>
              <a:t>Directory.</a:t>
            </a:r>
          </a:p>
          <a:p>
            <a:r>
              <a:rPr lang="en-NZ" dirty="0" smtClean="0"/>
              <a:t>The </a:t>
            </a:r>
            <a:r>
              <a:rPr lang="en-NZ" b="1" dirty="0" smtClean="0"/>
              <a:t>Application</a:t>
            </a:r>
            <a:r>
              <a:rPr lang="en-NZ" dirty="0" smtClean="0"/>
              <a:t> represents the Android client, and is granted permission to access O365 SharePoint.</a:t>
            </a:r>
            <a:endParaRPr lang="en-NZ" dirty="0"/>
          </a:p>
          <a:p>
            <a:r>
              <a:rPr lang="en-NZ" dirty="0" smtClean="0"/>
              <a:t>We then configure the ADAL using </a:t>
            </a:r>
            <a:r>
              <a:rPr lang="en-NZ" dirty="0" smtClean="0"/>
              <a:t>information from this </a:t>
            </a:r>
            <a:r>
              <a:rPr lang="en-NZ" b="1" dirty="0" smtClean="0"/>
              <a:t>Application</a:t>
            </a:r>
            <a:r>
              <a:rPr lang="en-NZ" dirty="0" smtClean="0"/>
              <a:t> (client id, redirect address, requested resource).</a:t>
            </a:r>
          </a:p>
        </p:txBody>
      </p:sp>
      <p:sp>
        <p:nvSpPr>
          <p:cNvPr id="3" name="Title 2"/>
          <p:cNvSpPr>
            <a:spLocks noGrp="1"/>
          </p:cNvSpPr>
          <p:nvPr>
            <p:ph type="title"/>
          </p:nvPr>
        </p:nvSpPr>
        <p:spPr/>
        <p:txBody>
          <a:bodyPr/>
          <a:lstStyle/>
          <a:p>
            <a:r>
              <a:rPr lang="en-NZ" dirty="0" smtClean="0"/>
              <a:t>Preparation</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14061053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
        <p:nvSpPr>
          <p:cNvPr id="6" name="Rectangle 5"/>
          <p:cNvSpPr/>
          <p:nvPr/>
        </p:nvSpPr>
        <p:spPr>
          <a:xfrm>
            <a:off x="519112" y="2435762"/>
            <a:ext cx="11149013" cy="1754326"/>
          </a:xfrm>
          <a:prstGeom prst="rect">
            <a:avLst/>
          </a:prstGeom>
        </p:spPr>
        <p:txBody>
          <a:bodyPr wrap="square">
            <a:spAutoFit/>
          </a:bodyPr>
          <a:lstStyle/>
          <a:p>
            <a:r>
              <a:rPr lang="en-NZ" dirty="0">
                <a:latin typeface="Courier New" panose="02070309020205020404" pitchFamily="49" charset="0"/>
                <a:cs typeface="Courier New" panose="02070309020205020404" pitchFamily="49" charset="0"/>
              </a:rPr>
              <a:t>dependencies {</a:t>
            </a:r>
          </a:p>
          <a:p>
            <a:endParaRPr lang="en-NZ" dirty="0">
              <a:latin typeface="Courier New" panose="02070309020205020404" pitchFamily="49" charset="0"/>
              <a:cs typeface="Courier New" panose="02070309020205020404" pitchFamily="49" charset="0"/>
            </a:endParaRPr>
          </a:p>
          <a:p>
            <a:r>
              <a:rPr lang="en-NZ" dirty="0">
                <a:latin typeface="Courier New" panose="02070309020205020404" pitchFamily="49" charset="0"/>
                <a:cs typeface="Courier New" panose="02070309020205020404" pitchFamily="49" charset="0"/>
              </a:rPr>
              <a:t>    </a:t>
            </a:r>
            <a:r>
              <a:rPr lang="en-NZ" dirty="0">
                <a:solidFill>
                  <a:schemeClr val="accent4">
                    <a:lumMod val="75000"/>
                  </a:schemeClr>
                </a:solidFill>
                <a:latin typeface="Courier New" panose="02070309020205020404" pitchFamily="49" charset="0"/>
                <a:cs typeface="Courier New" panose="02070309020205020404" pitchFamily="49" charset="0"/>
              </a:rPr>
              <a:t>//Include the Active Directory Authentication Library</a:t>
            </a:r>
          </a:p>
          <a:p>
            <a:r>
              <a:rPr lang="en-NZ" dirty="0">
                <a:latin typeface="Courier New" panose="02070309020205020404" pitchFamily="49" charset="0"/>
                <a:cs typeface="Courier New" panose="02070309020205020404" pitchFamily="49" charset="0"/>
              </a:rPr>
              <a:t>    compile </a:t>
            </a:r>
            <a:r>
              <a:rPr lang="en-NZ" dirty="0">
                <a:solidFill>
                  <a:schemeClr val="accent1">
                    <a:lumMod val="75000"/>
                  </a:schemeClr>
                </a:solidFill>
                <a:latin typeface="Courier New" panose="02070309020205020404" pitchFamily="49" charset="0"/>
                <a:cs typeface="Courier New" panose="02070309020205020404" pitchFamily="49" charset="0"/>
              </a:rPr>
              <a:t>group</a:t>
            </a:r>
            <a:r>
              <a:rPr lang="en-NZ" dirty="0">
                <a:latin typeface="Courier New" panose="02070309020205020404" pitchFamily="49" charset="0"/>
                <a:cs typeface="Courier New" panose="02070309020205020404" pitchFamily="49" charset="0"/>
              </a:rPr>
              <a:t>: '</a:t>
            </a:r>
            <a:r>
              <a:rPr lang="en-NZ" dirty="0" err="1">
                <a:latin typeface="Courier New" panose="02070309020205020404" pitchFamily="49" charset="0"/>
                <a:cs typeface="Courier New" panose="02070309020205020404" pitchFamily="49" charset="0"/>
              </a:rPr>
              <a:t>com.microsoft.aad</a:t>
            </a:r>
            <a:r>
              <a:rPr lang="en-NZ" dirty="0">
                <a:latin typeface="Courier New" panose="02070309020205020404" pitchFamily="49" charset="0"/>
                <a:cs typeface="Courier New" panose="02070309020205020404" pitchFamily="49" charset="0"/>
              </a:rPr>
              <a:t>', </a:t>
            </a:r>
            <a:r>
              <a:rPr lang="en-NZ" dirty="0">
                <a:solidFill>
                  <a:schemeClr val="accent1">
                    <a:lumMod val="75000"/>
                  </a:schemeClr>
                </a:solidFill>
                <a:latin typeface="Courier New" panose="02070309020205020404" pitchFamily="49" charset="0"/>
                <a:cs typeface="Courier New" panose="02070309020205020404" pitchFamily="49" charset="0"/>
              </a:rPr>
              <a:t>name</a:t>
            </a:r>
            <a:r>
              <a:rPr lang="en-NZ" dirty="0">
                <a:latin typeface="Courier New" panose="02070309020205020404" pitchFamily="49" charset="0"/>
                <a:cs typeface="Courier New" panose="02070309020205020404" pitchFamily="49" charset="0"/>
              </a:rPr>
              <a:t>: '</a:t>
            </a:r>
            <a:r>
              <a:rPr lang="en-NZ" dirty="0" err="1">
                <a:latin typeface="Courier New" panose="02070309020205020404" pitchFamily="49" charset="0"/>
                <a:cs typeface="Courier New" panose="02070309020205020404" pitchFamily="49" charset="0"/>
              </a:rPr>
              <a:t>adal</a:t>
            </a:r>
            <a:r>
              <a:rPr lang="en-NZ" dirty="0">
                <a:latin typeface="Courier New" panose="02070309020205020404" pitchFamily="49" charset="0"/>
                <a:cs typeface="Courier New" panose="02070309020205020404" pitchFamily="49" charset="0"/>
              </a:rPr>
              <a:t>', </a:t>
            </a:r>
            <a:r>
              <a:rPr lang="en-NZ" dirty="0">
                <a:solidFill>
                  <a:schemeClr val="accent1">
                    <a:lumMod val="75000"/>
                  </a:schemeClr>
                </a:solidFill>
                <a:latin typeface="Courier New" panose="02070309020205020404" pitchFamily="49" charset="0"/>
                <a:cs typeface="Courier New" panose="02070309020205020404" pitchFamily="49" charset="0"/>
              </a:rPr>
              <a:t>version</a:t>
            </a:r>
            <a:r>
              <a:rPr lang="en-NZ" dirty="0">
                <a:latin typeface="Courier New" panose="02070309020205020404" pitchFamily="49" charset="0"/>
                <a:cs typeface="Courier New" panose="02070309020205020404" pitchFamily="49" charset="0"/>
              </a:rPr>
              <a:t>: '1.0.5'</a:t>
            </a:r>
          </a:p>
          <a:p>
            <a:endParaRPr lang="en-NZ" dirty="0">
              <a:latin typeface="Courier New" panose="02070309020205020404" pitchFamily="49" charset="0"/>
              <a:cs typeface="Courier New" panose="02070309020205020404" pitchFamily="49" charset="0"/>
            </a:endParaRPr>
          </a:p>
          <a:p>
            <a:r>
              <a:rPr lang="en-NZ" dirty="0">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3"/>
          <a:stretch>
            <a:fillRect/>
          </a:stretch>
        </p:blipFill>
        <p:spPr>
          <a:xfrm>
            <a:off x="519112" y="5474382"/>
            <a:ext cx="11149013" cy="379003"/>
          </a:xfrm>
          <a:prstGeom prst="rect">
            <a:avLst/>
          </a:prstGeom>
        </p:spPr>
      </p:pic>
      <p:sp>
        <p:nvSpPr>
          <p:cNvPr id="8" name="Rectangle 7"/>
          <p:cNvSpPr/>
          <p:nvPr/>
        </p:nvSpPr>
        <p:spPr>
          <a:xfrm>
            <a:off x="519112" y="4708019"/>
            <a:ext cx="7479292" cy="707886"/>
          </a:xfrm>
          <a:prstGeom prst="rect">
            <a:avLst/>
          </a:prstGeom>
        </p:spPr>
        <p:txBody>
          <a:bodyPr wrap="none">
            <a:spAutoFit/>
          </a:bodyPr>
          <a:lstStyle/>
          <a:p>
            <a:r>
              <a:rPr lang="en-NZ" sz="4000" spc="-70" dirty="0">
                <a:gradFill>
                  <a:gsLst>
                    <a:gs pos="100000">
                      <a:schemeClr val="bg2"/>
                    </a:gs>
                    <a:gs pos="0">
                      <a:schemeClr val="bg2"/>
                    </a:gs>
                  </a:gsLst>
                  <a:lin ang="5400000" scaled="0"/>
                </a:gradFill>
                <a:latin typeface="+mj-lt"/>
              </a:rPr>
              <a:t>Be sure to hit the Sync Now button:</a:t>
            </a:r>
          </a:p>
        </p:txBody>
      </p:sp>
      <p:sp>
        <p:nvSpPr>
          <p:cNvPr id="10" name="Text Placeholder 9"/>
          <p:cNvSpPr>
            <a:spLocks noGrp="1"/>
          </p:cNvSpPr>
          <p:nvPr>
            <p:ph type="body" sz="quarter" idx="10"/>
          </p:nvPr>
        </p:nvSpPr>
        <p:spPr/>
        <p:txBody>
          <a:bodyPr/>
          <a:lstStyle/>
          <a:p>
            <a:r>
              <a:rPr lang="en-NZ" dirty="0"/>
              <a:t>Step 1: Add a dependency to </a:t>
            </a:r>
            <a:r>
              <a:rPr lang="en-NZ" dirty="0" err="1"/>
              <a:t>build.gradle</a:t>
            </a:r>
            <a:endParaRPr lang="en-NZ" dirty="0"/>
          </a:p>
          <a:p>
            <a:endParaRPr lang="en-NZ" dirty="0"/>
          </a:p>
        </p:txBody>
      </p:sp>
    </p:spTree>
    <p:extLst>
      <p:ext uri="{BB962C8B-B14F-4D97-AF65-F5344CB8AC3E}">
        <p14:creationId xmlns:p14="http://schemas.microsoft.com/office/powerpoint/2010/main" val="14245118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a:t>
            </a:r>
            <a:r>
              <a:rPr lang="en-NZ" dirty="0" smtClean="0"/>
              <a:t>2: </a:t>
            </a:r>
            <a:r>
              <a:rPr lang="en-NZ" dirty="0" smtClean="0"/>
              <a:t>Update your project’s AndroidManifest.xml:</a:t>
            </a:r>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
        <p:nvSpPr>
          <p:cNvPr id="5" name="Rectangle 4"/>
          <p:cNvSpPr/>
          <p:nvPr/>
        </p:nvSpPr>
        <p:spPr>
          <a:xfrm>
            <a:off x="519112" y="2198003"/>
            <a:ext cx="11149013" cy="3139321"/>
          </a:xfrm>
          <a:prstGeom prst="rect">
            <a:avLst/>
          </a:prstGeom>
        </p:spPr>
        <p:txBody>
          <a:bodyPr wrap="square">
            <a:spAutoFit/>
          </a:bodyPr>
          <a:lstStyle/>
          <a:p>
            <a:r>
              <a:rPr lang="en-NZ" b="1" dirty="0" smtClean="0">
                <a:solidFill>
                  <a:srgbClr val="000080"/>
                </a:solidFill>
                <a:latin typeface="Courier New" panose="02070309020205020404" pitchFamily="49" charset="0"/>
              </a:rPr>
              <a:t>&lt;</a:t>
            </a:r>
            <a:r>
              <a:rPr lang="en-NZ" b="1" dirty="0">
                <a:solidFill>
                  <a:srgbClr val="000080"/>
                </a:solidFill>
                <a:latin typeface="Courier New" panose="02070309020205020404" pitchFamily="49" charset="0"/>
              </a:rPr>
              <a:t>uses-permission </a:t>
            </a:r>
            <a:r>
              <a:rPr lang="en-NZ" b="1" dirty="0" err="1">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android.permission.INTERNET</a:t>
            </a:r>
            <a:r>
              <a:rPr lang="en-NZ" b="1" dirty="0">
                <a:solidFill>
                  <a:srgbClr val="A31515"/>
                </a:solidFill>
                <a:latin typeface="Courier New" panose="02070309020205020404" pitchFamily="49" charset="0"/>
              </a:rPr>
              <a:t>" </a:t>
            </a:r>
            <a:r>
              <a:rPr lang="en-NZ" b="1" dirty="0" smtClean="0">
                <a:solidFill>
                  <a:srgbClr val="000080"/>
                </a:solidFill>
                <a:latin typeface="Courier New" panose="02070309020205020404" pitchFamily="49" charset="0"/>
              </a:rPr>
              <a:t>/&gt;</a:t>
            </a:r>
          </a:p>
          <a:p>
            <a:endParaRPr lang="en-NZ" b="1" dirty="0" smtClean="0">
              <a:solidFill>
                <a:srgbClr val="000080"/>
              </a:solidFill>
              <a:latin typeface="Courier New" panose="02070309020205020404" pitchFamily="49" charset="0"/>
            </a:endParaRPr>
          </a:p>
          <a:p>
            <a:r>
              <a:rPr lang="en-NZ" dirty="0" smtClean="0">
                <a:solidFill>
                  <a:srgbClr val="000080"/>
                </a:solidFill>
                <a:latin typeface="Courier New" panose="02070309020205020404" pitchFamily="49" charset="0"/>
              </a:rPr>
              <a:t>&lt;</a:t>
            </a:r>
            <a:r>
              <a:rPr lang="en-NZ" dirty="0" smtClean="0">
                <a:solidFill>
                  <a:srgbClr val="000080"/>
                </a:solidFill>
                <a:latin typeface="Courier New" panose="02070309020205020404" pitchFamily="49" charset="0"/>
              </a:rPr>
              <a:t>application ...&gt;</a:t>
            </a:r>
          </a:p>
          <a:p>
            <a:r>
              <a:rPr lang="en-NZ" dirty="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   ...</a:t>
            </a:r>
          </a:p>
          <a:p>
            <a:r>
              <a:rPr lang="en-NZ" dirty="0" smtClean="0">
                <a:solidFill>
                  <a:srgbClr val="000080"/>
                </a:solidFill>
                <a:latin typeface="Courier New" panose="02070309020205020404" pitchFamily="49" charset="0"/>
              </a:rPr>
              <a:t>    &lt;</a:t>
            </a:r>
            <a:r>
              <a:rPr lang="en-NZ" dirty="0">
                <a:solidFill>
                  <a:srgbClr val="000080"/>
                </a:solidFill>
                <a:latin typeface="Courier New" panose="02070309020205020404" pitchFamily="49" charset="0"/>
              </a:rPr>
              <a:t>activity</a:t>
            </a:r>
          </a:p>
          <a:p>
            <a:r>
              <a:rPr lang="en-NZ" dirty="0">
                <a:latin typeface="Courier New" panose="02070309020205020404" pitchFamily="49" charset="0"/>
              </a:rPr>
              <a:t>    </a:t>
            </a:r>
            <a:r>
              <a:rPr lang="en-NZ" dirty="0" smtClean="0">
                <a:latin typeface="Courier New" panose="02070309020205020404" pitchFamily="49" charset="0"/>
              </a:rPr>
              <a:t>    </a:t>
            </a:r>
            <a:r>
              <a:rPr lang="en-NZ" b="1" dirty="0" err="1" smtClean="0">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com.microsoft.aad.adal.AuthenticationActivity</a:t>
            </a:r>
            <a:r>
              <a:rPr lang="en-NZ" b="1" dirty="0">
                <a:solidFill>
                  <a:srgbClr val="A31515"/>
                </a:solidFill>
                <a:latin typeface="Courier New" panose="02070309020205020404" pitchFamily="49" charset="0"/>
              </a:rPr>
              <a:t>"</a:t>
            </a:r>
          </a:p>
          <a:p>
            <a:r>
              <a:rPr lang="en-NZ" dirty="0" smtClean="0">
                <a:latin typeface="Courier New" panose="02070309020205020404" pitchFamily="49" charset="0"/>
              </a:rPr>
              <a:t>        </a:t>
            </a:r>
            <a:r>
              <a:rPr lang="en-NZ" dirty="0" err="1" smtClean="0">
                <a:solidFill>
                  <a:srgbClr val="800080"/>
                </a:solidFill>
                <a:latin typeface="Courier New" panose="02070309020205020404" pitchFamily="49" charset="0"/>
              </a:rPr>
              <a:t>android:label</a:t>
            </a:r>
            <a:r>
              <a:rPr lang="en-NZ" dirty="0" smtClean="0">
                <a:solidFill>
                  <a:srgbClr val="000000"/>
                </a:solidFill>
                <a:latin typeface="Courier New" panose="02070309020205020404" pitchFamily="49" charset="0"/>
              </a:rPr>
              <a:t>=</a:t>
            </a:r>
            <a:r>
              <a:rPr lang="en-NZ" dirty="0" smtClean="0">
                <a:solidFill>
                  <a:srgbClr val="A31515"/>
                </a:solidFill>
                <a:latin typeface="Courier New" panose="02070309020205020404" pitchFamily="49" charset="0"/>
              </a:rPr>
              <a:t>"Authenticate with AD"</a:t>
            </a:r>
            <a:endParaRPr lang="en-NZ" dirty="0">
              <a:solidFill>
                <a:srgbClr val="A31515"/>
              </a:solidFill>
              <a:latin typeface="Courier New" panose="02070309020205020404" pitchFamily="49" charset="0"/>
            </a:endParaRPr>
          </a:p>
          <a:p>
            <a:r>
              <a:rPr lang="en-NZ" dirty="0">
                <a:latin typeface="Courier New" panose="02070309020205020404" pitchFamily="49" charset="0"/>
              </a:rPr>
              <a:t>        </a:t>
            </a:r>
            <a:r>
              <a:rPr lang="en-NZ" dirty="0" err="1" smtClean="0">
                <a:solidFill>
                  <a:srgbClr val="800080"/>
                </a:solidFill>
                <a:latin typeface="Courier New" panose="02070309020205020404" pitchFamily="49" charset="0"/>
              </a:rPr>
              <a:t>android:screenOrientation</a:t>
            </a:r>
            <a:r>
              <a:rPr lang="en-NZ" dirty="0">
                <a:solidFill>
                  <a:srgbClr val="000000"/>
                </a:solidFill>
                <a:latin typeface="Courier New" panose="02070309020205020404" pitchFamily="49" charset="0"/>
              </a:rPr>
              <a:t>=</a:t>
            </a:r>
            <a:r>
              <a:rPr lang="en-NZ" dirty="0">
                <a:solidFill>
                  <a:srgbClr val="A31515"/>
                </a:solidFill>
                <a:latin typeface="Courier New" panose="02070309020205020404" pitchFamily="49" charset="0"/>
              </a:rPr>
              <a:t>"portrait"</a:t>
            </a:r>
            <a:r>
              <a:rPr lang="en-NZ" dirty="0">
                <a:solidFill>
                  <a:srgbClr val="000080"/>
                </a:solidFill>
                <a:latin typeface="Courier New" panose="02070309020205020404" pitchFamily="49" charset="0"/>
              </a:rPr>
              <a:t>&gt;</a:t>
            </a:r>
          </a:p>
          <a:p>
            <a:r>
              <a:rPr lang="en-NZ" dirty="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&lt;/</a:t>
            </a:r>
            <a:r>
              <a:rPr lang="en-NZ" dirty="0">
                <a:solidFill>
                  <a:srgbClr val="000080"/>
                </a:solidFill>
                <a:latin typeface="Courier New" panose="02070309020205020404" pitchFamily="49" charset="0"/>
              </a:rPr>
              <a:t>activity</a:t>
            </a:r>
            <a:r>
              <a:rPr lang="en-NZ" dirty="0" smtClean="0">
                <a:solidFill>
                  <a:srgbClr val="000080"/>
                </a:solidFill>
                <a:latin typeface="Courier New" panose="02070309020205020404" pitchFamily="49" charset="0"/>
              </a:rPr>
              <a:t>&gt;</a:t>
            </a:r>
          </a:p>
          <a:p>
            <a:r>
              <a:rPr lang="en-NZ" dirty="0" smtClean="0">
                <a:solidFill>
                  <a:srgbClr val="000080"/>
                </a:solidFill>
                <a:latin typeface="Courier New" panose="02070309020205020404" pitchFamily="49" charset="0"/>
              </a:rPr>
              <a:t>&lt;/application&gt;</a:t>
            </a:r>
            <a:endParaRPr lang="en-NZ" dirty="0"/>
          </a:p>
          <a:p>
            <a:endParaRPr lang="en-NZ" dirty="0"/>
          </a:p>
        </p:txBody>
      </p:sp>
    </p:spTree>
    <p:extLst>
      <p:ext uri="{BB962C8B-B14F-4D97-AF65-F5344CB8AC3E}">
        <p14:creationId xmlns:p14="http://schemas.microsoft.com/office/powerpoint/2010/main" val="4171799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a:t>
            </a:r>
            <a:r>
              <a:rPr lang="en-NZ" dirty="0" smtClean="0"/>
              <a:t>3: </a:t>
            </a:r>
            <a:r>
              <a:rPr lang="en-NZ" dirty="0" smtClean="0"/>
              <a:t>Create </a:t>
            </a:r>
            <a:r>
              <a:rPr lang="en-NZ" dirty="0"/>
              <a:t>an instance of </a:t>
            </a:r>
            <a:r>
              <a:rPr lang="en-NZ" dirty="0" err="1" smtClean="0"/>
              <a:t>AuthenticationContext</a:t>
            </a:r>
            <a:endParaRPr lang="en-NZ" dirty="0"/>
          </a:p>
          <a:p>
            <a:endParaRPr lang="en-NZ" dirty="0" smtClean="0">
              <a:solidFill>
                <a:schemeClr val="tx1"/>
              </a:solidFill>
            </a:endParaRPr>
          </a:p>
          <a:p>
            <a:r>
              <a:rPr lang="en-NZ" dirty="0" smtClean="0"/>
              <a:t>Step </a:t>
            </a:r>
            <a:r>
              <a:rPr lang="en-NZ" dirty="0" smtClean="0"/>
              <a:t>4: </a:t>
            </a:r>
            <a:r>
              <a:rPr lang="en-NZ" dirty="0" smtClean="0"/>
              <a:t>Handle authentication completion</a:t>
            </a:r>
            <a:endParaRPr lang="en-NZ" dirty="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
        <p:nvSpPr>
          <p:cNvPr id="6" name="Rectangle 2"/>
          <p:cNvSpPr>
            <a:spLocks noChangeArrowheads="1"/>
          </p:cNvSpPr>
          <p:nvPr/>
        </p:nvSpPr>
        <p:spPr bwMode="auto">
          <a:xfrm>
            <a:off x="618163" y="3895027"/>
            <a:ext cx="11049962" cy="1661993"/>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4">
                    <a:lumMod val="75000"/>
                  </a:schemeClr>
                </a:solidFill>
                <a:latin typeface="Courier New" panose="02070309020205020404" pitchFamily="49" charset="0"/>
                <a:cs typeface="Courier New" panose="02070309020205020404" pitchFamily="49" charset="0"/>
              </a:rPr>
              <a:t>//in Activity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protected </a:t>
            </a:r>
            <a:r>
              <a:rPr kumimoji="0" lang="en-US" altLang="en-US" i="0" u="none" strike="noStrike" cap="none" normalizeH="0" baseline="0" dirty="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onActivityResult</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int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int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lang="en-US" altLang="en-US" dirty="0" smtClean="0">
                <a:latin typeface="Courier New" panose="02070309020205020404" pitchFamily="49" charset="0"/>
                <a:cs typeface="Courier New" panose="02070309020205020404" pitchFamily="49" charset="0"/>
              </a:rPr>
              <a:t>, </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Intent data</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super</a:t>
            </a:r>
            <a:r>
              <a:rPr kumimoji="0" lang="en-US" altLang="en-US"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onActivityResult</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data</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lang="en-US" altLang="en-US" dirty="0">
                <a:solidFill>
                  <a:schemeClr val="accent4">
                    <a:lumMod val="75000"/>
                  </a:schemeClr>
                </a:solidFill>
                <a:latin typeface="Courier New" panose="02070309020205020404" pitchFamily="49" charset="0"/>
                <a:cs typeface="Courier New" panose="02070309020205020404" pitchFamily="49" charset="0"/>
              </a:rPr>
              <a:t>//</a:t>
            </a:r>
            <a:r>
              <a:rPr lang="en-US" altLang="en-US" dirty="0">
                <a:solidFill>
                  <a:schemeClr val="accent4">
                    <a:lumMod val="75000"/>
                  </a:schemeClr>
                </a:solidFill>
                <a:latin typeface="Courier New" panose="02070309020205020404" pitchFamily="49" charset="0"/>
                <a:cs typeface="Courier New" panose="02070309020205020404" pitchFamily="49" charset="0"/>
              </a:rPr>
              <a:t>complete any authentication </a:t>
            </a:r>
            <a:r>
              <a:rPr lang="en-US" altLang="en-US" dirty="0" smtClean="0">
                <a:solidFill>
                  <a:schemeClr val="accent4">
                    <a:lumMod val="75000"/>
                  </a:schemeClr>
                </a:solidFill>
                <a:latin typeface="Courier New" panose="02070309020205020404" pitchFamily="49" charset="0"/>
                <a:cs typeface="Courier New" panose="02070309020205020404" pitchFamily="49" charset="0"/>
              </a:rPr>
              <a:t>requests</a:t>
            </a:r>
          </a:p>
          <a:p>
            <a:pPr lvl="0" defTabSz="914400" eaLnBrk="0" fontAlgn="base" hangingPunct="0">
              <a:spcBef>
                <a:spcPct val="0"/>
              </a:spcBef>
              <a:spcAft>
                <a:spcPct val="0"/>
              </a:spcAft>
            </a:pPr>
            <a:r>
              <a:rPr lang="en-US" altLang="en-US" dirty="0" smtClean="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mContext.</a:t>
            </a:r>
            <a:r>
              <a:rPr lang="en-US" altLang="en-US" dirty="0" err="1" smtClean="0">
                <a:solidFill>
                  <a:srgbClr val="000000"/>
                </a:solidFill>
                <a:latin typeface="Courier New" panose="02070309020205020404" pitchFamily="49" charset="0"/>
                <a:cs typeface="Courier New" panose="02070309020205020404" pitchFamily="49" charset="0"/>
              </a:rPr>
              <a:t>onActivityResult</a:t>
            </a:r>
            <a:r>
              <a:rPr lang="en-US" altLang="en-US" dirty="0" smtClean="0">
                <a:latin typeface="Courier New" panose="02070309020205020404" pitchFamily="49" charset="0"/>
                <a:cs typeface="Courier New" panose="02070309020205020404" pitchFamily="49" charset="0"/>
              </a:rPr>
              <a:t>(</a:t>
            </a:r>
            <a:r>
              <a:rPr lang="en-US" altLang="en-US" dirty="0" err="1" smtClean="0">
                <a:solidFill>
                  <a:srgbClr val="333333"/>
                </a:solidFill>
                <a:latin typeface="Courier New" panose="02070309020205020404" pitchFamily="49" charset="0"/>
                <a:cs typeface="Courier New" panose="02070309020205020404" pitchFamily="49" charset="0"/>
              </a:rPr>
              <a:t>requestCode</a:t>
            </a:r>
            <a:r>
              <a:rPr lang="en-US" altLang="en-US" dirty="0">
                <a:latin typeface="Courier New" panose="02070309020205020404" pitchFamily="49" charset="0"/>
                <a:cs typeface="Courier New" panose="02070309020205020404" pitchFamily="49" charset="0"/>
              </a:rPr>
              <a:t>,</a:t>
            </a:r>
            <a:r>
              <a:rPr lang="en-US" altLang="en-US" dirty="0">
                <a:solidFill>
                  <a:srgbClr val="333333"/>
                </a:solidFill>
                <a:latin typeface="Courier New" panose="02070309020205020404" pitchFamily="49" charset="0"/>
                <a:cs typeface="Courier New" panose="02070309020205020404" pitchFamily="49" charset="0"/>
              </a:rPr>
              <a:t> </a:t>
            </a:r>
            <a:r>
              <a:rPr lang="en-US" altLang="en-US" dirty="0" err="1">
                <a:solidFill>
                  <a:srgbClr val="333333"/>
                </a:solidFill>
                <a:latin typeface="Courier New" panose="02070309020205020404" pitchFamily="49" charset="0"/>
                <a:cs typeface="Courier New" panose="02070309020205020404" pitchFamily="49" charset="0"/>
              </a:rPr>
              <a:t>resultCode</a:t>
            </a:r>
            <a:r>
              <a:rPr lang="en-US" altLang="en-US" dirty="0">
                <a:latin typeface="Courier New" panose="02070309020205020404" pitchFamily="49" charset="0"/>
                <a:cs typeface="Courier New" panose="02070309020205020404" pitchFamily="49" charset="0"/>
              </a:rPr>
              <a:t>,</a:t>
            </a:r>
            <a:r>
              <a:rPr lang="en-US" altLang="en-US" dirty="0">
                <a:solidFill>
                  <a:srgbClr val="333333"/>
                </a:solidFill>
                <a:latin typeface="Courier New" panose="02070309020205020404" pitchFamily="49" charset="0"/>
                <a:cs typeface="Courier New" panose="02070309020205020404" pitchFamily="49" charset="0"/>
              </a:rPr>
              <a:t> data</a:t>
            </a:r>
            <a:r>
              <a:rPr lang="en-US" altLang="en-US" dirty="0" smtClean="0">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7"/>
          <p:cNvSpPr/>
          <p:nvPr/>
        </p:nvSpPr>
        <p:spPr>
          <a:xfrm>
            <a:off x="519112" y="2141247"/>
            <a:ext cx="11149013" cy="646331"/>
          </a:xfrm>
          <a:prstGeom prst="rect">
            <a:avLst/>
          </a:prstGeom>
        </p:spPr>
        <p:txBody>
          <a:bodyPr wrap="square">
            <a:spAutoFit/>
          </a:bodyPr>
          <a:lstStyle/>
          <a:p>
            <a:pPr lvl="0"/>
            <a:r>
              <a:rPr lang="en-US" altLang="en-US" dirty="0">
                <a:solidFill>
                  <a:schemeClr val="accent4">
                    <a:lumMod val="75000"/>
                  </a:schemeClr>
                </a:solidFill>
                <a:latin typeface="Courier New" panose="02070309020205020404" pitchFamily="49" charset="0"/>
                <a:cs typeface="Courier New" panose="02070309020205020404" pitchFamily="49" charset="0"/>
              </a:rPr>
              <a:t>//in </a:t>
            </a:r>
            <a:r>
              <a:rPr lang="en-US" altLang="en-US" dirty="0" err="1">
                <a:solidFill>
                  <a:schemeClr val="accent4">
                    <a:lumMod val="75000"/>
                  </a:schemeClr>
                </a:solidFill>
                <a:latin typeface="Courier New" panose="02070309020205020404" pitchFamily="49" charset="0"/>
                <a:cs typeface="Courier New" panose="02070309020205020404" pitchFamily="49" charset="0"/>
              </a:rPr>
              <a:t>Activity.onCreate</a:t>
            </a:r>
            <a:r>
              <a:rPr lang="en-US" altLang="en-US" dirty="0">
                <a:solidFill>
                  <a:schemeClr val="accent4">
                    <a:lumMod val="75000"/>
                  </a:schemeClr>
                </a:solidFill>
                <a:latin typeface="Courier New" panose="02070309020205020404" pitchFamily="49" charset="0"/>
                <a:cs typeface="Courier New" panose="02070309020205020404" pitchFamily="49" charset="0"/>
              </a:rPr>
              <a:t>()</a:t>
            </a:r>
            <a:endParaRPr lang="en-US" dirty="0">
              <a:solidFill>
                <a:schemeClr val="accent4">
                  <a:lumMod val="75000"/>
                </a:schemeClr>
              </a:solidFill>
              <a:latin typeface="Courier New" panose="02070309020205020404" pitchFamily="49" charset="0"/>
              <a:cs typeface="Courier New" panose="02070309020205020404" pitchFamily="49" charset="0"/>
            </a:endParaRPr>
          </a:p>
          <a:p>
            <a:r>
              <a:rPr lang="en-US" dirty="0" err="1" smtClean="0">
                <a:solidFill>
                  <a:srgbClr val="800080"/>
                </a:solidFill>
                <a:latin typeface="Courier New" panose="02070309020205020404" pitchFamily="49" charset="0"/>
                <a:cs typeface="Courier New" panose="02070309020205020404" pitchFamily="49" charset="0"/>
              </a:rPr>
              <a:t>mContext</a:t>
            </a:r>
            <a:r>
              <a:rPr lang="en-US" dirty="0" smtClean="0">
                <a:solidFill>
                  <a:srgbClr val="000000"/>
                </a:solidFill>
                <a:latin typeface="Courier New" panose="02070309020205020404" pitchFamily="49" charset="0"/>
                <a:cs typeface="Courier New" panose="02070309020205020404" pitchFamily="49" charset="0"/>
              </a:rPr>
              <a:t> = </a:t>
            </a:r>
            <a:r>
              <a:rPr lang="en-US" dirty="0" smtClean="0">
                <a:solidFill>
                  <a:srgbClr val="0000FF"/>
                </a:solidFill>
                <a:latin typeface="Courier New" panose="02070309020205020404" pitchFamily="49" charset="0"/>
                <a:cs typeface="Courier New" panose="02070309020205020404" pitchFamily="49" charset="0"/>
              </a:rPr>
              <a:t>new</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AuthenticationContext</a:t>
            </a:r>
            <a:r>
              <a:rPr lang="en-US"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666666"/>
                </a:solidFill>
                <a:latin typeface="Courier New" panose="02070309020205020404" pitchFamily="49" charset="0"/>
                <a:cs typeface="Courier New" panose="02070309020205020404" pitchFamily="49" charset="0"/>
              </a:rPr>
              <a:t>application</a:t>
            </a:r>
            <a:r>
              <a:rPr lang="en-US" dirty="0" smtClean="0">
                <a:solidFill>
                  <a:srgbClr val="000000"/>
                </a:solidFill>
                <a:latin typeface="Courier New" panose="02070309020205020404" pitchFamily="49" charset="0"/>
                <a:cs typeface="Courier New" panose="02070309020205020404" pitchFamily="49" charset="0"/>
              </a:rPr>
              <a:t>, </a:t>
            </a:r>
            <a:r>
              <a:rPr lang="en-US" dirty="0">
                <a:solidFill>
                  <a:srgbClr val="666666"/>
                </a:solidFill>
                <a:latin typeface="Courier New" panose="02070309020205020404" pitchFamily="49" charset="0"/>
                <a:cs typeface="Courier New" panose="02070309020205020404" pitchFamily="49" charset="0"/>
              </a:rPr>
              <a:t>authority</a:t>
            </a:r>
            <a:r>
              <a:rPr lang="en-US" dirty="0" smtClean="0">
                <a:solidFill>
                  <a:srgbClr val="000000"/>
                </a:solidFill>
                <a:latin typeface="Courier New" panose="02070309020205020404" pitchFamily="49" charset="0"/>
                <a:cs typeface="Courier New" panose="02070309020205020404" pitchFamily="49" charset="0"/>
              </a:rPr>
              <a:t>, </a:t>
            </a:r>
            <a:r>
              <a:rPr lang="en-US" dirty="0" smtClean="0">
                <a:solidFill>
                  <a:srgbClr val="0000FF"/>
                </a:solidFill>
                <a:latin typeface="Courier New" panose="02070309020205020404" pitchFamily="49" charset="0"/>
                <a:cs typeface="Courier New" panose="02070309020205020404" pitchFamily="49" charset="0"/>
              </a:rPr>
              <a:t>false</a:t>
            </a:r>
            <a:r>
              <a:rPr lang="en-US" dirty="0" smtClean="0">
                <a:solidFill>
                  <a:srgbClr val="000000"/>
                </a:solidFill>
                <a:latin typeface="Courier New" panose="02070309020205020404" pitchFamily="49" charset="0"/>
                <a:cs typeface="Courier New" panose="02070309020205020404" pitchFamily="49" charset="0"/>
              </a:rPr>
              <a:t>);</a:t>
            </a:r>
            <a:endParaRPr lang="en-NZ"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951952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a:t>
            </a:r>
            <a:r>
              <a:rPr lang="en-NZ" dirty="0" smtClean="0"/>
              <a:t>5: </a:t>
            </a:r>
            <a:r>
              <a:rPr lang="en-NZ" dirty="0" smtClean="0"/>
              <a:t>Acquire a token (prompts the user to sign in)</a:t>
            </a:r>
          </a:p>
          <a:p>
            <a:endParaRPr lang="en-NZ" dirty="0"/>
          </a:p>
          <a:p>
            <a:endParaRPr lang="en-NZ" dirty="0" smtClean="0"/>
          </a:p>
          <a:p>
            <a:endParaRPr lang="en-NZ" dirty="0"/>
          </a:p>
          <a:p>
            <a:r>
              <a:rPr lang="en-NZ" dirty="0" smtClean="0"/>
              <a:t>Results in an </a:t>
            </a:r>
            <a:r>
              <a:rPr lang="en-NZ" b="1" dirty="0" smtClean="0"/>
              <a:t>Access </a:t>
            </a:r>
            <a:r>
              <a:rPr lang="en-NZ" b="1" dirty="0" smtClean="0"/>
              <a:t>Token, Refresh Token</a:t>
            </a:r>
            <a:r>
              <a:rPr lang="en-NZ" dirty="0" smtClean="0"/>
              <a:t> </a:t>
            </a:r>
            <a:r>
              <a:rPr lang="en-NZ" dirty="0" smtClean="0"/>
              <a:t>and </a:t>
            </a:r>
            <a:r>
              <a:rPr lang="en-NZ" b="1" dirty="0" smtClean="0"/>
              <a:t>User Id</a:t>
            </a:r>
            <a:r>
              <a:rPr lang="en-NZ" dirty="0" smtClean="0"/>
              <a:t>.</a:t>
            </a:r>
            <a:endParaRPr lang="en-NZ" b="1" dirty="0" smtClean="0"/>
          </a:p>
          <a:p>
            <a:endParaRPr lang="en-NZ" dirty="0"/>
          </a:p>
          <a:p>
            <a:endParaRPr lang="en-NZ" dirty="0" smtClean="0"/>
          </a:p>
          <a:p>
            <a:endParaRPr lang="en-NZ" dirty="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
        <p:nvSpPr>
          <p:cNvPr id="7" name="Rectangle 6"/>
          <p:cNvSpPr/>
          <p:nvPr/>
        </p:nvSpPr>
        <p:spPr>
          <a:xfrm>
            <a:off x="519111" y="2131063"/>
            <a:ext cx="11149013" cy="2585323"/>
          </a:xfrm>
          <a:prstGeom prst="rect">
            <a:avLst/>
          </a:prstGeom>
        </p:spPr>
        <p:txBody>
          <a:bodyPr wrap="square">
            <a:spAutoFit/>
          </a:bodyPr>
          <a:lstStyle/>
          <a:p>
            <a:r>
              <a:rPr lang="en-NZ" dirty="0" err="1">
                <a:solidFill>
                  <a:srgbClr val="000080"/>
                </a:solidFill>
                <a:latin typeface="Courier New" panose="02070309020205020404" pitchFamily="49" charset="0"/>
              </a:rPr>
              <a:t>mAuthContext</a:t>
            </a:r>
            <a:r>
              <a:rPr lang="en-NZ" dirty="0" err="1">
                <a:solidFill>
                  <a:srgbClr val="000000"/>
                </a:solidFill>
                <a:latin typeface="Courier New" panose="02070309020205020404" pitchFamily="49" charset="0"/>
              </a:rPr>
              <a:t>.acquireToken</a:t>
            </a:r>
            <a:r>
              <a:rPr lang="en-NZ" dirty="0">
                <a:solidFill>
                  <a:srgbClr val="000000"/>
                </a:solidFill>
                <a:latin typeface="Courier New" panose="02070309020205020404" pitchFamily="49" charset="0"/>
              </a:rPr>
              <a:t>(</a:t>
            </a:r>
            <a:r>
              <a:rPr lang="en-NZ" dirty="0" err="1">
                <a:solidFill>
                  <a:srgbClr val="000000"/>
                </a:solidFill>
                <a:latin typeface="Courier New" panose="02070309020205020404" pitchFamily="49" charset="0"/>
              </a:rPr>
              <a:t>currentActivity</a:t>
            </a:r>
            <a:r>
              <a:rPr lang="en-NZ" dirty="0" smtClean="0">
                <a:solidFill>
                  <a:srgbClr val="000000"/>
                </a:solidFill>
                <a:latin typeface="Courier New" panose="02070309020205020404" pitchFamily="49" charset="0"/>
              </a:rPr>
              <a:t>, </a:t>
            </a:r>
            <a:endParaRPr lang="en-NZ" dirty="0">
              <a:solidFill>
                <a:srgbClr val="000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sharepointUrl</a:t>
            </a:r>
            <a:r>
              <a:rPr lang="en-NZ" dirty="0" smtClean="0">
                <a:solidFill>
                  <a:srgbClr val="000000"/>
                </a:solidFill>
                <a:latin typeface="Courier New" panose="02070309020205020404" pitchFamily="49" charset="0"/>
              </a:rPr>
              <a:t>, </a:t>
            </a:r>
            <a:r>
              <a:rPr lang="en-NZ" dirty="0">
                <a:solidFill>
                  <a:schemeClr val="accent4">
                    <a:lumMod val="75000"/>
                  </a:schemeClr>
                </a:solidFill>
                <a:latin typeface="Courier New" panose="02070309020205020404" pitchFamily="49" charset="0"/>
                <a:cs typeface="Courier New" panose="02070309020205020404" pitchFamily="49" charset="0"/>
              </a:rPr>
              <a:t>//e.g. http://mydomain.sharepoint.com</a:t>
            </a:r>
            <a:endParaRPr lang="en-NZ" dirty="0">
              <a:solidFill>
                <a:schemeClr val="accent4">
                  <a:lumMod val="75000"/>
                </a:schemeClr>
              </a:solidFill>
              <a:latin typeface="Courier New" panose="02070309020205020404" pitchFamily="49" charset="0"/>
              <a:cs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clientId</a:t>
            </a:r>
            <a:r>
              <a:rPr lang="en-NZ" dirty="0" smtClean="0">
                <a:solidFill>
                  <a:srgbClr val="000000"/>
                </a:solidFill>
                <a:latin typeface="Courier New" panose="02070309020205020404" pitchFamily="49" charset="0"/>
              </a:rPr>
              <a:t>,      </a:t>
            </a:r>
            <a:r>
              <a:rPr lang="en-NZ" dirty="0">
                <a:solidFill>
                  <a:schemeClr val="accent4">
                    <a:lumMod val="75000"/>
                  </a:schemeClr>
                </a:solidFill>
                <a:latin typeface="Courier New" panose="02070309020205020404" pitchFamily="49" charset="0"/>
                <a:cs typeface="Courier New" panose="02070309020205020404" pitchFamily="49" charset="0"/>
              </a:rPr>
              <a:t>//an Azure AD client id</a:t>
            </a:r>
            <a:endParaRPr lang="en-NZ" dirty="0">
              <a:solidFill>
                <a:schemeClr val="accent4">
                  <a:lumMod val="75000"/>
                </a:schemeClr>
              </a:solidFill>
              <a:latin typeface="Courier New" panose="02070309020205020404" pitchFamily="49" charset="0"/>
              <a:cs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redirectUrl</a:t>
            </a:r>
            <a:r>
              <a:rPr lang="en-NZ" dirty="0" smtClean="0">
                <a:solidFill>
                  <a:srgbClr val="000000"/>
                </a:solidFill>
                <a:latin typeface="Courier New" panose="02070309020205020404" pitchFamily="49" charset="0"/>
              </a:rPr>
              <a:t>,   </a:t>
            </a:r>
            <a:r>
              <a:rPr lang="en-NZ" dirty="0">
                <a:solidFill>
                  <a:schemeClr val="accent4">
                    <a:lumMod val="75000"/>
                  </a:schemeClr>
                </a:solidFill>
                <a:latin typeface="Courier New" panose="02070309020205020404" pitchFamily="49" charset="0"/>
                <a:cs typeface="Courier New" panose="02070309020205020404" pitchFamily="49" charset="0"/>
              </a:rPr>
              <a:t>//</a:t>
            </a:r>
            <a:r>
              <a:rPr lang="en-NZ" dirty="0">
                <a:solidFill>
                  <a:schemeClr val="accent4">
                    <a:lumMod val="75000"/>
                  </a:schemeClr>
                </a:solidFill>
                <a:latin typeface="Courier New" panose="02070309020205020404" pitchFamily="49" charset="0"/>
                <a:cs typeface="Courier New" panose="02070309020205020404" pitchFamily="49" charset="0"/>
              </a:rPr>
              <a:t>e.g. </a:t>
            </a:r>
            <a:r>
              <a:rPr lang="en-NZ" dirty="0">
                <a:solidFill>
                  <a:schemeClr val="accent4">
                    <a:lumMod val="75000"/>
                  </a:schemeClr>
                </a:solidFill>
                <a:latin typeface="Courier New" panose="02070309020205020404" pitchFamily="49" charset="0"/>
                <a:cs typeface="Courier New" panose="02070309020205020404" pitchFamily="49" charset="0"/>
              </a:rPr>
              <a:t>"http://android/callback" (also configured with AD)</a:t>
            </a:r>
            <a:endParaRPr lang="en-NZ" dirty="0">
              <a:solidFill>
                <a:schemeClr val="accent4">
                  <a:lumMod val="75000"/>
                </a:schemeClr>
              </a:solidFill>
              <a:latin typeface="Courier New" panose="02070309020205020404" pitchFamily="49" charset="0"/>
              <a:cs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loginHint</a:t>
            </a:r>
            <a:r>
              <a:rPr lang="en-NZ" dirty="0" smtClean="0">
                <a:solidFill>
                  <a:srgbClr val="000000"/>
                </a:solidFill>
                <a:latin typeface="Courier New" panose="02070309020205020404" pitchFamily="49" charset="0"/>
              </a:rPr>
              <a:t>,     </a:t>
            </a:r>
            <a:r>
              <a:rPr lang="en-NZ" dirty="0">
                <a:solidFill>
                  <a:schemeClr val="accent4">
                    <a:lumMod val="75000"/>
                  </a:schemeClr>
                </a:solidFill>
                <a:latin typeface="Courier New" panose="02070309020205020404" pitchFamily="49" charset="0"/>
                <a:cs typeface="Courier New" panose="02070309020205020404" pitchFamily="49" charset="0"/>
              </a:rPr>
              <a:t>//</a:t>
            </a:r>
            <a:r>
              <a:rPr lang="en-NZ" dirty="0">
                <a:solidFill>
                  <a:schemeClr val="accent4">
                    <a:lumMod val="75000"/>
                  </a:schemeClr>
                </a:solidFill>
                <a:latin typeface="Courier New" panose="02070309020205020404" pitchFamily="49" charset="0"/>
                <a:cs typeface="Courier New" panose="02070309020205020404" pitchFamily="49" charset="0"/>
              </a:rPr>
              <a:t>e.g. </a:t>
            </a:r>
            <a:r>
              <a:rPr lang="en-NZ" dirty="0">
                <a:solidFill>
                  <a:schemeClr val="accent4">
                    <a:lumMod val="75000"/>
                  </a:schemeClr>
                </a:solidFill>
                <a:latin typeface="Courier New" panose="02070309020205020404" pitchFamily="49" charset="0"/>
                <a:cs typeface="Courier New" panose="02070309020205020404" pitchFamily="49" charset="0"/>
              </a:rPr>
              <a:t>"user@mydomain.onmicrosoft.com"</a:t>
            </a:r>
            <a:endParaRPr lang="en-NZ" dirty="0">
              <a:solidFill>
                <a:schemeClr val="accent4">
                  <a:lumMod val="75000"/>
                </a:schemeClr>
              </a:solidFill>
              <a:latin typeface="Courier New" panose="02070309020205020404" pitchFamily="49" charset="0"/>
              <a:cs typeface="Courier New" panose="02070309020205020404" pitchFamily="49" charset="0"/>
            </a:endParaRP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promptBehaviour</a:t>
            </a:r>
            <a:r>
              <a:rPr lang="en-NZ" dirty="0" smtClean="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extraQueryArgs</a:t>
            </a:r>
            <a:r>
              <a:rPr lang="en-NZ" b="1" dirty="0" smtClean="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callback</a:t>
            </a:r>
            <a:r>
              <a:rPr lang="en-NZ" dirty="0">
                <a:solidFill>
                  <a:srgbClr val="008000"/>
                </a:solidFill>
                <a:highlight>
                  <a:srgbClr val="DDEEFF"/>
                </a:highlight>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	</a:t>
            </a:r>
            <a:r>
              <a:rPr lang="en-NZ" dirty="0">
                <a:solidFill>
                  <a:schemeClr val="accent4">
                    <a:lumMod val="75000"/>
                  </a:schemeClr>
                </a:solidFill>
                <a:latin typeface="Courier New" panose="02070309020205020404" pitchFamily="49" charset="0"/>
                <a:cs typeface="Courier New" panose="02070309020205020404" pitchFamily="49" charset="0"/>
              </a:rPr>
              <a:t>//e.g. new </a:t>
            </a:r>
            <a:r>
              <a:rPr lang="en-NZ" dirty="0" err="1">
                <a:solidFill>
                  <a:schemeClr val="accent4">
                    <a:lumMod val="75000"/>
                  </a:schemeClr>
                </a:solidFill>
                <a:latin typeface="Courier New" panose="02070309020205020404" pitchFamily="49" charset="0"/>
                <a:cs typeface="Courier New" panose="02070309020205020404" pitchFamily="49" charset="0"/>
              </a:rPr>
              <a:t>AuthenticationCallback</a:t>
            </a:r>
            <a:r>
              <a:rPr lang="en-NZ" dirty="0">
                <a:solidFill>
                  <a:schemeClr val="accent4">
                    <a:lumMod val="75000"/>
                  </a:schemeClr>
                </a:solidFill>
                <a:latin typeface="Courier New" panose="02070309020205020404" pitchFamily="49" charset="0"/>
                <a:cs typeface="Courier New" panose="02070309020205020404" pitchFamily="49" charset="0"/>
              </a:rPr>
              <a:t>&lt;</a:t>
            </a:r>
            <a:r>
              <a:rPr lang="en-NZ" dirty="0" err="1">
                <a:solidFill>
                  <a:schemeClr val="accent4">
                    <a:lumMod val="75000"/>
                  </a:schemeClr>
                </a:solidFill>
                <a:latin typeface="Courier New" panose="02070309020205020404" pitchFamily="49" charset="0"/>
                <a:cs typeface="Courier New" panose="02070309020205020404" pitchFamily="49" charset="0"/>
              </a:rPr>
              <a:t>AuthenticationResult</a:t>
            </a:r>
            <a:r>
              <a:rPr lang="en-NZ" dirty="0">
                <a:solidFill>
                  <a:schemeClr val="accent4">
                    <a:lumMod val="75000"/>
                  </a:schemeClr>
                </a:solidFill>
                <a:latin typeface="Courier New" panose="02070309020205020404" pitchFamily="49" charset="0"/>
                <a:cs typeface="Courier New" panose="02070309020205020404" pitchFamily="49" charset="0"/>
              </a:rPr>
              <a:t>&gt;() {...}</a:t>
            </a:r>
            <a:endParaRPr lang="en-NZ" dirty="0" smtClean="0">
              <a:solidFill>
                <a:schemeClr val="accent4">
                  <a:lumMod val="75000"/>
                </a:schemeClr>
              </a:solidFill>
              <a:latin typeface="Courier New" panose="02070309020205020404" pitchFamily="49" charset="0"/>
              <a:cs typeface="Courier New" panose="02070309020205020404" pitchFamily="49" charset="0"/>
            </a:endParaRPr>
          </a:p>
          <a:p>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39525615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6: Refresh our </a:t>
            </a:r>
            <a:r>
              <a:rPr lang="en-NZ" b="1" dirty="0" smtClean="0"/>
              <a:t>Access Token</a:t>
            </a:r>
            <a:r>
              <a:rPr lang="en-NZ" dirty="0"/>
              <a:t> </a:t>
            </a:r>
            <a:r>
              <a:rPr lang="en-NZ" dirty="0" smtClean="0"/>
              <a:t>(if it expires).</a:t>
            </a:r>
          </a:p>
          <a:p>
            <a:r>
              <a:rPr lang="en-NZ" dirty="0" smtClean="0"/>
              <a:t>This method </a:t>
            </a:r>
            <a:r>
              <a:rPr lang="en-NZ" b="1" dirty="0" smtClean="0"/>
              <a:t>does not</a:t>
            </a:r>
            <a:r>
              <a:rPr lang="en-NZ" dirty="0" smtClean="0"/>
              <a:t> prompt the user to sign in!</a:t>
            </a:r>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
        <p:nvSpPr>
          <p:cNvPr id="5" name="Rectangle 4"/>
          <p:cNvSpPr/>
          <p:nvPr/>
        </p:nvSpPr>
        <p:spPr>
          <a:xfrm>
            <a:off x="519112" y="3532366"/>
            <a:ext cx="10092444" cy="1754326"/>
          </a:xfrm>
          <a:prstGeom prst="rect">
            <a:avLst/>
          </a:prstGeom>
        </p:spPr>
        <p:txBody>
          <a:bodyPr wrap="square">
            <a:spAutoFit/>
          </a:bodyPr>
          <a:lstStyle/>
          <a:p>
            <a:r>
              <a:rPr lang="en-NZ" dirty="0" err="1" smtClean="0">
                <a:solidFill>
                  <a:srgbClr val="800080"/>
                </a:solidFill>
                <a:latin typeface="Courier New" panose="02070309020205020404" pitchFamily="49" charset="0"/>
              </a:rPr>
              <a:t>mAuthContext</a:t>
            </a:r>
            <a:r>
              <a:rPr lang="en-NZ" dirty="0" err="1" smtClean="0">
                <a:solidFill>
                  <a:srgbClr val="000000"/>
                </a:solidFill>
                <a:latin typeface="Courier New" panose="02070309020205020404" pitchFamily="49" charset="0"/>
              </a:rPr>
              <a:t>.acquireTokenSilently</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r>
              <a:rPr lang="en-NZ" dirty="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resource</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r>
              <a:rPr lang="en-NZ" dirty="0" smtClean="0">
                <a:solidFill>
                  <a:srgbClr val="008000"/>
                </a:solidFill>
                <a:latin typeface="Courier New" panose="02070309020205020404" pitchFamily="49" charset="0"/>
              </a:rPr>
              <a:t>    </a:t>
            </a:r>
            <a:r>
              <a:rPr lang="en-NZ" dirty="0" err="1" smtClean="0">
                <a:solidFill>
                  <a:srgbClr val="000080"/>
                </a:solidFill>
                <a:latin typeface="Courier New" panose="02070309020205020404" pitchFamily="49" charset="0"/>
              </a:rPr>
              <a:t>clientId</a:t>
            </a:r>
            <a:r>
              <a:rPr lang="en-NZ" dirty="0" smtClean="0">
                <a:solidFill>
                  <a:srgbClr val="000000"/>
                </a:solidFill>
                <a:latin typeface="Courier New" panose="02070309020205020404" pitchFamily="49" charset="0"/>
              </a:rPr>
              <a:t>, </a:t>
            </a:r>
            <a:endParaRPr lang="en-NZ" dirty="0" smtClean="0">
              <a:solidFill>
                <a:schemeClr val="accent4">
                  <a:lumMod val="75000"/>
                </a:schemeClr>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userId</a:t>
            </a:r>
            <a:r>
              <a:rPr lang="en-NZ" dirty="0" smtClean="0">
                <a:solidFill>
                  <a:srgbClr val="000000"/>
                </a:solidFill>
                <a:latin typeface="Courier New" panose="02070309020205020404" pitchFamily="49" charset="0"/>
              </a:rPr>
              <a:t>,    </a:t>
            </a:r>
            <a:r>
              <a:rPr lang="en-NZ" dirty="0" smtClean="0">
                <a:solidFill>
                  <a:schemeClr val="accent4">
                    <a:lumMod val="75000"/>
                  </a:schemeClr>
                </a:solidFill>
                <a:latin typeface="Courier New" panose="02070309020205020404" pitchFamily="49" charset="0"/>
              </a:rPr>
              <a:t>//</a:t>
            </a:r>
            <a:r>
              <a:rPr lang="en-NZ" dirty="0">
                <a:solidFill>
                  <a:schemeClr val="accent4">
                    <a:lumMod val="75000"/>
                  </a:schemeClr>
                </a:solidFill>
                <a:latin typeface="Courier New" panose="02070309020205020404" pitchFamily="49" charset="0"/>
              </a:rPr>
              <a:t>acquired by call to </a:t>
            </a:r>
            <a:r>
              <a:rPr lang="en-NZ" dirty="0" err="1" smtClean="0">
                <a:solidFill>
                  <a:schemeClr val="accent4">
                    <a:lumMod val="75000"/>
                  </a:schemeClr>
                </a:solidFill>
                <a:latin typeface="Courier New" panose="02070309020205020404" pitchFamily="49" charset="0"/>
              </a:rPr>
              <a:t>acquireToken</a:t>
            </a:r>
            <a:endParaRPr lang="en-NZ" dirty="0">
              <a:solidFill>
                <a:srgbClr val="000000"/>
              </a:solidFill>
              <a:latin typeface="Courier New" panose="02070309020205020404" pitchFamily="49" charset="0"/>
            </a:endParaRPr>
          </a:p>
          <a:p>
            <a:r>
              <a:rPr lang="en-NZ" dirty="0" smtClean="0">
                <a:solidFill>
                  <a:srgbClr val="000080"/>
                </a:solidFill>
                <a:latin typeface="Courier New" panose="02070309020205020404" pitchFamily="49" charset="0"/>
              </a:rPr>
              <a:t>    </a:t>
            </a:r>
            <a:r>
              <a:rPr lang="en-NZ" dirty="0" err="1" smtClean="0">
                <a:solidFill>
                  <a:srgbClr val="000080"/>
                </a:solidFill>
                <a:latin typeface="Courier New" panose="02070309020205020404" pitchFamily="49" charset="0"/>
              </a:rPr>
              <a:t>callback</a:t>
            </a:r>
            <a:endParaRPr lang="en-NZ" dirty="0">
              <a:solidFill>
                <a:srgbClr val="000080"/>
              </a:solidFill>
              <a:latin typeface="Courier New" panose="02070309020205020404" pitchFamily="49" charset="0"/>
            </a:endParaRPr>
          </a:p>
          <a:p>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14982382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978659899"/>
              </p:ext>
            </p:extLst>
          </p:nvPr>
        </p:nvGraphicFramePr>
        <p:xfrm>
          <a:off x="351383" y="1063255"/>
          <a:ext cx="11225057" cy="4633690"/>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685928">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685928">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a16="http://schemas.microsoft.com/office/drawing/2014/main" xmlns="" val="42662781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a:t>
                      </a:r>
                      <a:r>
                        <a:rPr lang="en-US" sz="2400" smtClean="0"/>
                        <a:t>365 APIs</a:t>
                      </a:r>
                      <a:endParaRPr lang="en-US" sz="2400" dirty="0" smtClean="0"/>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SharePoint APIs with Android</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Authentication pattern – app start</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030479379"/>
              </p:ext>
            </p:extLst>
          </p:nvPr>
        </p:nvGraphicFramePr>
        <p:xfrm>
          <a:off x="2202655" y="1613245"/>
          <a:ext cx="6143625" cy="4786312"/>
        </p:xfrm>
        <a:graphic>
          <a:graphicData uri="http://schemas.openxmlformats.org/presentationml/2006/ole">
            <mc:AlternateContent xmlns:mc="http://schemas.openxmlformats.org/markup-compatibility/2006">
              <mc:Choice xmlns:v="urn:schemas-microsoft-com:vml" Requires="v">
                <p:oleObj spid="_x0000_s1121" name="Visio" r:id="rId4" imgW="6162697" imgH="4800481" progId="Visio.Drawing.15">
                  <p:embed/>
                </p:oleObj>
              </mc:Choice>
              <mc:Fallback>
                <p:oleObj name="Visio" r:id="rId4" imgW="6162697" imgH="4800481" progId="Visio.Drawing.15">
                  <p:embed/>
                  <p:pic>
                    <p:nvPicPr>
                      <p:cNvPr id="0" name=""/>
                      <p:cNvPicPr/>
                      <p:nvPr/>
                    </p:nvPicPr>
                    <p:blipFill>
                      <a:blip r:embed="rId5"/>
                      <a:stretch>
                        <a:fillRect/>
                      </a:stretch>
                    </p:blipFill>
                    <p:spPr>
                      <a:xfrm>
                        <a:off x="2202655" y="1613245"/>
                        <a:ext cx="6143625" cy="4786312"/>
                      </a:xfrm>
                      <a:prstGeom prst="rect">
                        <a:avLst/>
                      </a:prstGeom>
                    </p:spPr>
                  </p:pic>
                </p:oleObj>
              </mc:Fallback>
            </mc:AlternateContent>
          </a:graphicData>
        </a:graphic>
      </p:graphicFrame>
    </p:spTree>
    <p:extLst>
      <p:ext uri="{BB962C8B-B14F-4D97-AF65-F5344CB8AC3E}">
        <p14:creationId xmlns:p14="http://schemas.microsoft.com/office/powerpoint/2010/main" val="15083490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Authentication pattern – API calls*</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521345"/>
              </p:ext>
            </p:extLst>
          </p:nvPr>
        </p:nvGraphicFramePr>
        <p:xfrm>
          <a:off x="1081386" y="976497"/>
          <a:ext cx="11328400" cy="5969000"/>
        </p:xfrm>
        <a:graphic>
          <a:graphicData uri="http://schemas.openxmlformats.org/presentationml/2006/ole">
            <mc:AlternateContent xmlns:mc="http://schemas.openxmlformats.org/markup-compatibility/2006">
              <mc:Choice xmlns:v="urn:schemas-microsoft-com:vml" Requires="v">
                <p:oleObj spid="_x0000_s2144" name="Visio" r:id="rId4" imgW="10849087" imgH="6315214" progId="Visio.Drawing.15">
                  <p:embed/>
                </p:oleObj>
              </mc:Choice>
              <mc:Fallback>
                <p:oleObj name="Visio" r:id="rId4" imgW="10849087" imgH="6315214" progId="Visio.Drawing.15">
                  <p:embed/>
                  <p:pic>
                    <p:nvPicPr>
                      <p:cNvPr id="0" name=""/>
                      <p:cNvPicPr/>
                      <p:nvPr/>
                    </p:nvPicPr>
                    <p:blipFill>
                      <a:blip r:embed="rId5"/>
                      <a:stretch>
                        <a:fillRect/>
                      </a:stretch>
                    </p:blipFill>
                    <p:spPr>
                      <a:xfrm>
                        <a:off x="1081386" y="976497"/>
                        <a:ext cx="11328400" cy="5969000"/>
                      </a:xfrm>
                      <a:prstGeom prst="rect">
                        <a:avLst/>
                      </a:prstGeom>
                    </p:spPr>
                  </p:pic>
                </p:oleObj>
              </mc:Fallback>
            </mc:AlternateContent>
          </a:graphicData>
        </a:graphic>
      </p:graphicFrame>
      <p:sp>
        <p:nvSpPr>
          <p:cNvPr id="6" name="TextBox 5"/>
          <p:cNvSpPr txBox="1"/>
          <p:nvPr/>
        </p:nvSpPr>
        <p:spPr>
          <a:xfrm>
            <a:off x="2506133" y="6030225"/>
            <a:ext cx="7410555"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*This workflow can be wrapped into a few helper methods</a:t>
            </a:r>
            <a:endParaRPr lang="en-NZ"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1247245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Authentication with azure AD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O365 SharePoint for Android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the O365 SharePoint API</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Freeform 3"/>
          <p:cNvSpPr/>
          <p:nvPr/>
        </p:nvSpPr>
        <p:spPr bwMode="auto">
          <a:xfrm>
            <a:off x="5609538" y="2183175"/>
            <a:ext cx="2863029" cy="2141175"/>
          </a:xfrm>
          <a:custGeom>
            <a:avLst/>
            <a:gdLst>
              <a:gd name="connsiteX0" fmla="*/ 1896162 w 2863029"/>
              <a:gd name="connsiteY0" fmla="*/ 13925 h 2215393"/>
              <a:gd name="connsiteX1" fmla="*/ 810312 w 2863029"/>
              <a:gd name="connsiteY1" fmla="*/ 598125 h 2215393"/>
              <a:gd name="connsiteX2" fmla="*/ 3862 w 2863029"/>
              <a:gd name="connsiteY2" fmla="*/ 1931625 h 2215393"/>
              <a:gd name="connsiteX3" fmla="*/ 1140512 w 2863029"/>
              <a:gd name="connsiteY3" fmla="*/ 2211025 h 2215393"/>
              <a:gd name="connsiteX4" fmla="*/ 2118412 w 2863029"/>
              <a:gd name="connsiteY4" fmla="*/ 2026875 h 2215393"/>
              <a:gd name="connsiteX5" fmla="*/ 2861362 w 2863029"/>
              <a:gd name="connsiteY5" fmla="*/ 1131525 h 2215393"/>
              <a:gd name="connsiteX6" fmla="*/ 1896162 w 2863029"/>
              <a:gd name="connsiteY6" fmla="*/ 13925 h 221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029" h="2215393">
                <a:moveTo>
                  <a:pt x="1896162" y="13925"/>
                </a:moveTo>
                <a:cubicBezTo>
                  <a:pt x="1554320" y="-74975"/>
                  <a:pt x="1125695" y="278508"/>
                  <a:pt x="810312" y="598125"/>
                </a:cubicBezTo>
                <a:cubicBezTo>
                  <a:pt x="494929" y="917742"/>
                  <a:pt x="-51171" y="1662808"/>
                  <a:pt x="3862" y="1931625"/>
                </a:cubicBezTo>
                <a:cubicBezTo>
                  <a:pt x="58895" y="2200442"/>
                  <a:pt x="788087" y="2195150"/>
                  <a:pt x="1140512" y="2211025"/>
                </a:cubicBezTo>
                <a:cubicBezTo>
                  <a:pt x="1492937" y="2226900"/>
                  <a:pt x="1831604" y="2206792"/>
                  <a:pt x="2118412" y="2026875"/>
                </a:cubicBezTo>
                <a:cubicBezTo>
                  <a:pt x="2405220" y="1846958"/>
                  <a:pt x="2895229" y="1463842"/>
                  <a:pt x="2861362" y="1131525"/>
                </a:cubicBezTo>
                <a:cubicBezTo>
                  <a:pt x="2827495" y="799208"/>
                  <a:pt x="2238004" y="102825"/>
                  <a:pt x="1896162" y="13925"/>
                </a:cubicBezTo>
                <a:close/>
              </a:path>
            </a:pathLst>
          </a:custGeom>
          <a:solidFill>
            <a:schemeClr val="accent1">
              <a:alpha val="4000"/>
            </a:schemeClr>
          </a:solid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179050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O365 SharePoint exposes REST APIs for lists and other content.</a:t>
            </a:r>
          </a:p>
          <a:p>
            <a:r>
              <a:rPr lang="en-US" dirty="0" smtClean="0"/>
              <a:t>The Office 365 SDK for Android provides a library which allows for direct consumption of these APIs from an Android client.</a:t>
            </a:r>
          </a:p>
        </p:txBody>
      </p:sp>
      <p:sp>
        <p:nvSpPr>
          <p:cNvPr id="3" name="Title 2"/>
          <p:cNvSpPr>
            <a:spLocks noGrp="1"/>
          </p:cNvSpPr>
          <p:nvPr>
            <p:ph type="title"/>
          </p:nvPr>
        </p:nvSpPr>
        <p:spPr/>
        <p:txBody>
          <a:bodyPr/>
          <a:lstStyle/>
          <a:p>
            <a:r>
              <a:rPr lang="en-US" dirty="0" smtClean="0"/>
              <a:t>Overview</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336924866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Provides classes for asynchronously consuming the O365 SharePoint REST API.</a:t>
            </a:r>
          </a:p>
          <a:p>
            <a:r>
              <a:rPr lang="en-NZ" dirty="0" smtClean="0">
                <a:hlinkClick r:id="rId3"/>
              </a:rPr>
              <a:t>https</a:t>
            </a:r>
            <a:r>
              <a:rPr lang="en-NZ" dirty="0">
                <a:hlinkClick r:id="rId3"/>
              </a:rPr>
              <a:t>://</a:t>
            </a:r>
            <a:r>
              <a:rPr lang="en-NZ" dirty="0" smtClean="0">
                <a:hlinkClick r:id="rId3"/>
              </a:rPr>
              <a:t>github.com/OfficeDev/Office-365-SDK-for-Android</a:t>
            </a:r>
            <a:endParaRPr lang="en-NZ" dirty="0" smtClean="0"/>
          </a:p>
        </p:txBody>
      </p:sp>
      <p:sp>
        <p:nvSpPr>
          <p:cNvPr id="3" name="Title 2"/>
          <p:cNvSpPr>
            <a:spLocks noGrp="1"/>
          </p:cNvSpPr>
          <p:nvPr>
            <p:ph type="title"/>
          </p:nvPr>
        </p:nvSpPr>
        <p:spPr/>
        <p:txBody>
          <a:bodyPr/>
          <a:lstStyle/>
          <a:p>
            <a:r>
              <a:rPr lang="en-NZ" dirty="0" smtClean="0"/>
              <a:t>Office 365 SDK for Android</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19169227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1: Create a credentials object w/ the </a:t>
            </a:r>
            <a:r>
              <a:rPr lang="en-NZ" b="1" dirty="0" smtClean="0"/>
              <a:t>Access Token</a:t>
            </a:r>
            <a:endParaRPr lang="en-NZ" b="1" dirty="0"/>
          </a:p>
          <a:p>
            <a:endParaRPr lang="en-NZ" dirty="0" smtClean="0"/>
          </a:p>
          <a:p>
            <a:r>
              <a:rPr lang="en-NZ" dirty="0" smtClean="0"/>
              <a:t>Step 2: Create an instance of </a:t>
            </a:r>
            <a:r>
              <a:rPr lang="en-NZ" dirty="0" err="1" smtClean="0"/>
              <a:t>ListClient</a:t>
            </a:r>
            <a:endParaRPr lang="en-NZ" dirty="0" smtClean="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
        <p:nvSpPr>
          <p:cNvPr id="7" name="Rectangle 6"/>
          <p:cNvSpPr/>
          <p:nvPr/>
        </p:nvSpPr>
        <p:spPr>
          <a:xfrm>
            <a:off x="519108" y="3952329"/>
            <a:ext cx="11149013" cy="1477328"/>
          </a:xfrm>
          <a:prstGeom prst="rect">
            <a:avLst/>
          </a:prstGeom>
        </p:spPr>
        <p:txBody>
          <a:bodyPr wrap="square">
            <a:spAutoFit/>
          </a:bodyPr>
          <a:lstStyle/>
          <a:p>
            <a:r>
              <a:rPr lang="en-NZ" dirty="0" err="1">
                <a:solidFill>
                  <a:srgbClr val="2B91AF"/>
                </a:solidFill>
                <a:latin typeface="Courier New" panose="02070309020205020404" pitchFamily="49" charset="0"/>
              </a:rPr>
              <a:t>ListClient</a:t>
            </a:r>
            <a:r>
              <a:rPr lang="en-NZ" dirty="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client</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a:solidFill>
                  <a:srgbClr val="0000FF"/>
                </a:solidFill>
                <a:latin typeface="Courier New" panose="02070309020205020404" pitchFamily="49" charset="0"/>
              </a:rPr>
              <a:t>new</a:t>
            </a:r>
            <a:r>
              <a:rPr lang="en-NZ" dirty="0">
                <a:solidFill>
                  <a:srgbClr val="000000"/>
                </a:solidFill>
                <a:latin typeface="Courier New" panose="02070309020205020404" pitchFamily="49" charset="0"/>
              </a:rPr>
              <a:t> </a:t>
            </a:r>
            <a:r>
              <a:rPr lang="en-NZ" dirty="0" err="1" smtClean="0">
                <a:solidFill>
                  <a:srgbClr val="000000"/>
                </a:solidFill>
                <a:latin typeface="Courier New" panose="02070309020205020404" pitchFamily="49" charset="0"/>
              </a:rPr>
              <a:t>ListClient</a:t>
            </a:r>
            <a:r>
              <a:rPr lang="en-NZ" dirty="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sharePointUrl</a:t>
            </a:r>
            <a:r>
              <a:rPr lang="en-NZ" dirty="0">
                <a:solidFill>
                  <a:srgbClr val="000000"/>
                </a:solidFill>
                <a:latin typeface="Courier New" panose="02070309020205020404" pitchFamily="49" charset="0"/>
              </a:rPr>
              <a:t>,      </a:t>
            </a:r>
            <a:r>
              <a:rPr lang="en-NZ" dirty="0">
                <a:solidFill>
                  <a:srgbClr val="008000"/>
                </a:solidFill>
                <a:latin typeface="Courier New" panose="02070309020205020404" pitchFamily="49" charset="0"/>
              </a:rPr>
              <a:t>//e.g. "http://mydomain.sharepoint.com/"</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sharePointSitePath</a:t>
            </a:r>
            <a:r>
              <a:rPr lang="en-NZ" dirty="0">
                <a:solidFill>
                  <a:srgbClr val="000000"/>
                </a:solidFill>
                <a:latin typeface="Courier New" panose="02070309020205020404" pitchFamily="49" charset="0"/>
              </a:rPr>
              <a:t>, </a:t>
            </a:r>
            <a:r>
              <a:rPr lang="en-NZ" dirty="0">
                <a:solidFill>
                  <a:srgbClr val="008000"/>
                </a:solidFill>
                <a:latin typeface="Courier New" panose="02070309020205020404" pitchFamily="49" charset="0"/>
              </a:rPr>
              <a:t>//e.g. </a:t>
            </a:r>
            <a:r>
              <a:rPr lang="en-NZ" dirty="0" smtClean="0">
                <a:solidFill>
                  <a:srgbClr val="008000"/>
                </a:solidFill>
                <a:latin typeface="Courier New" panose="02070309020205020404" pitchFamily="49" charset="0"/>
              </a:rPr>
              <a:t>"/client/site"</a:t>
            </a:r>
            <a:endParaRPr lang="en-NZ" dirty="0">
              <a:solidFill>
                <a:srgbClr val="008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a:solidFill>
                  <a:srgbClr val="000080"/>
                </a:solidFill>
                <a:latin typeface="Courier New" panose="02070309020205020404" pitchFamily="49" charset="0"/>
              </a:rPr>
              <a:t>credentials</a:t>
            </a:r>
          </a:p>
          <a:p>
            <a:r>
              <a:rPr lang="en-NZ" dirty="0" smtClean="0">
                <a:solidFill>
                  <a:srgbClr val="000000"/>
                </a:solidFill>
                <a:latin typeface="Courier New" panose="02070309020205020404" pitchFamily="49" charset="0"/>
              </a:rPr>
              <a:t>);</a:t>
            </a:r>
            <a:endParaRPr lang="en-NZ" dirty="0"/>
          </a:p>
        </p:txBody>
      </p:sp>
      <p:sp>
        <p:nvSpPr>
          <p:cNvPr id="9" name="Rectangle 8"/>
          <p:cNvSpPr/>
          <p:nvPr/>
        </p:nvSpPr>
        <p:spPr>
          <a:xfrm>
            <a:off x="519109" y="2251096"/>
            <a:ext cx="11149013" cy="369332"/>
          </a:xfrm>
          <a:prstGeom prst="rect">
            <a:avLst/>
          </a:prstGeom>
        </p:spPr>
        <p:txBody>
          <a:bodyPr wrap="square">
            <a:spAutoFit/>
          </a:bodyPr>
          <a:lstStyle/>
          <a:p>
            <a:r>
              <a:rPr lang="en-NZ" dirty="0" smtClean="0">
                <a:solidFill>
                  <a:srgbClr val="2B91AF"/>
                </a:solidFill>
                <a:latin typeface="Courier New" panose="02070309020205020404" pitchFamily="49" charset="0"/>
              </a:rPr>
              <a:t>Credentials</a:t>
            </a:r>
            <a:r>
              <a:rPr lang="en-NZ" dirty="0" smtClean="0">
                <a:solidFill>
                  <a:srgbClr val="000000"/>
                </a:solidFill>
                <a:latin typeface="Courier New" panose="02070309020205020404" pitchFamily="49" charset="0"/>
              </a:rPr>
              <a:t> </a:t>
            </a:r>
            <a:r>
              <a:rPr lang="en-NZ" dirty="0">
                <a:solidFill>
                  <a:srgbClr val="000080"/>
                </a:solidFill>
                <a:latin typeface="Courier New" panose="02070309020205020404" pitchFamily="49" charset="0"/>
              </a:rPr>
              <a:t>credentials</a:t>
            </a:r>
            <a:r>
              <a:rPr lang="en-NZ" dirty="0">
                <a:solidFill>
                  <a:srgbClr val="000000"/>
                </a:solidFill>
                <a:latin typeface="Courier New" panose="02070309020205020404" pitchFamily="49" charset="0"/>
              </a:rPr>
              <a:t> = </a:t>
            </a:r>
            <a:r>
              <a:rPr lang="en-NZ" dirty="0">
                <a:solidFill>
                  <a:srgbClr val="0000FF"/>
                </a:solidFill>
                <a:latin typeface="Courier New" panose="02070309020205020404" pitchFamily="49" charset="0"/>
              </a:rPr>
              <a:t>new</a:t>
            </a:r>
            <a:r>
              <a:rPr lang="en-NZ" dirty="0">
                <a:solidFill>
                  <a:srgbClr val="000000"/>
                </a:solidFill>
                <a:latin typeface="Courier New" panose="02070309020205020404" pitchFamily="49" charset="0"/>
              </a:rPr>
              <a:t> </a:t>
            </a:r>
            <a:r>
              <a:rPr lang="en-NZ" dirty="0" err="1">
                <a:solidFill>
                  <a:srgbClr val="000000"/>
                </a:solidFill>
                <a:latin typeface="Courier New" panose="02070309020205020404" pitchFamily="49" charset="0"/>
              </a:rPr>
              <a:t>OAuthCredentials</a:t>
            </a:r>
            <a:r>
              <a:rPr lang="en-NZ" dirty="0">
                <a:solidFill>
                  <a:srgbClr val="000000"/>
                </a:solidFill>
                <a:latin typeface="Courier New" panose="02070309020205020404" pitchFamily="49" charset="0"/>
              </a:rPr>
              <a:t>(</a:t>
            </a:r>
            <a:r>
              <a:rPr lang="en-NZ" dirty="0" err="1">
                <a:solidFill>
                  <a:srgbClr val="000080"/>
                </a:solidFill>
                <a:latin typeface="Courier New" panose="02070309020205020404" pitchFamily="49" charset="0"/>
              </a:rPr>
              <a:t>accessToken</a:t>
            </a:r>
            <a:r>
              <a:rPr lang="en-NZ"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4017528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query for a list:</a:t>
            </a:r>
            <a:endParaRPr lang="en-NZ" dirty="0"/>
          </a:p>
        </p:txBody>
      </p:sp>
      <p:sp>
        <p:nvSpPr>
          <p:cNvPr id="3" name="Title 2"/>
          <p:cNvSpPr>
            <a:spLocks noGrp="1"/>
          </p:cNvSpPr>
          <p:nvPr>
            <p:ph type="title"/>
          </p:nvPr>
        </p:nvSpPr>
        <p:spPr/>
        <p:txBody>
          <a:bodyPr/>
          <a:lstStyle/>
          <a:p>
            <a:r>
              <a:rPr lang="en-US"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
        <p:nvSpPr>
          <p:cNvPr id="5" name="Rectangle 4"/>
          <p:cNvSpPr/>
          <p:nvPr/>
        </p:nvSpPr>
        <p:spPr>
          <a:xfrm>
            <a:off x="519112" y="2131063"/>
            <a:ext cx="11149013" cy="3139321"/>
          </a:xfrm>
          <a:prstGeom prst="rect">
            <a:avLst/>
          </a:prstGeom>
        </p:spPr>
        <p:txBody>
          <a:bodyPr wrap="square">
            <a:spAutoFit/>
          </a:bodyPr>
          <a:lstStyle/>
          <a:p>
            <a:r>
              <a:rPr lang="en-US" dirty="0">
                <a:solidFill>
                  <a:srgbClr val="0000FF"/>
                </a:solidFill>
                <a:latin typeface="Courier New" panose="02070309020205020404" pitchFamily="49" charset="0"/>
              </a:rPr>
              <a:t>final</a:t>
            </a:r>
            <a:r>
              <a:rPr lang="en-US" dirty="0">
                <a:solidFill>
                  <a:srgbClr val="000000"/>
                </a:solidFill>
                <a:latin typeface="Courier New" panose="02070309020205020404" pitchFamily="49" charset="0"/>
              </a:rPr>
              <a:t> </a:t>
            </a:r>
            <a:r>
              <a:rPr lang="en-US" dirty="0">
                <a:solidFill>
                  <a:srgbClr val="2B91AF"/>
                </a:solidFill>
                <a:latin typeface="Courier New" panose="02070309020205020404" pitchFamily="49" charset="0"/>
              </a:rPr>
              <a:t>String</a:t>
            </a:r>
            <a:r>
              <a:rPr lang="en-US" dirty="0">
                <a:solidFill>
                  <a:srgbClr val="000000"/>
                </a:solidFill>
                <a:latin typeface="Courier New" panose="02070309020205020404" pitchFamily="49" charset="0"/>
              </a:rPr>
              <a:t> </a:t>
            </a:r>
            <a:r>
              <a:rPr lang="en-US" dirty="0" err="1" smtClean="0">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"My List</a:t>
            </a:r>
            <a:r>
              <a:rPr lang="en-US" dirty="0" smtClean="0">
                <a:solidFill>
                  <a:srgbClr val="A31515"/>
                </a:solidFill>
                <a:latin typeface="Courier New" panose="02070309020205020404" pitchFamily="49" charset="0"/>
              </a:rPr>
              <a:t>"</a:t>
            </a:r>
            <a:r>
              <a:rPr lang="en-US" dirty="0" smtClean="0">
                <a:solidFill>
                  <a:srgbClr val="000040"/>
                </a:solidFill>
                <a:latin typeface="Courier New" panose="02070309020205020404" pitchFamily="49" charset="0"/>
              </a:rPr>
              <a:t>;</a:t>
            </a:r>
            <a:endParaRPr lang="en-US" dirty="0" smtClean="0">
              <a:solidFill>
                <a:srgbClr val="008000"/>
              </a:solidFill>
              <a:latin typeface="Courier New" panose="02070309020205020404" pitchFamily="49" charset="0"/>
            </a:endParaRPr>
          </a:p>
          <a:p>
            <a:endParaRPr lang="en-US" dirty="0">
              <a:solidFill>
                <a:srgbClr val="008000"/>
              </a:solidFill>
              <a:latin typeface="Courier New" panose="02070309020205020404" pitchFamily="49" charset="0"/>
            </a:endParaRPr>
          </a:p>
          <a:p>
            <a:r>
              <a:rPr lang="en-US" dirty="0" smtClean="0">
                <a:solidFill>
                  <a:srgbClr val="008000"/>
                </a:solidFill>
                <a:latin typeface="Courier New" panose="02070309020205020404" pitchFamily="49" charset="0"/>
              </a:rPr>
              <a:t>//this produces the </a:t>
            </a:r>
            <a:r>
              <a:rPr lang="en-US" dirty="0" err="1" smtClean="0">
                <a:solidFill>
                  <a:srgbClr val="008000"/>
                </a:solidFill>
                <a:latin typeface="Courier New" panose="02070309020205020404" pitchFamily="49" charset="0"/>
              </a:rPr>
              <a:t>odata</a:t>
            </a:r>
            <a:r>
              <a:rPr lang="en-US" dirty="0" smtClean="0">
                <a:solidFill>
                  <a:srgbClr val="008000"/>
                </a:solidFill>
                <a:latin typeface="Courier New" panose="02070309020205020404" pitchFamily="49" charset="0"/>
              </a:rPr>
              <a:t> query: </a:t>
            </a:r>
            <a:r>
              <a:rPr lang="en-US" b="1" dirty="0" smtClean="0">
                <a:solidFill>
                  <a:srgbClr val="008000"/>
                </a:solidFill>
                <a:latin typeface="Courier New" panose="02070309020205020404" pitchFamily="49" charset="0"/>
              </a:rPr>
              <a:t>$filter=</a:t>
            </a:r>
            <a:r>
              <a:rPr lang="en-US" b="1" dirty="0" err="1" smtClean="0">
                <a:solidFill>
                  <a:srgbClr val="008000"/>
                </a:solidFill>
                <a:latin typeface="Courier New" panose="02070309020205020404" pitchFamily="49" charset="0"/>
              </a:rPr>
              <a:t>Title+eq</a:t>
            </a:r>
            <a:r>
              <a:rPr lang="en-US" b="1" dirty="0" smtClean="0">
                <a:solidFill>
                  <a:srgbClr val="008000"/>
                </a:solidFill>
                <a:latin typeface="Courier New" panose="02070309020205020404" pitchFamily="49" charset="0"/>
              </a:rPr>
              <a:t>+"My list"</a:t>
            </a:r>
            <a:endParaRPr lang="en-US" b="1" dirty="0" smtClean="0">
              <a:solidFill>
                <a:srgbClr val="2B91AF"/>
              </a:solidFill>
              <a:latin typeface="Courier New" panose="02070309020205020404" pitchFamily="49" charset="0"/>
            </a:endParaRPr>
          </a:p>
          <a:p>
            <a:r>
              <a:rPr lang="en-US" dirty="0" smtClean="0">
                <a:solidFill>
                  <a:srgbClr val="2B91AF"/>
                </a:solidFill>
                <a:latin typeface="Courier New" panose="02070309020205020404" pitchFamily="49" charset="0"/>
              </a:rPr>
              <a:t>Query</a:t>
            </a:r>
            <a:r>
              <a:rPr lang="en-US" dirty="0" smtClean="0">
                <a:solidFill>
                  <a:srgbClr val="000000"/>
                </a:solidFill>
                <a:latin typeface="Courier New" panose="02070309020205020404" pitchFamily="49" charset="0"/>
              </a:rPr>
              <a:t> </a:t>
            </a:r>
            <a:r>
              <a:rPr lang="en-US" dirty="0" err="1">
                <a:solidFill>
                  <a:srgbClr val="000080"/>
                </a:solidFill>
                <a:latin typeface="Courier New" panose="02070309020205020404" pitchFamily="49" charset="0"/>
              </a:rPr>
              <a:t>query</a:t>
            </a:r>
            <a:r>
              <a:rPr lang="en-US" dirty="0">
                <a:solidFill>
                  <a:srgbClr val="000000"/>
                </a:solidFill>
                <a:latin typeface="Courier New" panose="02070309020205020404" pitchFamily="49" charset="0"/>
              </a:rPr>
              <a:t> = </a:t>
            </a:r>
            <a:r>
              <a:rPr lang="en-US" dirty="0" err="1">
                <a:solidFill>
                  <a:srgbClr val="2B91AF"/>
                </a:solidFill>
                <a:latin typeface="Courier New" panose="02070309020205020404" pitchFamily="49" charset="0"/>
              </a:rPr>
              <a:t>QueryOperations</a:t>
            </a:r>
            <a:r>
              <a:rPr lang="en-US" dirty="0" err="1">
                <a:solidFill>
                  <a:srgbClr val="000000"/>
                </a:solidFill>
                <a:latin typeface="Courier New" panose="02070309020205020404" pitchFamily="49" charset="0"/>
              </a:rPr>
              <a:t>.</a:t>
            </a:r>
            <a:r>
              <a:rPr lang="en-US" dirty="0" err="1">
                <a:solidFill>
                  <a:srgbClr val="000040"/>
                </a:solidFill>
                <a:latin typeface="Courier New" panose="02070309020205020404" pitchFamily="49" charset="0"/>
              </a:rPr>
              <a:t>field</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"Title</a:t>
            </a:r>
            <a:r>
              <a:rPr lang="en-US" dirty="0" smtClean="0">
                <a:solidFill>
                  <a:srgbClr val="A31515"/>
                </a:solidFill>
                <a:latin typeface="Courier New" panose="02070309020205020404" pitchFamily="49" charset="0"/>
              </a:rPr>
              <a: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eq</a:t>
            </a:r>
            <a:r>
              <a:rPr lang="en-US" dirty="0" smtClean="0">
                <a:solidFill>
                  <a:srgbClr val="000000"/>
                </a:solidFill>
                <a:latin typeface="Courier New" panose="02070309020205020404" pitchFamily="49" charset="0"/>
              </a:rPr>
              <a:t>(</a:t>
            </a:r>
            <a:r>
              <a:rPr lang="en-US" dirty="0" err="1">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a:t>
            </a:r>
            <a:r>
              <a:rPr lang="en-US" dirty="0">
                <a:solidFill>
                  <a:srgbClr val="008000"/>
                </a:solidFill>
                <a:latin typeface="Courier New" panose="02070309020205020404" pitchFamily="49" charset="0"/>
              </a:rPr>
              <a:t>we can attach </a:t>
            </a:r>
            <a:r>
              <a:rPr lang="en-US" dirty="0" smtClean="0">
                <a:solidFill>
                  <a:srgbClr val="008000"/>
                </a:solidFill>
                <a:latin typeface="Courier New" panose="02070309020205020404" pitchFamily="49" charset="0"/>
              </a:rPr>
              <a:t>callbacks to </a:t>
            </a:r>
            <a:r>
              <a:rPr lang="en-US" b="1" dirty="0" smtClean="0">
                <a:solidFill>
                  <a:srgbClr val="008000"/>
                </a:solidFill>
                <a:latin typeface="Courier New" panose="02070309020205020404" pitchFamily="49" charset="0"/>
              </a:rPr>
              <a:t>f</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which will run when the data is available</a:t>
            </a:r>
            <a:endParaRPr lang="en-NZ" dirty="0">
              <a:solidFill>
                <a:srgbClr val="000000"/>
              </a:solidFill>
              <a:latin typeface="Courier New" panose="02070309020205020404" pitchFamily="49" charset="0"/>
            </a:endParaRPr>
          </a:p>
          <a:p>
            <a:r>
              <a:rPr lang="en-NZ" dirty="0" err="1" smtClean="0">
                <a:solidFill>
                  <a:srgbClr val="2B91AF"/>
                </a:solidFill>
                <a:latin typeface="Courier New" panose="02070309020205020404" pitchFamily="49" charset="0"/>
              </a:rPr>
              <a:t>ListenableFuture</a:t>
            </a:r>
            <a:r>
              <a:rPr lang="en-NZ" dirty="0" smtClean="0">
                <a:solidFill>
                  <a:srgbClr val="000000"/>
                </a:solidFill>
                <a:latin typeface="Courier New" panose="02070309020205020404" pitchFamily="49" charset="0"/>
              </a:rPr>
              <a:t>&lt;</a:t>
            </a:r>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smtClean="0">
                <a:solidFill>
                  <a:srgbClr val="885D3B"/>
                </a:solidFill>
                <a:latin typeface="Courier New" panose="02070309020205020404" pitchFamily="49" charset="0"/>
              </a:rPr>
              <a:t>SPList</a:t>
            </a:r>
            <a:r>
              <a:rPr lang="en-NZ" dirty="0">
                <a:solidFill>
                  <a:srgbClr val="000000"/>
                </a:solidFill>
                <a:latin typeface="Courier New" panose="02070309020205020404" pitchFamily="49" charset="0"/>
              </a:rPr>
              <a:t>&gt;&gt; </a:t>
            </a:r>
            <a:r>
              <a:rPr lang="en-NZ" dirty="0" smtClean="0">
                <a:solidFill>
                  <a:srgbClr val="000080"/>
                </a:solidFill>
                <a:latin typeface="Courier New" panose="02070309020205020404" pitchFamily="49" charset="0"/>
              </a:rPr>
              <a:t>f</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client</a:t>
            </a:r>
            <a:r>
              <a:rPr lang="en-NZ" dirty="0" err="1" smtClean="0">
                <a:solidFill>
                  <a:srgbClr val="000000"/>
                </a:solidFill>
                <a:latin typeface="Courier New" panose="02070309020205020404" pitchFamily="49" charset="0"/>
              </a:rPr>
              <a:t>.getLists</a:t>
            </a:r>
            <a:r>
              <a:rPr lang="en-NZ" dirty="0" smtClean="0">
                <a:solidFill>
                  <a:srgbClr val="000000"/>
                </a:solidFill>
                <a:latin typeface="Courier New" panose="02070309020205020404" pitchFamily="49" charset="0"/>
              </a:rPr>
              <a:t>(</a:t>
            </a:r>
            <a:r>
              <a:rPr lang="en-NZ" dirty="0" smtClean="0">
                <a:solidFill>
                  <a:srgbClr val="000080"/>
                </a:solidFill>
                <a:latin typeface="Courier New" panose="02070309020205020404" pitchFamily="49" charset="0"/>
              </a:rPr>
              <a:t>query</a:t>
            </a:r>
            <a:r>
              <a:rPr lang="en-NZ"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//Or... calling .get() will block this thread until the data is available</a:t>
            </a:r>
          </a:p>
          <a:p>
            <a:r>
              <a:rPr lang="en-US" dirty="0" smtClean="0">
                <a:solidFill>
                  <a:srgbClr val="008000"/>
                </a:solidFill>
                <a:latin typeface="Courier New" panose="02070309020205020404" pitchFamily="49" charset="0"/>
              </a:rPr>
              <a:t>//</a:t>
            </a:r>
            <a:r>
              <a:rPr lang="en-US" b="1" dirty="0" smtClean="0">
                <a:solidFill>
                  <a:srgbClr val="008000"/>
                </a:solidFill>
                <a:latin typeface="Courier New" panose="02070309020205020404" pitchFamily="49" charset="0"/>
              </a:rPr>
              <a:t>DO NOT DO THIS ON THE UI THREAD!</a:t>
            </a:r>
            <a:endParaRPr lang="en-US" b="1" dirty="0">
              <a:solidFill>
                <a:srgbClr val="000000"/>
              </a:solidFill>
              <a:latin typeface="Courier New" panose="02070309020205020404" pitchFamily="49" charset="0"/>
            </a:endParaRPr>
          </a:p>
          <a:p>
            <a:r>
              <a:rPr lang="en-NZ" dirty="0">
                <a:solidFill>
                  <a:srgbClr val="2B91AF"/>
                </a:solidFill>
                <a:latin typeface="Courier New" panose="02070309020205020404" pitchFamily="49" charset="0"/>
              </a:rPr>
              <a:t>List</a:t>
            </a:r>
            <a:r>
              <a:rPr lang="en-NZ" dirty="0">
                <a:solidFill>
                  <a:srgbClr val="000000"/>
                </a:solidFill>
                <a:latin typeface="Courier New" panose="02070309020205020404" pitchFamily="49" charset="0"/>
              </a:rPr>
              <a:t>&lt;</a:t>
            </a:r>
            <a:r>
              <a:rPr lang="en-NZ" dirty="0" err="1">
                <a:solidFill>
                  <a:srgbClr val="885D3B"/>
                </a:solidFill>
                <a:latin typeface="Courier New" panose="02070309020205020404" pitchFamily="49" charset="0"/>
              </a:rPr>
              <a:t>SPList</a:t>
            </a:r>
            <a:r>
              <a:rPr lang="en-NZ" dirty="0" smtClean="0">
                <a:solidFill>
                  <a:srgbClr val="000000"/>
                </a:solidFill>
                <a:latin typeface="Courier New" panose="02070309020205020404" pitchFamily="49" charset="0"/>
              </a:rPr>
              <a:t>&gt; </a:t>
            </a:r>
            <a:r>
              <a:rPr lang="en-NZ" dirty="0" smtClean="0">
                <a:solidFill>
                  <a:srgbClr val="000080"/>
                </a:solidFill>
                <a:latin typeface="Courier New" panose="02070309020205020404" pitchFamily="49" charset="0"/>
              </a:rPr>
              <a:t>results</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f</a:t>
            </a:r>
            <a:r>
              <a:rPr lang="en-NZ" dirty="0" err="1" smtClean="0">
                <a:solidFill>
                  <a:srgbClr val="000000"/>
                </a:solidFill>
                <a:latin typeface="Courier New" panose="02070309020205020404" pitchFamily="49" charset="0"/>
              </a:rPr>
              <a:t>.get</a:t>
            </a:r>
            <a:r>
              <a:rPr lang="en-NZ" dirty="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304682591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query for list items:</a:t>
            </a:r>
            <a:endParaRPr lang="en-NZ" dirty="0"/>
          </a:p>
        </p:txBody>
      </p:sp>
      <p:sp>
        <p:nvSpPr>
          <p:cNvPr id="3" name="Title 2"/>
          <p:cNvSpPr>
            <a:spLocks noGrp="1"/>
          </p:cNvSpPr>
          <p:nvPr>
            <p:ph type="title"/>
          </p:nvPr>
        </p:nvSpPr>
        <p:spPr/>
        <p:txBody>
          <a:bodyPr/>
          <a:lstStyle/>
          <a:p>
            <a:r>
              <a:rPr lang="en-US"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
        <p:nvSpPr>
          <p:cNvPr id="5" name="Rectangle 4"/>
          <p:cNvSpPr/>
          <p:nvPr/>
        </p:nvSpPr>
        <p:spPr>
          <a:xfrm>
            <a:off x="519112" y="2131063"/>
            <a:ext cx="11149013" cy="3139321"/>
          </a:xfrm>
          <a:prstGeom prst="rect">
            <a:avLst/>
          </a:prstGeom>
        </p:spPr>
        <p:txBody>
          <a:bodyPr wrap="square">
            <a:spAutoFit/>
          </a:bodyPr>
          <a:lstStyle/>
          <a:p>
            <a:r>
              <a:rPr lang="en-US" dirty="0">
                <a:solidFill>
                  <a:srgbClr val="0000FF"/>
                </a:solidFill>
                <a:latin typeface="Courier New" panose="02070309020205020404" pitchFamily="49" charset="0"/>
              </a:rPr>
              <a:t>final</a:t>
            </a:r>
            <a:r>
              <a:rPr lang="en-US" dirty="0">
                <a:solidFill>
                  <a:srgbClr val="000000"/>
                </a:solidFill>
                <a:latin typeface="Courier New" panose="02070309020205020404" pitchFamily="49" charset="0"/>
              </a:rPr>
              <a:t> </a:t>
            </a:r>
            <a:r>
              <a:rPr lang="en-US" dirty="0">
                <a:solidFill>
                  <a:srgbClr val="2B91AF"/>
                </a:solidFill>
                <a:latin typeface="Courier New" panose="02070309020205020404" pitchFamily="49" charset="0"/>
              </a:rPr>
              <a:t>String</a:t>
            </a:r>
            <a:r>
              <a:rPr lang="en-US" dirty="0">
                <a:solidFill>
                  <a:srgbClr val="000000"/>
                </a:solidFill>
                <a:latin typeface="Courier New" panose="02070309020205020404" pitchFamily="49" charset="0"/>
              </a:rPr>
              <a:t> </a:t>
            </a:r>
            <a:r>
              <a:rPr lang="en-US" dirty="0" err="1" smtClean="0">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"My List"</a:t>
            </a:r>
            <a:r>
              <a:rPr lang="en-US" dirty="0">
                <a:solidFill>
                  <a:srgbClr val="000040"/>
                </a:solidFill>
                <a:latin typeface="Courier New" panose="02070309020205020404" pitchFamily="49" charset="0"/>
              </a:rPr>
              <a:t>;</a:t>
            </a:r>
          </a:p>
          <a:p>
            <a:endParaRPr lang="en-US" dirty="0" smtClean="0">
              <a:solidFill>
                <a:srgbClr val="008000"/>
              </a:solidFill>
              <a:latin typeface="Courier New" panose="02070309020205020404" pitchFamily="49" charset="0"/>
            </a:endParaRPr>
          </a:p>
          <a:p>
            <a:r>
              <a:rPr lang="en-US" dirty="0" smtClean="0">
                <a:solidFill>
                  <a:srgbClr val="008000"/>
                </a:solidFill>
                <a:latin typeface="Courier New" panose="02070309020205020404" pitchFamily="49" charset="0"/>
              </a:rPr>
              <a:t>//this produces the </a:t>
            </a:r>
            <a:r>
              <a:rPr lang="en-US" dirty="0" err="1" smtClean="0">
                <a:solidFill>
                  <a:srgbClr val="008000"/>
                </a:solidFill>
                <a:latin typeface="Courier New" panose="02070309020205020404" pitchFamily="49" charset="0"/>
              </a:rPr>
              <a:t>odata</a:t>
            </a:r>
            <a:r>
              <a:rPr lang="en-US" dirty="0" smtClean="0">
                <a:solidFill>
                  <a:srgbClr val="008000"/>
                </a:solidFill>
                <a:latin typeface="Courier New" panose="02070309020205020404" pitchFamily="49" charset="0"/>
              </a:rPr>
              <a:t> query: </a:t>
            </a:r>
            <a:r>
              <a:rPr lang="en-US" b="1" dirty="0" smtClean="0">
                <a:solidFill>
                  <a:srgbClr val="008000"/>
                </a:solidFill>
                <a:latin typeface="Courier New" panose="02070309020205020404" pitchFamily="49" charset="0"/>
              </a:rPr>
              <a:t>$filter=</a:t>
            </a:r>
            <a:r>
              <a:rPr lang="en-US" b="1" dirty="0" err="1" smtClean="0">
                <a:solidFill>
                  <a:srgbClr val="008000"/>
                </a:solidFill>
                <a:latin typeface="Courier New" panose="02070309020205020404" pitchFamily="49" charset="0"/>
              </a:rPr>
              <a:t>startsWith</a:t>
            </a:r>
            <a:r>
              <a:rPr lang="en-US" b="1" dirty="0" smtClean="0">
                <a:solidFill>
                  <a:srgbClr val="008000"/>
                </a:solidFill>
                <a:latin typeface="Courier New" panose="02070309020205020404" pitchFamily="49" charset="0"/>
              </a:rPr>
              <a:t>(</a:t>
            </a:r>
            <a:r>
              <a:rPr lang="en-US" b="1" dirty="0" err="1" smtClean="0">
                <a:solidFill>
                  <a:srgbClr val="008000"/>
                </a:solidFill>
                <a:latin typeface="Courier New" panose="02070309020205020404" pitchFamily="49" charset="0"/>
              </a:rPr>
              <a:t>Title,"Item</a:t>
            </a:r>
            <a:r>
              <a:rPr lang="en-US" b="1" dirty="0" smtClean="0">
                <a:solidFill>
                  <a:srgbClr val="008000"/>
                </a:solidFill>
                <a:latin typeface="Courier New" panose="02070309020205020404" pitchFamily="49" charset="0"/>
              </a:rPr>
              <a:t> #")</a:t>
            </a:r>
            <a:endParaRPr lang="en-US" b="1" dirty="0" smtClean="0">
              <a:solidFill>
                <a:srgbClr val="2B91AF"/>
              </a:solidFill>
              <a:latin typeface="Courier New" panose="02070309020205020404" pitchFamily="49" charset="0"/>
            </a:endParaRPr>
          </a:p>
          <a:p>
            <a:r>
              <a:rPr lang="en-US" dirty="0" smtClean="0">
                <a:solidFill>
                  <a:srgbClr val="2B91AF"/>
                </a:solidFill>
                <a:latin typeface="Courier New" panose="02070309020205020404" pitchFamily="49" charset="0"/>
              </a:rPr>
              <a:t>Query</a:t>
            </a:r>
            <a:r>
              <a:rPr lang="en-US" dirty="0" smtClean="0">
                <a:solidFill>
                  <a:srgbClr val="000000"/>
                </a:solidFill>
                <a:latin typeface="Courier New" panose="02070309020205020404" pitchFamily="49" charset="0"/>
              </a:rPr>
              <a:t> </a:t>
            </a:r>
            <a:r>
              <a:rPr lang="en-US" dirty="0" err="1">
                <a:solidFill>
                  <a:srgbClr val="000080"/>
                </a:solidFill>
                <a:latin typeface="Courier New" panose="02070309020205020404" pitchFamily="49" charset="0"/>
              </a:rPr>
              <a:t>query</a:t>
            </a:r>
            <a:r>
              <a:rPr lang="en-US" dirty="0">
                <a:solidFill>
                  <a:srgbClr val="000000"/>
                </a:solidFill>
                <a:latin typeface="Courier New" panose="02070309020205020404" pitchFamily="49" charset="0"/>
              </a:rPr>
              <a:t> = </a:t>
            </a:r>
            <a:r>
              <a:rPr lang="en-US" dirty="0" err="1" smtClean="0">
                <a:solidFill>
                  <a:srgbClr val="2B91AF"/>
                </a:solidFill>
                <a:latin typeface="Courier New" panose="02070309020205020404" pitchFamily="49" charset="0"/>
              </a:rPr>
              <a:t>QueryOperations</a:t>
            </a:r>
            <a:r>
              <a:rPr lang="en-US" dirty="0" err="1" smtClean="0">
                <a:solidFill>
                  <a:srgbClr val="000000"/>
                </a:solidFill>
                <a:latin typeface="Courier New" panose="02070309020205020404" pitchFamily="49" charset="0"/>
              </a:rPr>
              <a:t>.</a:t>
            </a:r>
            <a:r>
              <a:rPr lang="en-US" dirty="0" err="1" smtClean="0">
                <a:solidFill>
                  <a:srgbClr val="000040"/>
                </a:solidFill>
                <a:latin typeface="Courier New" panose="02070309020205020404" pitchFamily="49" charset="0"/>
              </a:rPr>
              <a:t>startsWith</a:t>
            </a:r>
            <a:r>
              <a:rPr lang="en-US" dirty="0" smtClean="0">
                <a:solidFill>
                  <a:srgbClr val="000000"/>
                </a:solidFill>
                <a:latin typeface="Courier New" panose="02070309020205020404" pitchFamily="49" charset="0"/>
              </a:rPr>
              <a:t>(</a:t>
            </a:r>
            <a:r>
              <a:rPr lang="en-US" dirty="0" smtClean="0">
                <a:solidFill>
                  <a:srgbClr val="A31515"/>
                </a:solidFill>
                <a:latin typeface="Courier New" panose="02070309020205020404" pitchFamily="49" charset="0"/>
              </a:rPr>
              <a:t>"Title"</a:t>
            </a:r>
            <a:r>
              <a:rPr lang="en-US" dirty="0" smtClean="0">
                <a:solidFill>
                  <a:srgbClr val="000000"/>
                </a:solidFill>
                <a:latin typeface="Courier New" panose="02070309020205020404" pitchFamily="49" charset="0"/>
              </a:rPr>
              <a:t>, </a:t>
            </a:r>
            <a:r>
              <a:rPr lang="en-US" dirty="0" smtClean="0">
                <a:solidFill>
                  <a:srgbClr val="A31515"/>
                </a:solidFill>
                <a:latin typeface="Courier New" panose="02070309020205020404" pitchFamily="49" charset="0"/>
              </a:rPr>
              <a:t>"Item #"</a:t>
            </a:r>
            <a:r>
              <a:rPr lang="en-US" dirty="0" smtClean="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endParaRPr lang="en-US" dirty="0">
              <a:solidFill>
                <a:srgbClr val="000040"/>
              </a:solidFill>
              <a:latin typeface="Courier New" panose="02070309020205020404" pitchFamily="49" charset="0"/>
            </a:endParaRPr>
          </a:p>
          <a:p>
            <a:r>
              <a:rPr lang="en-US" dirty="0" smtClean="0">
                <a:solidFill>
                  <a:srgbClr val="008000"/>
                </a:solidFill>
                <a:latin typeface="Courier New" panose="02070309020205020404" pitchFamily="49" charset="0"/>
              </a:rPr>
              <a:t>//we can attach callbacks to </a:t>
            </a:r>
            <a:r>
              <a:rPr lang="en-US" b="1" dirty="0" smtClean="0">
                <a:solidFill>
                  <a:srgbClr val="008000"/>
                </a:solidFill>
                <a:latin typeface="Courier New" panose="02070309020205020404" pitchFamily="49" charset="0"/>
              </a:rPr>
              <a:t>f</a:t>
            </a:r>
            <a:r>
              <a:rPr lang="en-US" dirty="0" smtClean="0">
                <a:solidFill>
                  <a:srgbClr val="008000"/>
                </a:solidFill>
                <a:latin typeface="Courier New" panose="02070309020205020404" pitchFamily="49" charset="0"/>
              </a:rPr>
              <a:t> which will run when the data is available</a:t>
            </a:r>
            <a:endParaRPr lang="en-NZ" dirty="0">
              <a:solidFill>
                <a:srgbClr val="000000"/>
              </a:solidFill>
              <a:latin typeface="Courier New" panose="02070309020205020404" pitchFamily="49" charset="0"/>
            </a:endParaRPr>
          </a:p>
          <a:p>
            <a:r>
              <a:rPr lang="en-NZ" dirty="0" err="1" smtClean="0">
                <a:solidFill>
                  <a:srgbClr val="2B91AF"/>
                </a:solidFill>
                <a:latin typeface="Courier New" panose="02070309020205020404" pitchFamily="49" charset="0"/>
              </a:rPr>
              <a:t>ListenableFuture</a:t>
            </a:r>
            <a:r>
              <a:rPr lang="en-NZ" dirty="0" smtClean="0">
                <a:solidFill>
                  <a:srgbClr val="000000"/>
                </a:solidFill>
                <a:latin typeface="Courier New" panose="02070309020205020404" pitchFamily="49" charset="0"/>
              </a:rPr>
              <a:t>&lt;</a:t>
            </a:r>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smtClean="0">
                <a:solidFill>
                  <a:srgbClr val="885D3B"/>
                </a:solidFill>
                <a:latin typeface="Courier New" panose="02070309020205020404" pitchFamily="49" charset="0"/>
              </a:rPr>
              <a:t>SPListItem</a:t>
            </a:r>
            <a:r>
              <a:rPr lang="en-NZ" dirty="0" smtClean="0">
                <a:solidFill>
                  <a:srgbClr val="000000"/>
                </a:solidFill>
                <a:latin typeface="Courier New" panose="02070309020205020404" pitchFamily="49" charset="0"/>
              </a:rPr>
              <a:t>&gt;&gt; </a:t>
            </a:r>
            <a:r>
              <a:rPr lang="en-NZ" dirty="0" smtClean="0">
                <a:solidFill>
                  <a:srgbClr val="000080"/>
                </a:solidFill>
                <a:latin typeface="Courier New" panose="02070309020205020404" pitchFamily="49" charset="0"/>
              </a:rPr>
              <a:t>f</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client</a:t>
            </a:r>
            <a:r>
              <a:rPr lang="en-NZ" dirty="0" err="1" smtClean="0">
                <a:solidFill>
                  <a:srgbClr val="000000"/>
                </a:solidFill>
                <a:latin typeface="Courier New" panose="02070309020205020404" pitchFamily="49" charset="0"/>
              </a:rPr>
              <a:t>.getListItems</a:t>
            </a:r>
            <a:r>
              <a:rPr lang="en-NZ" dirty="0" smtClean="0">
                <a:solidFill>
                  <a:srgbClr val="000000"/>
                </a:solidFill>
                <a:latin typeface="Courier New" panose="02070309020205020404" pitchFamily="49" charset="0"/>
              </a:rPr>
              <a:t>(</a:t>
            </a:r>
            <a:r>
              <a:rPr lang="en-NZ" dirty="0" err="1" smtClean="0">
                <a:solidFill>
                  <a:srgbClr val="000080"/>
                </a:solidFill>
                <a:latin typeface="Courier New" panose="02070309020205020404" pitchFamily="49" charset="0"/>
              </a:rPr>
              <a:t>listName</a:t>
            </a:r>
            <a:r>
              <a:rPr lang="en-NZ" dirty="0" smtClean="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query</a:t>
            </a:r>
            <a:r>
              <a:rPr lang="en-NZ"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//Or... calling .get() will block this thread until the data is available</a:t>
            </a:r>
          </a:p>
          <a:p>
            <a:r>
              <a:rPr lang="en-US" dirty="0" smtClean="0">
                <a:solidFill>
                  <a:srgbClr val="008000"/>
                </a:solidFill>
                <a:latin typeface="Courier New" panose="02070309020205020404" pitchFamily="49" charset="0"/>
              </a:rPr>
              <a:t>//</a:t>
            </a:r>
            <a:r>
              <a:rPr lang="en-US" b="1" dirty="0" smtClean="0">
                <a:solidFill>
                  <a:srgbClr val="008000"/>
                </a:solidFill>
                <a:latin typeface="Courier New" panose="02070309020205020404" pitchFamily="49" charset="0"/>
              </a:rPr>
              <a:t>DO NOT DO THIS ON THE UI THREAD!</a:t>
            </a:r>
            <a:endParaRPr lang="en-US" b="1" dirty="0">
              <a:solidFill>
                <a:srgbClr val="000000"/>
              </a:solidFill>
              <a:latin typeface="Courier New" panose="02070309020205020404" pitchFamily="49" charset="0"/>
            </a:endParaRPr>
          </a:p>
          <a:p>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a:solidFill>
                  <a:srgbClr val="885D3B"/>
                </a:solidFill>
                <a:latin typeface="Courier New" panose="02070309020205020404" pitchFamily="49" charset="0"/>
              </a:rPr>
              <a:t>SPListItem</a:t>
            </a:r>
            <a:r>
              <a:rPr lang="en-NZ" dirty="0" smtClean="0">
                <a:solidFill>
                  <a:srgbClr val="000000"/>
                </a:solidFill>
                <a:latin typeface="Courier New" panose="02070309020205020404" pitchFamily="49" charset="0"/>
              </a:rPr>
              <a:t>&gt; </a:t>
            </a:r>
            <a:r>
              <a:rPr lang="en-NZ" dirty="0" smtClean="0">
                <a:solidFill>
                  <a:srgbClr val="000080"/>
                </a:solidFill>
                <a:latin typeface="Courier New" panose="02070309020205020404" pitchFamily="49" charset="0"/>
              </a:rPr>
              <a:t>results</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f</a:t>
            </a:r>
            <a:r>
              <a:rPr lang="en-NZ" dirty="0" err="1" smtClean="0">
                <a:solidFill>
                  <a:srgbClr val="000000"/>
                </a:solidFill>
                <a:latin typeface="Courier New" panose="02070309020205020404" pitchFamily="49" charset="0"/>
              </a:rPr>
              <a:t>.get</a:t>
            </a:r>
            <a:r>
              <a:rPr lang="en-NZ" dirty="0" smtClean="0">
                <a:solidFill>
                  <a:srgbClr val="000000"/>
                </a:solidFill>
                <a:latin typeface="Courier New" panose="02070309020205020404" pitchFamily="49" charset="0"/>
              </a:rPr>
              <a:t>();</a:t>
            </a:r>
            <a:endParaRPr lang="en-NZ" dirty="0"/>
          </a:p>
        </p:txBody>
      </p:sp>
      <p:sp>
        <p:nvSpPr>
          <p:cNvPr id="7" name="Rectangle 6"/>
          <p:cNvSpPr/>
          <p:nvPr/>
        </p:nvSpPr>
        <p:spPr>
          <a:xfrm>
            <a:off x="609600" y="5096306"/>
            <a:ext cx="6092825" cy="646331"/>
          </a:xfrm>
          <a:prstGeom prst="rect">
            <a:avLst/>
          </a:prstGeom>
        </p:spPr>
        <p:txBody>
          <a:bodyPr>
            <a:spAutoFit/>
          </a:bodyPr>
          <a:lstStyle/>
          <a:p>
            <a:endParaRPr lang="en-NZ" dirty="0">
              <a:latin typeface="Courier New" panose="02070309020205020404" pitchFamily="49" charset="0"/>
            </a:endParaRPr>
          </a:p>
          <a:p>
            <a:r>
              <a:rPr lang="en-US" dirty="0">
                <a:solidFill>
                  <a:srgbClr val="000000"/>
                </a:solidFill>
                <a:latin typeface="Courier New" panose="02070309020205020404" pitchFamily="49" charset="0"/>
              </a:rPr>
              <a:t>                    </a:t>
            </a:r>
            <a:endParaRPr lang="en-NZ" dirty="0"/>
          </a:p>
        </p:txBody>
      </p:sp>
    </p:spTree>
    <p:extLst>
      <p:ext uri="{BB962C8B-B14F-4D97-AF65-F5344CB8AC3E}">
        <p14:creationId xmlns:p14="http://schemas.microsoft.com/office/powerpoint/2010/main" val="11112467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t>
            </a:r>
            <a:r>
              <a:rPr lang="en-US" dirty="0" smtClean="0"/>
              <a:t>SharePoint </a:t>
            </a:r>
            <a:r>
              <a:rPr lang="en-US" dirty="0"/>
              <a:t>APIs with Android</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O365 SharePoint for Android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Azure AD for Android</a:t>
            </a:r>
          </a:p>
          <a:p>
            <a:r>
              <a:rPr lang="en-US" dirty="0" smtClean="0"/>
              <a:t>O365 SharePoint for Android</a:t>
            </a:r>
          </a:p>
          <a:p>
            <a:r>
              <a:rPr lang="en-US" dirty="0" smtClean="0"/>
              <a:t>Patterns for consuming these APIs from Android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We’ll be developing using the </a:t>
            </a:r>
            <a:r>
              <a:rPr lang="en-NZ" dirty="0" smtClean="0"/>
              <a:t>Android Studio IDE, available for free from Google.</a:t>
            </a:r>
            <a:endParaRPr lang="en-NZ" dirty="0"/>
          </a:p>
          <a:p>
            <a:r>
              <a:rPr lang="en-NZ" dirty="0">
                <a:hlinkClick r:id="rId3"/>
              </a:rPr>
              <a:t>http://</a:t>
            </a:r>
            <a:r>
              <a:rPr lang="en-NZ" dirty="0" smtClean="0">
                <a:hlinkClick r:id="rId3"/>
              </a:rPr>
              <a:t>developer.android.com/sdk/index.html</a:t>
            </a:r>
            <a:endParaRPr lang="en-NZ" dirty="0" smtClean="0"/>
          </a:p>
          <a:p>
            <a:endParaRPr lang="en-NZ" sz="3000" dirty="0" smtClean="0"/>
          </a:p>
          <a:p>
            <a:r>
              <a:rPr lang="en-NZ" sz="3000" dirty="0" smtClean="0"/>
              <a:t>Note: an </a:t>
            </a:r>
            <a:r>
              <a:rPr lang="en-NZ" sz="3000" dirty="0"/>
              <a:t>alternative is </a:t>
            </a:r>
            <a:r>
              <a:rPr lang="en-NZ" sz="3000" dirty="0" smtClean="0"/>
              <a:t>the Eclipse IDE using the Android Developer Tools (ADT) plugin, though the ADT plugin is no longer under active development.</a:t>
            </a:r>
            <a:endParaRPr lang="en-NZ" sz="3000" dirty="0"/>
          </a:p>
        </p:txBody>
      </p:sp>
      <p:sp>
        <p:nvSpPr>
          <p:cNvPr id="3" name="Title 2"/>
          <p:cNvSpPr>
            <a:spLocks noGrp="1"/>
          </p:cNvSpPr>
          <p:nvPr>
            <p:ph type="title"/>
          </p:nvPr>
        </p:nvSpPr>
        <p:spPr/>
        <p:txBody>
          <a:bodyPr/>
          <a:lstStyle/>
          <a:p>
            <a:r>
              <a:rPr lang="en-NZ" dirty="0" smtClean="0"/>
              <a:t>IDE – </a:t>
            </a:r>
            <a:r>
              <a:rPr lang="en-NZ" dirty="0" smtClean="0"/>
              <a:t>Android Studio</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432428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smtClean="0"/>
              <a:t>Android Studio is tightly integrated with the </a:t>
            </a:r>
            <a:r>
              <a:rPr lang="en-NZ" sz="3500" dirty="0" err="1" smtClean="0"/>
              <a:t>Gradle</a:t>
            </a:r>
            <a:r>
              <a:rPr lang="en-NZ" sz="3500" dirty="0" smtClean="0"/>
              <a:t> build system for configuring and building Android projects.</a:t>
            </a:r>
          </a:p>
          <a:p>
            <a:r>
              <a:rPr lang="en-NZ" sz="3500" dirty="0" smtClean="0"/>
              <a:t>Each project has a number of .</a:t>
            </a:r>
            <a:r>
              <a:rPr lang="en-NZ" sz="3500" dirty="0" err="1" smtClean="0"/>
              <a:t>gradle</a:t>
            </a:r>
            <a:r>
              <a:rPr lang="en-NZ" sz="3500" dirty="0" smtClean="0"/>
              <a:t> files, which describe your project’s dependencies and which tool/SDK versions to use.</a:t>
            </a:r>
          </a:p>
          <a:p>
            <a:r>
              <a:rPr lang="en-NZ" sz="3500" dirty="0" smtClean="0"/>
              <a:t>Including an external dependency is as simple as adding a line to a .</a:t>
            </a:r>
            <a:r>
              <a:rPr lang="en-NZ" sz="3500" dirty="0" err="1" smtClean="0"/>
              <a:t>gradle</a:t>
            </a:r>
            <a:r>
              <a:rPr lang="en-NZ" sz="3500" dirty="0" smtClean="0"/>
              <a:t> file. E.g.</a:t>
            </a:r>
            <a:endParaRPr lang="en-NZ" sz="3500" dirty="0"/>
          </a:p>
        </p:txBody>
      </p:sp>
      <p:sp>
        <p:nvSpPr>
          <p:cNvPr id="3" name="Title 2"/>
          <p:cNvSpPr>
            <a:spLocks noGrp="1"/>
          </p:cNvSpPr>
          <p:nvPr>
            <p:ph type="title"/>
          </p:nvPr>
        </p:nvSpPr>
        <p:spPr/>
        <p:txBody>
          <a:bodyPr/>
          <a:lstStyle/>
          <a:p>
            <a:r>
              <a:rPr lang="en-NZ" dirty="0" smtClean="0"/>
              <a:t>Android Studio projects</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stretch>
            <a:fillRect/>
          </a:stretch>
        </p:blipFill>
        <p:spPr>
          <a:xfrm>
            <a:off x="857778" y="5136768"/>
            <a:ext cx="10080600" cy="789898"/>
          </a:xfrm>
          <a:prstGeom prst="rect">
            <a:avLst/>
          </a:prstGeom>
        </p:spPr>
      </p:pic>
    </p:spTree>
    <p:extLst>
      <p:ext uri="{BB962C8B-B14F-4D97-AF65-F5344CB8AC3E}">
        <p14:creationId xmlns:p14="http://schemas.microsoft.com/office/powerpoint/2010/main" val="164508447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975926"/>
          </a:xfrm>
        </p:spPr>
        <p:txBody>
          <a:bodyPr/>
          <a:lstStyle/>
          <a:p>
            <a:r>
              <a:rPr lang="en-NZ" dirty="0" smtClean="0"/>
              <a:t>The Android SDK is divided into API “Levels”. An app can be compatible with multiple API levels, through the use of support libraries.</a:t>
            </a:r>
          </a:p>
          <a:p>
            <a:r>
              <a:rPr lang="en-NZ" dirty="0" smtClean="0"/>
              <a:t>The Android SDK includes the “SDK Manager”, for installing the SDK for each API Level.</a:t>
            </a:r>
          </a:p>
          <a:p>
            <a:r>
              <a:rPr lang="en-NZ" dirty="0" smtClean="0"/>
              <a:t>You can launch the SDK Manager from Android Studio.</a:t>
            </a:r>
            <a:endParaRPr lang="en-NZ" dirty="0"/>
          </a:p>
        </p:txBody>
      </p:sp>
      <p:sp>
        <p:nvSpPr>
          <p:cNvPr id="3" name="Title 2"/>
          <p:cNvSpPr>
            <a:spLocks noGrp="1"/>
          </p:cNvSpPr>
          <p:nvPr>
            <p:ph type="title"/>
          </p:nvPr>
        </p:nvSpPr>
        <p:spPr/>
        <p:txBody>
          <a:bodyPr/>
          <a:lstStyle/>
          <a:p>
            <a:r>
              <a:rPr lang="en-NZ" dirty="0" smtClean="0"/>
              <a:t>Android SDK</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7564107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83253229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5256</Words>
  <Application>Microsoft Office PowerPoint</Application>
  <PresentationFormat>Custom</PresentationFormat>
  <Paragraphs>403</Paragraphs>
  <Slides>31</Slides>
  <Notes>24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31</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Visio</vt:lpstr>
      <vt:lpstr>Microsoft Visio Drawing</vt:lpstr>
      <vt:lpstr>Office Camp</vt:lpstr>
      <vt:lpstr>Course Agenda</vt:lpstr>
      <vt:lpstr>Hooking into SharePoint APIs with Android</vt:lpstr>
      <vt:lpstr>Agenda </vt:lpstr>
      <vt:lpstr>Introduction</vt:lpstr>
      <vt:lpstr>IDE – Android Studio</vt:lpstr>
      <vt:lpstr>Android Studio projects</vt:lpstr>
      <vt:lpstr>Android SDK</vt:lpstr>
      <vt:lpstr>High level architecture</vt:lpstr>
      <vt:lpstr>Authentication with Azure AD</vt:lpstr>
      <vt:lpstr>Authentication with Azure AD </vt:lpstr>
      <vt:lpstr>Overview</vt:lpstr>
      <vt:lpstr>Active Directory Authentication Library</vt:lpstr>
      <vt:lpstr>Preparation</vt:lpstr>
      <vt:lpstr>Using the library</vt:lpstr>
      <vt:lpstr>Using the library</vt:lpstr>
      <vt:lpstr>Using the library</vt:lpstr>
      <vt:lpstr>Using the library</vt:lpstr>
      <vt:lpstr>Using the library</vt:lpstr>
      <vt:lpstr>Authentication pattern – app start</vt:lpstr>
      <vt:lpstr>Authentication pattern – API calls*</vt:lpstr>
      <vt:lpstr>PowerPoint Presentation</vt:lpstr>
      <vt:lpstr>O365 SharePoint for Android</vt:lpstr>
      <vt:lpstr>Consuming the O365 SharePoint API</vt:lpstr>
      <vt:lpstr>Overview</vt:lpstr>
      <vt:lpstr>Office 365 SDK for Android</vt:lpstr>
      <vt:lpstr>Using the library</vt:lpstr>
      <vt:lpstr>Using the library</vt:lpstr>
      <vt:lpstr>Using the library</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2015-03-12T22:12:46Z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