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38"/>
  </p:notesMasterIdLst>
  <p:handoutMasterIdLst>
    <p:handoutMasterId r:id="rId39"/>
  </p:handoutMasterIdLst>
  <p:sldIdLst>
    <p:sldId id="778" r:id="rId6"/>
    <p:sldId id="891" r:id="rId7"/>
    <p:sldId id="780" r:id="rId8"/>
    <p:sldId id="788" r:id="rId9"/>
    <p:sldId id="783" r:id="rId10"/>
    <p:sldId id="897" r:id="rId11"/>
    <p:sldId id="898" r:id="rId12"/>
    <p:sldId id="899" r:id="rId13"/>
    <p:sldId id="900" r:id="rId14"/>
    <p:sldId id="893" r:id="rId15"/>
    <p:sldId id="914" r:id="rId16"/>
    <p:sldId id="915" r:id="rId17"/>
    <p:sldId id="903" r:id="rId18"/>
    <p:sldId id="901" r:id="rId19"/>
    <p:sldId id="902" r:id="rId20"/>
    <p:sldId id="904" r:id="rId21"/>
    <p:sldId id="905" r:id="rId22"/>
    <p:sldId id="906" r:id="rId23"/>
    <p:sldId id="907" r:id="rId24"/>
    <p:sldId id="908" r:id="rId25"/>
    <p:sldId id="909" r:id="rId26"/>
    <p:sldId id="910" r:id="rId27"/>
    <p:sldId id="913" r:id="rId28"/>
    <p:sldId id="911" r:id="rId29"/>
    <p:sldId id="912" r:id="rId30"/>
    <p:sldId id="894" r:id="rId31"/>
    <p:sldId id="896" r:id="rId32"/>
    <p:sldId id="916" r:id="rId33"/>
    <p:sldId id="917" r:id="rId34"/>
    <p:sldId id="918" r:id="rId35"/>
    <p:sldId id="892" r:id="rId36"/>
    <p:sldId id="654" r:id="rId37"/>
  </p:sldIdLst>
  <p:sldSz cx="12188825" cy="6858000"/>
  <p:notesSz cx="6858000" cy="9144000"/>
  <p:defaultTextStyle>
    <a:defPPr>
      <a:defRPr lang="en-US"/>
    </a:defPPr>
    <a:lvl1pPr marL="0" algn="l" defTabSz="914185" rtl="0" eaLnBrk="1" latinLnBrk="0" hangingPunct="1">
      <a:defRPr sz="1800" kern="1200">
        <a:solidFill>
          <a:schemeClr val="tx1"/>
        </a:solidFill>
        <a:latin typeface="+mn-lt"/>
        <a:ea typeface="+mn-ea"/>
        <a:cs typeface="+mn-cs"/>
      </a:defRPr>
    </a:lvl1pPr>
    <a:lvl2pPr marL="457092" algn="l" defTabSz="914185" rtl="0" eaLnBrk="1" latinLnBrk="0" hangingPunct="1">
      <a:defRPr sz="1800" kern="1200">
        <a:solidFill>
          <a:schemeClr val="tx1"/>
        </a:solidFill>
        <a:latin typeface="+mn-lt"/>
        <a:ea typeface="+mn-ea"/>
        <a:cs typeface="+mn-cs"/>
      </a:defRPr>
    </a:lvl2pPr>
    <a:lvl3pPr marL="914185" algn="l" defTabSz="914185" rtl="0" eaLnBrk="1" latinLnBrk="0" hangingPunct="1">
      <a:defRPr sz="1800" kern="1200">
        <a:solidFill>
          <a:schemeClr val="tx1"/>
        </a:solidFill>
        <a:latin typeface="+mn-lt"/>
        <a:ea typeface="+mn-ea"/>
        <a:cs typeface="+mn-cs"/>
      </a:defRPr>
    </a:lvl3pPr>
    <a:lvl4pPr marL="1371276" algn="l" defTabSz="914185" rtl="0" eaLnBrk="1" latinLnBrk="0" hangingPunct="1">
      <a:defRPr sz="1800" kern="1200">
        <a:solidFill>
          <a:schemeClr val="tx1"/>
        </a:solidFill>
        <a:latin typeface="+mn-lt"/>
        <a:ea typeface="+mn-ea"/>
        <a:cs typeface="+mn-cs"/>
      </a:defRPr>
    </a:lvl4pPr>
    <a:lvl5pPr marL="1828368" algn="l" defTabSz="914185" rtl="0" eaLnBrk="1" latinLnBrk="0" hangingPunct="1">
      <a:defRPr sz="1800" kern="1200">
        <a:solidFill>
          <a:schemeClr val="tx1"/>
        </a:solidFill>
        <a:latin typeface="+mn-lt"/>
        <a:ea typeface="+mn-ea"/>
        <a:cs typeface="+mn-cs"/>
      </a:defRPr>
    </a:lvl5pPr>
    <a:lvl6pPr marL="2285461" algn="l" defTabSz="914185" rtl="0" eaLnBrk="1" latinLnBrk="0" hangingPunct="1">
      <a:defRPr sz="1800" kern="1200">
        <a:solidFill>
          <a:schemeClr val="tx1"/>
        </a:solidFill>
        <a:latin typeface="+mn-lt"/>
        <a:ea typeface="+mn-ea"/>
        <a:cs typeface="+mn-cs"/>
      </a:defRPr>
    </a:lvl6pPr>
    <a:lvl7pPr marL="2742553" algn="l" defTabSz="914185" rtl="0" eaLnBrk="1" latinLnBrk="0" hangingPunct="1">
      <a:defRPr sz="1800" kern="1200">
        <a:solidFill>
          <a:schemeClr val="tx1"/>
        </a:solidFill>
        <a:latin typeface="+mn-lt"/>
        <a:ea typeface="+mn-ea"/>
        <a:cs typeface="+mn-cs"/>
      </a:defRPr>
    </a:lvl7pPr>
    <a:lvl8pPr marL="3199644" algn="l" defTabSz="914185" rtl="0" eaLnBrk="1" latinLnBrk="0" hangingPunct="1">
      <a:defRPr sz="1800" kern="1200">
        <a:solidFill>
          <a:schemeClr val="tx1"/>
        </a:solidFill>
        <a:latin typeface="+mn-lt"/>
        <a:ea typeface="+mn-ea"/>
        <a:cs typeface="+mn-cs"/>
      </a:defRPr>
    </a:lvl8pPr>
    <a:lvl9pPr marL="3656738" algn="l" defTabSz="914185"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pening" id="{3D4D62D8-9A24-0C43-AF12-AD9AEB6CD8FB}">
          <p14:sldIdLst>
            <p14:sldId id="778"/>
            <p14:sldId id="891"/>
            <p14:sldId id="780"/>
            <p14:sldId id="788"/>
          </p14:sldIdLst>
        </p14:section>
        <p14:section name="Introduction" id="{77283A88-9F57-CB4F-A5CD-9CB0DA2987D6}">
          <p14:sldIdLst>
            <p14:sldId id="783"/>
            <p14:sldId id="897"/>
            <p14:sldId id="898"/>
            <p14:sldId id="899"/>
            <p14:sldId id="900"/>
          </p14:sldIdLst>
        </p14:section>
        <p14:section name="High-Level Office 365 Development" id="{43F5FA17-6DB4-A34C-ABE9-CD7CF60611EA}">
          <p14:sldIdLst>
            <p14:sldId id="893"/>
            <p14:sldId id="914"/>
            <p14:sldId id="915"/>
            <p14:sldId id="903"/>
            <p14:sldId id="901"/>
            <p14:sldId id="902"/>
            <p14:sldId id="904"/>
            <p14:sldId id="905"/>
            <p14:sldId id="906"/>
            <p14:sldId id="907"/>
            <p14:sldId id="908"/>
            <p14:sldId id="909"/>
            <p14:sldId id="910"/>
            <p14:sldId id="913"/>
            <p14:sldId id="911"/>
            <p14:sldId id="912"/>
          </p14:sldIdLst>
        </p14:section>
        <p14:section name="Demo of all Samples in the DevCamp" id="{5ED5B60B-95BF-3542-A390-9A3F052C07EB}">
          <p14:sldIdLst>
            <p14:sldId id="894"/>
            <p14:sldId id="896"/>
            <p14:sldId id="916"/>
            <p14:sldId id="917"/>
            <p14:sldId id="918"/>
          </p14:sldIdLst>
        </p14:section>
        <p14:section name="Closing" id="{82BD570E-2BAE-7848-971E-978EB167EB8A}">
          <p14:sldIdLst>
            <p14:sldId id="892"/>
            <p14:sldId id="654"/>
          </p14:sldIdLst>
        </p14:section>
      </p14:sectionLst>
    </p:ext>
    <p:ext uri="{EFAFB233-063F-42B5-8137-9DF3F51BA10A}">
      <p15:sldGuideLst xmlns:p15="http://schemas.microsoft.com/office/powerpoint/2012/main" xmlns="">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217A"/>
    <a:srgbClr val="EB3C00"/>
    <a:srgbClr val="0072C6"/>
    <a:srgbClr val="2D82FF"/>
    <a:srgbClr val="0088EE"/>
    <a:srgbClr val="0042AC"/>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987" autoAdjust="0"/>
    <p:restoredTop sz="73188" autoAdjust="0"/>
  </p:normalViewPr>
  <p:slideViewPr>
    <p:cSldViewPr snapToGrid="0">
      <p:cViewPr>
        <p:scale>
          <a:sx n="150" d="100"/>
          <a:sy n="150" d="100"/>
        </p:scale>
        <p:origin x="-2744" y="-360"/>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8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9" Type="http://schemas.openxmlformats.org/officeDocument/2006/relationships/slide" Target="slides/slide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37" Type="http://schemas.openxmlformats.org/officeDocument/2006/relationships/slide" Target="slides/slide32.xml"/><Relationship Id="rId38" Type="http://schemas.openxmlformats.org/officeDocument/2006/relationships/notesMaster" Target="notesMasters/notesMaster1.xml"/><Relationship Id="rId39" Type="http://schemas.openxmlformats.org/officeDocument/2006/relationships/handoutMaster" Target="handoutMasters/handoutMaster1.xml"/><Relationship Id="rId40" Type="http://schemas.openxmlformats.org/officeDocument/2006/relationships/printerSettings" Target="printerSettings/printerSettings1.bin"/><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9/10/14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9/10/14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185"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39" indent="-105808" algn="l" defTabSz="914185"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06" indent="-115067" algn="l" defTabSz="914185"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750" indent="-146808" algn="l" defTabSz="914185"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012" indent="-115067" algn="l" defTabSz="914185"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461" algn="l" defTabSz="914185" rtl="0" eaLnBrk="1" latinLnBrk="0" hangingPunct="1">
      <a:defRPr sz="1200" kern="1200">
        <a:solidFill>
          <a:schemeClr val="tx1"/>
        </a:solidFill>
        <a:latin typeface="+mn-lt"/>
        <a:ea typeface="+mn-ea"/>
        <a:cs typeface="+mn-cs"/>
      </a:defRPr>
    </a:lvl6pPr>
    <a:lvl7pPr marL="2742553" algn="l" defTabSz="914185" rtl="0" eaLnBrk="1" latinLnBrk="0" hangingPunct="1">
      <a:defRPr sz="1200" kern="1200">
        <a:solidFill>
          <a:schemeClr val="tx1"/>
        </a:solidFill>
        <a:latin typeface="+mn-lt"/>
        <a:ea typeface="+mn-ea"/>
        <a:cs typeface="+mn-cs"/>
      </a:defRPr>
    </a:lvl7pPr>
    <a:lvl8pPr marL="3199644" algn="l" defTabSz="914185" rtl="0" eaLnBrk="1" latinLnBrk="0" hangingPunct="1">
      <a:defRPr sz="1200" kern="1200">
        <a:solidFill>
          <a:schemeClr val="tx1"/>
        </a:solidFill>
        <a:latin typeface="+mn-lt"/>
        <a:ea typeface="+mn-ea"/>
        <a:cs typeface="+mn-cs"/>
      </a:defRPr>
    </a:lvl8pPr>
    <a:lvl9pPr marL="3656738" algn="l" defTabSz="91418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p:txBody>
          <a:bodyPr/>
          <a:lstStyle/>
          <a:p>
            <a:r>
              <a:rPr lang="en-US" dirty="0" smtClean="0"/>
              <a:t>Another option for surfacing your customizations are app parts. To</a:t>
            </a:r>
            <a:r>
              <a:rPr lang="en-US" baseline="0" dirty="0" smtClean="0"/>
              <a:t> the end user, these look and act very much like web parts. However the content is rendered by your app that resides either in SharePoint or some remote location.</a:t>
            </a: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Tech Ready 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1C6F813-9EDD-4800-B306-4C07E49BC8AC}" type="datetime1">
              <a:rPr lang="en-US" smtClean="0">
                <a:solidFill>
                  <a:prstClr val="black"/>
                </a:solidFill>
              </a:rPr>
              <a:pPr/>
              <a:t>9/10/14</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22376400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Here is an example</a:t>
            </a:r>
            <a:r>
              <a:rPr lang="en-US" baseline="0" dirty="0" smtClean="0"/>
              <a:t> of an app part. Notice adding it to the existing page is very similar to adding a web part. When it’s rendered, it looks like a standard web part, as in the screenshot showing the weather for Reston, Virginia… except that content is actually coming from the app.</a:t>
            </a:r>
            <a:endParaRPr lang="en-US" dirty="0"/>
          </a:p>
        </p:txBody>
      </p:sp>
      <p:sp>
        <p:nvSpPr>
          <p:cNvPr id="4" name="Header Placeholder 3"/>
          <p:cNvSpPr>
            <a:spLocks noGrp="1"/>
          </p:cNvSpPr>
          <p:nvPr>
            <p:ph type="hdr" sz="quarter" idx="10"/>
          </p:nvPr>
        </p:nvSpPr>
        <p:spPr/>
        <p:txBody>
          <a:bodyPr/>
          <a:lstStyle/>
          <a:p>
            <a:r>
              <a:rPr lang="en-US" smtClean="0"/>
              <a:t>SPC2012 - Developer</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31E4894-7650-4412-ACB8-29465F440D88}" type="datetime1">
              <a:rPr lang="en-US" smtClean="0"/>
              <a:t>9/10/14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0110064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p:txBody>
          <a:bodyPr/>
          <a:lstStyle/>
          <a:p>
            <a:r>
              <a:rPr lang="en-US" dirty="0" smtClean="0"/>
              <a:t>The final type of</a:t>
            </a:r>
            <a:r>
              <a:rPr lang="en-US" baseline="0" dirty="0" smtClean="0"/>
              <a:t> customization is a UI command extension. This can be implemented as a custom menu item in lists and libraries or as a new button or tab on in the ribbon.</a:t>
            </a: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Tech Ready 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1C6F813-9EDD-4800-B306-4C07E49BC8AC}" type="datetime1">
              <a:rPr lang="en-US" smtClean="0">
                <a:solidFill>
                  <a:prstClr val="black"/>
                </a:solidFill>
              </a:rPr>
              <a:pPr/>
              <a:t>9/10/14</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18193393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Here is an example of a command</a:t>
            </a:r>
            <a:r>
              <a:rPr lang="en-US" baseline="0" dirty="0" smtClean="0"/>
              <a:t> UI extension. You see that this app has created a new tab in the ribbon called TIMELINE that contains it’s own tab groups and controls to interact with the page.</a:t>
            </a:r>
            <a:endParaRPr lang="en-US" dirty="0"/>
          </a:p>
        </p:txBody>
      </p:sp>
      <p:sp>
        <p:nvSpPr>
          <p:cNvPr id="4" name="Header Placeholder 3"/>
          <p:cNvSpPr>
            <a:spLocks noGrp="1"/>
          </p:cNvSpPr>
          <p:nvPr>
            <p:ph type="hdr" sz="quarter" idx="10"/>
          </p:nvPr>
        </p:nvSpPr>
        <p:spPr/>
        <p:txBody>
          <a:bodyPr/>
          <a:lstStyle/>
          <a:p>
            <a:r>
              <a:rPr lang="en-US" smtClean="0"/>
              <a:t>SPC2012 - Developer</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3E92F52-F2C6-4745-BBDE-E5EE0DA70D4E}" type="datetime1">
              <a:rPr lang="en-US" smtClean="0"/>
              <a:t>9/10/14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5910525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Microsoft has made</a:t>
            </a:r>
            <a:r>
              <a:rPr lang="en-US" baseline="0" dirty="0" smtClean="0"/>
              <a:t> it very easy to get up to speed and start developing apps for Office 365 and SharePoint. Visual Studio 2013 ships with the Office Developer Tools already installed and configured. While they are shipping updates for new releases of the tools, you are good </a:t>
            </a:r>
            <a:r>
              <a:rPr lang="en-US" baseline="0" dirty="0" err="1" smtClean="0"/>
              <a:t>ot</a:t>
            </a:r>
            <a:r>
              <a:rPr lang="en-US" baseline="0" dirty="0" smtClean="0"/>
              <a:t> start creating apps right out of the gate.</a:t>
            </a:r>
          </a:p>
          <a:p>
            <a:endParaRPr lang="en-US" baseline="0" dirty="0" smtClean="0"/>
          </a:p>
          <a:p>
            <a:r>
              <a:rPr lang="en-US" baseline="0" dirty="0" smtClean="0"/>
              <a:t>The default tools allow you to create Apps for SharePoint, Office or if you are working on older versions of SharePoint deployments, you can also create solutions.</a:t>
            </a:r>
          </a:p>
          <a:p>
            <a:endParaRPr lang="en-US" baseline="0" dirty="0" smtClean="0"/>
          </a:p>
          <a:p>
            <a:r>
              <a:rPr lang="en-US" baseline="0" dirty="0" smtClean="0"/>
              <a:t>If you are using Visual Studio 2012, tools are also available as an extra download but may not have all the same capabilities as those in Visual Studio 2013.</a:t>
            </a:r>
            <a:endParaRPr lang="en-US" dirty="0"/>
          </a:p>
        </p:txBody>
      </p:sp>
      <p:sp>
        <p:nvSpPr>
          <p:cNvPr id="4" name="Date Placeholder 3"/>
          <p:cNvSpPr>
            <a:spLocks noGrp="1"/>
          </p:cNvSpPr>
          <p:nvPr>
            <p:ph type="dt" idx="10"/>
          </p:nvPr>
        </p:nvSpPr>
        <p:spPr/>
        <p:txBody>
          <a:bodyPr/>
          <a:lstStyle/>
          <a:p>
            <a:fld id="{D51B1278-D92B-4AF3-A9C1-71DD298190CE}" type="datetimeFigureOut">
              <a:rPr lang="en-US" smtClean="0"/>
              <a:t>9/10/14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172270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addition to the default tools,</a:t>
            </a:r>
            <a:r>
              <a:rPr lang="en-US" baseline="0" dirty="0" smtClean="0"/>
              <a:t> the Office team has a </a:t>
            </a:r>
            <a:r>
              <a:rPr lang="en-US" baseline="0" dirty="0" err="1" smtClean="0"/>
              <a:t>NuGet</a:t>
            </a:r>
            <a:r>
              <a:rPr lang="en-US" baseline="0" dirty="0" smtClean="0"/>
              <a:t> package for Visual Studio that installs additional tools for the Office 365 API as you can see here.</a:t>
            </a:r>
            <a:endParaRPr lang="en-US" dirty="0"/>
          </a:p>
        </p:txBody>
      </p:sp>
      <p:sp>
        <p:nvSpPr>
          <p:cNvPr id="4" name="Date Placeholder 3"/>
          <p:cNvSpPr>
            <a:spLocks noGrp="1"/>
          </p:cNvSpPr>
          <p:nvPr>
            <p:ph type="dt" idx="10"/>
          </p:nvPr>
        </p:nvSpPr>
        <p:spPr/>
        <p:txBody>
          <a:bodyPr/>
          <a:lstStyle/>
          <a:p>
            <a:fld id="{D51B1278-D92B-4AF3-A9C1-71DD298190CE}" type="datetimeFigureOut">
              <a:rPr lang="en-US" smtClean="0"/>
              <a:t>9/10/14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960063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As a developer you have a few</a:t>
            </a:r>
            <a:r>
              <a:rPr lang="en-US" baseline="0" dirty="0" smtClean="0"/>
              <a:t> different options for your development environment. As previously explained, you will need a SharePoint site that you can test your solutions against. Microsoft recommends using the Developer Site Template and it can exist in either Office 365 or in an on-premises SharePoint deployment. Further, it’s recommended each developer have their own site collection they can do development, debugging and testing against… regardless if they are on-premises or using Office 365.</a:t>
            </a:r>
          </a:p>
          <a:p>
            <a:endParaRPr lang="en-US" baseline="0" dirty="0" smtClean="0"/>
          </a:p>
          <a:p>
            <a:r>
              <a:rPr lang="en-US" baseline="0" dirty="0" smtClean="0"/>
              <a:t>If you are only creating apps, Office 365 is the easiest solution as your development environment simply needs Visual Studio 2013 which can run on Windows 8.x.</a:t>
            </a:r>
          </a:p>
          <a:p>
            <a:endParaRPr lang="en-US" baseline="0" dirty="0" smtClean="0"/>
          </a:p>
          <a:p>
            <a:r>
              <a:rPr lang="en-US" baseline="0" dirty="0" smtClean="0"/>
              <a:t>However if you are going to be building solution, either farm solutions or sandboxed solutions, you will need a full SharePoint environment as Visual Studio can only deploy solutions and debug them when SharePoint is running locally on the same box as Visual Studio.</a:t>
            </a:r>
            <a:endParaRPr lang="en-US" dirty="0"/>
          </a:p>
        </p:txBody>
      </p:sp>
      <p:sp>
        <p:nvSpPr>
          <p:cNvPr id="4" name="Date Placeholder 3"/>
          <p:cNvSpPr>
            <a:spLocks noGrp="1"/>
          </p:cNvSpPr>
          <p:nvPr>
            <p:ph type="dt" idx="10"/>
          </p:nvPr>
        </p:nvSpPr>
        <p:spPr/>
        <p:txBody>
          <a:bodyPr/>
          <a:lstStyle/>
          <a:p>
            <a:fld id="{DBC13BCB-57C4-454F-8C02-26BDCE1A7007}" type="datetime1">
              <a:rPr lang="en-US" smtClean="0"/>
              <a:t>9/10/14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26717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shows the primary ways you</a:t>
            </a:r>
            <a:r>
              <a:rPr lang="en-US" baseline="0" dirty="0" smtClean="0"/>
              <a:t>r app will interact with Office 365 and SharePoint. There are two sets of APIs available to developers. </a:t>
            </a:r>
          </a:p>
          <a:p>
            <a:endParaRPr lang="en-US" baseline="0" dirty="0" smtClean="0"/>
          </a:p>
          <a:p>
            <a:r>
              <a:rPr lang="en-US" baseline="0" dirty="0" smtClean="0"/>
              <a:t>One option is a pure </a:t>
            </a:r>
            <a:r>
              <a:rPr lang="en-US" baseline="0" dirty="0" err="1" smtClean="0"/>
              <a:t>RESTful</a:t>
            </a:r>
            <a:r>
              <a:rPr lang="en-US" baseline="0" dirty="0" smtClean="0"/>
              <a:t> endpoint that is modeled &amp; implemented following the OData protocol. This enables you to use any technology, any language hosted on any infrastructure to interact with SharePoint. </a:t>
            </a:r>
          </a:p>
          <a:p>
            <a:endParaRPr lang="en-US" baseline="0" dirty="0" smtClean="0"/>
          </a:p>
          <a:p>
            <a:r>
              <a:rPr lang="en-US" baseline="0" dirty="0" smtClean="0"/>
              <a:t>Another option is to use the client side object mode, also known as CSOM. The CSOM is proxy that calls the same endpoint but at times offers additional functionality not provided in the REST API. This proxy comes in three favors: a .NET CLR library, a Silverlight library and a third library used in client-side JavaScript solutions (also referred to as the JSOM).</a:t>
            </a:r>
            <a:endParaRPr lang="en-US" dirty="0"/>
          </a:p>
        </p:txBody>
      </p:sp>
      <p:sp>
        <p:nvSpPr>
          <p:cNvPr id="4" name="Date Placeholder 3"/>
          <p:cNvSpPr>
            <a:spLocks noGrp="1"/>
          </p:cNvSpPr>
          <p:nvPr>
            <p:ph type="dt" idx="10"/>
          </p:nvPr>
        </p:nvSpPr>
        <p:spPr/>
        <p:txBody>
          <a:bodyPr/>
          <a:lstStyle/>
          <a:p>
            <a:fld id="{4158D9CF-52ED-4C2B-9870-3BEFB23E0EBC}" type="datetime1">
              <a:rPr lang="en-US" smtClean="0"/>
              <a:t>9/10/14</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pPr/>
              <a:t>25</a:t>
            </a:fld>
            <a:endParaRPr lang="en-US" dirty="0"/>
          </a:p>
        </p:txBody>
      </p:sp>
      <p:sp>
        <p:nvSpPr>
          <p:cNvPr id="7" name="Footer Placeholder 6"/>
          <p:cNvSpPr>
            <a:spLocks noGrp="1"/>
          </p:cNvSpPr>
          <p:nvPr>
            <p:ph type="ftr" sz="quarter" idx="12"/>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790499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demo</a:t>
            </a:r>
            <a:r>
              <a:rPr lang="en-US" baseline="0" dirty="0" smtClean="0"/>
              <a:t> is optional &amp; up to the discretion of the presenter. See the demo script /demos/script-module02.md for instructions</a:t>
            </a:r>
            <a:endParaRPr lang="en-US" dirty="0"/>
          </a:p>
        </p:txBody>
      </p:sp>
      <p:sp>
        <p:nvSpPr>
          <p:cNvPr id="4" name="Date Placeholder 3"/>
          <p:cNvSpPr>
            <a:spLocks noGrp="1"/>
          </p:cNvSpPr>
          <p:nvPr>
            <p:ph type="dt" idx="10"/>
          </p:nvPr>
        </p:nvSpPr>
        <p:spPr/>
        <p:txBody>
          <a:bodyPr/>
          <a:lstStyle/>
          <a:p>
            <a:fld id="{D51B1278-D92B-4AF3-A9C1-71DD298190CE}" type="datetimeFigureOut">
              <a:rPr lang="en-US" smtClean="0"/>
              <a:t>9/10/14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425392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85" rtl="0" eaLnBrk="1" fontAlgn="auto" latinLnBrk="0" hangingPunct="1">
              <a:lnSpc>
                <a:spcPct val="90000"/>
              </a:lnSpc>
              <a:spcBef>
                <a:spcPts val="0"/>
              </a:spcBef>
              <a:spcAft>
                <a:spcPts val="333"/>
              </a:spcAft>
              <a:buClrTx/>
              <a:buSzTx/>
              <a:buFontTx/>
              <a:buNone/>
              <a:tabLst/>
              <a:defRPr/>
            </a:pPr>
            <a:r>
              <a:rPr lang="en-US" baseline="0" dirty="0" smtClean="0"/>
              <a:t>See the demo script /demos/script-module03.md for instructions</a:t>
            </a:r>
            <a:endParaRPr lang="en-US" dirty="0" smtClean="0"/>
          </a:p>
          <a:p>
            <a:endParaRPr lang="en-US" dirty="0" smtClean="0"/>
          </a:p>
          <a:p>
            <a:r>
              <a:rPr lang="en-US" dirty="0" smtClean="0"/>
              <a:t>These</a:t>
            </a:r>
            <a:r>
              <a:rPr lang="en-US" baseline="0" dirty="0" smtClean="0"/>
              <a:t> demos show how to do simply OAuth2 programming &amp; dealing with app permissions and identity as well as working with the cross domain library.</a:t>
            </a:r>
          </a:p>
          <a:p>
            <a:endParaRPr lang="en-US" baseline="0" dirty="0" smtClean="0"/>
          </a:p>
          <a:p>
            <a:r>
              <a:rPr lang="en-US" dirty="0" smtClean="0"/>
              <a:t>Focus on USING the deployed</a:t>
            </a:r>
            <a:r>
              <a:rPr lang="en-US" baseline="0" dirty="0" smtClean="0"/>
              <a:t> solution, not building it.</a:t>
            </a:r>
            <a:endParaRPr lang="en-US" dirty="0"/>
          </a:p>
        </p:txBody>
      </p:sp>
      <p:sp>
        <p:nvSpPr>
          <p:cNvPr id="4" name="Date Placeholder 3"/>
          <p:cNvSpPr>
            <a:spLocks noGrp="1"/>
          </p:cNvSpPr>
          <p:nvPr>
            <p:ph type="dt" idx="10"/>
          </p:nvPr>
        </p:nvSpPr>
        <p:spPr/>
        <p:txBody>
          <a:bodyPr/>
          <a:lstStyle/>
          <a:p>
            <a:fld id="{D51B1278-D92B-4AF3-A9C1-71DD298190CE}" type="datetimeFigureOut">
              <a:rPr lang="en-US" smtClean="0"/>
              <a:t>9/10/14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34707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9/10/14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85" rtl="0" eaLnBrk="1" fontAlgn="auto" latinLnBrk="0" hangingPunct="1">
              <a:lnSpc>
                <a:spcPct val="90000"/>
              </a:lnSpc>
              <a:spcBef>
                <a:spcPts val="0"/>
              </a:spcBef>
              <a:spcAft>
                <a:spcPts val="333"/>
              </a:spcAft>
              <a:buClrTx/>
              <a:buSzTx/>
              <a:buFontTx/>
              <a:buNone/>
              <a:tabLst/>
              <a:defRPr/>
            </a:pPr>
            <a:r>
              <a:rPr lang="en-US" baseline="0" dirty="0" smtClean="0"/>
              <a:t>See the demo script /demos/script-module04.md for instructions</a:t>
            </a:r>
            <a:endParaRPr lang="en-US" dirty="0" smtClean="0"/>
          </a:p>
          <a:p>
            <a:endParaRPr lang="en-US" dirty="0" smtClean="0"/>
          </a:p>
          <a:p>
            <a:r>
              <a:rPr lang="en-US" dirty="0" smtClean="0"/>
              <a:t>This demo shows the final solution built in module 4.</a:t>
            </a:r>
            <a:r>
              <a:rPr lang="en-US" dirty="0" smtClean="0"/>
              <a:t> </a:t>
            </a:r>
          </a:p>
          <a:p>
            <a:endParaRPr lang="en-US" dirty="0" smtClean="0"/>
          </a:p>
          <a:p>
            <a:r>
              <a:rPr lang="en-US" dirty="0" smtClean="0"/>
              <a:t>Focus on USING the deployed</a:t>
            </a:r>
            <a:r>
              <a:rPr lang="en-US" baseline="0" dirty="0" smtClean="0"/>
              <a:t> solution, not building it.</a:t>
            </a:r>
            <a:endParaRPr lang="en-US" dirty="0"/>
          </a:p>
        </p:txBody>
      </p:sp>
      <p:sp>
        <p:nvSpPr>
          <p:cNvPr id="4" name="Date Placeholder 3"/>
          <p:cNvSpPr>
            <a:spLocks noGrp="1"/>
          </p:cNvSpPr>
          <p:nvPr>
            <p:ph type="dt" idx="10"/>
          </p:nvPr>
        </p:nvSpPr>
        <p:spPr/>
        <p:txBody>
          <a:bodyPr/>
          <a:lstStyle/>
          <a:p>
            <a:fld id="{D51B1278-D92B-4AF3-A9C1-71DD298190CE}" type="datetimeFigureOut">
              <a:rPr lang="en-US" smtClean="0"/>
              <a:t>9/10/14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347073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85" rtl="0" eaLnBrk="1" fontAlgn="auto" latinLnBrk="0" hangingPunct="1">
              <a:lnSpc>
                <a:spcPct val="90000"/>
              </a:lnSpc>
              <a:spcBef>
                <a:spcPts val="0"/>
              </a:spcBef>
              <a:spcAft>
                <a:spcPts val="333"/>
              </a:spcAft>
              <a:buClrTx/>
              <a:buSzTx/>
              <a:buFontTx/>
              <a:buNone/>
              <a:tabLst/>
              <a:defRPr/>
            </a:pPr>
            <a:r>
              <a:rPr lang="en-US" baseline="0" dirty="0" smtClean="0"/>
              <a:t>See the demo script /demos/script-module05.md for instructions</a:t>
            </a:r>
            <a:endParaRPr lang="en-US" dirty="0" smtClean="0"/>
          </a:p>
          <a:p>
            <a:endParaRPr lang="en-US" dirty="0" smtClean="0"/>
          </a:p>
          <a:p>
            <a:r>
              <a:rPr lang="en-US" dirty="0" smtClean="0"/>
              <a:t>This demo shows the final solution built in module 5. </a:t>
            </a:r>
          </a:p>
          <a:p>
            <a:endParaRPr lang="en-US" dirty="0" smtClean="0"/>
          </a:p>
          <a:p>
            <a:r>
              <a:rPr lang="en-US" dirty="0" smtClean="0"/>
              <a:t>Focus on USING the deployed</a:t>
            </a:r>
            <a:r>
              <a:rPr lang="en-US" baseline="0" dirty="0" smtClean="0"/>
              <a:t> solution, not building it.</a:t>
            </a:r>
            <a:endParaRPr lang="en-US" dirty="0"/>
          </a:p>
        </p:txBody>
      </p:sp>
      <p:sp>
        <p:nvSpPr>
          <p:cNvPr id="4" name="Date Placeholder 3"/>
          <p:cNvSpPr>
            <a:spLocks noGrp="1"/>
          </p:cNvSpPr>
          <p:nvPr>
            <p:ph type="dt" idx="10"/>
          </p:nvPr>
        </p:nvSpPr>
        <p:spPr/>
        <p:txBody>
          <a:bodyPr/>
          <a:lstStyle/>
          <a:p>
            <a:fld id="{D51B1278-D92B-4AF3-A9C1-71DD298190CE}" type="datetimeFigureOut">
              <a:rPr lang="en-US" smtClean="0"/>
              <a:t>9/10/14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347073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9/10/14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31</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7188277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9/10/14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32</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Keenan – 5 Minutes</a:t>
            </a:r>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r>
              <a:rPr lang="en-US" smtClean="0"/>
              <a:t>Build 2012</a:t>
            </a:r>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a:xfrm>
            <a:off x="3884613" y="0"/>
            <a:ext cx="2971800" cy="457200"/>
          </a:xfrm>
          <a:prstGeom prst="rect">
            <a:avLst/>
          </a:prstGeom>
        </p:spPr>
        <p:txBody>
          <a:bodyPr/>
          <a:lstStyle/>
          <a:p>
            <a:fld id="{3DE98D88-4B2E-4AAB-9ECA-CFD46E198059}" type="datetime1">
              <a:rPr lang="en-US" smtClean="0"/>
              <a:t>9/10/14</a:t>
            </a:fld>
            <a:endParaRPr lang="en-US" dirty="0"/>
          </a:p>
        </p:txBody>
      </p:sp>
      <p:sp>
        <p:nvSpPr>
          <p:cNvPr id="7" name="Slide Number Placeholder 6"/>
          <p:cNvSpPr>
            <a:spLocks noGrp="1"/>
          </p:cNvSpPr>
          <p:nvPr>
            <p:ph type="sldNum" sz="quarter" idx="13"/>
          </p:nvPr>
        </p:nvSpPr>
        <p:spPr>
          <a:xfrm>
            <a:off x="5909309" y="8685213"/>
            <a:ext cx="947103" cy="457200"/>
          </a:xfrm>
          <a:prstGeom prst="rect">
            <a:avLst/>
          </a:prstGeom>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204716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Keenan – 5 minutes</a:t>
            </a:r>
            <a:endParaRPr lang="en-US" dirty="0"/>
          </a:p>
        </p:txBody>
      </p:sp>
      <p:sp>
        <p:nvSpPr>
          <p:cNvPr id="4" name="Slide Number Placeholder 3"/>
          <p:cNvSpPr>
            <a:spLocks noGrp="1"/>
          </p:cNvSpPr>
          <p:nvPr>
            <p:ph type="sldNum" sz="quarter" idx="10"/>
          </p:nvPr>
        </p:nvSpPr>
        <p:spPr>
          <a:xfrm>
            <a:off x="5909309" y="8685213"/>
            <a:ext cx="947103" cy="457200"/>
          </a:xfrm>
          <a:prstGeom prst="rect">
            <a:avLst/>
          </a:prstGeom>
        </p:spPr>
        <p:txBody>
          <a:bodyPr/>
          <a:lstStyle/>
          <a:p>
            <a:fld id="{DE277604-F957-433F-BCA2-0779A8E9576D}" type="slidenum">
              <a:rPr lang="en-US" smtClean="0"/>
              <a:pPr/>
              <a:t>12</a:t>
            </a:fld>
            <a:endParaRPr lang="en-US" dirty="0"/>
          </a:p>
        </p:txBody>
      </p:sp>
    </p:spTree>
    <p:extLst>
      <p:ext uri="{BB962C8B-B14F-4D97-AF65-F5344CB8AC3E}">
        <p14:creationId xmlns:p14="http://schemas.microsoft.com/office/powerpoint/2010/main" val="2535219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9538" y="74613"/>
            <a:ext cx="3216275" cy="1809750"/>
          </a:xfrm>
        </p:spPr>
      </p:sp>
      <p:sp>
        <p:nvSpPr>
          <p:cNvPr id="3" name="Notes Placeholder 2"/>
          <p:cNvSpPr>
            <a:spLocks noGrp="1"/>
          </p:cNvSpPr>
          <p:nvPr>
            <p:ph type="body" idx="1"/>
          </p:nvPr>
        </p:nvSpPr>
        <p:spPr/>
        <p:txBody>
          <a:bodyPr/>
          <a:lstStyle/>
          <a:p>
            <a:r>
              <a:rPr lang="en-US" dirty="0" smtClean="0"/>
              <a:t>Let’s take a moment and</a:t>
            </a:r>
            <a:r>
              <a:rPr lang="en-US" baseline="0" dirty="0" smtClean="0"/>
              <a:t>, in a brief glimpse, look at what is in store for developers for Office and Office 365 development.</a:t>
            </a:r>
            <a:endParaRPr lang="en-US" dirty="0"/>
          </a:p>
        </p:txBody>
      </p:sp>
      <p:sp>
        <p:nvSpPr>
          <p:cNvPr id="4" name="Slide Number Placeholder 3"/>
          <p:cNvSpPr>
            <a:spLocks noGrp="1"/>
          </p:cNvSpPr>
          <p:nvPr>
            <p:ph type="sldNum" sz="quarter" idx="10"/>
          </p:nvPr>
        </p:nvSpPr>
        <p:spPr>
          <a:xfrm>
            <a:off x="6172199" y="8685213"/>
            <a:ext cx="684213" cy="457200"/>
          </a:xfrm>
          <a:prstGeom prst="rect">
            <a:avLst/>
          </a:prstGeom>
        </p:spPr>
        <p:txBody>
          <a:bodyPr/>
          <a:lstStyle/>
          <a:p>
            <a:fld id="{79F84F64-45F0-4E0A-8DEB-31B3AB891848}" type="slidenum">
              <a:rPr lang="en-US" smtClean="0"/>
              <a:t>13</a:t>
            </a:fld>
            <a:endParaRPr lang="en-US"/>
          </a:p>
        </p:txBody>
      </p:sp>
    </p:spTree>
    <p:extLst>
      <p:ext uri="{BB962C8B-B14F-4D97-AF65-F5344CB8AC3E}">
        <p14:creationId xmlns:p14="http://schemas.microsoft.com/office/powerpoint/2010/main" val="26542426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Microsoft created</a:t>
            </a:r>
            <a:r>
              <a:rPr lang="en-US" baseline="0" dirty="0" smtClean="0"/>
              <a:t> a new type of site collection template that developers can use when developing and testing apps. This new type of site, a Developer Site Collection, allows developers to install and attach a debugger to the app straight from Visual Studio. </a:t>
            </a:r>
            <a:endParaRPr lang="en-US" dirty="0"/>
          </a:p>
        </p:txBody>
      </p:sp>
      <p:sp>
        <p:nvSpPr>
          <p:cNvPr id="4" name="Date Placeholder 3"/>
          <p:cNvSpPr>
            <a:spLocks noGrp="1"/>
          </p:cNvSpPr>
          <p:nvPr>
            <p:ph type="dt" idx="10"/>
          </p:nvPr>
        </p:nvSpPr>
        <p:spPr/>
        <p:txBody>
          <a:bodyPr/>
          <a:lstStyle/>
          <a:p>
            <a:fld id="{D51B1278-D92B-4AF3-A9C1-71DD298190CE}" type="datetimeFigureOut">
              <a:rPr lang="en-US" smtClean="0"/>
              <a:t>9/10/14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83358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9538" y="74613"/>
            <a:ext cx="3216275" cy="1809750"/>
          </a:xfrm>
        </p:spPr>
      </p:sp>
      <p:sp>
        <p:nvSpPr>
          <p:cNvPr id="3" name="Notes Placeholder 2"/>
          <p:cNvSpPr>
            <a:spLocks noGrp="1"/>
          </p:cNvSpPr>
          <p:nvPr>
            <p:ph type="body" idx="1"/>
          </p:nvPr>
        </p:nvSpPr>
        <p:spPr/>
        <p:txBody>
          <a:bodyPr/>
          <a:lstStyle/>
          <a:p>
            <a:endParaRPr lang="en-US" noProof="0" dirty="0" smtClean="0"/>
          </a:p>
          <a:p>
            <a:pPr marL="228600" indent="-228600">
              <a:buAutoNum type="arabicPeriod"/>
            </a:pPr>
            <a:r>
              <a:rPr lang="en-US" noProof="0" dirty="0" smtClean="0"/>
              <a:t>Clients</a:t>
            </a:r>
            <a:r>
              <a:rPr lang="en-US" baseline="0" noProof="0" dirty="0" smtClean="0"/>
              <a:t> using remote development tools</a:t>
            </a:r>
          </a:p>
          <a:p>
            <a:pPr marL="228600" indent="-228600">
              <a:buAutoNum type="arabicPeriod"/>
            </a:pPr>
            <a:r>
              <a:rPr lang="en-US" baseline="0" noProof="0" dirty="0" smtClean="0"/>
              <a:t>Preferred option is to use Office365 – you can share even the same instance cross your App developers</a:t>
            </a:r>
          </a:p>
          <a:p>
            <a:pPr marL="228600" indent="-228600">
              <a:buAutoNum type="arabicPeriod"/>
            </a:pPr>
            <a:r>
              <a:rPr lang="en-US" baseline="0" noProof="0" dirty="0" smtClean="0"/>
              <a:t>You can also host your SharePoint Windows Azure </a:t>
            </a:r>
            <a:r>
              <a:rPr lang="en-US" baseline="0" noProof="0" dirty="0" err="1" smtClean="0"/>
              <a:t>IaaS</a:t>
            </a:r>
            <a:r>
              <a:rPr lang="en-US" baseline="0" noProof="0" dirty="0" smtClean="0"/>
              <a:t> server – so that development </a:t>
            </a:r>
            <a:r>
              <a:rPr lang="en-US" baseline="0" noProof="0" dirty="0" smtClean="0"/>
              <a:t>occurs against </a:t>
            </a:r>
            <a:r>
              <a:rPr lang="en-US" baseline="0" noProof="0" dirty="0" smtClean="0"/>
              <a:t>that instance</a:t>
            </a:r>
          </a:p>
          <a:p>
            <a:pPr marL="228600" indent="-228600">
              <a:buAutoNum type="arabicPeriod"/>
            </a:pPr>
            <a:r>
              <a:rPr lang="en-US" baseline="0" noProof="0" dirty="0" smtClean="0"/>
              <a:t>Just as for </a:t>
            </a:r>
            <a:r>
              <a:rPr lang="en-US" baseline="0" noProof="0" dirty="0" err="1" smtClean="0"/>
              <a:t>IaaS</a:t>
            </a:r>
            <a:r>
              <a:rPr lang="en-US" baseline="0" noProof="0" dirty="0" smtClean="0"/>
              <a:t>, you can do development </a:t>
            </a:r>
            <a:r>
              <a:rPr lang="en-US" baseline="0" noProof="0" dirty="0" smtClean="0"/>
              <a:t>against </a:t>
            </a:r>
            <a:r>
              <a:rPr lang="en-US" baseline="0" noProof="0" dirty="0" smtClean="0"/>
              <a:t>shared on-premises instance – most likely you’d dedicate site collection per developer for testing usage</a:t>
            </a:r>
          </a:p>
          <a:p>
            <a:pPr marL="228600" indent="-228600">
              <a:buAutoNum type="arabicPeriod"/>
            </a:pPr>
            <a:r>
              <a:rPr lang="en-US" baseline="0" noProof="0" dirty="0" smtClean="0"/>
              <a:t>TFS – could be on</a:t>
            </a:r>
            <a:r>
              <a:rPr lang="en-US" baseline="0" noProof="0" dirty="0" smtClean="0"/>
              <a:t>-premises, </a:t>
            </a:r>
            <a:r>
              <a:rPr lang="en-US" baseline="0" noProof="0" dirty="0" smtClean="0"/>
              <a:t>hosted in </a:t>
            </a:r>
            <a:r>
              <a:rPr lang="en-US" baseline="0" noProof="0" dirty="0" err="1" smtClean="0"/>
              <a:t>IaaS</a:t>
            </a:r>
            <a:r>
              <a:rPr lang="en-US" baseline="0" noProof="0" dirty="0" smtClean="0"/>
              <a:t> platform or used as service from cloud</a:t>
            </a:r>
            <a:endParaRPr lang="en-US" noProof="0" dirty="0"/>
          </a:p>
        </p:txBody>
      </p:sp>
      <p:sp>
        <p:nvSpPr>
          <p:cNvPr id="4" name="Slide Number Placeholder 3"/>
          <p:cNvSpPr>
            <a:spLocks noGrp="1"/>
          </p:cNvSpPr>
          <p:nvPr>
            <p:ph type="sldNum" sz="quarter" idx="10"/>
          </p:nvPr>
        </p:nvSpPr>
        <p:spPr>
          <a:xfrm>
            <a:off x="6172199" y="8685213"/>
            <a:ext cx="684213" cy="457200"/>
          </a:xfrm>
          <a:prstGeom prst="rect">
            <a:avLst/>
          </a:prstGeom>
        </p:spPr>
        <p:txBody>
          <a:bodyPr/>
          <a:lstStyle/>
          <a:p>
            <a:fld id="{B4008EB6-D09E-4580-8CD6-DDB14511944F}" type="slidenum">
              <a:rPr lang="en-US" smtClean="0"/>
              <a:t>15</a:t>
            </a:fld>
            <a:endParaRPr lang="en-US" dirty="0"/>
          </a:p>
        </p:txBody>
      </p:sp>
      <p:sp>
        <p:nvSpPr>
          <p:cNvPr id="5" name="Header Placeholder 4"/>
          <p:cNvSpPr>
            <a:spLocks noGrp="1"/>
          </p:cNvSpPr>
          <p:nvPr>
            <p:ph type="hdr" sz="quarter" idx="11"/>
          </p:nvPr>
        </p:nvSpPr>
        <p:spPr>
          <a:xfrm>
            <a:off x="0" y="0"/>
            <a:ext cx="2971800" cy="457200"/>
          </a:xfrm>
          <a:prstGeom prst="rect">
            <a:avLst/>
          </a:prstGeom>
        </p:spPr>
        <p:txBody>
          <a:bodyPr/>
          <a:lstStyle/>
          <a:p>
            <a:r>
              <a:rPr lang="en-US" smtClean="0"/>
              <a:t>Microsoft SharePoint Server 2013</a:t>
            </a:r>
            <a:endParaRPr lang="en-US" dirty="0"/>
          </a:p>
        </p:txBody>
      </p:sp>
      <p:sp>
        <p:nvSpPr>
          <p:cNvPr id="6" name="Footer Placeholder 5"/>
          <p:cNvSpPr>
            <a:spLocks noGrp="1"/>
          </p:cNvSpPr>
          <p:nvPr>
            <p:ph type="ftr" sz="quarter" idx="12"/>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6929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p:txBody>
          <a:bodyPr/>
          <a:lstStyle/>
          <a:p>
            <a:r>
              <a:rPr lang="en-US" dirty="0" smtClean="0"/>
              <a:t>The new SharePoint App Model gives developers</a:t>
            </a:r>
            <a:r>
              <a:rPr lang="en-US" baseline="0" dirty="0" smtClean="0"/>
              <a:t> three different ways to surface their app customizations within SharePoint sites. </a:t>
            </a:r>
          </a:p>
          <a:p>
            <a:endParaRPr lang="en-US" baseline="0" dirty="0" smtClean="0"/>
          </a:p>
          <a:p>
            <a:r>
              <a:rPr lang="en-US" baseline="0" dirty="0" smtClean="0"/>
              <a:t>The first option, a full page, is required for all apps. Think of this as the immersive experience where you can create an app that takes over the entire screen. </a:t>
            </a:r>
          </a:p>
          <a:p>
            <a:endParaRPr lang="en-US" baseline="0" dirty="0" smtClean="0"/>
          </a:p>
          <a:p>
            <a:r>
              <a:rPr lang="en-US" baseline="0" dirty="0" smtClean="0"/>
              <a:t>Even if your app is designed to only use the App Part or UI command extension options (both explained in a moment), you must still have a full page implementation. However this can simply be an “about me” or FAQ style page for your app customizations.</a:t>
            </a: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Tech Ready 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1C6F813-9EDD-4800-B306-4C07E49BC8AC}" type="datetime1">
              <a:rPr lang="en-US" smtClean="0">
                <a:solidFill>
                  <a:prstClr val="black"/>
                </a:solidFill>
              </a:rPr>
              <a:pPr/>
              <a:t>9/10/14</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2263824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This is an example of what the full page</a:t>
            </a:r>
            <a:r>
              <a:rPr lang="en-US" baseline="0" dirty="0" smtClean="0"/>
              <a:t> immersive experience would look like. Notice the traditional SharePoint experience is missing… all we see is a familiar SharePoint app bar at the top, but everything else is custom. </a:t>
            </a:r>
          </a:p>
          <a:p>
            <a:endParaRPr lang="en-US" baseline="0" dirty="0" smtClean="0"/>
          </a:p>
          <a:p>
            <a:r>
              <a:rPr lang="en-US" baseline="0" dirty="0" smtClean="0"/>
              <a:t>Microsoft does provide some controls &amp; tools to ingest the parent site’s styles so that your app can have a similar look &amp; feel as the parent site.</a:t>
            </a:r>
            <a:endParaRPr lang="en-US" dirty="0"/>
          </a:p>
        </p:txBody>
      </p:sp>
      <p:sp>
        <p:nvSpPr>
          <p:cNvPr id="4" name="Header Placeholder 3"/>
          <p:cNvSpPr>
            <a:spLocks noGrp="1"/>
          </p:cNvSpPr>
          <p:nvPr>
            <p:ph type="hdr" sz="quarter" idx="10"/>
          </p:nvPr>
        </p:nvSpPr>
        <p:spPr/>
        <p:txBody>
          <a:bodyPr/>
          <a:lstStyle/>
          <a:p>
            <a:r>
              <a:rPr lang="en-US" smtClean="0"/>
              <a:t>SPC2012 - Developer</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B7A2A12-E0E2-4D2C-A6ED-C38FD9033759}" type="datetime1">
              <a:rPr lang="en-US" smtClean="0"/>
              <a:t>9/10/14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648785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5"/>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2"/>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374" indent="0">
              <a:buNone/>
              <a:defRPr sz="2700" b="1"/>
            </a:lvl2pPr>
            <a:lvl3pPr marL="1218748" indent="0">
              <a:buNone/>
              <a:defRPr sz="2400" b="1"/>
            </a:lvl3pPr>
            <a:lvl4pPr marL="1828121" indent="0">
              <a:buNone/>
              <a:defRPr sz="2100" b="1"/>
            </a:lvl4pPr>
            <a:lvl5pPr marL="2437495" indent="0">
              <a:buNone/>
              <a:defRPr sz="2100" b="1"/>
            </a:lvl5pPr>
            <a:lvl6pPr marL="3046869" indent="0">
              <a:buNone/>
              <a:defRPr sz="2100" b="1"/>
            </a:lvl6pPr>
            <a:lvl7pPr marL="3656244" indent="0">
              <a:buNone/>
              <a:defRPr sz="2100" b="1"/>
            </a:lvl7pPr>
            <a:lvl8pPr marL="4265617" indent="0">
              <a:buNone/>
              <a:defRPr sz="2100" b="1"/>
            </a:lvl8pPr>
            <a:lvl9pPr marL="4874992"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6"/>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060" indent="-380859">
              <a:defRPr lang="en-US" sz="2100" kern="1200" dirty="0" smtClean="0">
                <a:solidFill>
                  <a:schemeClr val="bg2">
                    <a:lumMod val="50000"/>
                  </a:schemeClr>
                </a:solidFill>
                <a:latin typeface="+mn-lt"/>
                <a:ea typeface="+mn-ea"/>
                <a:cs typeface="Arial" pitchFamily="34" charset="0"/>
              </a:defRPr>
            </a:lvl2pPr>
            <a:lvl3pPr marL="914060" indent="-228516">
              <a:defRPr lang="en-US" sz="1900" kern="1200" dirty="0" smtClean="0">
                <a:solidFill>
                  <a:schemeClr val="bg2">
                    <a:lumMod val="50000"/>
                  </a:schemeClr>
                </a:solidFill>
                <a:latin typeface="+mn-lt"/>
                <a:ea typeface="+mn-ea"/>
                <a:cs typeface="Arial" pitchFamily="34" charset="0"/>
              </a:defRPr>
            </a:lvl3pPr>
            <a:lvl4pPr marL="1218748" indent="-228516">
              <a:defRPr lang="en-US" sz="1600" kern="1200" dirty="0" smtClean="0">
                <a:solidFill>
                  <a:schemeClr val="bg2">
                    <a:lumMod val="50000"/>
                  </a:schemeClr>
                </a:solidFill>
                <a:latin typeface="+mn-lt"/>
                <a:ea typeface="+mn-ea"/>
                <a:cs typeface="Arial" pitchFamily="34" charset="0"/>
              </a:defRPr>
            </a:lvl4pPr>
            <a:lvl5pPr marL="1447263" indent="-228516">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374" indent="0">
              <a:buNone/>
              <a:defRPr sz="2700" b="1"/>
            </a:lvl2pPr>
            <a:lvl3pPr marL="1218748" indent="0">
              <a:buNone/>
              <a:defRPr sz="2400" b="1"/>
            </a:lvl3pPr>
            <a:lvl4pPr marL="1828121" indent="0">
              <a:buNone/>
              <a:defRPr sz="2100" b="1"/>
            </a:lvl4pPr>
            <a:lvl5pPr marL="2437495" indent="0">
              <a:buNone/>
              <a:defRPr sz="2100" b="1"/>
            </a:lvl5pPr>
            <a:lvl6pPr marL="3046869" indent="0">
              <a:buNone/>
              <a:defRPr sz="2100" b="1"/>
            </a:lvl6pPr>
            <a:lvl7pPr marL="3656244" indent="0">
              <a:buNone/>
              <a:defRPr sz="2100" b="1"/>
            </a:lvl7pPr>
            <a:lvl8pPr marL="4265617" indent="0">
              <a:buNone/>
              <a:defRPr sz="2100" b="1"/>
            </a:lvl8pPr>
            <a:lvl9pPr marL="4874992"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060" indent="-380859">
              <a:defRPr lang="en-US" sz="2100" kern="1200" dirty="0" smtClean="0">
                <a:solidFill>
                  <a:schemeClr val="bg2">
                    <a:lumMod val="50000"/>
                  </a:schemeClr>
                </a:solidFill>
                <a:latin typeface="+mn-lt"/>
                <a:ea typeface="+mn-ea"/>
                <a:cs typeface="Arial" pitchFamily="34" charset="0"/>
              </a:defRPr>
            </a:lvl2pPr>
            <a:lvl3pPr marL="914060" indent="-228516">
              <a:defRPr lang="en-US" sz="1900" kern="1200" dirty="0" smtClean="0">
                <a:solidFill>
                  <a:schemeClr val="bg2">
                    <a:lumMod val="50000"/>
                  </a:schemeClr>
                </a:solidFill>
                <a:latin typeface="+mn-lt"/>
                <a:ea typeface="+mn-ea"/>
                <a:cs typeface="Arial" pitchFamily="34" charset="0"/>
              </a:defRPr>
            </a:lvl3pPr>
            <a:lvl4pPr marL="1218748" indent="-228516">
              <a:defRPr lang="en-US" sz="1600" kern="1200" dirty="0" smtClean="0">
                <a:solidFill>
                  <a:schemeClr val="bg2">
                    <a:lumMod val="50000"/>
                  </a:schemeClr>
                </a:solidFill>
                <a:latin typeface="+mn-lt"/>
                <a:ea typeface="+mn-ea"/>
                <a:cs typeface="Arial" pitchFamily="34" charset="0"/>
              </a:defRPr>
            </a:lvl4pPr>
            <a:lvl5pPr marL="1447263" indent="-228516">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45"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2"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374" indent="0">
              <a:buNone/>
              <a:defRPr sz="2700" b="1"/>
            </a:lvl2pPr>
            <a:lvl3pPr marL="1218748" indent="0">
              <a:buNone/>
              <a:defRPr sz="2400" b="1"/>
            </a:lvl3pPr>
            <a:lvl4pPr marL="1828121" indent="0">
              <a:buNone/>
              <a:defRPr sz="2100" b="1"/>
            </a:lvl4pPr>
            <a:lvl5pPr marL="2437495" indent="0">
              <a:buNone/>
              <a:defRPr sz="2100" b="1"/>
            </a:lvl5pPr>
            <a:lvl6pPr marL="3046869" indent="0">
              <a:buNone/>
              <a:defRPr sz="2100" b="1"/>
            </a:lvl6pPr>
            <a:lvl7pPr marL="3656244" indent="0">
              <a:buNone/>
              <a:defRPr sz="2100" b="1"/>
            </a:lvl7pPr>
            <a:lvl8pPr marL="4265617" indent="0">
              <a:buNone/>
              <a:defRPr sz="2100" b="1"/>
            </a:lvl8pPr>
            <a:lvl9pPr marL="4874992"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2"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060" indent="-380859">
              <a:defRPr lang="en-US" sz="2100" kern="1200" dirty="0" smtClean="0">
                <a:solidFill>
                  <a:schemeClr val="bg2">
                    <a:lumMod val="50000"/>
                  </a:schemeClr>
                </a:solidFill>
                <a:latin typeface="+mn-lt"/>
                <a:ea typeface="+mn-ea"/>
                <a:cs typeface="Arial" pitchFamily="34" charset="0"/>
              </a:defRPr>
            </a:lvl2pPr>
            <a:lvl3pPr marL="914060" indent="-228516">
              <a:defRPr lang="en-US" sz="1900" kern="1200" dirty="0" smtClean="0">
                <a:solidFill>
                  <a:schemeClr val="bg2">
                    <a:lumMod val="50000"/>
                  </a:schemeClr>
                </a:solidFill>
                <a:latin typeface="+mn-lt"/>
                <a:ea typeface="+mn-ea"/>
                <a:cs typeface="Arial" pitchFamily="34" charset="0"/>
              </a:defRPr>
            </a:lvl3pPr>
            <a:lvl4pPr marL="1218748" indent="-228516">
              <a:defRPr lang="en-US" sz="1600" kern="1200" dirty="0" smtClean="0">
                <a:solidFill>
                  <a:schemeClr val="bg2">
                    <a:lumMod val="50000"/>
                  </a:schemeClr>
                </a:solidFill>
                <a:latin typeface="+mn-lt"/>
                <a:ea typeface="+mn-ea"/>
                <a:cs typeface="Arial" pitchFamily="34" charset="0"/>
              </a:defRPr>
            </a:lvl4pPr>
            <a:lvl5pPr marL="1447263" indent="-228516">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2" y="0"/>
            <a:ext cx="5980112" cy="6858000"/>
          </a:xfrm>
        </p:spPr>
        <p:txBody>
          <a:bodyPr lIns="182845"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3"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920"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1" y="1447802"/>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374" indent="0">
              <a:buNone/>
              <a:defRPr sz="2700" b="1"/>
            </a:lvl2pPr>
            <a:lvl3pPr marL="1218748" indent="0">
              <a:buNone/>
              <a:defRPr sz="2400" b="1"/>
            </a:lvl3pPr>
            <a:lvl4pPr marL="1828121" indent="0">
              <a:buNone/>
              <a:defRPr sz="2100" b="1"/>
            </a:lvl4pPr>
            <a:lvl5pPr marL="2437495" indent="0">
              <a:buNone/>
              <a:defRPr sz="2100" b="1"/>
            </a:lvl5pPr>
            <a:lvl6pPr marL="3046869" indent="0">
              <a:buNone/>
              <a:defRPr sz="2100" b="1"/>
            </a:lvl6pPr>
            <a:lvl7pPr marL="3656244" indent="0">
              <a:buNone/>
              <a:defRPr sz="2100" b="1"/>
            </a:lvl7pPr>
            <a:lvl8pPr marL="4265617" indent="0">
              <a:buNone/>
              <a:defRPr sz="2100" b="1"/>
            </a:lvl8pPr>
            <a:lvl9pPr marL="4874992"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6"/>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060" indent="-380859">
              <a:defRPr lang="en-US" sz="2100" kern="1200" dirty="0" smtClean="0">
                <a:solidFill>
                  <a:schemeClr val="bg2">
                    <a:lumMod val="50000"/>
                  </a:schemeClr>
                </a:solidFill>
                <a:latin typeface="+mn-lt"/>
                <a:ea typeface="+mn-ea"/>
                <a:cs typeface="Arial" pitchFamily="34" charset="0"/>
              </a:defRPr>
            </a:lvl2pPr>
            <a:lvl3pPr marL="914060" indent="-228516">
              <a:defRPr lang="en-US" sz="1900" kern="1200" dirty="0" smtClean="0">
                <a:solidFill>
                  <a:schemeClr val="bg2">
                    <a:lumMod val="50000"/>
                  </a:schemeClr>
                </a:solidFill>
                <a:latin typeface="+mn-lt"/>
                <a:ea typeface="+mn-ea"/>
                <a:cs typeface="Arial" pitchFamily="34" charset="0"/>
              </a:defRPr>
            </a:lvl3pPr>
            <a:lvl4pPr marL="1218748" indent="-228516">
              <a:defRPr lang="en-US" sz="1600" kern="1200" dirty="0" smtClean="0">
                <a:solidFill>
                  <a:schemeClr val="bg2">
                    <a:lumMod val="50000"/>
                  </a:schemeClr>
                </a:solidFill>
                <a:latin typeface="+mn-lt"/>
                <a:ea typeface="+mn-ea"/>
                <a:cs typeface="Arial" pitchFamily="34" charset="0"/>
              </a:defRPr>
            </a:lvl4pPr>
            <a:lvl5pPr marL="1447263" indent="-228516">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2"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920"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374" indent="0">
              <a:buNone/>
              <a:defRPr sz="2700" b="1"/>
            </a:lvl2pPr>
            <a:lvl3pPr marL="1218748" indent="0">
              <a:buNone/>
              <a:defRPr sz="2400" b="1"/>
            </a:lvl3pPr>
            <a:lvl4pPr marL="1828121" indent="0">
              <a:buNone/>
              <a:defRPr sz="2100" b="1"/>
            </a:lvl4pPr>
            <a:lvl5pPr marL="2437495" indent="0">
              <a:buNone/>
              <a:defRPr sz="2100" b="1"/>
            </a:lvl5pPr>
            <a:lvl6pPr marL="3046869" indent="0">
              <a:buNone/>
              <a:defRPr sz="2100" b="1"/>
            </a:lvl6pPr>
            <a:lvl7pPr marL="3656244" indent="0">
              <a:buNone/>
              <a:defRPr sz="2100" b="1"/>
            </a:lvl7pPr>
            <a:lvl8pPr marL="4265617" indent="0">
              <a:buNone/>
              <a:defRPr sz="2100" b="1"/>
            </a:lvl8pPr>
            <a:lvl9pPr marL="4874992"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060" indent="-380859">
              <a:defRPr lang="en-US" sz="2100" kern="1200" dirty="0" smtClean="0">
                <a:solidFill>
                  <a:schemeClr val="bg2">
                    <a:lumMod val="50000"/>
                  </a:schemeClr>
                </a:solidFill>
                <a:latin typeface="+mn-lt"/>
                <a:ea typeface="+mn-ea"/>
                <a:cs typeface="Arial" pitchFamily="34" charset="0"/>
              </a:defRPr>
            </a:lvl2pPr>
            <a:lvl3pPr marL="914060" indent="-228516">
              <a:defRPr lang="en-US" sz="1900" kern="1200" dirty="0" smtClean="0">
                <a:solidFill>
                  <a:schemeClr val="bg2">
                    <a:lumMod val="50000"/>
                  </a:schemeClr>
                </a:solidFill>
                <a:latin typeface="+mn-lt"/>
                <a:ea typeface="+mn-ea"/>
                <a:cs typeface="Arial" pitchFamily="34" charset="0"/>
              </a:defRPr>
            </a:lvl3pPr>
            <a:lvl4pPr marL="1218748" indent="-228516">
              <a:defRPr lang="en-US" sz="1600" kern="1200" dirty="0" smtClean="0">
                <a:solidFill>
                  <a:schemeClr val="bg2">
                    <a:lumMod val="50000"/>
                  </a:schemeClr>
                </a:solidFill>
                <a:latin typeface="+mn-lt"/>
                <a:ea typeface="+mn-ea"/>
                <a:cs typeface="Arial" pitchFamily="34" charset="0"/>
              </a:defRPr>
            </a:lvl4pPr>
            <a:lvl5pPr marL="1447263" indent="-228516">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45"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920"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2"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374" indent="0">
              <a:buNone/>
              <a:defRPr sz="2700" b="1"/>
            </a:lvl2pPr>
            <a:lvl3pPr marL="1218748" indent="0">
              <a:buNone/>
              <a:defRPr sz="2400" b="1"/>
            </a:lvl3pPr>
            <a:lvl4pPr marL="1828121" indent="0">
              <a:buNone/>
              <a:defRPr sz="2100" b="1"/>
            </a:lvl4pPr>
            <a:lvl5pPr marL="2437495" indent="0">
              <a:buNone/>
              <a:defRPr sz="2100" b="1"/>
            </a:lvl5pPr>
            <a:lvl6pPr marL="3046869" indent="0">
              <a:buNone/>
              <a:defRPr sz="2100" b="1"/>
            </a:lvl6pPr>
            <a:lvl7pPr marL="3656244" indent="0">
              <a:buNone/>
              <a:defRPr sz="2100" b="1"/>
            </a:lvl7pPr>
            <a:lvl8pPr marL="4265617" indent="0">
              <a:buNone/>
              <a:defRPr sz="2100" b="1"/>
            </a:lvl8pPr>
            <a:lvl9pPr marL="4874992"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2"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060" indent="-380859">
              <a:defRPr lang="en-US" sz="2100" kern="1200" dirty="0" smtClean="0">
                <a:solidFill>
                  <a:schemeClr val="bg2">
                    <a:lumMod val="50000"/>
                  </a:schemeClr>
                </a:solidFill>
                <a:latin typeface="+mn-lt"/>
                <a:ea typeface="+mn-ea"/>
                <a:cs typeface="Arial" pitchFamily="34" charset="0"/>
              </a:defRPr>
            </a:lvl2pPr>
            <a:lvl3pPr marL="914060" indent="-228516">
              <a:defRPr lang="en-US" sz="1900" kern="1200" dirty="0" smtClean="0">
                <a:solidFill>
                  <a:schemeClr val="bg2">
                    <a:lumMod val="50000"/>
                  </a:schemeClr>
                </a:solidFill>
                <a:latin typeface="+mn-lt"/>
                <a:ea typeface="+mn-ea"/>
                <a:cs typeface="Arial" pitchFamily="34" charset="0"/>
              </a:defRPr>
            </a:lvl3pPr>
            <a:lvl4pPr marL="1218748" indent="-228516">
              <a:defRPr lang="en-US" sz="1600" kern="1200" dirty="0" smtClean="0">
                <a:solidFill>
                  <a:schemeClr val="bg2">
                    <a:lumMod val="50000"/>
                  </a:schemeClr>
                </a:solidFill>
                <a:latin typeface="+mn-lt"/>
                <a:ea typeface="+mn-ea"/>
                <a:cs typeface="Arial" pitchFamily="34" charset="0"/>
              </a:defRPr>
            </a:lvl4pPr>
            <a:lvl5pPr marL="1447263" indent="-228516">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2" y="0"/>
            <a:ext cx="5980112" cy="6858000"/>
          </a:xfrm>
        </p:spPr>
        <p:txBody>
          <a:bodyPr lIns="182845"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2"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920"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5"/>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2"/>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2" y="1155942"/>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920"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65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297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35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0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5"/>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2"/>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4" y="1447799"/>
            <a:ext cx="11149013" cy="2043636"/>
          </a:xfrm>
          <a:prstGeom prst="rect">
            <a:avLst/>
          </a:prstGeom>
        </p:spPr>
        <p:txBody>
          <a:bodyPr/>
          <a:lstStyle>
            <a:lvl1pPr marL="342833" indent="-342833">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528" indent="-28569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221" indent="-28569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2776" indent="-22855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330" indent="-22855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64" tIns="76182" rIns="152364" bIns="76182"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5"/>
            <a:ext cx="11722682" cy="1205345"/>
          </a:xfrm>
          <a:prstGeom prst="rect">
            <a:avLst/>
          </a:prstGeom>
        </p:spPr>
        <p:txBody>
          <a:bodyPr/>
          <a:lstStyle>
            <a:lvl1pPr>
              <a:defRPr sz="4000">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91"/>
            <a:ext cx="11533187" cy="5159375"/>
          </a:xfrm>
          <a:prstGeom prst="rect">
            <a:avLst/>
          </a:prstGeom>
        </p:spPr>
        <p:txBody>
          <a:bodyPr/>
          <a:lstStyle>
            <a:lvl1pPr marL="342698" indent="-342698">
              <a:lnSpc>
                <a:spcPct val="100000"/>
              </a:lnSpc>
              <a:spcBef>
                <a:spcPts val="1799"/>
              </a:spcBef>
              <a:buClr>
                <a:schemeClr val="accent1"/>
              </a:buClr>
              <a:buSzPct val="100000"/>
              <a:buFont typeface="Arial" pitchFamily="34" charset="0"/>
              <a:buChar char="•"/>
              <a:defRPr sz="3200">
                <a:solidFill>
                  <a:srgbClr val="002050">
                    <a:alpha val="99000"/>
                  </a:srgbClr>
                </a:solidFill>
                <a:latin typeface="Segoe UI Light" panose="020B0502040204020203" pitchFamily="34" charset="0"/>
                <a:cs typeface="Segoe UI Light" panose="020B0502040204020203" pitchFamily="34" charset="0"/>
              </a:defRPr>
            </a:lvl1pPr>
            <a:lvl2pPr marL="807560" indent="-344283">
              <a:lnSpc>
                <a:spcPct val="100000"/>
              </a:lnSpc>
              <a:spcBef>
                <a:spcPts val="400"/>
              </a:spcBef>
              <a:spcAft>
                <a:spcPts val="400"/>
              </a:spcAft>
              <a:buClr>
                <a:schemeClr val="tx1">
                  <a:lumMod val="75000"/>
                  <a:lumOff val="25000"/>
                </a:schemeClr>
              </a:buClr>
              <a:buSzPct val="85000"/>
              <a:buFont typeface="Segoe UI" pitchFamily="34" charset="0"/>
              <a:buChar char="–"/>
              <a:defRPr sz="2800">
                <a:solidFill>
                  <a:schemeClr val="tx1">
                    <a:alpha val="99000"/>
                  </a:schemeClr>
                </a:solidFill>
                <a:latin typeface="Segoe UI Light" panose="020B0502040204020203" pitchFamily="34" charset="0"/>
                <a:cs typeface="Segoe UI Light" panose="020B0502040204020203" pitchFamily="34" charset="0"/>
              </a:defRPr>
            </a:lvl2pPr>
            <a:lvl3pPr marL="1197853" indent="-342698">
              <a:lnSpc>
                <a:spcPct val="100000"/>
              </a:lnSpc>
              <a:spcBef>
                <a:spcPts val="200"/>
              </a:spcBef>
              <a:spcAft>
                <a:spcPts val="200"/>
              </a:spcAft>
              <a:buClr>
                <a:schemeClr val="tx1">
                  <a:lumMod val="75000"/>
                  <a:lumOff val="25000"/>
                </a:schemeClr>
              </a:buClr>
              <a:buSzPct val="85000"/>
              <a:buFont typeface="Courier New" pitchFamily="49" charset="0"/>
              <a:buChar char="o"/>
              <a:defRPr sz="1800">
                <a:solidFill>
                  <a:schemeClr val="tx1">
                    <a:alpha val="99000"/>
                  </a:schemeClr>
                </a:solidFill>
                <a:latin typeface="Segoe UI Light" panose="020B0502040204020203" pitchFamily="34" charset="0"/>
                <a:cs typeface="Segoe UI Light" panose="020B0502040204020203" pitchFamily="34" charset="0"/>
              </a:defRPr>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3548434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7" y="2312129"/>
            <a:ext cx="11122924" cy="1933979"/>
          </a:xfrm>
          <a:prstGeom prst="rect">
            <a:avLst/>
          </a:prstGeom>
        </p:spPr>
        <p:txBody>
          <a:bodyPr anchor="ctr">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400" b="1" cap="none" baseline="0">
                <a:solidFill>
                  <a:schemeClr val="bg1">
                    <a:lumMod val="95000"/>
                    <a:alpha val="99000"/>
                  </a:schemeClr>
                </a:solidFill>
                <a:latin typeface="Segoe UI Light" pitchFamily="34" charset="0"/>
              </a:defRPr>
            </a:lvl1pPr>
            <a:lvl2pPr marL="456911" indent="0" algn="ctr">
              <a:buNone/>
              <a:defRPr>
                <a:solidFill>
                  <a:schemeClr val="tx1">
                    <a:tint val="75000"/>
                  </a:schemeClr>
                </a:solidFill>
              </a:defRPr>
            </a:lvl2pPr>
            <a:lvl3pPr marL="913822" indent="0" algn="ctr">
              <a:buNone/>
              <a:defRPr>
                <a:solidFill>
                  <a:schemeClr val="tx1">
                    <a:tint val="75000"/>
                  </a:schemeClr>
                </a:solidFill>
              </a:defRPr>
            </a:lvl3pPr>
            <a:lvl4pPr marL="1370733" indent="0" algn="ctr">
              <a:buNone/>
              <a:defRPr>
                <a:solidFill>
                  <a:schemeClr val="tx1">
                    <a:tint val="75000"/>
                  </a:schemeClr>
                </a:solidFill>
              </a:defRPr>
            </a:lvl4pPr>
            <a:lvl5pPr marL="1827645" indent="0" algn="ctr">
              <a:buNone/>
              <a:defRPr>
                <a:solidFill>
                  <a:schemeClr val="tx1">
                    <a:tint val="75000"/>
                  </a:schemeClr>
                </a:solidFill>
              </a:defRPr>
            </a:lvl5pPr>
            <a:lvl6pPr marL="2284557" indent="0" algn="ctr">
              <a:buNone/>
              <a:defRPr>
                <a:solidFill>
                  <a:schemeClr val="tx1">
                    <a:tint val="75000"/>
                  </a:schemeClr>
                </a:solidFill>
              </a:defRPr>
            </a:lvl6pPr>
            <a:lvl7pPr marL="2741466" indent="0" algn="ctr">
              <a:buNone/>
              <a:defRPr>
                <a:solidFill>
                  <a:schemeClr val="tx1">
                    <a:tint val="75000"/>
                  </a:schemeClr>
                </a:solidFill>
              </a:defRPr>
            </a:lvl7pPr>
            <a:lvl8pPr marL="3198378" indent="0" algn="ctr">
              <a:buNone/>
              <a:defRPr>
                <a:solidFill>
                  <a:schemeClr val="tx1">
                    <a:tint val="75000"/>
                  </a:schemeClr>
                </a:solidFill>
              </a:defRPr>
            </a:lvl8pPr>
            <a:lvl9pPr marL="3655289" indent="0" algn="ctr">
              <a:buNone/>
              <a:defRPr>
                <a:solidFill>
                  <a:schemeClr val="tx1">
                    <a:tint val="75000"/>
                  </a:schemeClr>
                </a:solidFill>
              </a:defRPr>
            </a:lvl9pPr>
          </a:lstStyle>
          <a:p>
            <a:r>
              <a:rPr lang="en-US" dirty="0" smtClean="0"/>
              <a:t>Subtitle</a:t>
            </a:r>
            <a:endParaRPr lang="en-US" dirty="0"/>
          </a:p>
        </p:txBody>
      </p:sp>
    </p:spTree>
    <p:extLst>
      <p:ext uri="{BB962C8B-B14F-4D97-AF65-F5344CB8AC3E}">
        <p14:creationId xmlns:p14="http://schemas.microsoft.com/office/powerpoint/2010/main" val="142501990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3" y="3775166"/>
            <a:ext cx="11354938" cy="1933979"/>
          </a:xfrm>
          <a:prstGeom prst="rect">
            <a:avLst/>
          </a:prstGeom>
        </p:spPr>
        <p:txBody>
          <a:bodyPr anchor="t" anchorCtr="0">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3" y="2942705"/>
            <a:ext cx="11354938" cy="748146"/>
          </a:xfrm>
          <a:prstGeom prst="rect">
            <a:avLst/>
          </a:prstGeom>
        </p:spPr>
        <p:txBody>
          <a:bodyPr>
            <a:noAutofit/>
          </a:bodyPr>
          <a:lstStyle>
            <a:lvl1pPr marL="0" indent="0" algn="l">
              <a:lnSpc>
                <a:spcPct val="90000"/>
              </a:lnSpc>
              <a:spcBef>
                <a:spcPts val="0"/>
              </a:spcBef>
              <a:buNone/>
              <a:defRPr sz="2400" b="0" cap="none" baseline="0">
                <a:solidFill>
                  <a:schemeClr val="bg1">
                    <a:alpha val="99000"/>
                  </a:schemeClr>
                </a:solidFill>
                <a:latin typeface="Segoe UI Light" pitchFamily="34" charset="0"/>
              </a:defRPr>
            </a:lvl1pPr>
            <a:lvl2pPr marL="456911" indent="0" algn="ctr">
              <a:buNone/>
              <a:defRPr>
                <a:solidFill>
                  <a:schemeClr val="tx1">
                    <a:tint val="75000"/>
                  </a:schemeClr>
                </a:solidFill>
              </a:defRPr>
            </a:lvl2pPr>
            <a:lvl3pPr marL="913822" indent="0" algn="ctr">
              <a:buNone/>
              <a:defRPr>
                <a:solidFill>
                  <a:schemeClr val="tx1">
                    <a:tint val="75000"/>
                  </a:schemeClr>
                </a:solidFill>
              </a:defRPr>
            </a:lvl3pPr>
            <a:lvl4pPr marL="1370733" indent="0" algn="ctr">
              <a:buNone/>
              <a:defRPr>
                <a:solidFill>
                  <a:schemeClr val="tx1">
                    <a:tint val="75000"/>
                  </a:schemeClr>
                </a:solidFill>
              </a:defRPr>
            </a:lvl4pPr>
            <a:lvl5pPr marL="1827645" indent="0" algn="ctr">
              <a:buNone/>
              <a:defRPr>
                <a:solidFill>
                  <a:schemeClr val="tx1">
                    <a:tint val="75000"/>
                  </a:schemeClr>
                </a:solidFill>
              </a:defRPr>
            </a:lvl5pPr>
            <a:lvl6pPr marL="2284557" indent="0" algn="ctr">
              <a:buNone/>
              <a:defRPr>
                <a:solidFill>
                  <a:schemeClr val="tx1">
                    <a:tint val="75000"/>
                  </a:schemeClr>
                </a:solidFill>
              </a:defRPr>
            </a:lvl6pPr>
            <a:lvl7pPr marL="2741466" indent="0" algn="ctr">
              <a:buNone/>
              <a:defRPr>
                <a:solidFill>
                  <a:schemeClr val="tx1">
                    <a:tint val="75000"/>
                  </a:schemeClr>
                </a:solidFill>
              </a:defRPr>
            </a:lvl7pPr>
            <a:lvl8pPr marL="3198378" indent="0" algn="ctr">
              <a:buNone/>
              <a:defRPr>
                <a:solidFill>
                  <a:schemeClr val="tx1">
                    <a:tint val="75000"/>
                  </a:schemeClr>
                </a:solidFill>
              </a:defRPr>
            </a:lvl8pPr>
            <a:lvl9pPr marL="3655289"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89321681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hdr="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45" tIns="146275" rIns="182845" bIns="146275" rtlCol="0" anchor="ctr">
            <a:noAutofit/>
          </a:bodyPr>
          <a:lstStyle>
            <a:lvl1pPr marL="0" indent="0">
              <a:buFont typeface="Arial" panose="020B0604020202020204" pitchFamily="34" charset="0"/>
              <a:buNone/>
              <a:defRPr lang="en-US" sz="3500"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798"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45" tIns="146275" rIns="182845" bIns="146275"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45" tIns="146275" rIns="182845" bIns="146275"/>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2203">
          <p15:clr>
            <a:srgbClr val="FBAE40"/>
          </p15:clr>
        </p15:guide>
        <p15:guide id="2" pos="3053">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3822" rtl="0" eaLnBrk="1" fontAlgn="auto" latinLnBrk="0" hangingPunct="1">
              <a:lnSpc>
                <a:spcPct val="90000"/>
              </a:lnSpc>
              <a:spcBef>
                <a:spcPts val="0"/>
              </a:spcBef>
              <a:spcAft>
                <a:spcPts val="0"/>
              </a:spcAft>
              <a:buClr>
                <a:srgbClr val="00DCFF"/>
              </a:buClr>
              <a:buSzPct val="90000"/>
              <a:buFont typeface="Arial" pitchFamily="34" charset="0"/>
              <a:buNone/>
              <a:tabLst/>
              <a:defRPr sz="2800" b="1" cap="all" baseline="0">
                <a:solidFill>
                  <a:schemeClr val="bg1">
                    <a:alpha val="99000"/>
                  </a:schemeClr>
                </a:solidFill>
              </a:defRPr>
            </a:lvl1pPr>
            <a:lvl2pPr marL="456911" indent="0" algn="ctr">
              <a:buNone/>
              <a:defRPr>
                <a:solidFill>
                  <a:schemeClr val="tx1">
                    <a:tint val="75000"/>
                  </a:schemeClr>
                </a:solidFill>
              </a:defRPr>
            </a:lvl2pPr>
            <a:lvl3pPr marL="913822" indent="0" algn="ctr">
              <a:buNone/>
              <a:defRPr>
                <a:solidFill>
                  <a:schemeClr val="tx1">
                    <a:tint val="75000"/>
                  </a:schemeClr>
                </a:solidFill>
              </a:defRPr>
            </a:lvl3pPr>
            <a:lvl4pPr marL="1370733" indent="0" algn="ctr">
              <a:buNone/>
              <a:defRPr>
                <a:solidFill>
                  <a:schemeClr val="tx1">
                    <a:tint val="75000"/>
                  </a:schemeClr>
                </a:solidFill>
              </a:defRPr>
            </a:lvl4pPr>
            <a:lvl5pPr marL="1827645" indent="0" algn="ctr">
              <a:buNone/>
              <a:defRPr>
                <a:solidFill>
                  <a:schemeClr val="tx1">
                    <a:tint val="75000"/>
                  </a:schemeClr>
                </a:solidFill>
              </a:defRPr>
            </a:lvl5pPr>
            <a:lvl6pPr marL="2284557" indent="0" algn="ctr">
              <a:buNone/>
              <a:defRPr>
                <a:solidFill>
                  <a:schemeClr val="tx1">
                    <a:tint val="75000"/>
                  </a:schemeClr>
                </a:solidFill>
              </a:defRPr>
            </a:lvl6pPr>
            <a:lvl7pPr marL="2741466" indent="0" algn="ctr">
              <a:buNone/>
              <a:defRPr>
                <a:solidFill>
                  <a:schemeClr val="tx1">
                    <a:tint val="75000"/>
                  </a:schemeClr>
                </a:solidFill>
              </a:defRPr>
            </a:lvl7pPr>
            <a:lvl8pPr marL="3198378" indent="0" algn="ctr">
              <a:buNone/>
              <a:defRPr>
                <a:solidFill>
                  <a:schemeClr val="tx1">
                    <a:tint val="75000"/>
                  </a:schemeClr>
                </a:solidFill>
              </a:defRPr>
            </a:lvl8pPr>
            <a:lvl9pPr marL="3655289"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4"/>
            <a:ext cx="10720676" cy="1383983"/>
          </a:xfrm>
          <a:prstGeom prst="rect">
            <a:avLst/>
          </a:prstGeom>
        </p:spPr>
        <p:txBody>
          <a:bodyPr anchor="ctr"/>
          <a:lstStyle>
            <a:lvl1pPr algn="l">
              <a:defRPr sz="7200" baseline="0">
                <a:solidFill>
                  <a:schemeClr val="bg1">
                    <a:alpha val="99000"/>
                  </a:schemeClr>
                </a:solidFill>
                <a:latin typeface="Segoe UI Light" panose="020B0502040204020203" pitchFamily="34" charset="0"/>
                <a:cs typeface="Segoe UI Light" panose="020B0502040204020203" pitchFamily="34" charset="0"/>
              </a:defRPr>
            </a:lvl1pPr>
            <a:lvl2pPr>
              <a:defRPr sz="6000">
                <a:solidFill>
                  <a:schemeClr val="bg1">
                    <a:alpha val="99000"/>
                  </a:schemeClr>
                </a:solidFill>
                <a:latin typeface="+mj-lt"/>
              </a:defRPr>
            </a:lvl2pPr>
            <a:lvl3pPr>
              <a:defRPr sz="6000">
                <a:solidFill>
                  <a:schemeClr val="bg1">
                    <a:alpha val="99000"/>
                  </a:schemeClr>
                </a:solidFill>
                <a:latin typeface="+mj-lt"/>
              </a:defRPr>
            </a:lvl3pPr>
            <a:lvl4pPr>
              <a:defRPr sz="6000">
                <a:solidFill>
                  <a:schemeClr val="bg1">
                    <a:alpha val="99000"/>
                  </a:schemeClr>
                </a:solidFill>
                <a:latin typeface="+mj-lt"/>
              </a:defRPr>
            </a:lvl4pPr>
            <a:lvl5pPr>
              <a:defRPr sz="6000">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315510685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308039" y="307247"/>
            <a:ext cx="11149013" cy="747897"/>
          </a:xfrm>
        </p:spPr>
        <p:txBody>
          <a:bodyPr lIns="143378" tIns="89612" rIns="143378" bIns="89612"/>
          <a:lstStyle/>
          <a:p>
            <a:r>
              <a:rPr lang="en-US" dirty="0" smtClean="0"/>
              <a:t>Click to edit master title style</a:t>
            </a:r>
            <a:endParaRPr lang="en-US" dirty="0"/>
          </a:p>
        </p:txBody>
      </p:sp>
      <p:sp>
        <p:nvSpPr>
          <p:cNvPr id="5" name="Text Placeholder 4"/>
          <p:cNvSpPr>
            <a:spLocks noGrp="1"/>
          </p:cNvSpPr>
          <p:nvPr>
            <p:ph type="body" sz="quarter" idx="10"/>
          </p:nvPr>
        </p:nvSpPr>
        <p:spPr>
          <a:xfrm>
            <a:off x="316337" y="1203349"/>
            <a:ext cx="11650488" cy="5377755"/>
          </a:xfrm>
        </p:spPr>
        <p:txBody>
          <a:bodyPr lIns="143378" tIns="89612" rIns="143378" bIns="89612"/>
          <a:lstStyle>
            <a:lvl1pPr marL="0" indent="0">
              <a:buNone/>
              <a:defRPr/>
            </a:lvl1pPr>
            <a:lvl2pPr marL="339563" indent="0">
              <a:buNone/>
              <a:defRPr/>
            </a:lvl2pPr>
            <a:lvl3pPr marL="572814" indent="0">
              <a:buNone/>
              <a:defRPr/>
            </a:lvl3pPr>
            <a:lvl4pPr marL="798134" indent="0">
              <a:buNone/>
              <a:defRPr/>
            </a:lvl4pPr>
            <a:lvl5pPr marL="1029795"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7865801"/>
      </p:ext>
    </p:extLst>
  </p:cSld>
  <p:clrMapOvr>
    <a:masterClrMapping/>
  </p:clrMapOvr>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2"/>
            <a:ext cx="10237787" cy="997196"/>
          </a:xfrm>
          <a:prstGeom prst="rect">
            <a:avLst/>
          </a:prstGeom>
        </p:spPr>
        <p:txBody>
          <a:bodyPr lIns="91422" tIns="45712" rIns="91422" bIns="45712"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22" tIns="45712" rIns="91422" bIns="45712">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2"/>
            <a:ext cx="10237787" cy="997196"/>
          </a:xfrm>
          <a:prstGeom prst="rect">
            <a:avLst/>
          </a:prstGeom>
        </p:spPr>
        <p:txBody>
          <a:bodyPr lIns="91422" tIns="45712" rIns="91422" bIns="45712"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22" tIns="45712" rIns="91422" bIns="45712">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2"/>
            <a:ext cx="10237787" cy="997196"/>
          </a:xfrm>
          <a:prstGeom prst="rect">
            <a:avLst/>
          </a:prstGeom>
        </p:spPr>
        <p:txBody>
          <a:bodyPr lIns="91422" tIns="45712" rIns="91422" bIns="45712"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22" tIns="45712" rIns="91422" bIns="45712">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092" indent="0" algn="ctr">
              <a:buNone/>
              <a:defRPr>
                <a:solidFill>
                  <a:schemeClr val="tx1">
                    <a:tint val="75000"/>
                  </a:schemeClr>
                </a:solidFill>
              </a:defRPr>
            </a:lvl2pPr>
            <a:lvl3pPr marL="914185" indent="0" algn="ctr">
              <a:buNone/>
              <a:defRPr>
                <a:solidFill>
                  <a:schemeClr val="tx1">
                    <a:tint val="75000"/>
                  </a:schemeClr>
                </a:solidFill>
              </a:defRPr>
            </a:lvl3pPr>
            <a:lvl4pPr marL="1371276" indent="0" algn="ctr">
              <a:buNone/>
              <a:defRPr>
                <a:solidFill>
                  <a:schemeClr val="tx1">
                    <a:tint val="75000"/>
                  </a:schemeClr>
                </a:solidFill>
              </a:defRPr>
            </a:lvl4pPr>
            <a:lvl5pPr marL="1828368" indent="0" algn="ctr">
              <a:buNone/>
              <a:defRPr>
                <a:solidFill>
                  <a:schemeClr val="tx1">
                    <a:tint val="75000"/>
                  </a:schemeClr>
                </a:solidFill>
              </a:defRPr>
            </a:lvl5pPr>
            <a:lvl6pPr marL="2285461" indent="0" algn="ctr">
              <a:buNone/>
              <a:defRPr>
                <a:solidFill>
                  <a:schemeClr val="tx1">
                    <a:tint val="75000"/>
                  </a:schemeClr>
                </a:solidFill>
              </a:defRPr>
            </a:lvl6pPr>
            <a:lvl7pPr marL="2742553" indent="0" algn="ctr">
              <a:buNone/>
              <a:defRPr>
                <a:solidFill>
                  <a:schemeClr val="tx1">
                    <a:tint val="75000"/>
                  </a:schemeClr>
                </a:solidFill>
              </a:defRPr>
            </a:lvl7pPr>
            <a:lvl8pPr marL="3199644" indent="0" algn="ctr">
              <a:buNone/>
              <a:defRPr>
                <a:solidFill>
                  <a:schemeClr val="tx1">
                    <a:tint val="75000"/>
                  </a:schemeClr>
                </a:solidFill>
              </a:defRPr>
            </a:lvl8pPr>
            <a:lvl9pPr marL="3656738" indent="0" algn="ctr">
              <a:buNone/>
              <a:defRPr>
                <a:solidFill>
                  <a:schemeClr val="tx1">
                    <a:tint val="75000"/>
                  </a:schemeClr>
                </a:solidFill>
              </a:defRPr>
            </a:lvl9pPr>
          </a:lstStyle>
          <a:p>
            <a:pPr marL="0" marR="0" lvl="0" indent="0" algn="l" defTabSz="91418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40"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2"/>
            <a:ext cx="10237787" cy="997196"/>
          </a:xfrm>
          <a:prstGeom prst="rect">
            <a:avLst/>
          </a:prstGeom>
        </p:spPr>
        <p:txBody>
          <a:bodyPr lIns="91422" tIns="45712" rIns="91422" bIns="45712"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22" tIns="45712" rIns="91422" bIns="45712">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5"/>
            <a:ext cx="11149013" cy="1218795"/>
          </a:xfrm>
          <a:prstGeom prst="rect">
            <a:avLst/>
          </a:prstGeom>
        </p:spPr>
        <p:txBody>
          <a:bodyPr lIns="91422" tIns="45712" rIns="91422" bIns="45712"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5"/>
            <a:ext cx="11149013" cy="1218795"/>
          </a:xfrm>
          <a:prstGeom prst="rect">
            <a:avLst/>
          </a:prstGeom>
        </p:spPr>
        <p:txBody>
          <a:bodyPr lIns="91422" tIns="45712" rIns="91422" bIns="45712"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5"/>
            <a:ext cx="11149013" cy="1218795"/>
          </a:xfrm>
          <a:prstGeom prst="rect">
            <a:avLst/>
          </a:prstGeom>
        </p:spPr>
        <p:txBody>
          <a:bodyPr lIns="91422" tIns="45712" rIns="91422" bIns="45712"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5"/>
            <a:ext cx="11149013" cy="1218795"/>
          </a:xfrm>
          <a:prstGeom prst="rect">
            <a:avLst/>
          </a:prstGeom>
        </p:spPr>
        <p:txBody>
          <a:bodyPr lIns="91422" tIns="45712" rIns="91422" bIns="45712"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xmlns:p14="http://schemas.microsoft.com/office/powerpoint/2010/mai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xmlns:p14="http://schemas.microsoft.com/office/powerpoint/2010/mai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xmlns:p14="http://schemas.microsoft.com/office/powerpoint/2010/mai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4"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30" indent="0">
              <a:buNone/>
              <a:defRPr sz="2000">
                <a:gradFill>
                  <a:gsLst>
                    <a:gs pos="100000">
                      <a:schemeClr val="bg2"/>
                    </a:gs>
                    <a:gs pos="6000">
                      <a:schemeClr val="bg2"/>
                    </a:gs>
                  </a:gsLst>
                  <a:lin ang="5400000" scaled="0"/>
                </a:gradFill>
              </a:defRPr>
            </a:lvl3pPr>
            <a:lvl4pPr marL="457110" indent="0">
              <a:buNone/>
              <a:defRPr sz="2000">
                <a:gradFill>
                  <a:gsLst>
                    <a:gs pos="100000">
                      <a:schemeClr val="bg2"/>
                    </a:gs>
                    <a:gs pos="6000">
                      <a:schemeClr val="bg2"/>
                    </a:gs>
                  </a:gsLst>
                  <a:lin ang="5400000" scaled="0"/>
                </a:gradFill>
              </a:defRPr>
            </a:lvl4pPr>
            <a:lvl5pPr marL="693602"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4"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30" indent="0">
              <a:buNone/>
              <a:defRPr sz="2000">
                <a:gradFill>
                  <a:gsLst>
                    <a:gs pos="100000">
                      <a:schemeClr val="bg2"/>
                    </a:gs>
                    <a:gs pos="0">
                      <a:schemeClr val="bg2"/>
                    </a:gs>
                  </a:gsLst>
                  <a:lin ang="5400000" scaled="0"/>
                </a:gradFill>
              </a:defRPr>
            </a:lvl3pPr>
            <a:lvl4pPr marL="457110" indent="0">
              <a:buNone/>
              <a:defRPr sz="2000">
                <a:gradFill>
                  <a:gsLst>
                    <a:gs pos="100000">
                      <a:schemeClr val="bg2"/>
                    </a:gs>
                    <a:gs pos="0">
                      <a:schemeClr val="bg2"/>
                    </a:gs>
                  </a:gsLst>
                  <a:lin ang="5400000" scaled="0"/>
                </a:gradFill>
              </a:defRPr>
            </a:lvl4pPr>
            <a:lvl5pPr marL="693602"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4"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4" y="1447799"/>
            <a:ext cx="11149013" cy="2043636"/>
          </a:xfrm>
          <a:prstGeom prst="rect">
            <a:avLst/>
          </a:prstGeom>
        </p:spPr>
        <p:txBody>
          <a:bodyPr/>
          <a:lstStyle>
            <a:lvl1pPr marL="284107" indent="-284107">
              <a:buFont typeface="Wingdings" pitchFamily="2" charset="2"/>
              <a:buChar char=""/>
              <a:defRPr sz="4000"/>
            </a:lvl1pPr>
            <a:lvl2pPr marL="517423" indent="-233318">
              <a:buFont typeface="Wingdings" pitchFamily="2" charset="2"/>
              <a:buChar char=""/>
              <a:defRPr>
                <a:latin typeface="+mn-lt"/>
              </a:defRPr>
            </a:lvl2pPr>
            <a:lvl3pPr marL="741217" indent="-223794">
              <a:buFont typeface="Wingdings" pitchFamily="2" charset="2"/>
              <a:buChar char=""/>
              <a:tabLst/>
              <a:defRPr>
                <a:latin typeface="+mn-lt"/>
              </a:defRPr>
            </a:lvl3pPr>
            <a:lvl4pPr marL="914221" indent="-173004">
              <a:buFont typeface="Wingdings" pitchFamily="2" charset="2"/>
              <a:buChar char=""/>
              <a:defRPr>
                <a:latin typeface="+mn-lt"/>
              </a:defRPr>
            </a:lvl4pPr>
            <a:lvl5pPr marL="1087225" indent="-173004">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2"/>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18" indent="0">
              <a:buNone/>
              <a:defRPr sz="2000"/>
            </a:lvl3pPr>
            <a:lvl4pPr marL="457110" indent="0">
              <a:buNone/>
              <a:defRPr sz="2000"/>
            </a:lvl4pPr>
            <a:lvl5pPr marL="693602"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2"/>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185"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18" marR="0" indent="0" algn="l" defTabSz="914185"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285" marR="0" indent="0" algn="l" defTabSz="914185"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253" marR="0" indent="0" algn="l" defTabSz="914185"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2"/>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18" indent="0">
              <a:buNone/>
              <a:defRPr sz="2000">
                <a:gradFill>
                  <a:gsLst>
                    <a:gs pos="1000">
                      <a:schemeClr val="bg2"/>
                    </a:gs>
                    <a:gs pos="98000">
                      <a:schemeClr val="bg2"/>
                    </a:gs>
                  </a:gsLst>
                  <a:lin ang="5400000" scaled="0"/>
                </a:gradFill>
              </a:defRPr>
            </a:lvl3pPr>
            <a:lvl4pPr marL="457110" indent="0">
              <a:buNone/>
              <a:defRPr sz="2000">
                <a:gradFill>
                  <a:gsLst>
                    <a:gs pos="1000">
                      <a:schemeClr val="bg2"/>
                    </a:gs>
                    <a:gs pos="98000">
                      <a:schemeClr val="bg2"/>
                    </a:gs>
                  </a:gsLst>
                  <a:lin ang="5400000" scaled="0"/>
                </a:gradFill>
              </a:defRPr>
            </a:lvl4pPr>
            <a:lvl5pPr marL="693602"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2"/>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185"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18" marR="0" indent="0" algn="l" defTabSz="914185"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285" marR="0" indent="0" algn="l" defTabSz="914185"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253" marR="0" indent="0" algn="l" defTabSz="914185"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043" indent="-292043">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598" indent="-228555">
              <a:defRPr sz="2000"/>
            </a:lvl2pPr>
            <a:lvl3pPr marL="685666" indent="-165068">
              <a:tabLst/>
              <a:defRPr sz="2000"/>
            </a:lvl3pPr>
            <a:lvl4pPr marL="863431" indent="-177765">
              <a:defRPr/>
            </a:lvl4pPr>
            <a:lvl5pPr marL="1028498" indent="-16506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2"/>
            <a:ext cx="5394960" cy="2711898"/>
          </a:xfrm>
        </p:spPr>
        <p:txBody>
          <a:bodyPr>
            <a:spAutoFit/>
          </a:bodyPr>
          <a:lstStyle>
            <a:lvl1pPr marL="339658" indent="-339658">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4876" indent="-342833">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431" indent="-342833">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498" indent="-342833">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264" indent="-342833">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043" marR="0" lvl="0" indent="-292043" algn="l" defTabSz="914185"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043" marR="0" lvl="1" indent="-292043" algn="l" defTabSz="914185"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043" marR="0" lvl="2" indent="-292043" algn="l" defTabSz="914185"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043" marR="0" lvl="3" indent="-292043" algn="l" defTabSz="914185"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043" marR="0" lvl="4" indent="-292043" algn="l" defTabSz="914185"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7.xml"/><Relationship Id="rId12" Type="http://schemas.openxmlformats.org/officeDocument/2006/relationships/slideLayout" Target="../slideLayouts/slideLayout38.xml"/><Relationship Id="rId13" Type="http://schemas.openxmlformats.org/officeDocument/2006/relationships/theme" Target="../theme/theme2.xml"/><Relationship Id="rId1" Type="http://schemas.openxmlformats.org/officeDocument/2006/relationships/slideLayout" Target="../slideLayouts/slideLayout27.xml"/><Relationship Id="rId2" Type="http://schemas.openxmlformats.org/officeDocument/2006/relationships/slideLayout" Target="../slideLayouts/slideLayout28.xml"/><Relationship Id="rId3" Type="http://schemas.openxmlformats.org/officeDocument/2006/relationships/slideLayout" Target="../slideLayouts/slideLayout29.xml"/><Relationship Id="rId4" Type="http://schemas.openxmlformats.org/officeDocument/2006/relationships/slideLayout" Target="../slideLayouts/slideLayout30.xml"/><Relationship Id="rId5" Type="http://schemas.openxmlformats.org/officeDocument/2006/relationships/slideLayout" Target="../slideLayouts/slideLayout31.xml"/><Relationship Id="rId6" Type="http://schemas.openxmlformats.org/officeDocument/2006/relationships/slideLayout" Target="../slideLayouts/slideLayout32.xml"/><Relationship Id="rId7" Type="http://schemas.openxmlformats.org/officeDocument/2006/relationships/slideLayout" Target="../slideLayouts/slideLayout33.xml"/><Relationship Id="rId8" Type="http://schemas.openxmlformats.org/officeDocument/2006/relationships/slideLayout" Target="../slideLayouts/slideLayout34.xml"/><Relationship Id="rId9" Type="http://schemas.openxmlformats.org/officeDocument/2006/relationships/slideLayout" Target="../slideLayouts/slideLayout35.xml"/><Relationship Id="rId10"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4"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5" r:id="rId22"/>
    <p:sldLayoutId id="2147484147" r:id="rId23"/>
    <p:sldLayoutId id="2147484148" r:id="rId24"/>
    <p:sldLayoutId id="2147484149" r:id="rId25"/>
    <p:sldLayoutId id="2147484150" r:id="rId26"/>
  </p:sldLayoutIdLst>
  <p:transition xmlns:p14="http://schemas.microsoft.com/office/powerpoint/2010/main">
    <p:fade/>
  </p:transition>
  <p:timing>
    <p:tnLst>
      <p:par>
        <p:cTn xmlns:p14="http://schemas.microsoft.com/office/powerpoint/2010/main" id="1" dur="indefinite" restart="never" nodeType="tmRoot"/>
      </p:par>
    </p:tnLst>
  </p:timing>
  <p:hf hdr="0" ftr="0" dt="0"/>
  <p:txStyles>
    <p:titleStyle>
      <a:lvl1pPr algn="l" defTabSz="914185"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658" marR="0" indent="-339658" algn="l" defTabSz="914185"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2976" marR="0" indent="-233318" algn="l" defTabSz="914185"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357" marR="0" indent="-225381" algn="l" defTabSz="914185" rtl="0" eaLnBrk="1" fontAlgn="auto" latinLnBrk="0" hangingPunct="1">
        <a:lnSpc>
          <a:spcPct val="90000"/>
        </a:lnSpc>
        <a:spcBef>
          <a:spcPct val="20000"/>
        </a:spcBef>
        <a:spcAft>
          <a:spcPts val="0"/>
        </a:spcAft>
        <a:buClrTx/>
        <a:buSzPct val="90000"/>
        <a:buFont typeface="Wingdings" pitchFamily="2" charset="2"/>
        <a:buChar char=""/>
        <a:tabLst>
          <a:tab pos="798357" algn="l"/>
        </a:tabLst>
        <a:defRPr sz="2400" kern="1200" spc="0" baseline="0">
          <a:gradFill>
            <a:gsLst>
              <a:gs pos="1250">
                <a:schemeClr val="bg2"/>
              </a:gs>
              <a:gs pos="100000">
                <a:schemeClr val="bg2"/>
              </a:gs>
            </a:gsLst>
            <a:lin ang="5400000" scaled="0"/>
          </a:gradFill>
          <a:latin typeface="+mn-lt"/>
          <a:ea typeface="+mn-ea"/>
          <a:cs typeface="+mn-cs"/>
        </a:defRPr>
      </a:lvl3pPr>
      <a:lvl4pPr marL="1030086" marR="0" indent="-231730" algn="l" defTabSz="914185"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467" marR="0" indent="-225381" algn="l" defTabSz="914185" rtl="0" eaLnBrk="1" fontAlgn="auto" latinLnBrk="0" hangingPunct="1">
        <a:lnSpc>
          <a:spcPct val="90000"/>
        </a:lnSpc>
        <a:spcBef>
          <a:spcPct val="20000"/>
        </a:spcBef>
        <a:spcAft>
          <a:spcPts val="0"/>
        </a:spcAft>
        <a:buClrTx/>
        <a:buSzPct val="90000"/>
        <a:buFont typeface="Wingdings" pitchFamily="2" charset="2"/>
        <a:buChar char=""/>
        <a:tabLst>
          <a:tab pos="1255467" algn="l"/>
        </a:tabLst>
        <a:defRPr sz="2000" kern="1200" spc="0" baseline="0">
          <a:gradFill>
            <a:gsLst>
              <a:gs pos="1250">
                <a:schemeClr val="bg2"/>
              </a:gs>
              <a:gs pos="100000">
                <a:schemeClr val="bg2"/>
              </a:gs>
            </a:gsLst>
            <a:lin ang="5400000" scaled="0"/>
          </a:gradFill>
          <a:latin typeface="+mn-lt"/>
          <a:ea typeface="+mn-ea"/>
          <a:cs typeface="+mn-cs"/>
        </a:defRPr>
      </a:lvl5pPr>
      <a:lvl6pPr marL="2514005" indent="-228546" algn="l" defTabSz="91418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99" indent="-228546" algn="l" defTabSz="91418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91" indent="-228546" algn="l" defTabSz="91418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84" indent="-228546" algn="l" defTabSz="91418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85" rtl="0" eaLnBrk="1" latinLnBrk="0" hangingPunct="1">
        <a:defRPr sz="1800" kern="1200">
          <a:solidFill>
            <a:schemeClr val="tx1"/>
          </a:solidFill>
          <a:latin typeface="+mn-lt"/>
          <a:ea typeface="+mn-ea"/>
          <a:cs typeface="+mn-cs"/>
        </a:defRPr>
      </a:lvl1pPr>
      <a:lvl2pPr marL="457092" algn="l" defTabSz="914185" rtl="0" eaLnBrk="1" latinLnBrk="0" hangingPunct="1">
        <a:defRPr sz="1800" kern="1200">
          <a:solidFill>
            <a:schemeClr val="tx1"/>
          </a:solidFill>
          <a:latin typeface="+mn-lt"/>
          <a:ea typeface="+mn-ea"/>
          <a:cs typeface="+mn-cs"/>
        </a:defRPr>
      </a:lvl2pPr>
      <a:lvl3pPr marL="914185" algn="l" defTabSz="914185" rtl="0" eaLnBrk="1" latinLnBrk="0" hangingPunct="1">
        <a:defRPr sz="1800" kern="1200">
          <a:solidFill>
            <a:schemeClr val="tx1"/>
          </a:solidFill>
          <a:latin typeface="+mn-lt"/>
          <a:ea typeface="+mn-ea"/>
          <a:cs typeface="+mn-cs"/>
        </a:defRPr>
      </a:lvl3pPr>
      <a:lvl4pPr marL="1371276" algn="l" defTabSz="914185" rtl="0" eaLnBrk="1" latinLnBrk="0" hangingPunct="1">
        <a:defRPr sz="1800" kern="1200">
          <a:solidFill>
            <a:schemeClr val="tx1"/>
          </a:solidFill>
          <a:latin typeface="+mn-lt"/>
          <a:ea typeface="+mn-ea"/>
          <a:cs typeface="+mn-cs"/>
        </a:defRPr>
      </a:lvl4pPr>
      <a:lvl5pPr marL="1828368" algn="l" defTabSz="914185" rtl="0" eaLnBrk="1" latinLnBrk="0" hangingPunct="1">
        <a:defRPr sz="1800" kern="1200">
          <a:solidFill>
            <a:schemeClr val="tx1"/>
          </a:solidFill>
          <a:latin typeface="+mn-lt"/>
          <a:ea typeface="+mn-ea"/>
          <a:cs typeface="+mn-cs"/>
        </a:defRPr>
      </a:lvl5pPr>
      <a:lvl6pPr marL="2285461" algn="l" defTabSz="914185" rtl="0" eaLnBrk="1" latinLnBrk="0" hangingPunct="1">
        <a:defRPr sz="1800" kern="1200">
          <a:solidFill>
            <a:schemeClr val="tx1"/>
          </a:solidFill>
          <a:latin typeface="+mn-lt"/>
          <a:ea typeface="+mn-ea"/>
          <a:cs typeface="+mn-cs"/>
        </a:defRPr>
      </a:lvl6pPr>
      <a:lvl7pPr marL="2742553" algn="l" defTabSz="914185" rtl="0" eaLnBrk="1" latinLnBrk="0" hangingPunct="1">
        <a:defRPr sz="1800" kern="1200">
          <a:solidFill>
            <a:schemeClr val="tx1"/>
          </a:solidFill>
          <a:latin typeface="+mn-lt"/>
          <a:ea typeface="+mn-ea"/>
          <a:cs typeface="+mn-cs"/>
        </a:defRPr>
      </a:lvl7pPr>
      <a:lvl8pPr marL="3199644" algn="l" defTabSz="914185" rtl="0" eaLnBrk="1" latinLnBrk="0" hangingPunct="1">
        <a:defRPr sz="1800" kern="1200">
          <a:solidFill>
            <a:schemeClr val="tx1"/>
          </a:solidFill>
          <a:latin typeface="+mn-lt"/>
          <a:ea typeface="+mn-ea"/>
          <a:cs typeface="+mn-cs"/>
        </a:defRPr>
      </a:lvl8pPr>
      <a:lvl9pPr marL="3656738" algn="l" defTabSz="91418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xmlns:p14="http://schemas.microsoft.com/office/powerpoint/2010/main">
    <p:fade/>
  </p:transition>
  <p:timing>
    <p:tnLst>
      <p:par>
        <p:cTn xmlns:p14="http://schemas.microsoft.com/office/powerpoint/2010/main" id="1" dur="indefinite" restart="never" nodeType="tmRoot"/>
      </p:par>
    </p:tnLst>
  </p:timing>
  <p:hf hdr="0" ftr="0" dt="0"/>
  <p:txStyles>
    <p:titleStyle>
      <a:lvl1pPr algn="l" defTabSz="914185"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658" marR="0" indent="-339658" algn="l" defTabSz="914185"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2976" marR="0" indent="-233318" algn="l" defTabSz="914185"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357" marR="0" indent="-225381" algn="l" defTabSz="914185" rtl="0" eaLnBrk="1" fontAlgn="auto" latinLnBrk="0" hangingPunct="1">
        <a:lnSpc>
          <a:spcPct val="90000"/>
        </a:lnSpc>
        <a:spcBef>
          <a:spcPct val="20000"/>
        </a:spcBef>
        <a:spcAft>
          <a:spcPts val="0"/>
        </a:spcAft>
        <a:buClrTx/>
        <a:buSzPct val="90000"/>
        <a:buFont typeface="Wingdings" pitchFamily="2" charset="2"/>
        <a:buChar char=""/>
        <a:tabLst>
          <a:tab pos="798357" algn="l"/>
        </a:tabLst>
        <a:defRPr sz="2400" kern="1200" spc="0" baseline="0">
          <a:gradFill>
            <a:gsLst>
              <a:gs pos="1250">
                <a:schemeClr val="tx1"/>
              </a:gs>
              <a:gs pos="100000">
                <a:schemeClr val="tx1"/>
              </a:gs>
            </a:gsLst>
            <a:lin ang="5400000" scaled="0"/>
          </a:gradFill>
          <a:latin typeface="+mn-lt"/>
          <a:ea typeface="+mn-ea"/>
          <a:cs typeface="+mn-cs"/>
        </a:defRPr>
      </a:lvl3pPr>
      <a:lvl4pPr marL="1030086" marR="0" indent="-231730" algn="l" defTabSz="914185"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467" marR="0" indent="-225381" algn="l" defTabSz="914185" rtl="0" eaLnBrk="1" fontAlgn="auto" latinLnBrk="0" hangingPunct="1">
        <a:lnSpc>
          <a:spcPct val="90000"/>
        </a:lnSpc>
        <a:spcBef>
          <a:spcPct val="20000"/>
        </a:spcBef>
        <a:spcAft>
          <a:spcPts val="0"/>
        </a:spcAft>
        <a:buClrTx/>
        <a:buSzPct val="90000"/>
        <a:buFont typeface="Wingdings" pitchFamily="2" charset="2"/>
        <a:buChar char=""/>
        <a:tabLst>
          <a:tab pos="1255467" algn="l"/>
        </a:tabLst>
        <a:defRPr sz="2000" kern="1200" spc="0" baseline="0">
          <a:gradFill>
            <a:gsLst>
              <a:gs pos="1250">
                <a:schemeClr val="tx1"/>
              </a:gs>
              <a:gs pos="100000">
                <a:schemeClr val="tx1"/>
              </a:gs>
            </a:gsLst>
            <a:lin ang="5400000" scaled="0"/>
          </a:gradFill>
          <a:latin typeface="+mn-lt"/>
          <a:ea typeface="+mn-ea"/>
          <a:cs typeface="+mn-cs"/>
        </a:defRPr>
      </a:lvl5pPr>
      <a:lvl6pPr marL="2514005" indent="-228546" algn="l" defTabSz="91418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99" indent="-228546" algn="l" defTabSz="91418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91" indent="-228546" algn="l" defTabSz="91418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84" indent="-228546" algn="l" defTabSz="91418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85" rtl="0" eaLnBrk="1" latinLnBrk="0" hangingPunct="1">
        <a:defRPr sz="1800" kern="1200">
          <a:solidFill>
            <a:schemeClr val="tx1"/>
          </a:solidFill>
          <a:latin typeface="+mn-lt"/>
          <a:ea typeface="+mn-ea"/>
          <a:cs typeface="+mn-cs"/>
        </a:defRPr>
      </a:lvl1pPr>
      <a:lvl2pPr marL="457092" algn="l" defTabSz="914185" rtl="0" eaLnBrk="1" latinLnBrk="0" hangingPunct="1">
        <a:defRPr sz="1800" kern="1200">
          <a:solidFill>
            <a:schemeClr val="tx1"/>
          </a:solidFill>
          <a:latin typeface="+mn-lt"/>
          <a:ea typeface="+mn-ea"/>
          <a:cs typeface="+mn-cs"/>
        </a:defRPr>
      </a:lvl2pPr>
      <a:lvl3pPr marL="914185" algn="l" defTabSz="914185" rtl="0" eaLnBrk="1" latinLnBrk="0" hangingPunct="1">
        <a:defRPr sz="1800" kern="1200">
          <a:solidFill>
            <a:schemeClr val="tx1"/>
          </a:solidFill>
          <a:latin typeface="+mn-lt"/>
          <a:ea typeface="+mn-ea"/>
          <a:cs typeface="+mn-cs"/>
        </a:defRPr>
      </a:lvl3pPr>
      <a:lvl4pPr marL="1371276" algn="l" defTabSz="914185" rtl="0" eaLnBrk="1" latinLnBrk="0" hangingPunct="1">
        <a:defRPr sz="1800" kern="1200">
          <a:solidFill>
            <a:schemeClr val="tx1"/>
          </a:solidFill>
          <a:latin typeface="+mn-lt"/>
          <a:ea typeface="+mn-ea"/>
          <a:cs typeface="+mn-cs"/>
        </a:defRPr>
      </a:lvl4pPr>
      <a:lvl5pPr marL="1828368" algn="l" defTabSz="914185" rtl="0" eaLnBrk="1" latinLnBrk="0" hangingPunct="1">
        <a:defRPr sz="1800" kern="1200">
          <a:solidFill>
            <a:schemeClr val="tx1"/>
          </a:solidFill>
          <a:latin typeface="+mn-lt"/>
          <a:ea typeface="+mn-ea"/>
          <a:cs typeface="+mn-cs"/>
        </a:defRPr>
      </a:lvl5pPr>
      <a:lvl6pPr marL="2285461" algn="l" defTabSz="914185" rtl="0" eaLnBrk="1" latinLnBrk="0" hangingPunct="1">
        <a:defRPr sz="1800" kern="1200">
          <a:solidFill>
            <a:schemeClr val="tx1"/>
          </a:solidFill>
          <a:latin typeface="+mn-lt"/>
          <a:ea typeface="+mn-ea"/>
          <a:cs typeface="+mn-cs"/>
        </a:defRPr>
      </a:lvl6pPr>
      <a:lvl7pPr marL="2742553" algn="l" defTabSz="914185" rtl="0" eaLnBrk="1" latinLnBrk="0" hangingPunct="1">
        <a:defRPr sz="1800" kern="1200">
          <a:solidFill>
            <a:schemeClr val="tx1"/>
          </a:solidFill>
          <a:latin typeface="+mn-lt"/>
          <a:ea typeface="+mn-ea"/>
          <a:cs typeface="+mn-cs"/>
        </a:defRPr>
      </a:lvl7pPr>
      <a:lvl8pPr marL="3199644" algn="l" defTabSz="914185" rtl="0" eaLnBrk="1" latinLnBrk="0" hangingPunct="1">
        <a:defRPr sz="1800" kern="1200">
          <a:solidFill>
            <a:schemeClr val="tx1"/>
          </a:solidFill>
          <a:latin typeface="+mn-lt"/>
          <a:ea typeface="+mn-ea"/>
          <a:cs typeface="+mn-cs"/>
        </a:defRPr>
      </a:lvl8pPr>
      <a:lvl9pPr marL="3656738" algn="l" defTabSz="91418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17.xml"/><Relationship Id="rId2"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1" Type="http://schemas.openxmlformats.org/officeDocument/2006/relationships/slideLayout" Target="../slideLayouts/slideLayout26.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 Id="rId3" Type="http://schemas.openxmlformats.org/officeDocument/2006/relationships/image" Target="../media/image1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1" Type="http://schemas.openxmlformats.org/officeDocument/2006/relationships/image" Target="../media/image21.png"/><Relationship Id="rId12" Type="http://schemas.openxmlformats.org/officeDocument/2006/relationships/image" Target="../media/image22.png"/><Relationship Id="rId13" Type="http://schemas.openxmlformats.org/officeDocument/2006/relationships/image" Target="../media/image23.png"/><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7.png"/><Relationship Id="rId8" Type="http://schemas.openxmlformats.org/officeDocument/2006/relationships/image" Target="../media/image18.png"/><Relationship Id="rId9" Type="http://schemas.openxmlformats.org/officeDocument/2006/relationships/image" Target="../media/image19.png"/><Relationship Id="rId10"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 Id="rId3"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 Id="rId3"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 Id="rId3"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3.xml"/><Relationship Id="rId3" Type="http://schemas.openxmlformats.org/officeDocument/2006/relationships/image" Target="../media/image3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a:t>Office </a:t>
            </a:r>
            <a:r>
              <a:rPr lang="en-US" sz="6600" dirty="0"/>
              <a:t>Camp</a:t>
            </a:r>
            <a:endParaRPr lang="en-US" sz="6600" dirty="0"/>
          </a:p>
        </p:txBody>
      </p:sp>
      <p:sp>
        <p:nvSpPr>
          <p:cNvPr id="3" name="Text Placeholder 2"/>
          <p:cNvSpPr>
            <a:spLocks noGrp="1"/>
          </p:cNvSpPr>
          <p:nvPr>
            <p:ph type="body" sz="quarter" idx="12"/>
          </p:nvPr>
        </p:nvSpPr>
        <p:spPr/>
        <p:txBody>
          <a:bodyPr/>
          <a:lstStyle/>
          <a:p>
            <a:r>
              <a:rPr lang="en-US" dirty="0" smtClean="0"/>
              <a:t>September 2014</a:t>
            </a:r>
            <a:endParaRPr lang="en-US" dirty="0"/>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High-Level Office 365 </a:t>
            </a:r>
            <a:r>
              <a:rPr lang="en-US" dirty="0" smtClean="0"/>
              <a:t>Development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05327101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2452" y="1381"/>
            <a:ext cx="12183923" cy="6855241"/>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5" rIns="0" bIns="45695" numCol="1" rtlCol="0" anchor="ctr" anchorCtr="0" compatLnSpc="1">
            <a:prstTxWarp prst="textNoShape">
              <a:avLst/>
            </a:prstTxWarp>
          </a:bodyPr>
          <a:lstStyle/>
          <a:p>
            <a:pPr algn="ctr" defTabSz="913647"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smtClean="0"/>
              <a:t>Our Vision: Modernizing the Platform</a:t>
            </a:r>
            <a:endParaRPr lang="en-US" dirty="0"/>
          </a:p>
        </p:txBody>
      </p:sp>
      <p:sp>
        <p:nvSpPr>
          <p:cNvPr id="6" name="TextBox 5"/>
          <p:cNvSpPr txBox="1"/>
          <p:nvPr/>
        </p:nvSpPr>
        <p:spPr>
          <a:xfrm>
            <a:off x="1236581" y="1441924"/>
            <a:ext cx="1720097" cy="307777"/>
          </a:xfrm>
          <a:prstGeom prst="rect">
            <a:avLst/>
          </a:prstGeom>
          <a:noFill/>
        </p:spPr>
        <p:txBody>
          <a:bodyPr wrap="none" lIns="0" tIns="0" rIns="0" bIns="0" rtlCol="0">
            <a:spAutoFit/>
          </a:bodyPr>
          <a:lstStyle/>
          <a:p>
            <a:pPr algn="ctr" defTabSz="913468" fontAlgn="base">
              <a:spcBef>
                <a:spcPct val="0"/>
              </a:spcBef>
              <a:spcAft>
                <a:spcPct val="0"/>
              </a:spcAft>
            </a:pPr>
            <a:r>
              <a:rPr lang="en-US" sz="2000" dirty="0">
                <a:solidFill>
                  <a:srgbClr val="C00000"/>
                </a:solidFill>
                <a:latin typeface="+mj-lt"/>
                <a:ea typeface="Segoe UI" pitchFamily="34" charset="0"/>
                <a:cs typeface="Segoe UI" pitchFamily="34" charset="0"/>
              </a:rPr>
              <a:t>Today’s Market</a:t>
            </a:r>
          </a:p>
        </p:txBody>
      </p:sp>
      <p:sp>
        <p:nvSpPr>
          <p:cNvPr id="7" name="TextBox 6"/>
          <p:cNvSpPr txBox="1"/>
          <p:nvPr/>
        </p:nvSpPr>
        <p:spPr>
          <a:xfrm>
            <a:off x="5251737" y="1441924"/>
            <a:ext cx="1720348" cy="307777"/>
          </a:xfrm>
          <a:prstGeom prst="rect">
            <a:avLst/>
          </a:prstGeom>
          <a:noFill/>
        </p:spPr>
        <p:txBody>
          <a:bodyPr wrap="none" lIns="0" tIns="0" rIns="0" bIns="0" rtlCol="0">
            <a:spAutoFit/>
          </a:bodyPr>
          <a:lstStyle/>
          <a:p>
            <a:pPr algn="ctr" defTabSz="913468" fontAlgn="base">
              <a:spcBef>
                <a:spcPct val="0"/>
              </a:spcBef>
              <a:spcAft>
                <a:spcPct val="0"/>
              </a:spcAft>
            </a:pPr>
            <a:r>
              <a:rPr lang="en-US" sz="2000" dirty="0">
                <a:solidFill>
                  <a:srgbClr val="C00000"/>
                </a:solidFill>
                <a:latin typeface="+mj-lt"/>
                <a:ea typeface="Segoe UI" pitchFamily="34" charset="0"/>
                <a:cs typeface="Segoe UI" pitchFamily="34" charset="0"/>
              </a:rPr>
              <a:t>Today’s Trends</a:t>
            </a:r>
          </a:p>
        </p:txBody>
      </p:sp>
      <p:sp>
        <p:nvSpPr>
          <p:cNvPr id="8" name="TextBox 7"/>
          <p:cNvSpPr txBox="1"/>
          <p:nvPr/>
        </p:nvSpPr>
        <p:spPr>
          <a:xfrm>
            <a:off x="9085563" y="1441924"/>
            <a:ext cx="1610642" cy="307777"/>
          </a:xfrm>
          <a:prstGeom prst="rect">
            <a:avLst/>
          </a:prstGeom>
          <a:noFill/>
        </p:spPr>
        <p:txBody>
          <a:bodyPr wrap="none" lIns="0" tIns="0" rIns="0" bIns="0" rtlCol="0">
            <a:spAutoFit/>
          </a:bodyPr>
          <a:lstStyle/>
          <a:p>
            <a:pPr algn="ctr" defTabSz="913468" fontAlgn="base">
              <a:spcBef>
                <a:spcPct val="0"/>
              </a:spcBef>
              <a:spcAft>
                <a:spcPct val="0"/>
              </a:spcAft>
            </a:pPr>
            <a:r>
              <a:rPr lang="en-US" sz="2000" dirty="0">
                <a:solidFill>
                  <a:srgbClr val="C00000"/>
                </a:solidFill>
                <a:latin typeface="+mj-lt"/>
                <a:ea typeface="Segoe UI" pitchFamily="34" charset="0"/>
                <a:cs typeface="Segoe UI" pitchFamily="34" charset="0"/>
              </a:rPr>
              <a:t>Our Principles</a:t>
            </a:r>
          </a:p>
        </p:txBody>
      </p:sp>
      <p:pic>
        <p:nvPicPr>
          <p:cNvPr id="9" name="Picture 8"/>
          <p:cNvPicPr>
            <a:picLocks noChangeAspect="1"/>
          </p:cNvPicPr>
          <p:nvPr/>
        </p:nvPicPr>
        <p:blipFill>
          <a:blip r:embed="rId3"/>
          <a:stretch>
            <a:fillRect/>
          </a:stretch>
        </p:blipFill>
        <p:spPr>
          <a:xfrm>
            <a:off x="682959" y="2086423"/>
            <a:ext cx="2788580" cy="3713256"/>
          </a:xfrm>
          <a:prstGeom prst="rect">
            <a:avLst/>
          </a:prstGeom>
        </p:spPr>
      </p:pic>
      <p:pic>
        <p:nvPicPr>
          <p:cNvPr id="10" name="Picture 9"/>
          <p:cNvPicPr>
            <a:picLocks noChangeAspect="1"/>
          </p:cNvPicPr>
          <p:nvPr/>
        </p:nvPicPr>
        <p:blipFill>
          <a:blip r:embed="rId4"/>
          <a:stretch>
            <a:fillRect/>
          </a:stretch>
        </p:blipFill>
        <p:spPr>
          <a:xfrm>
            <a:off x="4466948" y="2015013"/>
            <a:ext cx="3254929" cy="3913200"/>
          </a:xfrm>
          <a:prstGeom prst="rect">
            <a:avLst/>
          </a:prstGeom>
        </p:spPr>
      </p:pic>
      <p:pic>
        <p:nvPicPr>
          <p:cNvPr id="11" name="Picture 10"/>
          <p:cNvPicPr>
            <a:picLocks noChangeAspect="1"/>
          </p:cNvPicPr>
          <p:nvPr/>
        </p:nvPicPr>
        <p:blipFill>
          <a:blip r:embed="rId5"/>
          <a:stretch>
            <a:fillRect/>
          </a:stretch>
        </p:blipFill>
        <p:spPr>
          <a:xfrm>
            <a:off x="8434689" y="2086423"/>
            <a:ext cx="2883753" cy="3770383"/>
          </a:xfrm>
          <a:prstGeom prst="rect">
            <a:avLst/>
          </a:prstGeom>
        </p:spPr>
      </p:pic>
    </p:spTree>
    <p:extLst>
      <p:ext uri="{BB962C8B-B14F-4D97-AF65-F5344CB8AC3E}">
        <p14:creationId xmlns:p14="http://schemas.microsoft.com/office/powerpoint/2010/main" val="772822214"/>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451" y="4773"/>
            <a:ext cx="12183923" cy="6851849"/>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5" rIns="0" bIns="45695" numCol="1" rtlCol="0" anchor="ctr" anchorCtr="0" compatLnSpc="1">
            <a:prstTxWarp prst="textNoShape">
              <a:avLst/>
            </a:prstTxWarp>
          </a:bodyPr>
          <a:lstStyle/>
          <a:p>
            <a:pPr algn="ctr" defTabSz="913647"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sz="4800" dirty="0" smtClean="0"/>
              <a:t>The Result: A new App Model and API</a:t>
            </a:r>
            <a:endParaRPr lang="en-US" sz="4800" dirty="0"/>
          </a:p>
        </p:txBody>
      </p:sp>
      <p:pic>
        <p:nvPicPr>
          <p:cNvPr id="4" name="Picture 3"/>
          <p:cNvPicPr>
            <a:picLocks noChangeAspect="1"/>
          </p:cNvPicPr>
          <p:nvPr/>
        </p:nvPicPr>
        <p:blipFill rotWithShape="1">
          <a:blip r:embed="rId3"/>
          <a:srcRect l="22486"/>
          <a:stretch/>
        </p:blipFill>
        <p:spPr>
          <a:xfrm>
            <a:off x="349104" y="2072122"/>
            <a:ext cx="6049376" cy="1390090"/>
          </a:xfrm>
          <a:prstGeom prst="rect">
            <a:avLst/>
          </a:prstGeom>
        </p:spPr>
      </p:pic>
      <p:pic>
        <p:nvPicPr>
          <p:cNvPr id="5" name="Picture 4"/>
          <p:cNvPicPr>
            <a:picLocks noChangeAspect="1"/>
          </p:cNvPicPr>
          <p:nvPr/>
        </p:nvPicPr>
        <p:blipFill>
          <a:blip r:embed="rId4"/>
          <a:stretch>
            <a:fillRect/>
          </a:stretch>
        </p:blipFill>
        <p:spPr>
          <a:xfrm>
            <a:off x="1508033" y="3648579"/>
            <a:ext cx="4777705" cy="2884914"/>
          </a:xfrm>
          <a:prstGeom prst="rect">
            <a:avLst/>
          </a:prstGeom>
        </p:spPr>
      </p:pic>
      <p:pic>
        <p:nvPicPr>
          <p:cNvPr id="6" name="Picture 5"/>
          <p:cNvPicPr>
            <a:picLocks noChangeAspect="1"/>
          </p:cNvPicPr>
          <p:nvPr/>
        </p:nvPicPr>
        <p:blipFill>
          <a:blip r:embed="rId5"/>
          <a:stretch>
            <a:fillRect/>
          </a:stretch>
        </p:blipFill>
        <p:spPr>
          <a:xfrm>
            <a:off x="7021174" y="2827396"/>
            <a:ext cx="3930662" cy="2599279"/>
          </a:xfrm>
          <a:prstGeom prst="rect">
            <a:avLst/>
          </a:prstGeom>
        </p:spPr>
      </p:pic>
      <p:pic>
        <p:nvPicPr>
          <p:cNvPr id="7" name="Picture 6"/>
          <p:cNvPicPr>
            <a:picLocks noChangeAspect="1"/>
          </p:cNvPicPr>
          <p:nvPr/>
        </p:nvPicPr>
        <p:blipFill>
          <a:blip r:embed="rId6"/>
          <a:stretch>
            <a:fillRect/>
          </a:stretch>
        </p:blipFill>
        <p:spPr>
          <a:xfrm>
            <a:off x="1255022" y="1175435"/>
            <a:ext cx="1446636" cy="980681"/>
          </a:xfrm>
          <a:prstGeom prst="rect">
            <a:avLst/>
          </a:prstGeom>
        </p:spPr>
      </p:pic>
      <p:pic>
        <p:nvPicPr>
          <p:cNvPr id="8" name="Picture 7"/>
          <p:cNvPicPr>
            <a:picLocks noChangeAspect="1"/>
          </p:cNvPicPr>
          <p:nvPr/>
        </p:nvPicPr>
        <p:blipFill>
          <a:blip r:embed="rId7"/>
          <a:stretch>
            <a:fillRect/>
          </a:stretch>
        </p:blipFill>
        <p:spPr>
          <a:xfrm>
            <a:off x="2701659" y="1337294"/>
            <a:ext cx="8965333" cy="656961"/>
          </a:xfrm>
          <a:prstGeom prst="rect">
            <a:avLst/>
          </a:prstGeom>
        </p:spPr>
      </p:pic>
    </p:spTree>
    <p:extLst>
      <p:ext uri="{BB962C8B-B14F-4D97-AF65-F5344CB8AC3E}">
        <p14:creationId xmlns:p14="http://schemas.microsoft.com/office/powerpoint/2010/main" val="3475475124"/>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rotWithShape="1">
          <a:blip r:embed="rId3">
            <a:extLst>
              <a:ext uri="{28A0092B-C50C-407E-A947-70E740481C1C}">
                <a14:useLocalDpi xmlns:a14="http://schemas.microsoft.com/office/drawing/2010/main" val="0"/>
              </a:ext>
            </a:extLst>
          </a:blip>
          <a:srcRect l="5576" r="5913"/>
          <a:stretch/>
        </p:blipFill>
        <p:spPr>
          <a:xfrm>
            <a:off x="0" y="0"/>
            <a:ext cx="9140825" cy="6858000"/>
          </a:xfrm>
        </p:spPr>
      </p:pic>
      <p:sp>
        <p:nvSpPr>
          <p:cNvPr id="7" name="Text Placeholder 6"/>
          <p:cNvSpPr>
            <a:spLocks noGrp="1"/>
          </p:cNvSpPr>
          <p:nvPr>
            <p:ph type="body" sz="quarter" idx="4294967295"/>
          </p:nvPr>
        </p:nvSpPr>
        <p:spPr>
          <a:xfrm>
            <a:off x="8424863" y="1858963"/>
            <a:ext cx="3763962" cy="1155700"/>
          </a:xfrm>
        </p:spPr>
        <p:txBody>
          <a:bodyPr/>
          <a:lstStyle/>
          <a:p>
            <a:pPr marL="0" indent="0">
              <a:spcBef>
                <a:spcPts val="1762"/>
              </a:spcBef>
              <a:buNone/>
            </a:pPr>
            <a:r>
              <a:rPr lang="en-US" sz="2800" dirty="0"/>
              <a:t>Same code works in cloud and in on-premises </a:t>
            </a:r>
          </a:p>
          <a:p>
            <a:pPr marL="0" indent="0">
              <a:spcBef>
                <a:spcPts val="1762"/>
              </a:spcBef>
              <a:buNone/>
            </a:pPr>
            <a:r>
              <a:rPr lang="en-US" sz="2800" dirty="0"/>
              <a:t>Build market place apps and reach all </a:t>
            </a:r>
            <a:r>
              <a:rPr lang="en-US" sz="2800" dirty="0"/>
              <a:t>Office 365 customers </a:t>
            </a:r>
            <a:r>
              <a:rPr lang="en-US" sz="2800" dirty="0"/>
              <a:t>easily</a:t>
            </a:r>
          </a:p>
          <a:p>
            <a:pPr marL="0" indent="0">
              <a:spcBef>
                <a:spcPts val="1762"/>
              </a:spcBef>
              <a:buNone/>
            </a:pPr>
            <a:r>
              <a:rPr lang="en-US" sz="2800" dirty="0"/>
              <a:t>More flexible model with additional possibilities</a:t>
            </a:r>
          </a:p>
          <a:p>
            <a:pPr marL="0" indent="0">
              <a:spcBef>
                <a:spcPts val="1762"/>
              </a:spcBef>
              <a:buNone/>
            </a:pPr>
            <a:r>
              <a:rPr lang="en-US" sz="2800" dirty="0"/>
              <a:t>Standard .NET development tooling</a:t>
            </a:r>
          </a:p>
        </p:txBody>
      </p:sp>
      <p:sp>
        <p:nvSpPr>
          <p:cNvPr id="5" name="Title 3"/>
          <p:cNvSpPr txBox="1">
            <a:spLocks/>
          </p:cNvSpPr>
          <p:nvPr/>
        </p:nvSpPr>
        <p:spPr>
          <a:xfrm>
            <a:off x="4844646" y="206198"/>
            <a:ext cx="6953173" cy="624030"/>
          </a:xfrm>
          <a:prstGeom prst="rect">
            <a:avLst/>
          </a:prstGeom>
        </p:spPr>
        <p:txBody>
          <a:bodyPr lIns="89612" tIns="44807" rIns="89612" bIns="44807"/>
          <a:lst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a:lstStyle>
          <a:p>
            <a:pPr algn="r"/>
            <a:endParaRPr lang="en-US" sz="6000" kern="0" dirty="0">
              <a:solidFill>
                <a:schemeClr val="accent4"/>
              </a:solidFill>
            </a:endParaRPr>
          </a:p>
        </p:txBody>
      </p:sp>
      <p:sp>
        <p:nvSpPr>
          <p:cNvPr id="3" name="Title 2"/>
          <p:cNvSpPr>
            <a:spLocks noGrp="1"/>
          </p:cNvSpPr>
          <p:nvPr>
            <p:ph type="title"/>
          </p:nvPr>
        </p:nvSpPr>
        <p:spPr>
          <a:xfrm>
            <a:off x="4931619" y="228600"/>
            <a:ext cx="6736508" cy="747897"/>
          </a:xfrm>
        </p:spPr>
        <p:txBody>
          <a:bodyPr/>
          <a:lstStyle/>
          <a:p>
            <a:r>
              <a:rPr lang="en-US" sz="6000" dirty="0"/>
              <a:t>What is in it for developers?</a:t>
            </a:r>
          </a:p>
        </p:txBody>
      </p:sp>
    </p:spTree>
    <p:extLst>
      <p:ext uri="{BB962C8B-B14F-4D97-AF65-F5344CB8AC3E}">
        <p14:creationId xmlns:p14="http://schemas.microsoft.com/office/powerpoint/2010/main" val="38589210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Developer template and usage</a:t>
            </a:r>
            <a:endParaRPr lang="en-US" dirty="0"/>
          </a:p>
        </p:txBody>
      </p:sp>
      <p:sp>
        <p:nvSpPr>
          <p:cNvPr id="5" name="Content Placeholder 4"/>
          <p:cNvSpPr>
            <a:spLocks noGrp="1"/>
          </p:cNvSpPr>
          <p:nvPr>
            <p:ph type="body" sz="quarter" idx="10"/>
          </p:nvPr>
        </p:nvSpPr>
        <p:spPr/>
        <p:txBody>
          <a:bodyPr/>
          <a:lstStyle/>
          <a:p>
            <a:r>
              <a:rPr lang="en-US" sz="3600" dirty="0"/>
              <a:t>Enables remote development against the </a:t>
            </a:r>
            <a:r>
              <a:rPr lang="en-US" sz="3600" dirty="0"/>
              <a:t/>
            </a:r>
            <a:br>
              <a:rPr lang="en-US" sz="3600" dirty="0"/>
            </a:br>
            <a:r>
              <a:rPr lang="en-US" sz="3600" dirty="0"/>
              <a:t>SharePoint </a:t>
            </a:r>
            <a:r>
              <a:rPr lang="en-US" sz="3600" dirty="0"/>
              <a:t>farm</a:t>
            </a:r>
          </a:p>
          <a:p>
            <a:pPr lvl="1"/>
            <a:r>
              <a:rPr lang="en-US" sz="2000" dirty="0"/>
              <a:t>Also with on-premises deployments</a:t>
            </a:r>
          </a:p>
        </p:txBody>
      </p:sp>
      <p:pic>
        <p:nvPicPr>
          <p:cNvPr id="3" name="Picture 2"/>
          <p:cNvPicPr>
            <a:picLocks noChangeAspect="1"/>
          </p:cNvPicPr>
          <p:nvPr/>
        </p:nvPicPr>
        <p:blipFill>
          <a:blip r:embed="rId3"/>
          <a:stretch>
            <a:fillRect/>
          </a:stretch>
        </p:blipFill>
        <p:spPr>
          <a:xfrm>
            <a:off x="3442103" y="3098760"/>
            <a:ext cx="5304621" cy="3297096"/>
          </a:xfrm>
          <a:prstGeom prst="rect">
            <a:avLst/>
          </a:prstGeom>
          <a:ln>
            <a:solidFill>
              <a:schemeClr val="bg1">
                <a:lumMod val="85000"/>
              </a:schemeClr>
            </a:solidFill>
          </a:ln>
        </p:spPr>
      </p:pic>
    </p:spTree>
    <p:extLst>
      <p:ext uri="{BB962C8B-B14F-4D97-AF65-F5344CB8AC3E}">
        <p14:creationId xmlns:p14="http://schemas.microsoft.com/office/powerpoint/2010/main" val="165840512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 name="Picture 92"/>
          <p:cNvPicPr>
            <a:picLocks noChangeAspect="1"/>
          </p:cNvPicPr>
          <p:nvPr/>
        </p:nvPicPr>
        <p:blipFill>
          <a:blip r:embed="rId3"/>
          <a:stretch>
            <a:fillRect/>
          </a:stretch>
        </p:blipFill>
        <p:spPr>
          <a:xfrm>
            <a:off x="5587956" y="1420250"/>
            <a:ext cx="1671153" cy="1038708"/>
          </a:xfrm>
          <a:prstGeom prst="rect">
            <a:avLst/>
          </a:prstGeom>
          <a:ln>
            <a:solidFill>
              <a:schemeClr val="bg1">
                <a:lumMod val="85000"/>
              </a:schemeClr>
            </a:solidFill>
          </a:ln>
        </p:spPr>
      </p:pic>
      <p:pic>
        <p:nvPicPr>
          <p:cNvPr id="169" name="Picture 3" descr="C:\Users\vesaj\Pictures\DVD_ART36\Artwork_Imagery\Icons - Illustrations\Internet Clouds web\Istock 5118882 - clouds and sky.png"/>
          <p:cNvPicPr>
            <a:picLocks noChangeAspect="1" noChangeArrowheads="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742463" y="2376874"/>
            <a:ext cx="4812806" cy="2781634"/>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pic>
        <p:nvPicPr>
          <p:cNvPr id="91" name="Picture 90"/>
          <p:cNvPicPr>
            <a:picLocks noChangeAspect="1"/>
          </p:cNvPicPr>
          <p:nvPr/>
        </p:nvPicPr>
        <p:blipFill>
          <a:blip r:embed="rId3"/>
          <a:stretch>
            <a:fillRect/>
          </a:stretch>
        </p:blipFill>
        <p:spPr>
          <a:xfrm>
            <a:off x="8741232" y="3756064"/>
            <a:ext cx="1671153" cy="1038708"/>
          </a:xfrm>
          <a:prstGeom prst="rect">
            <a:avLst/>
          </a:prstGeom>
          <a:ln>
            <a:solidFill>
              <a:schemeClr val="bg1">
                <a:lumMod val="85000"/>
              </a:schemeClr>
            </a:solidFill>
          </a:ln>
        </p:spPr>
      </p:pic>
      <p:pic>
        <p:nvPicPr>
          <p:cNvPr id="90" name="Picture 89"/>
          <p:cNvPicPr>
            <a:picLocks noChangeAspect="1"/>
          </p:cNvPicPr>
          <p:nvPr/>
        </p:nvPicPr>
        <p:blipFill>
          <a:blip r:embed="rId3"/>
          <a:stretch>
            <a:fillRect/>
          </a:stretch>
        </p:blipFill>
        <p:spPr>
          <a:xfrm>
            <a:off x="5923385" y="5064816"/>
            <a:ext cx="1671153" cy="1038708"/>
          </a:xfrm>
          <a:prstGeom prst="rect">
            <a:avLst/>
          </a:prstGeom>
          <a:ln>
            <a:solidFill>
              <a:schemeClr val="bg1">
                <a:lumMod val="85000"/>
              </a:schemeClr>
            </a:solidFill>
          </a:ln>
        </p:spPr>
      </p:pic>
      <p:pic>
        <p:nvPicPr>
          <p:cNvPr id="171" name="Picture 2" descr="C:\Users\vesaj\Pictures\DVD_ART36\Artwork_Imagery\Icons - Illustrations\Internet Clouds web\cloud illustration ic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5630" y="2830424"/>
            <a:ext cx="2306458" cy="1564310"/>
          </a:xfrm>
          <a:prstGeom prst="rect">
            <a:avLst/>
          </a:prstGeom>
          <a:noFill/>
          <a:extLst>
            <a:ext uri="{909E8E84-426E-40dd-AFC4-6F175D3DCCD1}">
              <a14:hiddenFill xmlns:a14="http://schemas.microsoft.com/office/drawing/2010/main">
                <a:solidFill>
                  <a:srgbClr val="FFFFFF"/>
                </a:solidFill>
              </a14:hiddenFill>
            </a:ext>
          </a:extLst>
        </p:spPr>
      </p:pic>
      <p:sp>
        <p:nvSpPr>
          <p:cNvPr id="92" name="Title 91"/>
          <p:cNvSpPr>
            <a:spLocks noGrp="1"/>
          </p:cNvSpPr>
          <p:nvPr>
            <p:ph type="title"/>
          </p:nvPr>
        </p:nvSpPr>
        <p:spPr/>
        <p:txBody>
          <a:bodyPr/>
          <a:lstStyle/>
          <a:p>
            <a:r>
              <a:rPr lang="en-US" dirty="0" smtClean="0"/>
              <a:t>Developer sites and remote development</a:t>
            </a:r>
            <a:endParaRPr lang="en-US" dirty="0"/>
          </a:p>
        </p:txBody>
      </p:sp>
      <p:grpSp>
        <p:nvGrpSpPr>
          <p:cNvPr id="21" name="Group 20"/>
          <p:cNvGrpSpPr/>
          <p:nvPr/>
        </p:nvGrpSpPr>
        <p:grpSpPr>
          <a:xfrm>
            <a:off x="7856969" y="3001114"/>
            <a:ext cx="1644729" cy="1300983"/>
            <a:chOff x="5578884" y="1332415"/>
            <a:chExt cx="2193283" cy="1734192"/>
          </a:xfrm>
        </p:grpSpPr>
        <p:grpSp>
          <p:nvGrpSpPr>
            <p:cNvPr id="96" name="Group 95"/>
            <p:cNvGrpSpPr/>
            <p:nvPr/>
          </p:nvGrpSpPr>
          <p:grpSpPr>
            <a:xfrm>
              <a:off x="5578884" y="1338607"/>
              <a:ext cx="2193283" cy="1728000"/>
              <a:chOff x="7001558" y="1537755"/>
              <a:chExt cx="2193283" cy="1728000"/>
            </a:xfrm>
          </p:grpSpPr>
          <p:grpSp>
            <p:nvGrpSpPr>
              <p:cNvPr id="97" name="Group 96"/>
              <p:cNvGrpSpPr>
                <a:grpSpLocks noChangeAspect="1"/>
              </p:cNvGrpSpPr>
              <p:nvPr/>
            </p:nvGrpSpPr>
            <p:grpSpPr>
              <a:xfrm>
                <a:off x="7418527" y="1537755"/>
                <a:ext cx="1776314" cy="1728000"/>
                <a:chOff x="6325965" y="35683"/>
                <a:chExt cx="2068041" cy="2011789"/>
              </a:xfrm>
            </p:grpSpPr>
            <p:grpSp>
              <p:nvGrpSpPr>
                <p:cNvPr id="99" name="Group 98"/>
                <p:cNvGrpSpPr/>
                <p:nvPr/>
              </p:nvGrpSpPr>
              <p:grpSpPr>
                <a:xfrm>
                  <a:off x="6381692" y="35683"/>
                  <a:ext cx="2012314" cy="2011789"/>
                  <a:chOff x="6849580" y="4206958"/>
                  <a:chExt cx="2012314" cy="2011789"/>
                </a:xfrm>
              </p:grpSpPr>
              <p:grpSp>
                <p:nvGrpSpPr>
                  <p:cNvPr id="107" name="Group 106"/>
                  <p:cNvGrpSpPr/>
                  <p:nvPr/>
                </p:nvGrpSpPr>
                <p:grpSpPr>
                  <a:xfrm>
                    <a:off x="7487957" y="4470625"/>
                    <a:ext cx="666750" cy="1487475"/>
                    <a:chOff x="2081162" y="4640597"/>
                    <a:chExt cx="666750" cy="1487475"/>
                  </a:xfrm>
                  <a:solidFill>
                    <a:schemeClr val="bg1"/>
                  </a:solidFill>
                </p:grpSpPr>
                <p:sp>
                  <p:nvSpPr>
                    <p:cNvPr id="109" name="Snip Diagonal Corner Rectangle 108"/>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82" tIns="34982" rIns="34982" bIns="34982" numCol="1" spcCol="0" rtlCol="0" fromWordArt="0" anchor="ctr" anchorCtr="0" forceAA="0" compatLnSpc="1">
                      <a:prstTxWarp prst="textNoShape">
                        <a:avLst/>
                      </a:prstTxWarp>
                      <a:noAutofit/>
                    </a:bodyPr>
                    <a:lstStyle/>
                    <a:p>
                      <a:pPr algn="ctr" defTabSz="685422"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110" name="Isosceles Triangle 109"/>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82" tIns="34982" rIns="34982" bIns="34982" numCol="1" spcCol="0" rtlCol="0" fromWordArt="0" anchor="ctr" anchorCtr="0" forceAA="0" compatLnSpc="1">
                      <a:prstTxWarp prst="textNoShape">
                        <a:avLst/>
                      </a:prstTxWarp>
                      <a:noAutofit/>
                    </a:bodyPr>
                    <a:lstStyle/>
                    <a:p>
                      <a:pPr algn="ctr" defTabSz="685422"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111" name="Isosceles Triangle 110"/>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82" tIns="34982" rIns="34982" bIns="34982" numCol="1" spcCol="0" rtlCol="0" fromWordArt="0" anchor="ctr" anchorCtr="0" forceAA="0" compatLnSpc="1">
                      <a:prstTxWarp prst="textNoShape">
                        <a:avLst/>
                      </a:prstTxWarp>
                      <a:noAutofit/>
                    </a:bodyPr>
                    <a:lstStyle/>
                    <a:p>
                      <a:pPr algn="ctr" defTabSz="685422"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108" name="Picture 2" descr="\\MAGNUM\Projects\Microsoft\Cloud Power FY12\Design\Icons\PNGs\Server_2.png"/>
                  <p:cNvPicPr>
                    <a:picLocks noChangeAspect="1" noChangeArrowheads="1"/>
                  </p:cNvPicPr>
                  <p:nvPr/>
                </p:nvPicPr>
                <p:blipFill>
                  <a:blip r:embed="rId6" cstate="print">
                    <a:duotone>
                      <a:schemeClr val="accent5">
                        <a:shade val="45000"/>
                        <a:satMod val="135000"/>
                      </a:schemeClr>
                      <a:prstClr val="white"/>
                    </a:duotone>
                  </a:blip>
                  <a:srcRect/>
                  <a:stretch>
                    <a:fillRect/>
                  </a:stretch>
                </p:blipFill>
                <p:spPr bwMode="auto">
                  <a:xfrm>
                    <a:off x="6849580" y="4206958"/>
                    <a:ext cx="2012314" cy="2011789"/>
                  </a:xfrm>
                  <a:prstGeom prst="rect">
                    <a:avLst/>
                  </a:prstGeom>
                  <a:noFill/>
                </p:spPr>
              </p:pic>
            </p:grpSp>
            <p:grpSp>
              <p:nvGrpSpPr>
                <p:cNvPr id="100" name="Group 99"/>
                <p:cNvGrpSpPr/>
                <p:nvPr/>
              </p:nvGrpSpPr>
              <p:grpSpPr>
                <a:xfrm>
                  <a:off x="6325965" y="652935"/>
                  <a:ext cx="1090092" cy="875577"/>
                  <a:chOff x="11139221" y="3379827"/>
                  <a:chExt cx="1090092" cy="875577"/>
                </a:xfrm>
              </p:grpSpPr>
              <p:grpSp>
                <p:nvGrpSpPr>
                  <p:cNvPr id="101" name="Group 100"/>
                  <p:cNvGrpSpPr/>
                  <p:nvPr/>
                </p:nvGrpSpPr>
                <p:grpSpPr>
                  <a:xfrm>
                    <a:off x="11139221" y="3379827"/>
                    <a:ext cx="1090092" cy="875577"/>
                    <a:chOff x="3599175" y="4220568"/>
                    <a:chExt cx="1090092" cy="875577"/>
                  </a:xfrm>
                </p:grpSpPr>
                <p:sp>
                  <p:nvSpPr>
                    <p:cNvPr id="103" name="Rounded Rectangle 102"/>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82" tIns="34982" rIns="34982" bIns="34982" numCol="1" spcCol="0" rtlCol="0" fromWordArt="0" anchor="ctr" anchorCtr="0" forceAA="0" compatLnSpc="1">
                      <a:prstTxWarp prst="textNoShape">
                        <a:avLst/>
                      </a:prstTxWarp>
                      <a:noAutofit/>
                    </a:bodyPr>
                    <a:lstStyle/>
                    <a:p>
                      <a:pPr algn="ctr" defTabSz="685422"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04" name="Group 103"/>
                    <p:cNvGrpSpPr/>
                    <p:nvPr/>
                  </p:nvGrpSpPr>
                  <p:grpSpPr>
                    <a:xfrm>
                      <a:off x="3614541" y="4243079"/>
                      <a:ext cx="1057169" cy="832818"/>
                      <a:chOff x="3705190" y="4561217"/>
                      <a:chExt cx="1057169" cy="832818"/>
                    </a:xfrm>
                  </p:grpSpPr>
                  <p:pic>
                    <p:nvPicPr>
                      <p:cNvPr id="105" name="Picture 4" descr="\\MAGNUM\Projects\Microsoft\Cloud Power FY12\Design\ICONS_PNG\IIS-MULTI-TENANCY.png"/>
                      <p:cNvPicPr>
                        <a:picLocks noChangeAspect="1" noChangeArrowheads="1"/>
                      </p:cNvPicPr>
                      <p:nvPr/>
                    </p:nvPicPr>
                    <p:blipFill rotWithShape="1">
                      <a:blip r:embed="rId7"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106" name="Rectangle 105"/>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82" tIns="34982" rIns="34982" bIns="34982" numCol="1" spcCol="0" rtlCol="0" fromWordArt="0" anchor="ctr" anchorCtr="0" forceAA="0" compatLnSpc="1">
                        <a:prstTxWarp prst="textNoShape">
                          <a:avLst/>
                        </a:prstTxWarp>
                        <a:noAutofit/>
                      </a:bodyPr>
                      <a:lstStyle/>
                      <a:p>
                        <a:pPr algn="ctr" defTabSz="685422"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102" name="Picture 101"/>
                  <p:cNvPicPr>
                    <a:picLocks noChangeAspect="1"/>
                  </p:cNvPicPr>
                  <p:nvPr/>
                </p:nvPicPr>
                <p:blipFill rotWithShape="1">
                  <a:blip r:embed="rId8" cstate="print">
                    <a:extLst>
                      <a:ext uri="{28A0092B-C50C-407E-A947-70E740481C1C}">
                        <a14:useLocalDpi xmlns:a14="http://schemas.microsoft.com/office/drawing/2010/main" val="0"/>
                      </a:ext>
                    </a:extLst>
                  </a:blip>
                  <a:srcRect l="24304"/>
                  <a:stretch/>
                </p:blipFill>
                <p:spPr bwMode="black">
                  <a:xfrm>
                    <a:off x="11254803" y="3727806"/>
                    <a:ext cx="864000" cy="296296"/>
                  </a:xfrm>
                  <a:prstGeom prst="rect">
                    <a:avLst/>
                  </a:prstGeom>
                </p:spPr>
              </p:pic>
            </p:grpSp>
          </p:grpSp>
          <p:sp>
            <p:nvSpPr>
              <p:cNvPr id="98" name="Left Brace 97"/>
              <p:cNvSpPr/>
              <p:nvPr/>
            </p:nvSpPr>
            <p:spPr>
              <a:xfrm>
                <a:off x="7001558" y="1645713"/>
                <a:ext cx="520262" cy="1515256"/>
              </a:xfrm>
              <a:prstGeom prst="leftBrace">
                <a:avLst>
                  <a:gd name="adj1" fmla="val 44697"/>
                  <a:gd name="adj2" fmla="val 50000"/>
                </a:avLst>
              </a:prstGeom>
              <a:ln>
                <a:headEnd type="none"/>
                <a:tailEnd type="none"/>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300"/>
              </a:p>
            </p:txBody>
          </p:sp>
        </p:grpSp>
        <p:grpSp>
          <p:nvGrpSpPr>
            <p:cNvPr id="147" name="Group 146"/>
            <p:cNvGrpSpPr/>
            <p:nvPr/>
          </p:nvGrpSpPr>
          <p:grpSpPr>
            <a:xfrm>
              <a:off x="7057507" y="1332415"/>
              <a:ext cx="539681" cy="500815"/>
              <a:chOff x="636" y="25217"/>
              <a:chExt cx="678949" cy="678949"/>
            </a:xfrm>
          </p:grpSpPr>
          <p:sp>
            <p:nvSpPr>
              <p:cNvPr id="148" name="Oval 147"/>
              <p:cNvSpPr/>
              <p:nvPr/>
            </p:nvSpPr>
            <p:spPr>
              <a:xfrm>
                <a:off x="636" y="25217"/>
                <a:ext cx="678949" cy="678949"/>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149" name="Oval 4"/>
              <p:cNvSpPr/>
              <p:nvPr/>
            </p:nvSpPr>
            <p:spPr>
              <a:xfrm>
                <a:off x="90993" y="124647"/>
                <a:ext cx="480088" cy="4800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199881">
                  <a:lnSpc>
                    <a:spcPct val="90000"/>
                  </a:lnSpc>
                  <a:spcBef>
                    <a:spcPct val="0"/>
                  </a:spcBef>
                  <a:spcAft>
                    <a:spcPct val="35000"/>
                  </a:spcAft>
                </a:pPr>
                <a:r>
                  <a:rPr lang="fi-FI" b="1" dirty="0"/>
                  <a:t>3</a:t>
                </a:r>
                <a:endParaRPr lang="en-US" b="1" dirty="0"/>
              </a:p>
            </p:txBody>
          </p:sp>
        </p:grpSp>
      </p:grpSp>
      <p:grpSp>
        <p:nvGrpSpPr>
          <p:cNvPr id="6" name="Group 5"/>
          <p:cNvGrpSpPr/>
          <p:nvPr/>
        </p:nvGrpSpPr>
        <p:grpSpPr>
          <a:xfrm>
            <a:off x="2198863" y="2185939"/>
            <a:ext cx="1518012" cy="1388402"/>
            <a:chOff x="1405226" y="1434664"/>
            <a:chExt cx="2024303" cy="1850720"/>
          </a:xfrm>
        </p:grpSpPr>
        <p:pic>
          <p:nvPicPr>
            <p:cNvPr id="52" name="Picture 51" descr="\\MAGNUM\Projects\Microsoft\Cloud Power FY12\Design\ICONS_PNG\Laptop.png"/>
            <p:cNvPicPr>
              <a:picLocks noChangeAspect="1" noChangeArrowheads="1"/>
            </p:cNvPicPr>
            <p:nvPr/>
          </p:nvPicPr>
          <p:blipFill>
            <a:blip r:embed="rId9" cstate="print">
              <a:duotone>
                <a:prstClr val="black"/>
                <a:schemeClr val="accent4">
                  <a:tint val="45000"/>
                  <a:satMod val="400000"/>
                </a:schemeClr>
              </a:duotone>
            </a:blip>
            <a:srcRect/>
            <a:stretch>
              <a:fillRect/>
            </a:stretch>
          </p:blipFill>
          <p:spPr bwMode="auto">
            <a:xfrm>
              <a:off x="1405226" y="1434664"/>
              <a:ext cx="1851202" cy="1850720"/>
            </a:xfrm>
            <a:prstGeom prst="rect">
              <a:avLst/>
            </a:prstGeom>
            <a:noFill/>
          </p:spPr>
        </p:pic>
        <p:grpSp>
          <p:nvGrpSpPr>
            <p:cNvPr id="156" name="Group 155"/>
            <p:cNvGrpSpPr/>
            <p:nvPr/>
          </p:nvGrpSpPr>
          <p:grpSpPr>
            <a:xfrm>
              <a:off x="2889848" y="1544488"/>
              <a:ext cx="539681" cy="500815"/>
              <a:chOff x="636" y="25217"/>
              <a:chExt cx="678949" cy="678949"/>
            </a:xfrm>
          </p:grpSpPr>
          <p:sp>
            <p:nvSpPr>
              <p:cNvPr id="157" name="Oval 156"/>
              <p:cNvSpPr/>
              <p:nvPr/>
            </p:nvSpPr>
            <p:spPr>
              <a:xfrm>
                <a:off x="636" y="25217"/>
                <a:ext cx="678949" cy="678949"/>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158" name="Oval 4"/>
              <p:cNvSpPr/>
              <p:nvPr/>
            </p:nvSpPr>
            <p:spPr>
              <a:xfrm>
                <a:off x="90993" y="124647"/>
                <a:ext cx="480088" cy="4800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199881">
                  <a:lnSpc>
                    <a:spcPct val="90000"/>
                  </a:lnSpc>
                  <a:spcBef>
                    <a:spcPct val="0"/>
                  </a:spcBef>
                  <a:spcAft>
                    <a:spcPct val="35000"/>
                  </a:spcAft>
                </a:pPr>
                <a:r>
                  <a:rPr lang="fi-FI" b="1" dirty="0"/>
                  <a:t>1</a:t>
                </a:r>
                <a:endParaRPr lang="en-US" b="1" dirty="0"/>
              </a:p>
            </p:txBody>
          </p:sp>
        </p:grpSp>
      </p:grpSp>
      <p:grpSp>
        <p:nvGrpSpPr>
          <p:cNvPr id="4" name="Group 3"/>
          <p:cNvGrpSpPr/>
          <p:nvPr/>
        </p:nvGrpSpPr>
        <p:grpSpPr>
          <a:xfrm>
            <a:off x="2132673" y="3448023"/>
            <a:ext cx="1625436" cy="1349094"/>
            <a:chOff x="207443" y="3152937"/>
            <a:chExt cx="2167556" cy="1798324"/>
          </a:xfrm>
        </p:grpSpPr>
        <p:grpSp>
          <p:nvGrpSpPr>
            <p:cNvPr id="55" name="Group 54"/>
            <p:cNvGrpSpPr/>
            <p:nvPr/>
          </p:nvGrpSpPr>
          <p:grpSpPr>
            <a:xfrm>
              <a:off x="207443" y="3152937"/>
              <a:ext cx="2167556" cy="1798324"/>
              <a:chOff x="4875413" y="971550"/>
              <a:chExt cx="2167556" cy="1798324"/>
            </a:xfrm>
          </p:grpSpPr>
          <p:pic>
            <p:nvPicPr>
              <p:cNvPr id="53" name="Picture 2" descr="\\MAGNUM\Projects\Microsoft\Cloud Power FY12\Design\ICONS_PNG\Devices.png"/>
              <p:cNvPicPr>
                <a:picLocks noChangeAspect="1" noChangeArrowheads="1"/>
              </p:cNvPicPr>
              <p:nvPr/>
            </p:nvPicPr>
            <p:blipFill>
              <a:blip r:embed="rId10" cstate="print">
                <a:duotone>
                  <a:prstClr val="black"/>
                  <a:schemeClr val="accent4">
                    <a:tint val="45000"/>
                    <a:satMod val="400000"/>
                  </a:schemeClr>
                </a:duotone>
              </a:blip>
              <a:srcRect r="54000" b="50000"/>
              <a:stretch>
                <a:fillRect/>
              </a:stretch>
            </p:blipFill>
            <p:spPr bwMode="auto">
              <a:xfrm>
                <a:off x="4875413" y="971550"/>
                <a:ext cx="1517858" cy="1649416"/>
              </a:xfrm>
              <a:prstGeom prst="rect">
                <a:avLst/>
              </a:prstGeom>
              <a:noFill/>
              <a:ln>
                <a:noFill/>
              </a:ln>
            </p:spPr>
          </p:pic>
          <p:pic>
            <p:nvPicPr>
              <p:cNvPr id="54" name="Picture 2" descr="\\MAGNUM\Projects\Microsoft\Cloud Power FY12\Design\ICONS_PNG\Tower.png"/>
              <p:cNvPicPr>
                <a:picLocks noChangeAspect="1" noChangeArrowheads="1"/>
              </p:cNvPicPr>
              <p:nvPr/>
            </p:nvPicPr>
            <p:blipFill>
              <a:blip r:embed="rId11" cstate="print">
                <a:duotone>
                  <a:prstClr val="black"/>
                  <a:schemeClr val="accent4">
                    <a:tint val="45000"/>
                    <a:satMod val="400000"/>
                  </a:schemeClr>
                </a:duotone>
              </a:blip>
              <a:stretch>
                <a:fillRect/>
              </a:stretch>
            </p:blipFill>
            <p:spPr bwMode="auto">
              <a:xfrm>
                <a:off x="5839305" y="1566523"/>
                <a:ext cx="1203664" cy="1203351"/>
              </a:xfrm>
              <a:prstGeom prst="rect">
                <a:avLst/>
              </a:prstGeom>
              <a:noFill/>
            </p:spPr>
          </p:pic>
        </p:grpSp>
        <p:grpSp>
          <p:nvGrpSpPr>
            <p:cNvPr id="159" name="Group 158"/>
            <p:cNvGrpSpPr/>
            <p:nvPr/>
          </p:nvGrpSpPr>
          <p:grpSpPr>
            <a:xfrm>
              <a:off x="1416989" y="3240723"/>
              <a:ext cx="539681" cy="500815"/>
              <a:chOff x="636" y="25217"/>
              <a:chExt cx="678949" cy="678949"/>
            </a:xfrm>
          </p:grpSpPr>
          <p:sp>
            <p:nvSpPr>
              <p:cNvPr id="160" name="Oval 159"/>
              <p:cNvSpPr/>
              <p:nvPr/>
            </p:nvSpPr>
            <p:spPr>
              <a:xfrm>
                <a:off x="636" y="25217"/>
                <a:ext cx="678949" cy="678949"/>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161" name="Oval 4"/>
              <p:cNvSpPr/>
              <p:nvPr/>
            </p:nvSpPr>
            <p:spPr>
              <a:xfrm>
                <a:off x="90993" y="124647"/>
                <a:ext cx="480088" cy="4800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199881">
                  <a:lnSpc>
                    <a:spcPct val="90000"/>
                  </a:lnSpc>
                  <a:spcBef>
                    <a:spcPct val="0"/>
                  </a:spcBef>
                  <a:spcAft>
                    <a:spcPct val="35000"/>
                  </a:spcAft>
                </a:pPr>
                <a:r>
                  <a:rPr lang="fi-FI" b="1" dirty="0"/>
                  <a:t>1</a:t>
                </a:r>
                <a:endParaRPr lang="en-US" b="1" dirty="0"/>
              </a:p>
            </p:txBody>
          </p:sp>
        </p:grpSp>
      </p:grpSp>
      <p:grpSp>
        <p:nvGrpSpPr>
          <p:cNvPr id="3" name="Group 2"/>
          <p:cNvGrpSpPr/>
          <p:nvPr/>
        </p:nvGrpSpPr>
        <p:grpSpPr>
          <a:xfrm>
            <a:off x="2647017" y="4675534"/>
            <a:ext cx="1516845" cy="1388402"/>
            <a:chOff x="1843881" y="4869280"/>
            <a:chExt cx="2022746" cy="1850720"/>
          </a:xfrm>
        </p:grpSpPr>
        <p:pic>
          <p:nvPicPr>
            <p:cNvPr id="74" name="Picture 73" descr="\\MAGNUM\Projects\Microsoft\Cloud Power FY12\Design\ICONS_PNG\Laptop.png"/>
            <p:cNvPicPr>
              <a:picLocks noChangeAspect="1" noChangeArrowheads="1"/>
            </p:cNvPicPr>
            <p:nvPr/>
          </p:nvPicPr>
          <p:blipFill>
            <a:blip r:embed="rId9" cstate="print">
              <a:duotone>
                <a:prstClr val="black"/>
                <a:schemeClr val="accent4">
                  <a:tint val="45000"/>
                  <a:satMod val="400000"/>
                </a:schemeClr>
              </a:duotone>
            </a:blip>
            <a:srcRect/>
            <a:stretch>
              <a:fillRect/>
            </a:stretch>
          </p:blipFill>
          <p:spPr bwMode="auto">
            <a:xfrm>
              <a:off x="1843881" y="4869280"/>
              <a:ext cx="1851202" cy="1850720"/>
            </a:xfrm>
            <a:prstGeom prst="rect">
              <a:avLst/>
            </a:prstGeom>
            <a:noFill/>
          </p:spPr>
        </p:pic>
        <p:grpSp>
          <p:nvGrpSpPr>
            <p:cNvPr id="162" name="Group 161"/>
            <p:cNvGrpSpPr/>
            <p:nvPr/>
          </p:nvGrpSpPr>
          <p:grpSpPr>
            <a:xfrm>
              <a:off x="3326946" y="4970418"/>
              <a:ext cx="539681" cy="500815"/>
              <a:chOff x="636" y="25217"/>
              <a:chExt cx="678949" cy="678949"/>
            </a:xfrm>
          </p:grpSpPr>
          <p:sp>
            <p:nvSpPr>
              <p:cNvPr id="163" name="Oval 162"/>
              <p:cNvSpPr/>
              <p:nvPr/>
            </p:nvSpPr>
            <p:spPr>
              <a:xfrm>
                <a:off x="636" y="25217"/>
                <a:ext cx="678949" cy="678949"/>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164" name="Oval 4"/>
              <p:cNvSpPr/>
              <p:nvPr/>
            </p:nvSpPr>
            <p:spPr>
              <a:xfrm>
                <a:off x="90993" y="124647"/>
                <a:ext cx="480088" cy="4800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199881">
                  <a:lnSpc>
                    <a:spcPct val="90000"/>
                  </a:lnSpc>
                  <a:spcBef>
                    <a:spcPct val="0"/>
                  </a:spcBef>
                  <a:spcAft>
                    <a:spcPct val="35000"/>
                  </a:spcAft>
                </a:pPr>
                <a:r>
                  <a:rPr lang="fi-FI" b="1" dirty="0"/>
                  <a:t>1</a:t>
                </a:r>
                <a:endParaRPr lang="en-US" b="1" dirty="0"/>
              </a:p>
            </p:txBody>
          </p:sp>
        </p:grpSp>
      </p:grpSp>
      <p:cxnSp>
        <p:nvCxnSpPr>
          <p:cNvPr id="170" name="Straight Arrow Connector 169"/>
          <p:cNvCxnSpPr/>
          <p:nvPr/>
        </p:nvCxnSpPr>
        <p:spPr>
          <a:xfrm flipV="1">
            <a:off x="4145984" y="3770968"/>
            <a:ext cx="889140" cy="896306"/>
          </a:xfrm>
          <a:prstGeom prst="straightConnector1">
            <a:avLst/>
          </a:prstGeom>
          <a:ln w="76200">
            <a:headEnd type="stealth" w="med" len="med"/>
            <a:tailEnd type="stealth" w="med" len="med"/>
          </a:ln>
        </p:spPr>
        <p:style>
          <a:lnRef idx="1">
            <a:schemeClr val="accent4"/>
          </a:lnRef>
          <a:fillRef idx="0">
            <a:schemeClr val="accent4"/>
          </a:fillRef>
          <a:effectRef idx="0">
            <a:schemeClr val="accent4"/>
          </a:effectRef>
          <a:fontRef idx="minor">
            <a:schemeClr val="tx1"/>
          </a:fontRef>
        </p:style>
      </p:cxnSp>
      <p:cxnSp>
        <p:nvCxnSpPr>
          <p:cNvPr id="172" name="Straight Arrow Connector 171"/>
          <p:cNvCxnSpPr>
            <a:endCxn id="171" idx="1"/>
          </p:cNvCxnSpPr>
          <p:nvPr/>
        </p:nvCxnSpPr>
        <p:spPr>
          <a:xfrm flipV="1">
            <a:off x="3652195" y="3612579"/>
            <a:ext cx="1363436" cy="468810"/>
          </a:xfrm>
          <a:prstGeom prst="straightConnector1">
            <a:avLst/>
          </a:prstGeom>
          <a:ln w="76200">
            <a:headEnd type="stealth" w="med" len="med"/>
            <a:tailEnd type="stealth" w="med" len="med"/>
          </a:ln>
        </p:spPr>
        <p:style>
          <a:lnRef idx="1">
            <a:schemeClr val="accent4"/>
          </a:lnRef>
          <a:fillRef idx="0">
            <a:schemeClr val="accent4"/>
          </a:fillRef>
          <a:effectRef idx="0">
            <a:schemeClr val="accent4"/>
          </a:effectRef>
          <a:fontRef idx="minor">
            <a:schemeClr val="tx1"/>
          </a:fontRef>
        </p:style>
      </p:cxnSp>
      <p:cxnSp>
        <p:nvCxnSpPr>
          <p:cNvPr id="175" name="Straight Arrow Connector 174"/>
          <p:cNvCxnSpPr/>
          <p:nvPr/>
        </p:nvCxnSpPr>
        <p:spPr>
          <a:xfrm>
            <a:off x="3428998" y="3040850"/>
            <a:ext cx="1556985" cy="388899"/>
          </a:xfrm>
          <a:prstGeom prst="straightConnector1">
            <a:avLst/>
          </a:prstGeom>
          <a:ln w="76200">
            <a:headEnd type="stealth" w="med" len="med"/>
            <a:tailEnd type="stealth" w="med" len="med"/>
          </a:ln>
        </p:spPr>
        <p:style>
          <a:lnRef idx="1">
            <a:schemeClr val="accent4"/>
          </a:lnRef>
          <a:fillRef idx="0">
            <a:schemeClr val="accent4"/>
          </a:fillRef>
          <a:effectRef idx="0">
            <a:schemeClr val="accent4"/>
          </a:effectRef>
          <a:fontRef idx="minor">
            <a:schemeClr val="tx1"/>
          </a:fontRef>
        </p:style>
      </p:cxnSp>
      <p:pic>
        <p:nvPicPr>
          <p:cNvPr id="144" name="Picture 14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750356" y="1941359"/>
            <a:ext cx="2923218" cy="1013005"/>
          </a:xfrm>
          <a:prstGeom prst="rect">
            <a:avLst/>
          </a:prstGeom>
        </p:spPr>
      </p:pic>
      <p:cxnSp>
        <p:nvCxnSpPr>
          <p:cNvPr id="176" name="Straight Arrow Connector 175"/>
          <p:cNvCxnSpPr/>
          <p:nvPr/>
        </p:nvCxnSpPr>
        <p:spPr>
          <a:xfrm flipH="1">
            <a:off x="6632341" y="2685735"/>
            <a:ext cx="393719" cy="329543"/>
          </a:xfrm>
          <a:prstGeom prst="straightConnector1">
            <a:avLst/>
          </a:prstGeom>
          <a:ln w="76200">
            <a:headEnd type="stealth" w="med" len="med"/>
            <a:tailEnd type="stealth" w="med" len="med"/>
          </a:ln>
        </p:spPr>
        <p:style>
          <a:lnRef idx="1">
            <a:schemeClr val="accent4"/>
          </a:lnRef>
          <a:fillRef idx="0">
            <a:schemeClr val="accent4"/>
          </a:fillRef>
          <a:effectRef idx="0">
            <a:schemeClr val="accent4"/>
          </a:effectRef>
          <a:fontRef idx="minor">
            <a:schemeClr val="tx1"/>
          </a:fontRef>
        </p:style>
      </p:cxnSp>
      <p:cxnSp>
        <p:nvCxnSpPr>
          <p:cNvPr id="177" name="Straight Arrow Connector 176"/>
          <p:cNvCxnSpPr/>
          <p:nvPr/>
        </p:nvCxnSpPr>
        <p:spPr>
          <a:xfrm flipH="1">
            <a:off x="7259500" y="3685902"/>
            <a:ext cx="489683" cy="12461"/>
          </a:xfrm>
          <a:prstGeom prst="straightConnector1">
            <a:avLst/>
          </a:prstGeom>
          <a:ln w="76200">
            <a:headEnd type="stealth" w="med" len="med"/>
            <a:tailEnd type="stealth" w="med" len="med"/>
          </a:ln>
        </p:spPr>
        <p:style>
          <a:lnRef idx="1">
            <a:schemeClr val="accent4"/>
          </a:lnRef>
          <a:fillRef idx="0">
            <a:schemeClr val="accent4"/>
          </a:fillRef>
          <a:effectRef idx="0">
            <a:schemeClr val="accent4"/>
          </a:effectRef>
          <a:fontRef idx="minor">
            <a:schemeClr val="tx1"/>
          </a:fontRef>
        </p:style>
      </p:cxnSp>
      <p:cxnSp>
        <p:nvCxnSpPr>
          <p:cNvPr id="192" name="Straight Arrow Connector 191"/>
          <p:cNvCxnSpPr/>
          <p:nvPr/>
        </p:nvCxnSpPr>
        <p:spPr>
          <a:xfrm flipH="1" flipV="1">
            <a:off x="6845445" y="4051950"/>
            <a:ext cx="714344" cy="522515"/>
          </a:xfrm>
          <a:prstGeom prst="straightConnector1">
            <a:avLst/>
          </a:prstGeom>
          <a:ln w="76200">
            <a:headEnd type="stealth" w="med" len="med"/>
            <a:tailEnd type="stealth" w="med" len="med"/>
          </a:ln>
        </p:spPr>
        <p:style>
          <a:lnRef idx="1">
            <a:schemeClr val="accent4"/>
          </a:lnRef>
          <a:fillRef idx="0">
            <a:schemeClr val="accent4"/>
          </a:fillRef>
          <a:effectRef idx="0">
            <a:schemeClr val="accent4"/>
          </a:effectRef>
          <a:fontRef idx="minor">
            <a:schemeClr val="tx1"/>
          </a:fontRef>
        </p:style>
      </p:cxnSp>
      <p:grpSp>
        <p:nvGrpSpPr>
          <p:cNvPr id="39" name="Group 38"/>
          <p:cNvGrpSpPr/>
          <p:nvPr/>
        </p:nvGrpSpPr>
        <p:grpSpPr>
          <a:xfrm>
            <a:off x="7157446" y="4276731"/>
            <a:ext cx="1415298" cy="1377359"/>
            <a:chOff x="7337059" y="3917647"/>
            <a:chExt cx="1887332" cy="1836000"/>
          </a:xfrm>
        </p:grpSpPr>
        <p:grpSp>
          <p:nvGrpSpPr>
            <p:cNvPr id="129" name="Group 128"/>
            <p:cNvGrpSpPr>
              <a:grpSpLocks noChangeAspect="1"/>
            </p:cNvGrpSpPr>
            <p:nvPr/>
          </p:nvGrpSpPr>
          <p:grpSpPr>
            <a:xfrm>
              <a:off x="7337059" y="3917647"/>
              <a:ext cx="1887332" cy="1836000"/>
              <a:chOff x="6325965" y="35683"/>
              <a:chExt cx="2068041" cy="2011789"/>
            </a:xfrm>
          </p:grpSpPr>
          <p:grpSp>
            <p:nvGrpSpPr>
              <p:cNvPr id="131" name="Group 130"/>
              <p:cNvGrpSpPr/>
              <p:nvPr/>
            </p:nvGrpSpPr>
            <p:grpSpPr>
              <a:xfrm>
                <a:off x="6381692" y="35683"/>
                <a:ext cx="2012314" cy="2011789"/>
                <a:chOff x="6849580" y="4206958"/>
                <a:chExt cx="2012314" cy="2011789"/>
              </a:xfrm>
            </p:grpSpPr>
            <p:grpSp>
              <p:nvGrpSpPr>
                <p:cNvPr id="139" name="Group 138"/>
                <p:cNvGrpSpPr/>
                <p:nvPr/>
              </p:nvGrpSpPr>
              <p:grpSpPr>
                <a:xfrm>
                  <a:off x="7487957" y="4470625"/>
                  <a:ext cx="666750" cy="1487475"/>
                  <a:chOff x="2081162" y="4640597"/>
                  <a:chExt cx="666750" cy="1487475"/>
                </a:xfrm>
                <a:solidFill>
                  <a:schemeClr val="bg1"/>
                </a:solidFill>
              </p:grpSpPr>
              <p:sp>
                <p:nvSpPr>
                  <p:cNvPr id="141" name="Snip Diagonal Corner Rectangle 140"/>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82" tIns="34982" rIns="34982" bIns="34982" numCol="1" spcCol="0" rtlCol="0" fromWordArt="0" anchor="ctr" anchorCtr="0" forceAA="0" compatLnSpc="1">
                    <a:prstTxWarp prst="textNoShape">
                      <a:avLst/>
                    </a:prstTxWarp>
                    <a:noAutofit/>
                  </a:bodyPr>
                  <a:lstStyle/>
                  <a:p>
                    <a:pPr algn="ctr" defTabSz="685422"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142" name="Isosceles Triangle 141"/>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82" tIns="34982" rIns="34982" bIns="34982" numCol="1" spcCol="0" rtlCol="0" fromWordArt="0" anchor="ctr" anchorCtr="0" forceAA="0" compatLnSpc="1">
                    <a:prstTxWarp prst="textNoShape">
                      <a:avLst/>
                    </a:prstTxWarp>
                    <a:noAutofit/>
                  </a:bodyPr>
                  <a:lstStyle/>
                  <a:p>
                    <a:pPr algn="ctr" defTabSz="685422"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143" name="Isosceles Triangle 142"/>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82" tIns="34982" rIns="34982" bIns="34982" numCol="1" spcCol="0" rtlCol="0" fromWordArt="0" anchor="ctr" anchorCtr="0" forceAA="0" compatLnSpc="1">
                    <a:prstTxWarp prst="textNoShape">
                      <a:avLst/>
                    </a:prstTxWarp>
                    <a:noAutofit/>
                  </a:bodyPr>
                  <a:lstStyle/>
                  <a:p>
                    <a:pPr algn="ctr" defTabSz="685422"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140" name="Picture 2" descr="\\MAGNUM\Projects\Microsoft\Cloud Power FY12\Design\Icons\PNGs\Server_2.png"/>
                <p:cNvPicPr>
                  <a:picLocks noChangeAspect="1" noChangeArrowheads="1"/>
                </p:cNvPicPr>
                <p:nvPr/>
              </p:nvPicPr>
              <p:blipFill>
                <a:blip r:embed="rId6" cstate="print">
                  <a:duotone>
                    <a:prstClr val="black"/>
                    <a:schemeClr val="accent4">
                      <a:tint val="45000"/>
                      <a:satMod val="400000"/>
                    </a:schemeClr>
                  </a:duotone>
                </a:blip>
                <a:srcRect/>
                <a:stretch>
                  <a:fillRect/>
                </a:stretch>
              </p:blipFill>
              <p:spPr bwMode="auto">
                <a:xfrm>
                  <a:off x="6849580" y="4206958"/>
                  <a:ext cx="2012314" cy="2011789"/>
                </a:xfrm>
                <a:prstGeom prst="rect">
                  <a:avLst/>
                </a:prstGeom>
                <a:noFill/>
              </p:spPr>
            </p:pic>
          </p:grpSp>
          <p:grpSp>
            <p:nvGrpSpPr>
              <p:cNvPr id="132" name="Group 131"/>
              <p:cNvGrpSpPr/>
              <p:nvPr/>
            </p:nvGrpSpPr>
            <p:grpSpPr>
              <a:xfrm>
                <a:off x="6325965" y="652935"/>
                <a:ext cx="1090092" cy="875577"/>
                <a:chOff x="11139221" y="3379827"/>
                <a:chExt cx="1090092" cy="875577"/>
              </a:xfrm>
            </p:grpSpPr>
            <p:grpSp>
              <p:nvGrpSpPr>
                <p:cNvPr id="133" name="Group 132"/>
                <p:cNvGrpSpPr/>
                <p:nvPr/>
              </p:nvGrpSpPr>
              <p:grpSpPr>
                <a:xfrm>
                  <a:off x="11139221" y="3379827"/>
                  <a:ext cx="1090092" cy="875577"/>
                  <a:chOff x="3599175" y="4220568"/>
                  <a:chExt cx="1090092" cy="875577"/>
                </a:xfrm>
              </p:grpSpPr>
              <p:sp>
                <p:nvSpPr>
                  <p:cNvPr id="135" name="Rounded Rectangle 134"/>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82" tIns="34982" rIns="34982" bIns="34982" numCol="1" spcCol="0" rtlCol="0" fromWordArt="0" anchor="ctr" anchorCtr="0" forceAA="0" compatLnSpc="1">
                    <a:prstTxWarp prst="textNoShape">
                      <a:avLst/>
                    </a:prstTxWarp>
                    <a:noAutofit/>
                  </a:bodyPr>
                  <a:lstStyle/>
                  <a:p>
                    <a:pPr algn="ctr" defTabSz="685422"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36" name="Group 135"/>
                  <p:cNvGrpSpPr/>
                  <p:nvPr/>
                </p:nvGrpSpPr>
                <p:grpSpPr>
                  <a:xfrm>
                    <a:off x="3614541" y="4243079"/>
                    <a:ext cx="1057169" cy="832818"/>
                    <a:chOff x="3705190" y="4561217"/>
                    <a:chExt cx="1057169" cy="832818"/>
                  </a:xfrm>
                </p:grpSpPr>
                <p:pic>
                  <p:nvPicPr>
                    <p:cNvPr id="137" name="Picture 4" descr="\\MAGNUM\Projects\Microsoft\Cloud Power FY12\Design\ICONS_PNG\IIS-MULTI-TENANCY.png"/>
                    <p:cNvPicPr>
                      <a:picLocks noChangeAspect="1" noChangeArrowheads="1"/>
                    </p:cNvPicPr>
                    <p:nvPr/>
                  </p:nvPicPr>
                  <p:blipFill rotWithShape="1">
                    <a:blip r:embed="rId7"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138" name="Rectangle 137"/>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82" tIns="34982" rIns="34982" bIns="34982" numCol="1" spcCol="0" rtlCol="0" fromWordArt="0" anchor="ctr" anchorCtr="0" forceAA="0" compatLnSpc="1">
                      <a:prstTxWarp prst="textNoShape">
                        <a:avLst/>
                      </a:prstTxWarp>
                      <a:noAutofit/>
                    </a:bodyPr>
                    <a:lstStyle/>
                    <a:p>
                      <a:pPr algn="ctr" defTabSz="685422"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134" name="Picture 133"/>
                <p:cNvPicPr>
                  <a:picLocks noChangeAspect="1"/>
                </p:cNvPicPr>
                <p:nvPr/>
              </p:nvPicPr>
              <p:blipFill rotWithShape="1">
                <a:blip r:embed="rId13" cstate="print">
                  <a:extLst>
                    <a:ext uri="{28A0092B-C50C-407E-A947-70E740481C1C}">
                      <a14:useLocalDpi xmlns:a14="http://schemas.microsoft.com/office/drawing/2010/main" val="0"/>
                    </a:ext>
                  </a:extLst>
                </a:blip>
                <a:srcRect l="24304"/>
                <a:stretch/>
              </p:blipFill>
              <p:spPr bwMode="black">
                <a:xfrm>
                  <a:off x="11254803" y="3727806"/>
                  <a:ext cx="864000" cy="296296"/>
                </a:xfrm>
                <a:prstGeom prst="rect">
                  <a:avLst/>
                </a:prstGeom>
              </p:spPr>
            </p:pic>
          </p:grpSp>
        </p:grpSp>
        <p:grpSp>
          <p:nvGrpSpPr>
            <p:cNvPr id="199" name="Group 198"/>
            <p:cNvGrpSpPr/>
            <p:nvPr/>
          </p:nvGrpSpPr>
          <p:grpSpPr>
            <a:xfrm>
              <a:off x="8521937" y="3934775"/>
              <a:ext cx="539681" cy="500815"/>
              <a:chOff x="636" y="25217"/>
              <a:chExt cx="678949" cy="678949"/>
            </a:xfrm>
          </p:grpSpPr>
          <p:sp>
            <p:nvSpPr>
              <p:cNvPr id="200" name="Oval 199"/>
              <p:cNvSpPr/>
              <p:nvPr/>
            </p:nvSpPr>
            <p:spPr>
              <a:xfrm>
                <a:off x="636" y="25217"/>
                <a:ext cx="678949" cy="678949"/>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201" name="Oval 4"/>
              <p:cNvSpPr/>
              <p:nvPr/>
            </p:nvSpPr>
            <p:spPr>
              <a:xfrm>
                <a:off x="90993" y="124647"/>
                <a:ext cx="480088" cy="4800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199881">
                  <a:lnSpc>
                    <a:spcPct val="90000"/>
                  </a:lnSpc>
                  <a:spcBef>
                    <a:spcPct val="0"/>
                  </a:spcBef>
                  <a:spcAft>
                    <a:spcPct val="35000"/>
                  </a:spcAft>
                </a:pPr>
                <a:r>
                  <a:rPr lang="fi-FI" b="1" dirty="0"/>
                  <a:t>4</a:t>
                </a:r>
                <a:endParaRPr lang="en-US" b="1" dirty="0"/>
              </a:p>
            </p:txBody>
          </p:sp>
        </p:grpSp>
      </p:grpSp>
      <p:grpSp>
        <p:nvGrpSpPr>
          <p:cNvPr id="153" name="Group 152"/>
          <p:cNvGrpSpPr/>
          <p:nvPr/>
        </p:nvGrpSpPr>
        <p:grpSpPr>
          <a:xfrm>
            <a:off x="9363588" y="2001311"/>
            <a:ext cx="404703" cy="375709"/>
            <a:chOff x="636" y="25217"/>
            <a:chExt cx="678949" cy="678949"/>
          </a:xfrm>
        </p:grpSpPr>
        <p:sp>
          <p:nvSpPr>
            <p:cNvPr id="154" name="Oval 153"/>
            <p:cNvSpPr/>
            <p:nvPr/>
          </p:nvSpPr>
          <p:spPr>
            <a:xfrm>
              <a:off x="636" y="25217"/>
              <a:ext cx="678949" cy="678949"/>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155" name="Oval 4"/>
            <p:cNvSpPr/>
            <p:nvPr/>
          </p:nvSpPr>
          <p:spPr>
            <a:xfrm>
              <a:off x="90993" y="124647"/>
              <a:ext cx="480088" cy="4800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199881">
                <a:lnSpc>
                  <a:spcPct val="90000"/>
                </a:lnSpc>
                <a:spcBef>
                  <a:spcPct val="0"/>
                </a:spcBef>
                <a:spcAft>
                  <a:spcPct val="35000"/>
                </a:spcAft>
              </a:pPr>
              <a:r>
                <a:rPr lang="fi-FI" b="1" dirty="0"/>
                <a:t>2</a:t>
              </a:r>
              <a:endParaRPr lang="en-US" b="1" dirty="0"/>
            </a:p>
          </p:txBody>
        </p:sp>
      </p:grpSp>
    </p:spTree>
    <p:extLst>
      <p:ext uri="{BB962C8B-B14F-4D97-AF65-F5344CB8AC3E}">
        <p14:creationId xmlns:p14="http://schemas.microsoft.com/office/powerpoint/2010/main" val="186028625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5"/>
          <p:cNvSpPr>
            <a:spLocks noGrp="1"/>
          </p:cNvSpPr>
          <p:nvPr>
            <p:ph type="title"/>
          </p:nvPr>
        </p:nvSpPr>
        <p:spPr/>
        <p:txBody>
          <a:bodyPr/>
          <a:lstStyle/>
          <a:p>
            <a:r>
              <a:rPr lang="en-US" dirty="0" smtClean="0"/>
              <a:t>App shapes for SharePoint</a:t>
            </a:r>
            <a:endParaRPr lang="en-US" dirty="0"/>
          </a:p>
        </p:txBody>
      </p:sp>
      <p:sp>
        <p:nvSpPr>
          <p:cNvPr id="32" name="Text Placeholder 2"/>
          <p:cNvSpPr txBox="1">
            <a:spLocks/>
          </p:cNvSpPr>
          <p:nvPr/>
        </p:nvSpPr>
        <p:spPr>
          <a:xfrm>
            <a:off x="4722104" y="1383522"/>
            <a:ext cx="8770206" cy="1500322"/>
          </a:xfrm>
          <a:prstGeom prst="rect">
            <a:avLst/>
          </a:prstGeom>
        </p:spPr>
        <p:txBody>
          <a:bodyPr lIns="91350" tIns="45676" rIns="91350" bIns="45676"/>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00"/>
              </a:spcAft>
              <a:buNone/>
            </a:pPr>
            <a:r>
              <a:rPr lang="en-US" sz="4000" dirty="0">
                <a:gradFill>
                  <a:gsLst>
                    <a:gs pos="1250">
                      <a:srgbClr val="DC3C00"/>
                    </a:gs>
                    <a:gs pos="100000">
                      <a:srgbClr val="DC3C00"/>
                    </a:gs>
                  </a:gsLst>
                  <a:lin ang="5400000" scaled="0"/>
                </a:gradFill>
                <a:latin typeface="Segoe UI Light"/>
              </a:rPr>
              <a:t>Full page</a:t>
            </a:r>
          </a:p>
          <a:p>
            <a:pPr marL="0" lvl="1" indent="0">
              <a:lnSpc>
                <a:spcPct val="100000"/>
              </a:lnSpc>
              <a:spcBef>
                <a:spcPts val="0"/>
              </a:spcBef>
              <a:buNone/>
              <a:tabLst/>
            </a:pPr>
            <a:r>
              <a:rPr lang="en-US" sz="2000" dirty="0">
                <a:gradFill>
                  <a:gsLst>
                    <a:gs pos="1250">
                      <a:srgbClr val="797A7D"/>
                    </a:gs>
                    <a:gs pos="100000">
                      <a:srgbClr val="797A7D"/>
                    </a:gs>
                  </a:gsLst>
                  <a:lin ang="5400000" scaled="0"/>
                </a:gradFill>
              </a:rPr>
              <a:t>Implement complete app experiences to satisfy </a:t>
            </a:r>
          </a:p>
          <a:p>
            <a:pPr marL="0" lvl="1" indent="0">
              <a:lnSpc>
                <a:spcPct val="100000"/>
              </a:lnSpc>
              <a:spcBef>
                <a:spcPts val="0"/>
              </a:spcBef>
              <a:buNone/>
              <a:tabLst/>
            </a:pPr>
            <a:r>
              <a:rPr lang="en-US" sz="2000" dirty="0">
                <a:gradFill>
                  <a:gsLst>
                    <a:gs pos="1250">
                      <a:srgbClr val="797A7D"/>
                    </a:gs>
                    <a:gs pos="100000">
                      <a:srgbClr val="797A7D"/>
                    </a:gs>
                  </a:gsLst>
                  <a:lin ang="5400000" scaled="0"/>
                </a:gradFill>
              </a:rPr>
              <a:t>business scenarios</a:t>
            </a:r>
          </a:p>
        </p:txBody>
      </p:sp>
      <p:sp>
        <p:nvSpPr>
          <p:cNvPr id="33" name="Rectangle 32"/>
          <p:cNvSpPr/>
          <p:nvPr/>
        </p:nvSpPr>
        <p:spPr>
          <a:xfrm>
            <a:off x="4722102" y="3251755"/>
            <a:ext cx="7313523" cy="1348019"/>
          </a:xfrm>
          <a:prstGeom prst="rect">
            <a:avLst/>
          </a:prstGeom>
        </p:spPr>
        <p:txBody>
          <a:bodyPr wrap="square" lIns="91350" tIns="45676" rIns="91350" bIns="45676">
            <a:spAutoFit/>
          </a:bodyPr>
          <a:lstStyle/>
          <a:p>
            <a:pPr defTabSz="913827">
              <a:spcBef>
                <a:spcPts val="2399"/>
              </a:spcBef>
            </a:pPr>
            <a:r>
              <a:rPr lang="en-US" sz="4000" dirty="0">
                <a:gradFill>
                  <a:gsLst>
                    <a:gs pos="1250">
                      <a:srgbClr val="DC3C00"/>
                    </a:gs>
                    <a:gs pos="100000">
                      <a:srgbClr val="DC3C00"/>
                    </a:gs>
                  </a:gsLst>
                  <a:lin ang="5400000" scaled="0"/>
                </a:gradFill>
                <a:latin typeface="Segoe UI Light"/>
              </a:rPr>
              <a:t>Parts</a:t>
            </a:r>
          </a:p>
          <a:p>
            <a:pPr marL="0" lvl="1" defTabSz="913827"/>
            <a:r>
              <a:rPr lang="en-US" sz="2000" dirty="0">
                <a:gradFill>
                  <a:gsLst>
                    <a:gs pos="1250">
                      <a:srgbClr val="797A7D"/>
                    </a:gs>
                    <a:gs pos="100000">
                      <a:srgbClr val="797A7D"/>
                    </a:gs>
                  </a:gsLst>
                  <a:lin ang="5400000" scaled="0"/>
                </a:gradFill>
              </a:rPr>
              <a:t>Create app parts that can interact with the </a:t>
            </a:r>
            <a:br>
              <a:rPr lang="en-US" sz="2000" dirty="0">
                <a:gradFill>
                  <a:gsLst>
                    <a:gs pos="1250">
                      <a:srgbClr val="797A7D"/>
                    </a:gs>
                    <a:gs pos="100000">
                      <a:srgbClr val="797A7D"/>
                    </a:gs>
                  </a:gsLst>
                  <a:lin ang="5400000" scaled="0"/>
                </a:gradFill>
              </a:rPr>
            </a:br>
            <a:r>
              <a:rPr lang="en-US" sz="2000" dirty="0">
                <a:gradFill>
                  <a:gsLst>
                    <a:gs pos="1250">
                      <a:srgbClr val="797A7D"/>
                    </a:gs>
                    <a:gs pos="100000">
                      <a:srgbClr val="797A7D"/>
                    </a:gs>
                  </a:gsLst>
                  <a:lin ang="5400000" scaled="0"/>
                </a:gradFill>
              </a:rPr>
              <a:t>SharePoint experience</a:t>
            </a:r>
          </a:p>
        </p:txBody>
      </p:sp>
      <p:grpSp>
        <p:nvGrpSpPr>
          <p:cNvPr id="2" name="Group 1"/>
          <p:cNvGrpSpPr/>
          <p:nvPr/>
        </p:nvGrpSpPr>
        <p:grpSpPr>
          <a:xfrm>
            <a:off x="307132" y="1207441"/>
            <a:ext cx="10427251" cy="5428108"/>
            <a:chOff x="313370" y="1165753"/>
            <a:chExt cx="10765416" cy="5601893"/>
          </a:xfrm>
        </p:grpSpPr>
        <p:sp>
          <p:nvSpPr>
            <p:cNvPr id="29" name="Rectangle 28"/>
            <p:cNvSpPr/>
            <p:nvPr/>
          </p:nvSpPr>
          <p:spPr>
            <a:xfrm>
              <a:off x="313370" y="1165753"/>
              <a:ext cx="4190666" cy="1778515"/>
            </a:xfrm>
            <a:prstGeom prst="rect">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3214" tIns="46609" rIns="93214" bIns="46609" rtlCol="0" anchor="t"/>
            <a:lstStyle/>
            <a:p>
              <a:pPr defTabSz="913827"/>
              <a:endParaRPr lang="en-US" sz="1300">
                <a:solidFill>
                  <a:srgbClr val="FFFFFF">
                    <a:alpha val="99000"/>
                  </a:srgbClr>
                </a:solidFill>
              </a:endParaRPr>
            </a:p>
          </p:txBody>
        </p:sp>
        <p:sp>
          <p:nvSpPr>
            <p:cNvPr id="30" name="Rectangle 29"/>
            <p:cNvSpPr/>
            <p:nvPr/>
          </p:nvSpPr>
          <p:spPr>
            <a:xfrm>
              <a:off x="313370" y="3077442"/>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3214" tIns="46609" rIns="93214" bIns="46609" rtlCol="0" anchor="t"/>
            <a:lstStyle/>
            <a:p>
              <a:pPr defTabSz="913827"/>
              <a:endParaRPr lang="en-US" sz="1300">
                <a:solidFill>
                  <a:srgbClr val="FFFFFF">
                    <a:alpha val="99000"/>
                  </a:srgbClr>
                </a:solidFill>
              </a:endParaRPr>
            </a:p>
          </p:txBody>
        </p:sp>
        <p:sp>
          <p:nvSpPr>
            <p:cNvPr id="31" name="Rectangle 30"/>
            <p:cNvSpPr/>
            <p:nvPr/>
          </p:nvSpPr>
          <p:spPr>
            <a:xfrm>
              <a:off x="313370" y="4989131"/>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3214" tIns="46609" rIns="93214" bIns="46609" rtlCol="0" anchor="t"/>
            <a:lstStyle/>
            <a:p>
              <a:pPr defTabSz="913827"/>
              <a:endParaRPr lang="en-US" sz="1300">
                <a:solidFill>
                  <a:srgbClr val="FFFFFF">
                    <a:alpha val="99000"/>
                  </a:srgbClr>
                </a:solidFill>
              </a:endParaRPr>
            </a:p>
          </p:txBody>
        </p:sp>
        <p:sp>
          <p:nvSpPr>
            <p:cNvPr id="34" name="Rectangle 33"/>
            <p:cNvSpPr/>
            <p:nvPr/>
          </p:nvSpPr>
          <p:spPr>
            <a:xfrm>
              <a:off x="4818043" y="5224322"/>
              <a:ext cx="6260743" cy="1054673"/>
            </a:xfrm>
            <a:prstGeom prst="rect">
              <a:avLst/>
            </a:prstGeom>
          </p:spPr>
          <p:txBody>
            <a:bodyPr lIns="93214" tIns="46609" rIns="93214" bIns="46609">
              <a:spAutoFit/>
            </a:bodyPr>
            <a:lstStyle/>
            <a:p>
              <a:pPr defTabSz="913827">
                <a:spcBef>
                  <a:spcPts val="2399"/>
                </a:spcBef>
              </a:pPr>
              <a:r>
                <a:rPr lang="en-US" sz="4000" dirty="0">
                  <a:gradFill>
                    <a:gsLst>
                      <a:gs pos="1250">
                        <a:srgbClr val="DC3C00"/>
                      </a:gs>
                      <a:gs pos="100000">
                        <a:srgbClr val="DC3C00"/>
                      </a:gs>
                    </a:gsLst>
                    <a:lin ang="5400000" scaled="0"/>
                  </a:gradFill>
                  <a:latin typeface="Segoe UI Light"/>
                </a:rPr>
                <a:t>UI command extensions</a:t>
              </a:r>
            </a:p>
            <a:p>
              <a:pPr marL="0" lvl="1" defTabSz="913827"/>
              <a:r>
                <a:rPr lang="en-US" sz="2000" dirty="0">
                  <a:gradFill>
                    <a:gsLst>
                      <a:gs pos="1250">
                        <a:srgbClr val="797A7D"/>
                      </a:gs>
                      <a:gs pos="100000">
                        <a:srgbClr val="797A7D"/>
                      </a:gs>
                    </a:gsLst>
                    <a:lin ang="5400000" scaled="0"/>
                  </a:gradFill>
                </a:rPr>
                <a:t>Add new commands to the ribbon and item menus</a:t>
              </a:r>
            </a:p>
          </p:txBody>
        </p:sp>
        <p:grpSp>
          <p:nvGrpSpPr>
            <p:cNvPr id="35" name="Group 34"/>
            <p:cNvGrpSpPr/>
            <p:nvPr/>
          </p:nvGrpSpPr>
          <p:grpSpPr>
            <a:xfrm>
              <a:off x="1932299" y="3360508"/>
              <a:ext cx="952809" cy="1212384"/>
              <a:chOff x="1892130" y="3316518"/>
              <a:chExt cx="934211" cy="1188720"/>
            </a:xfrm>
          </p:grpSpPr>
          <p:sp>
            <p:nvSpPr>
              <p:cNvPr id="36" name="Rectangle 35"/>
              <p:cNvSpPr/>
              <p:nvPr/>
            </p:nvSpPr>
            <p:spPr>
              <a:xfrm>
                <a:off x="1892130" y="3316518"/>
                <a:ext cx="934211" cy="1188720"/>
              </a:xfrm>
              <a:prstGeom prst="rect">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13827"/>
                <a:endParaRPr lang="en-US">
                  <a:solidFill>
                    <a:srgbClr val="000000"/>
                  </a:solidFill>
                </a:endParaRPr>
              </a:p>
            </p:txBody>
          </p:sp>
          <p:grpSp>
            <p:nvGrpSpPr>
              <p:cNvPr id="37" name="Group 36"/>
              <p:cNvGrpSpPr/>
              <p:nvPr/>
            </p:nvGrpSpPr>
            <p:grpSpPr>
              <a:xfrm>
                <a:off x="2004173" y="3511112"/>
                <a:ext cx="710124" cy="799533"/>
                <a:chOff x="2004173" y="3489509"/>
                <a:chExt cx="710124" cy="799533"/>
              </a:xfrm>
            </p:grpSpPr>
            <p:sp>
              <p:nvSpPr>
                <p:cNvPr id="38" name="Rectangle 37"/>
                <p:cNvSpPr/>
                <p:nvPr/>
              </p:nvSpPr>
              <p:spPr>
                <a:xfrm>
                  <a:off x="2004173" y="3489509"/>
                  <a:ext cx="274320" cy="3946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sp>
              <p:nvSpPr>
                <p:cNvPr id="39" name="Rectangle 38"/>
                <p:cNvSpPr/>
                <p:nvPr/>
              </p:nvSpPr>
              <p:spPr>
                <a:xfrm>
                  <a:off x="2004173" y="4014722"/>
                  <a:ext cx="274320" cy="2743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sp>
              <p:nvSpPr>
                <p:cNvPr id="40" name="Rectangle 39"/>
                <p:cNvSpPr/>
                <p:nvPr/>
              </p:nvSpPr>
              <p:spPr>
                <a:xfrm>
                  <a:off x="2418439" y="3489509"/>
                  <a:ext cx="295858" cy="799533"/>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grpSp>
        </p:grpSp>
        <p:sp>
          <p:nvSpPr>
            <p:cNvPr id="41" name="Freeform 6"/>
            <p:cNvSpPr>
              <a:spLocks noEditPoints="1"/>
            </p:cNvSpPr>
            <p:nvPr/>
          </p:nvSpPr>
          <p:spPr bwMode="auto">
            <a:xfrm>
              <a:off x="1277114" y="1462312"/>
              <a:ext cx="944084" cy="1198697"/>
            </a:xfrm>
            <a:custGeom>
              <a:avLst/>
              <a:gdLst>
                <a:gd name="T0" fmla="*/ 606 w 3085"/>
                <a:gd name="T1" fmla="*/ 2368 h 3917"/>
                <a:gd name="T2" fmla="*/ 2362 w 3085"/>
                <a:gd name="T3" fmla="*/ 2368 h 3917"/>
                <a:gd name="T4" fmla="*/ 2362 w 3085"/>
                <a:gd name="T5" fmla="*/ 2505 h 3917"/>
                <a:gd name="T6" fmla="*/ 606 w 3085"/>
                <a:gd name="T7" fmla="*/ 2505 h 3917"/>
                <a:gd name="T8" fmla="*/ 606 w 3085"/>
                <a:gd name="T9" fmla="*/ 2368 h 3917"/>
                <a:gd name="T10" fmla="*/ 606 w 3085"/>
                <a:gd name="T11" fmla="*/ 1921 h 3917"/>
                <a:gd name="T12" fmla="*/ 2362 w 3085"/>
                <a:gd name="T13" fmla="*/ 1921 h 3917"/>
                <a:gd name="T14" fmla="*/ 2362 w 3085"/>
                <a:gd name="T15" fmla="*/ 2059 h 3917"/>
                <a:gd name="T16" fmla="*/ 606 w 3085"/>
                <a:gd name="T17" fmla="*/ 2059 h 3917"/>
                <a:gd name="T18" fmla="*/ 606 w 3085"/>
                <a:gd name="T19" fmla="*/ 1921 h 3917"/>
                <a:gd name="T20" fmla="*/ 606 w 3085"/>
                <a:gd name="T21" fmla="*/ 1475 h 3917"/>
                <a:gd name="T22" fmla="*/ 2362 w 3085"/>
                <a:gd name="T23" fmla="*/ 1475 h 3917"/>
                <a:gd name="T24" fmla="*/ 2362 w 3085"/>
                <a:gd name="T25" fmla="*/ 1592 h 3917"/>
                <a:gd name="T26" fmla="*/ 606 w 3085"/>
                <a:gd name="T27" fmla="*/ 1592 h 3917"/>
                <a:gd name="T28" fmla="*/ 606 w 3085"/>
                <a:gd name="T29" fmla="*/ 1475 h 3917"/>
                <a:gd name="T30" fmla="*/ 606 w 3085"/>
                <a:gd name="T31" fmla="*/ 1008 h 3917"/>
                <a:gd name="T32" fmla="*/ 2362 w 3085"/>
                <a:gd name="T33" fmla="*/ 1008 h 3917"/>
                <a:gd name="T34" fmla="*/ 2362 w 3085"/>
                <a:gd name="T35" fmla="*/ 1146 h 3917"/>
                <a:gd name="T36" fmla="*/ 606 w 3085"/>
                <a:gd name="T37" fmla="*/ 1146 h 3917"/>
                <a:gd name="T38" fmla="*/ 606 w 3085"/>
                <a:gd name="T39" fmla="*/ 1008 h 3917"/>
                <a:gd name="T40" fmla="*/ 213 w 3085"/>
                <a:gd name="T41" fmla="*/ 222 h 3917"/>
                <a:gd name="T42" fmla="*/ 213 w 3085"/>
                <a:gd name="T43" fmla="*/ 3704 h 3917"/>
                <a:gd name="T44" fmla="*/ 2883 w 3085"/>
                <a:gd name="T45" fmla="*/ 3704 h 3917"/>
                <a:gd name="T46" fmla="*/ 2883 w 3085"/>
                <a:gd name="T47" fmla="*/ 838 h 3917"/>
                <a:gd name="T48" fmla="*/ 2277 w 3085"/>
                <a:gd name="T49" fmla="*/ 838 h 3917"/>
                <a:gd name="T50" fmla="*/ 2298 w 3085"/>
                <a:gd name="T51" fmla="*/ 222 h 3917"/>
                <a:gd name="T52" fmla="*/ 213 w 3085"/>
                <a:gd name="T53" fmla="*/ 222 h 3917"/>
                <a:gd name="T54" fmla="*/ 2298 w 3085"/>
                <a:gd name="T55" fmla="*/ 0 h 3917"/>
                <a:gd name="T56" fmla="*/ 3085 w 3085"/>
                <a:gd name="T57" fmla="*/ 955 h 3917"/>
                <a:gd name="T58" fmla="*/ 3085 w 3085"/>
                <a:gd name="T59" fmla="*/ 3917 h 3917"/>
                <a:gd name="T60" fmla="*/ 0 w 3085"/>
                <a:gd name="T61" fmla="*/ 3917 h 3917"/>
                <a:gd name="T62" fmla="*/ 0 w 3085"/>
                <a:gd name="T63" fmla="*/ 11 h 3917"/>
                <a:gd name="T64" fmla="*/ 2298 w 3085"/>
                <a:gd name="T65" fmla="*/ 11 h 3917"/>
                <a:gd name="T66" fmla="*/ 2298 w 3085"/>
                <a:gd name="T67" fmla="*/ 0 h 3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85" h="3917">
                  <a:moveTo>
                    <a:pt x="606" y="2368"/>
                  </a:moveTo>
                  <a:lnTo>
                    <a:pt x="2362" y="2368"/>
                  </a:lnTo>
                  <a:lnTo>
                    <a:pt x="2362" y="2505"/>
                  </a:lnTo>
                  <a:lnTo>
                    <a:pt x="606" y="2505"/>
                  </a:lnTo>
                  <a:lnTo>
                    <a:pt x="606" y="2368"/>
                  </a:lnTo>
                  <a:close/>
                  <a:moveTo>
                    <a:pt x="606" y="1921"/>
                  </a:moveTo>
                  <a:lnTo>
                    <a:pt x="2362" y="1921"/>
                  </a:lnTo>
                  <a:lnTo>
                    <a:pt x="2362" y="2059"/>
                  </a:lnTo>
                  <a:lnTo>
                    <a:pt x="606" y="2059"/>
                  </a:lnTo>
                  <a:lnTo>
                    <a:pt x="606" y="1921"/>
                  </a:lnTo>
                  <a:close/>
                  <a:moveTo>
                    <a:pt x="606" y="1475"/>
                  </a:moveTo>
                  <a:lnTo>
                    <a:pt x="2362" y="1475"/>
                  </a:lnTo>
                  <a:lnTo>
                    <a:pt x="2362" y="1592"/>
                  </a:lnTo>
                  <a:lnTo>
                    <a:pt x="606" y="1592"/>
                  </a:lnTo>
                  <a:lnTo>
                    <a:pt x="606" y="1475"/>
                  </a:lnTo>
                  <a:close/>
                  <a:moveTo>
                    <a:pt x="606" y="1008"/>
                  </a:moveTo>
                  <a:lnTo>
                    <a:pt x="2362" y="1008"/>
                  </a:lnTo>
                  <a:lnTo>
                    <a:pt x="2362" y="1146"/>
                  </a:lnTo>
                  <a:lnTo>
                    <a:pt x="606" y="1146"/>
                  </a:lnTo>
                  <a:lnTo>
                    <a:pt x="606" y="1008"/>
                  </a:lnTo>
                  <a:close/>
                  <a:moveTo>
                    <a:pt x="213" y="222"/>
                  </a:moveTo>
                  <a:lnTo>
                    <a:pt x="213" y="3704"/>
                  </a:lnTo>
                  <a:lnTo>
                    <a:pt x="2883" y="3704"/>
                  </a:lnTo>
                  <a:lnTo>
                    <a:pt x="2883" y="838"/>
                  </a:lnTo>
                  <a:lnTo>
                    <a:pt x="2277" y="838"/>
                  </a:lnTo>
                  <a:lnTo>
                    <a:pt x="2298" y="222"/>
                  </a:lnTo>
                  <a:lnTo>
                    <a:pt x="213" y="222"/>
                  </a:lnTo>
                  <a:close/>
                  <a:moveTo>
                    <a:pt x="2298" y="0"/>
                  </a:moveTo>
                  <a:lnTo>
                    <a:pt x="3085" y="955"/>
                  </a:lnTo>
                  <a:lnTo>
                    <a:pt x="3085" y="3917"/>
                  </a:lnTo>
                  <a:lnTo>
                    <a:pt x="0" y="3917"/>
                  </a:lnTo>
                  <a:lnTo>
                    <a:pt x="0" y="11"/>
                  </a:lnTo>
                  <a:lnTo>
                    <a:pt x="2298" y="11"/>
                  </a:lnTo>
                  <a:lnTo>
                    <a:pt x="2298" y="0"/>
                  </a:lnTo>
                  <a:close/>
                </a:path>
              </a:pathLst>
            </a:custGeom>
            <a:solidFill>
              <a:schemeClr val="bg1"/>
            </a:solidFill>
            <a:ln w="0">
              <a:noFill/>
              <a:prstDash val="solid"/>
              <a:round/>
              <a:headEnd/>
              <a:tailEnd/>
            </a:ln>
          </p:spPr>
          <p:txBody>
            <a:bodyPr vert="horz" wrap="square" lIns="93260" tIns="46630" rIns="93260" bIns="46630" numCol="1" anchor="t" anchorCtr="0" compatLnSpc="1">
              <a:prstTxWarp prst="textNoShape">
                <a:avLst/>
              </a:prstTxWarp>
            </a:bodyPr>
            <a:lstStyle/>
            <a:p>
              <a:endParaRPr lang="en-US"/>
            </a:p>
          </p:txBody>
        </p:sp>
        <p:cxnSp>
          <p:nvCxnSpPr>
            <p:cNvPr id="42" name="Straight Connector 41"/>
            <p:cNvCxnSpPr/>
            <p:nvPr/>
          </p:nvCxnSpPr>
          <p:spPr>
            <a:xfrm flipV="1">
              <a:off x="2079072" y="1465881"/>
              <a:ext cx="447529" cy="595780"/>
            </a:xfrm>
            <a:prstGeom prst="line">
              <a:avLst/>
            </a:prstGeom>
            <a:ln w="28575" cap="rnd">
              <a:solidFill>
                <a:schemeClr val="accent3"/>
              </a:solidFill>
            </a:ln>
          </p:spPr>
          <p:style>
            <a:lnRef idx="1">
              <a:schemeClr val="dk1"/>
            </a:lnRef>
            <a:fillRef idx="2">
              <a:schemeClr val="dk1"/>
            </a:fillRef>
            <a:effectRef idx="1">
              <a:schemeClr val="dk1"/>
            </a:effectRef>
            <a:fontRef idx="minor">
              <a:schemeClr val="dk1"/>
            </a:fontRef>
          </p:style>
        </p:cxnSp>
        <p:cxnSp>
          <p:nvCxnSpPr>
            <p:cNvPr id="43" name="Straight Connector 42"/>
            <p:cNvCxnSpPr/>
            <p:nvPr/>
          </p:nvCxnSpPr>
          <p:spPr>
            <a:xfrm>
              <a:off x="2079071" y="2055020"/>
              <a:ext cx="456134" cy="577795"/>
            </a:xfrm>
            <a:prstGeom prst="line">
              <a:avLst/>
            </a:prstGeom>
            <a:ln w="28575" cap="rnd">
              <a:solidFill>
                <a:schemeClr val="accent3"/>
              </a:solidFill>
            </a:ln>
          </p:spPr>
          <p:style>
            <a:lnRef idx="1">
              <a:schemeClr val="dk1"/>
            </a:lnRef>
            <a:fillRef idx="2">
              <a:schemeClr val="dk1"/>
            </a:fillRef>
            <a:effectRef idx="1">
              <a:schemeClr val="dk1"/>
            </a:effectRef>
            <a:fontRef idx="minor">
              <a:schemeClr val="dk1"/>
            </a:fontRef>
          </p:style>
        </p:cxnSp>
        <p:sp>
          <p:nvSpPr>
            <p:cNvPr id="44" name="Rectangle 43"/>
            <p:cNvSpPr/>
            <p:nvPr/>
          </p:nvSpPr>
          <p:spPr>
            <a:xfrm>
              <a:off x="1932299" y="5272197"/>
              <a:ext cx="952809" cy="1212384"/>
            </a:xfrm>
            <a:prstGeom prst="rect">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13827"/>
              <a:endParaRPr lang="en-US">
                <a:solidFill>
                  <a:srgbClr val="000000"/>
                </a:solidFill>
              </a:endParaRPr>
            </a:p>
          </p:txBody>
        </p:sp>
        <p:grpSp>
          <p:nvGrpSpPr>
            <p:cNvPr id="45" name="Group 44"/>
            <p:cNvGrpSpPr/>
            <p:nvPr/>
          </p:nvGrpSpPr>
          <p:grpSpPr>
            <a:xfrm>
              <a:off x="2046064" y="5417950"/>
              <a:ext cx="725278" cy="920878"/>
              <a:chOff x="2003675" y="5290595"/>
              <a:chExt cx="711121" cy="902904"/>
            </a:xfrm>
          </p:grpSpPr>
          <p:sp>
            <p:nvSpPr>
              <p:cNvPr id="46" name="Rectangle 45"/>
              <p:cNvSpPr/>
              <p:nvPr/>
            </p:nvSpPr>
            <p:spPr>
              <a:xfrm>
                <a:off x="2136553" y="5896153"/>
                <a:ext cx="438511" cy="11380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sp>
            <p:nvSpPr>
              <p:cNvPr id="47" name="Freeform 11"/>
              <p:cNvSpPr>
                <a:spLocks noEditPoints="1"/>
              </p:cNvSpPr>
              <p:nvPr/>
            </p:nvSpPr>
            <p:spPr bwMode="auto">
              <a:xfrm>
                <a:off x="2003675" y="5290595"/>
                <a:ext cx="711121" cy="902904"/>
              </a:xfrm>
              <a:custGeom>
                <a:avLst/>
                <a:gdLst>
                  <a:gd name="T0" fmla="*/ 213 w 3085"/>
                  <a:gd name="T1" fmla="*/ 222 h 3917"/>
                  <a:gd name="T2" fmla="*/ 213 w 3085"/>
                  <a:gd name="T3" fmla="*/ 3704 h 3917"/>
                  <a:gd name="T4" fmla="*/ 2883 w 3085"/>
                  <a:gd name="T5" fmla="*/ 3704 h 3917"/>
                  <a:gd name="T6" fmla="*/ 2883 w 3085"/>
                  <a:gd name="T7" fmla="*/ 838 h 3917"/>
                  <a:gd name="T8" fmla="*/ 2277 w 3085"/>
                  <a:gd name="T9" fmla="*/ 838 h 3917"/>
                  <a:gd name="T10" fmla="*/ 2298 w 3085"/>
                  <a:gd name="T11" fmla="*/ 222 h 3917"/>
                  <a:gd name="T12" fmla="*/ 213 w 3085"/>
                  <a:gd name="T13" fmla="*/ 222 h 3917"/>
                  <a:gd name="T14" fmla="*/ 2298 w 3085"/>
                  <a:gd name="T15" fmla="*/ 0 h 3917"/>
                  <a:gd name="T16" fmla="*/ 3085 w 3085"/>
                  <a:gd name="T17" fmla="*/ 955 h 3917"/>
                  <a:gd name="T18" fmla="*/ 3085 w 3085"/>
                  <a:gd name="T19" fmla="*/ 3917 h 3917"/>
                  <a:gd name="T20" fmla="*/ 0 w 3085"/>
                  <a:gd name="T21" fmla="*/ 3917 h 3917"/>
                  <a:gd name="T22" fmla="*/ 0 w 3085"/>
                  <a:gd name="T23" fmla="*/ 11 h 3917"/>
                  <a:gd name="T24" fmla="*/ 2298 w 3085"/>
                  <a:gd name="T25" fmla="*/ 11 h 3917"/>
                  <a:gd name="T26" fmla="*/ 2298 w 3085"/>
                  <a:gd name="T27" fmla="*/ 0 h 3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85" h="3917">
                    <a:moveTo>
                      <a:pt x="213" y="222"/>
                    </a:moveTo>
                    <a:lnTo>
                      <a:pt x="213" y="3704"/>
                    </a:lnTo>
                    <a:lnTo>
                      <a:pt x="2883" y="3704"/>
                    </a:lnTo>
                    <a:lnTo>
                      <a:pt x="2883" y="838"/>
                    </a:lnTo>
                    <a:lnTo>
                      <a:pt x="2277" y="838"/>
                    </a:lnTo>
                    <a:lnTo>
                      <a:pt x="2298" y="222"/>
                    </a:lnTo>
                    <a:lnTo>
                      <a:pt x="213" y="222"/>
                    </a:lnTo>
                    <a:close/>
                    <a:moveTo>
                      <a:pt x="2298" y="0"/>
                    </a:moveTo>
                    <a:lnTo>
                      <a:pt x="3085" y="955"/>
                    </a:lnTo>
                    <a:lnTo>
                      <a:pt x="3085" y="3917"/>
                    </a:lnTo>
                    <a:lnTo>
                      <a:pt x="0" y="3917"/>
                    </a:lnTo>
                    <a:lnTo>
                      <a:pt x="0" y="11"/>
                    </a:lnTo>
                    <a:lnTo>
                      <a:pt x="2298" y="11"/>
                    </a:lnTo>
                    <a:lnTo>
                      <a:pt x="2298" y="0"/>
                    </a:lnTo>
                    <a:close/>
                  </a:path>
                </a:pathLst>
              </a:custGeom>
              <a:solidFill>
                <a:schemeClr val="bg2"/>
              </a:solidFill>
              <a:ln w="0">
                <a:noFill/>
                <a:prstDash val="solid"/>
                <a:round/>
                <a:headEnd/>
                <a:tailEnd/>
              </a:ln>
            </p:spPr>
            <p:txBody>
              <a:bodyPr vert="horz" wrap="square" lIns="93260" tIns="46630" rIns="93260" bIns="46630" numCol="1" anchor="t" anchorCtr="0" compatLnSpc="1">
                <a:prstTxWarp prst="textNoShape">
                  <a:avLst/>
                </a:prstTxWarp>
              </a:bodyPr>
              <a:lstStyle/>
              <a:p>
                <a:endParaRPr lang="en-US"/>
              </a:p>
            </p:txBody>
          </p:sp>
        </p:grpSp>
        <p:sp>
          <p:nvSpPr>
            <p:cNvPr id="48" name="Rectangle 47"/>
            <p:cNvSpPr/>
            <p:nvPr/>
          </p:nvSpPr>
          <p:spPr>
            <a:xfrm>
              <a:off x="2541781" y="1452531"/>
              <a:ext cx="952809" cy="1208478"/>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grpSp>
    </p:spTree>
    <p:extLst>
      <p:ext uri="{BB962C8B-B14F-4D97-AF65-F5344CB8AC3E}">
        <p14:creationId xmlns:p14="http://schemas.microsoft.com/office/powerpoint/2010/main" val="905271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080" y="461896"/>
            <a:ext cx="7312258" cy="5486400"/>
          </a:xfrm>
          <a:prstGeom prst="rect">
            <a:avLst/>
          </a:prstGeom>
          <a:ln w="38100" cap="sq">
            <a:noFill/>
            <a:prstDash val="solid"/>
            <a:miter lim="800000"/>
          </a:ln>
          <a:effectLst>
            <a:outerShdw blurRad="50800" dist="38100" dir="5400000" algn="tl" rotWithShape="0">
              <a:srgbClr val="000000">
                <a:alpha val="40000"/>
              </a:srgbClr>
            </a:outerShdw>
          </a:effectLst>
          <a:extLst>
            <a:ext uri="{909E8E84-426E-40dd-AFC4-6F175D3DCCD1}">
              <a14:hiddenFill xmlns:a14="http://schemas.microsoft.com/office/drawing/2010/main">
                <a:solidFill>
                  <a:schemeClr val="accent1"/>
                </a:solidFill>
              </a14:hiddenFill>
            </a:ext>
          </a:extLst>
        </p:spPr>
      </p:pic>
      <p:pic>
        <p:nvPicPr>
          <p:cNvPr id="3" name="Picture 2"/>
          <p:cNvPicPr>
            <a:picLocks noChangeAspect="1"/>
          </p:cNvPicPr>
          <p:nvPr/>
        </p:nvPicPr>
        <p:blipFill>
          <a:blip r:embed="rId4"/>
          <a:stretch>
            <a:fillRect/>
          </a:stretch>
        </p:blipFill>
        <p:spPr>
          <a:xfrm>
            <a:off x="3244629" y="2068684"/>
            <a:ext cx="9897246" cy="4789316"/>
          </a:xfrm>
          <a:prstGeom prst="rect">
            <a:avLst/>
          </a:prstGeom>
        </p:spPr>
      </p:pic>
    </p:spTree>
    <p:extLst>
      <p:ext uri="{BB962C8B-B14F-4D97-AF65-F5344CB8AC3E}">
        <p14:creationId xmlns:p14="http://schemas.microsoft.com/office/powerpoint/2010/main" val="455325416"/>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5"/>
          <p:cNvSpPr>
            <a:spLocks noGrp="1"/>
          </p:cNvSpPr>
          <p:nvPr>
            <p:ph type="title"/>
          </p:nvPr>
        </p:nvSpPr>
        <p:spPr/>
        <p:txBody>
          <a:bodyPr/>
          <a:lstStyle/>
          <a:p>
            <a:r>
              <a:rPr lang="en-US" dirty="0" smtClean="0"/>
              <a:t>App shapes for SharePoint</a:t>
            </a:r>
            <a:endParaRPr lang="en-US" dirty="0"/>
          </a:p>
        </p:txBody>
      </p:sp>
      <p:sp>
        <p:nvSpPr>
          <p:cNvPr id="45" name="Text Placeholder 2"/>
          <p:cNvSpPr txBox="1">
            <a:spLocks/>
          </p:cNvSpPr>
          <p:nvPr/>
        </p:nvSpPr>
        <p:spPr>
          <a:xfrm>
            <a:off x="4722103" y="1383522"/>
            <a:ext cx="7464273" cy="1500322"/>
          </a:xfrm>
          <a:prstGeom prst="rect">
            <a:avLst/>
          </a:prstGeom>
        </p:spPr>
        <p:txBody>
          <a:bodyPr lIns="91350" tIns="45676" rIns="91350" bIns="45676"/>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00"/>
              </a:spcAft>
              <a:buNone/>
            </a:pPr>
            <a:r>
              <a:rPr lang="en-US" sz="4000" dirty="0">
                <a:gradFill>
                  <a:gsLst>
                    <a:gs pos="1250">
                      <a:srgbClr val="DC3C00"/>
                    </a:gs>
                    <a:gs pos="100000">
                      <a:srgbClr val="DC3C00"/>
                    </a:gs>
                  </a:gsLst>
                  <a:lin ang="5400000" scaled="0"/>
                </a:gradFill>
                <a:latin typeface="Segoe UI Light"/>
              </a:rPr>
              <a:t>Full page</a:t>
            </a:r>
          </a:p>
          <a:p>
            <a:pPr marL="0" lvl="1" indent="0">
              <a:lnSpc>
                <a:spcPct val="100000"/>
              </a:lnSpc>
              <a:spcBef>
                <a:spcPts val="0"/>
              </a:spcBef>
              <a:buNone/>
              <a:tabLst/>
            </a:pPr>
            <a:r>
              <a:rPr lang="en-US" sz="2000" dirty="0">
                <a:gradFill>
                  <a:gsLst>
                    <a:gs pos="1250">
                      <a:srgbClr val="797A7D"/>
                    </a:gs>
                    <a:gs pos="100000">
                      <a:srgbClr val="797A7D"/>
                    </a:gs>
                  </a:gsLst>
                  <a:lin ang="5400000" scaled="0"/>
                </a:gradFill>
              </a:rPr>
              <a:t>Implement complete app experiences to satisfy                business scenarios</a:t>
            </a:r>
          </a:p>
        </p:txBody>
      </p:sp>
      <p:sp>
        <p:nvSpPr>
          <p:cNvPr id="46" name="Rectangle 45"/>
          <p:cNvSpPr/>
          <p:nvPr/>
        </p:nvSpPr>
        <p:spPr>
          <a:xfrm>
            <a:off x="4722100" y="3251755"/>
            <a:ext cx="7464274" cy="1348019"/>
          </a:xfrm>
          <a:prstGeom prst="rect">
            <a:avLst/>
          </a:prstGeom>
        </p:spPr>
        <p:txBody>
          <a:bodyPr wrap="square" lIns="91350" tIns="45676" rIns="91350" bIns="45676">
            <a:spAutoFit/>
          </a:bodyPr>
          <a:lstStyle/>
          <a:p>
            <a:pPr defTabSz="913827">
              <a:spcBef>
                <a:spcPts val="2399"/>
              </a:spcBef>
            </a:pPr>
            <a:r>
              <a:rPr lang="en-US" sz="4000" dirty="0">
                <a:gradFill>
                  <a:gsLst>
                    <a:gs pos="1250">
                      <a:srgbClr val="DC3C00"/>
                    </a:gs>
                    <a:gs pos="100000">
                      <a:srgbClr val="DC3C00"/>
                    </a:gs>
                  </a:gsLst>
                  <a:lin ang="5400000" scaled="0"/>
                </a:gradFill>
                <a:latin typeface="Segoe UI Light"/>
              </a:rPr>
              <a:t>Parts</a:t>
            </a:r>
          </a:p>
          <a:p>
            <a:pPr marL="0" lvl="1" defTabSz="913827"/>
            <a:r>
              <a:rPr lang="en-US" sz="2000" dirty="0">
                <a:gradFill>
                  <a:gsLst>
                    <a:gs pos="1250">
                      <a:srgbClr val="797A7D"/>
                    </a:gs>
                    <a:gs pos="100000">
                      <a:srgbClr val="797A7D"/>
                    </a:gs>
                  </a:gsLst>
                  <a:lin ang="5400000" scaled="0"/>
                </a:gradFill>
              </a:rPr>
              <a:t>Create app parts that can interact with the                     SharePoint experience</a:t>
            </a:r>
          </a:p>
        </p:txBody>
      </p:sp>
      <p:grpSp>
        <p:nvGrpSpPr>
          <p:cNvPr id="2" name="Group 1"/>
          <p:cNvGrpSpPr/>
          <p:nvPr/>
        </p:nvGrpSpPr>
        <p:grpSpPr>
          <a:xfrm>
            <a:off x="307132" y="1181821"/>
            <a:ext cx="10476471" cy="5453731"/>
            <a:chOff x="313370" y="1165753"/>
            <a:chExt cx="10765416" cy="5601893"/>
          </a:xfrm>
        </p:grpSpPr>
        <p:sp>
          <p:nvSpPr>
            <p:cNvPr id="29" name="Rectangle 28"/>
            <p:cNvSpPr/>
            <p:nvPr/>
          </p:nvSpPr>
          <p:spPr>
            <a:xfrm>
              <a:off x="313370" y="1165753"/>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3214" tIns="46609" rIns="93214" bIns="46609" rtlCol="0" anchor="t"/>
            <a:lstStyle/>
            <a:p>
              <a:pPr defTabSz="913827"/>
              <a:endParaRPr lang="en-US" sz="1300">
                <a:solidFill>
                  <a:srgbClr val="FFFFFF">
                    <a:alpha val="99000"/>
                  </a:srgbClr>
                </a:solidFill>
              </a:endParaRPr>
            </a:p>
          </p:txBody>
        </p:sp>
        <p:sp>
          <p:nvSpPr>
            <p:cNvPr id="30" name="Rectangle 29"/>
            <p:cNvSpPr/>
            <p:nvPr/>
          </p:nvSpPr>
          <p:spPr>
            <a:xfrm>
              <a:off x="313370" y="3077442"/>
              <a:ext cx="4190666" cy="1778515"/>
            </a:xfrm>
            <a:prstGeom prst="rect">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3214" tIns="46609" rIns="93214" bIns="46609" rtlCol="0" anchor="t"/>
            <a:lstStyle/>
            <a:p>
              <a:pPr defTabSz="913827"/>
              <a:endParaRPr lang="en-US" sz="1300">
                <a:solidFill>
                  <a:srgbClr val="FFFFFF">
                    <a:alpha val="99000"/>
                  </a:srgbClr>
                </a:solidFill>
              </a:endParaRPr>
            </a:p>
          </p:txBody>
        </p:sp>
        <p:sp>
          <p:nvSpPr>
            <p:cNvPr id="31" name="Rectangle 30"/>
            <p:cNvSpPr/>
            <p:nvPr/>
          </p:nvSpPr>
          <p:spPr>
            <a:xfrm>
              <a:off x="313370" y="4989131"/>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3214" tIns="46609" rIns="93214" bIns="46609" rtlCol="0" anchor="t"/>
            <a:lstStyle/>
            <a:p>
              <a:pPr defTabSz="913827"/>
              <a:endParaRPr lang="en-US" sz="1300">
                <a:solidFill>
                  <a:srgbClr val="FFFFFF">
                    <a:alpha val="99000"/>
                  </a:srgbClr>
                </a:solidFill>
              </a:endParaRPr>
            </a:p>
          </p:txBody>
        </p:sp>
        <p:sp>
          <p:nvSpPr>
            <p:cNvPr id="32" name="Freeform 6"/>
            <p:cNvSpPr>
              <a:spLocks noEditPoints="1"/>
            </p:cNvSpPr>
            <p:nvPr/>
          </p:nvSpPr>
          <p:spPr bwMode="auto">
            <a:xfrm>
              <a:off x="1277114" y="1462312"/>
              <a:ext cx="944084" cy="1198697"/>
            </a:xfrm>
            <a:custGeom>
              <a:avLst/>
              <a:gdLst>
                <a:gd name="T0" fmla="*/ 606 w 3085"/>
                <a:gd name="T1" fmla="*/ 2368 h 3917"/>
                <a:gd name="T2" fmla="*/ 2362 w 3085"/>
                <a:gd name="T3" fmla="*/ 2368 h 3917"/>
                <a:gd name="T4" fmla="*/ 2362 w 3085"/>
                <a:gd name="T5" fmla="*/ 2505 h 3917"/>
                <a:gd name="T6" fmla="*/ 606 w 3085"/>
                <a:gd name="T7" fmla="*/ 2505 h 3917"/>
                <a:gd name="T8" fmla="*/ 606 w 3085"/>
                <a:gd name="T9" fmla="*/ 2368 h 3917"/>
                <a:gd name="T10" fmla="*/ 606 w 3085"/>
                <a:gd name="T11" fmla="*/ 1921 h 3917"/>
                <a:gd name="T12" fmla="*/ 2362 w 3085"/>
                <a:gd name="T13" fmla="*/ 1921 h 3917"/>
                <a:gd name="T14" fmla="*/ 2362 w 3085"/>
                <a:gd name="T15" fmla="*/ 2059 h 3917"/>
                <a:gd name="T16" fmla="*/ 606 w 3085"/>
                <a:gd name="T17" fmla="*/ 2059 h 3917"/>
                <a:gd name="T18" fmla="*/ 606 w 3085"/>
                <a:gd name="T19" fmla="*/ 1921 h 3917"/>
                <a:gd name="T20" fmla="*/ 606 w 3085"/>
                <a:gd name="T21" fmla="*/ 1475 h 3917"/>
                <a:gd name="T22" fmla="*/ 2362 w 3085"/>
                <a:gd name="T23" fmla="*/ 1475 h 3917"/>
                <a:gd name="T24" fmla="*/ 2362 w 3085"/>
                <a:gd name="T25" fmla="*/ 1592 h 3917"/>
                <a:gd name="T26" fmla="*/ 606 w 3085"/>
                <a:gd name="T27" fmla="*/ 1592 h 3917"/>
                <a:gd name="T28" fmla="*/ 606 w 3085"/>
                <a:gd name="T29" fmla="*/ 1475 h 3917"/>
                <a:gd name="T30" fmla="*/ 606 w 3085"/>
                <a:gd name="T31" fmla="*/ 1008 h 3917"/>
                <a:gd name="T32" fmla="*/ 2362 w 3085"/>
                <a:gd name="T33" fmla="*/ 1008 h 3917"/>
                <a:gd name="T34" fmla="*/ 2362 w 3085"/>
                <a:gd name="T35" fmla="*/ 1146 h 3917"/>
                <a:gd name="T36" fmla="*/ 606 w 3085"/>
                <a:gd name="T37" fmla="*/ 1146 h 3917"/>
                <a:gd name="T38" fmla="*/ 606 w 3085"/>
                <a:gd name="T39" fmla="*/ 1008 h 3917"/>
                <a:gd name="T40" fmla="*/ 213 w 3085"/>
                <a:gd name="T41" fmla="*/ 222 h 3917"/>
                <a:gd name="T42" fmla="*/ 213 w 3085"/>
                <a:gd name="T43" fmla="*/ 3704 h 3917"/>
                <a:gd name="T44" fmla="*/ 2883 w 3085"/>
                <a:gd name="T45" fmla="*/ 3704 h 3917"/>
                <a:gd name="T46" fmla="*/ 2883 w 3085"/>
                <a:gd name="T47" fmla="*/ 838 h 3917"/>
                <a:gd name="T48" fmla="*/ 2277 w 3085"/>
                <a:gd name="T49" fmla="*/ 838 h 3917"/>
                <a:gd name="T50" fmla="*/ 2298 w 3085"/>
                <a:gd name="T51" fmla="*/ 222 h 3917"/>
                <a:gd name="T52" fmla="*/ 213 w 3085"/>
                <a:gd name="T53" fmla="*/ 222 h 3917"/>
                <a:gd name="T54" fmla="*/ 2298 w 3085"/>
                <a:gd name="T55" fmla="*/ 0 h 3917"/>
                <a:gd name="T56" fmla="*/ 3085 w 3085"/>
                <a:gd name="T57" fmla="*/ 955 h 3917"/>
                <a:gd name="T58" fmla="*/ 3085 w 3085"/>
                <a:gd name="T59" fmla="*/ 3917 h 3917"/>
                <a:gd name="T60" fmla="*/ 0 w 3085"/>
                <a:gd name="T61" fmla="*/ 3917 h 3917"/>
                <a:gd name="T62" fmla="*/ 0 w 3085"/>
                <a:gd name="T63" fmla="*/ 11 h 3917"/>
                <a:gd name="T64" fmla="*/ 2298 w 3085"/>
                <a:gd name="T65" fmla="*/ 11 h 3917"/>
                <a:gd name="T66" fmla="*/ 2298 w 3085"/>
                <a:gd name="T67" fmla="*/ 0 h 3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85" h="3917">
                  <a:moveTo>
                    <a:pt x="606" y="2368"/>
                  </a:moveTo>
                  <a:lnTo>
                    <a:pt x="2362" y="2368"/>
                  </a:lnTo>
                  <a:lnTo>
                    <a:pt x="2362" y="2505"/>
                  </a:lnTo>
                  <a:lnTo>
                    <a:pt x="606" y="2505"/>
                  </a:lnTo>
                  <a:lnTo>
                    <a:pt x="606" y="2368"/>
                  </a:lnTo>
                  <a:close/>
                  <a:moveTo>
                    <a:pt x="606" y="1921"/>
                  </a:moveTo>
                  <a:lnTo>
                    <a:pt x="2362" y="1921"/>
                  </a:lnTo>
                  <a:lnTo>
                    <a:pt x="2362" y="2059"/>
                  </a:lnTo>
                  <a:lnTo>
                    <a:pt x="606" y="2059"/>
                  </a:lnTo>
                  <a:lnTo>
                    <a:pt x="606" y="1921"/>
                  </a:lnTo>
                  <a:close/>
                  <a:moveTo>
                    <a:pt x="606" y="1475"/>
                  </a:moveTo>
                  <a:lnTo>
                    <a:pt x="2362" y="1475"/>
                  </a:lnTo>
                  <a:lnTo>
                    <a:pt x="2362" y="1592"/>
                  </a:lnTo>
                  <a:lnTo>
                    <a:pt x="606" y="1592"/>
                  </a:lnTo>
                  <a:lnTo>
                    <a:pt x="606" y="1475"/>
                  </a:lnTo>
                  <a:close/>
                  <a:moveTo>
                    <a:pt x="606" y="1008"/>
                  </a:moveTo>
                  <a:lnTo>
                    <a:pt x="2362" y="1008"/>
                  </a:lnTo>
                  <a:lnTo>
                    <a:pt x="2362" y="1146"/>
                  </a:lnTo>
                  <a:lnTo>
                    <a:pt x="606" y="1146"/>
                  </a:lnTo>
                  <a:lnTo>
                    <a:pt x="606" y="1008"/>
                  </a:lnTo>
                  <a:close/>
                  <a:moveTo>
                    <a:pt x="213" y="222"/>
                  </a:moveTo>
                  <a:lnTo>
                    <a:pt x="213" y="3704"/>
                  </a:lnTo>
                  <a:lnTo>
                    <a:pt x="2883" y="3704"/>
                  </a:lnTo>
                  <a:lnTo>
                    <a:pt x="2883" y="838"/>
                  </a:lnTo>
                  <a:lnTo>
                    <a:pt x="2277" y="838"/>
                  </a:lnTo>
                  <a:lnTo>
                    <a:pt x="2298" y="222"/>
                  </a:lnTo>
                  <a:lnTo>
                    <a:pt x="213" y="222"/>
                  </a:lnTo>
                  <a:close/>
                  <a:moveTo>
                    <a:pt x="2298" y="0"/>
                  </a:moveTo>
                  <a:lnTo>
                    <a:pt x="3085" y="955"/>
                  </a:lnTo>
                  <a:lnTo>
                    <a:pt x="3085" y="3917"/>
                  </a:lnTo>
                  <a:lnTo>
                    <a:pt x="0" y="3917"/>
                  </a:lnTo>
                  <a:lnTo>
                    <a:pt x="0" y="11"/>
                  </a:lnTo>
                  <a:lnTo>
                    <a:pt x="2298" y="11"/>
                  </a:lnTo>
                  <a:lnTo>
                    <a:pt x="2298" y="0"/>
                  </a:lnTo>
                  <a:close/>
                </a:path>
              </a:pathLst>
            </a:custGeom>
            <a:solidFill>
              <a:schemeClr val="bg2"/>
            </a:solidFill>
            <a:ln w="0">
              <a:noFill/>
              <a:prstDash val="solid"/>
              <a:round/>
              <a:headEnd/>
              <a:tailEnd/>
            </a:ln>
          </p:spPr>
          <p:txBody>
            <a:bodyPr vert="horz" wrap="square" lIns="93260" tIns="46630" rIns="93260" bIns="46630" numCol="1" anchor="t" anchorCtr="0" compatLnSpc="1">
              <a:prstTxWarp prst="textNoShape">
                <a:avLst/>
              </a:prstTxWarp>
            </a:bodyPr>
            <a:lstStyle/>
            <a:p>
              <a:endParaRPr lang="en-US"/>
            </a:p>
          </p:txBody>
        </p:sp>
        <p:cxnSp>
          <p:nvCxnSpPr>
            <p:cNvPr id="33" name="Straight Connector 32"/>
            <p:cNvCxnSpPr/>
            <p:nvPr/>
          </p:nvCxnSpPr>
          <p:spPr>
            <a:xfrm flipV="1">
              <a:off x="2079072" y="1465881"/>
              <a:ext cx="447529" cy="595780"/>
            </a:xfrm>
            <a:prstGeom prst="line">
              <a:avLst/>
            </a:prstGeom>
            <a:ln w="28575" cap="rnd">
              <a:solidFill>
                <a:schemeClr val="accent3"/>
              </a:solidFill>
            </a:ln>
          </p:spPr>
          <p:style>
            <a:lnRef idx="1">
              <a:schemeClr val="dk1"/>
            </a:lnRef>
            <a:fillRef idx="2">
              <a:schemeClr val="dk1"/>
            </a:fillRef>
            <a:effectRef idx="1">
              <a:schemeClr val="dk1"/>
            </a:effectRef>
            <a:fontRef idx="minor">
              <a:schemeClr val="dk1"/>
            </a:fontRef>
          </p:style>
        </p:cxnSp>
        <p:cxnSp>
          <p:nvCxnSpPr>
            <p:cNvPr id="34" name="Straight Connector 33"/>
            <p:cNvCxnSpPr/>
            <p:nvPr/>
          </p:nvCxnSpPr>
          <p:spPr>
            <a:xfrm>
              <a:off x="2079071" y="2055020"/>
              <a:ext cx="456134" cy="577795"/>
            </a:xfrm>
            <a:prstGeom prst="line">
              <a:avLst/>
            </a:prstGeom>
            <a:ln w="28575" cap="rnd">
              <a:solidFill>
                <a:schemeClr val="accent3"/>
              </a:solidFill>
            </a:ln>
          </p:spPr>
          <p:style>
            <a:lnRef idx="1">
              <a:schemeClr val="dk1"/>
            </a:lnRef>
            <a:fillRef idx="2">
              <a:schemeClr val="dk1"/>
            </a:fillRef>
            <a:effectRef idx="1">
              <a:schemeClr val="dk1"/>
            </a:effectRef>
            <a:fontRef idx="minor">
              <a:schemeClr val="dk1"/>
            </a:fontRef>
          </p:style>
        </p:cxnSp>
        <p:sp>
          <p:nvSpPr>
            <p:cNvPr id="35" name="Rectangle 34"/>
            <p:cNvSpPr/>
            <p:nvPr/>
          </p:nvSpPr>
          <p:spPr>
            <a:xfrm>
              <a:off x="2541781" y="1452531"/>
              <a:ext cx="952809" cy="1208478"/>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sp>
          <p:nvSpPr>
            <p:cNvPr id="36" name="Rectangle 35"/>
            <p:cNvSpPr/>
            <p:nvPr/>
          </p:nvSpPr>
          <p:spPr>
            <a:xfrm>
              <a:off x="1932299" y="5272197"/>
              <a:ext cx="952809" cy="1212384"/>
            </a:xfrm>
            <a:prstGeom prst="rect">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13827"/>
              <a:endParaRPr lang="en-US">
                <a:solidFill>
                  <a:srgbClr val="000000"/>
                </a:solidFill>
              </a:endParaRPr>
            </a:p>
          </p:txBody>
        </p:sp>
        <p:grpSp>
          <p:nvGrpSpPr>
            <p:cNvPr id="37" name="Group 36"/>
            <p:cNvGrpSpPr/>
            <p:nvPr/>
          </p:nvGrpSpPr>
          <p:grpSpPr>
            <a:xfrm>
              <a:off x="2046064" y="5417950"/>
              <a:ext cx="725278" cy="920878"/>
              <a:chOff x="2003675" y="5290595"/>
              <a:chExt cx="711121" cy="902904"/>
            </a:xfrm>
          </p:grpSpPr>
          <p:sp>
            <p:nvSpPr>
              <p:cNvPr id="38" name="Rectangle 37"/>
              <p:cNvSpPr/>
              <p:nvPr/>
            </p:nvSpPr>
            <p:spPr>
              <a:xfrm>
                <a:off x="2136553" y="5896153"/>
                <a:ext cx="438511" cy="11380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sp>
            <p:nvSpPr>
              <p:cNvPr id="39" name="Freeform 11"/>
              <p:cNvSpPr>
                <a:spLocks noEditPoints="1"/>
              </p:cNvSpPr>
              <p:nvPr/>
            </p:nvSpPr>
            <p:spPr bwMode="auto">
              <a:xfrm>
                <a:off x="2003675" y="5290595"/>
                <a:ext cx="711121" cy="902904"/>
              </a:xfrm>
              <a:custGeom>
                <a:avLst/>
                <a:gdLst>
                  <a:gd name="T0" fmla="*/ 213 w 3085"/>
                  <a:gd name="T1" fmla="*/ 222 h 3917"/>
                  <a:gd name="T2" fmla="*/ 213 w 3085"/>
                  <a:gd name="T3" fmla="*/ 3704 h 3917"/>
                  <a:gd name="T4" fmla="*/ 2883 w 3085"/>
                  <a:gd name="T5" fmla="*/ 3704 h 3917"/>
                  <a:gd name="T6" fmla="*/ 2883 w 3085"/>
                  <a:gd name="T7" fmla="*/ 838 h 3917"/>
                  <a:gd name="T8" fmla="*/ 2277 w 3085"/>
                  <a:gd name="T9" fmla="*/ 838 h 3917"/>
                  <a:gd name="T10" fmla="*/ 2298 w 3085"/>
                  <a:gd name="T11" fmla="*/ 222 h 3917"/>
                  <a:gd name="T12" fmla="*/ 213 w 3085"/>
                  <a:gd name="T13" fmla="*/ 222 h 3917"/>
                  <a:gd name="T14" fmla="*/ 2298 w 3085"/>
                  <a:gd name="T15" fmla="*/ 0 h 3917"/>
                  <a:gd name="T16" fmla="*/ 3085 w 3085"/>
                  <a:gd name="T17" fmla="*/ 955 h 3917"/>
                  <a:gd name="T18" fmla="*/ 3085 w 3085"/>
                  <a:gd name="T19" fmla="*/ 3917 h 3917"/>
                  <a:gd name="T20" fmla="*/ 0 w 3085"/>
                  <a:gd name="T21" fmla="*/ 3917 h 3917"/>
                  <a:gd name="T22" fmla="*/ 0 w 3085"/>
                  <a:gd name="T23" fmla="*/ 11 h 3917"/>
                  <a:gd name="T24" fmla="*/ 2298 w 3085"/>
                  <a:gd name="T25" fmla="*/ 11 h 3917"/>
                  <a:gd name="T26" fmla="*/ 2298 w 3085"/>
                  <a:gd name="T27" fmla="*/ 0 h 3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85" h="3917">
                    <a:moveTo>
                      <a:pt x="213" y="222"/>
                    </a:moveTo>
                    <a:lnTo>
                      <a:pt x="213" y="3704"/>
                    </a:lnTo>
                    <a:lnTo>
                      <a:pt x="2883" y="3704"/>
                    </a:lnTo>
                    <a:lnTo>
                      <a:pt x="2883" y="838"/>
                    </a:lnTo>
                    <a:lnTo>
                      <a:pt x="2277" y="838"/>
                    </a:lnTo>
                    <a:lnTo>
                      <a:pt x="2298" y="222"/>
                    </a:lnTo>
                    <a:lnTo>
                      <a:pt x="213" y="222"/>
                    </a:lnTo>
                    <a:close/>
                    <a:moveTo>
                      <a:pt x="2298" y="0"/>
                    </a:moveTo>
                    <a:lnTo>
                      <a:pt x="3085" y="955"/>
                    </a:lnTo>
                    <a:lnTo>
                      <a:pt x="3085" y="3917"/>
                    </a:lnTo>
                    <a:lnTo>
                      <a:pt x="0" y="3917"/>
                    </a:lnTo>
                    <a:lnTo>
                      <a:pt x="0" y="11"/>
                    </a:lnTo>
                    <a:lnTo>
                      <a:pt x="2298" y="11"/>
                    </a:lnTo>
                    <a:lnTo>
                      <a:pt x="2298" y="0"/>
                    </a:lnTo>
                    <a:close/>
                  </a:path>
                </a:pathLst>
              </a:custGeom>
              <a:solidFill>
                <a:schemeClr val="bg2"/>
              </a:solidFill>
              <a:ln w="0">
                <a:noFill/>
                <a:prstDash val="solid"/>
                <a:round/>
                <a:headEnd/>
                <a:tailEnd/>
              </a:ln>
            </p:spPr>
            <p:txBody>
              <a:bodyPr vert="horz" wrap="square" lIns="93260" tIns="46630" rIns="93260" bIns="46630" numCol="1" anchor="t" anchorCtr="0" compatLnSpc="1">
                <a:prstTxWarp prst="textNoShape">
                  <a:avLst/>
                </a:prstTxWarp>
              </a:bodyPr>
              <a:lstStyle/>
              <a:p>
                <a:endParaRPr lang="en-US"/>
              </a:p>
            </p:txBody>
          </p:sp>
        </p:grpSp>
        <p:sp>
          <p:nvSpPr>
            <p:cNvPr id="40" name="Rectangle 39"/>
            <p:cNvSpPr/>
            <p:nvPr/>
          </p:nvSpPr>
          <p:spPr>
            <a:xfrm>
              <a:off x="1932299" y="3360508"/>
              <a:ext cx="952809" cy="1212384"/>
            </a:xfrm>
            <a:prstGeom prst="rect">
              <a:avLst/>
            </a:prstGeom>
            <a:noFill/>
            <a:ln w="28575">
              <a:solidFill>
                <a:schemeClr val="bg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13827"/>
              <a:endParaRPr lang="en-US">
                <a:solidFill>
                  <a:srgbClr val="000000"/>
                </a:solidFill>
              </a:endParaRPr>
            </a:p>
          </p:txBody>
        </p:sp>
        <p:grpSp>
          <p:nvGrpSpPr>
            <p:cNvPr id="41" name="Group 40"/>
            <p:cNvGrpSpPr/>
            <p:nvPr/>
          </p:nvGrpSpPr>
          <p:grpSpPr>
            <a:xfrm>
              <a:off x="2046572" y="3558976"/>
              <a:ext cx="724261" cy="815450"/>
              <a:chOff x="2004173" y="3489509"/>
              <a:chExt cx="710124" cy="799533"/>
            </a:xfrm>
          </p:grpSpPr>
          <p:sp>
            <p:nvSpPr>
              <p:cNvPr id="42" name="Rectangle 41"/>
              <p:cNvSpPr/>
              <p:nvPr/>
            </p:nvSpPr>
            <p:spPr>
              <a:xfrm>
                <a:off x="2004173" y="3489509"/>
                <a:ext cx="274320" cy="3946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sp>
            <p:nvSpPr>
              <p:cNvPr id="43" name="Rectangle 42"/>
              <p:cNvSpPr/>
              <p:nvPr/>
            </p:nvSpPr>
            <p:spPr>
              <a:xfrm>
                <a:off x="2004173" y="4014722"/>
                <a:ext cx="274320" cy="2743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sp>
            <p:nvSpPr>
              <p:cNvPr id="44" name="Rectangle 43"/>
              <p:cNvSpPr/>
              <p:nvPr/>
            </p:nvSpPr>
            <p:spPr>
              <a:xfrm>
                <a:off x="2418439" y="3489509"/>
                <a:ext cx="295858" cy="799533"/>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grpSp>
        <p:sp>
          <p:nvSpPr>
            <p:cNvPr id="47" name="Rectangle 46"/>
            <p:cNvSpPr/>
            <p:nvPr/>
          </p:nvSpPr>
          <p:spPr>
            <a:xfrm>
              <a:off x="4818043" y="5224322"/>
              <a:ext cx="6260743" cy="1054673"/>
            </a:xfrm>
            <a:prstGeom prst="rect">
              <a:avLst/>
            </a:prstGeom>
          </p:spPr>
          <p:txBody>
            <a:bodyPr lIns="93214" tIns="46609" rIns="93214" bIns="46609">
              <a:spAutoFit/>
            </a:bodyPr>
            <a:lstStyle/>
            <a:p>
              <a:pPr defTabSz="913827">
                <a:spcBef>
                  <a:spcPts val="2399"/>
                </a:spcBef>
              </a:pPr>
              <a:r>
                <a:rPr lang="en-US" sz="4000" dirty="0">
                  <a:gradFill>
                    <a:gsLst>
                      <a:gs pos="1250">
                        <a:srgbClr val="DC3C00"/>
                      </a:gs>
                      <a:gs pos="100000">
                        <a:srgbClr val="DC3C00"/>
                      </a:gs>
                    </a:gsLst>
                    <a:lin ang="5400000" scaled="0"/>
                  </a:gradFill>
                  <a:latin typeface="Segoe UI Light"/>
                </a:rPr>
                <a:t>UI command extensions</a:t>
              </a:r>
            </a:p>
            <a:p>
              <a:pPr marL="0" lvl="1" defTabSz="913827"/>
              <a:r>
                <a:rPr lang="en-US" sz="2000" dirty="0">
                  <a:gradFill>
                    <a:gsLst>
                      <a:gs pos="1250">
                        <a:srgbClr val="797A7D"/>
                      </a:gs>
                      <a:gs pos="100000">
                        <a:srgbClr val="797A7D"/>
                      </a:gs>
                    </a:gsLst>
                    <a:lin ang="5400000" scaled="0"/>
                  </a:gradFill>
                </a:rPr>
                <a:t>Add new commands to the ribbon and item menus</a:t>
              </a:r>
            </a:p>
          </p:txBody>
        </p:sp>
      </p:grpSp>
    </p:spTree>
    <p:extLst>
      <p:ext uri="{BB962C8B-B14F-4D97-AF65-F5344CB8AC3E}">
        <p14:creationId xmlns:p14="http://schemas.microsoft.com/office/powerpoint/2010/main" val="249609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03399" y="445989"/>
            <a:ext cx="7312258" cy="5773783"/>
          </a:xfrm>
          <a:prstGeom prst="rect">
            <a:avLst/>
          </a:prstGeom>
          <a:ln>
            <a:noFill/>
          </a:ln>
          <a:effectLst>
            <a:outerShdw blurRad="50800" dist="38100" dir="5400000" algn="tl" rotWithShape="0">
              <a:srgbClr val="333333">
                <a:alpha val="40000"/>
              </a:srgbClr>
            </a:outerShdw>
          </a:effectLst>
        </p:spPr>
      </p:pic>
      <p:pic>
        <p:nvPicPr>
          <p:cNvPr id="2" name="Picture 1"/>
          <p:cNvPicPr>
            <a:picLocks noChangeAspect="1"/>
          </p:cNvPicPr>
          <p:nvPr/>
        </p:nvPicPr>
        <p:blipFill>
          <a:blip r:embed="rId4"/>
          <a:stretch>
            <a:fillRect/>
          </a:stretch>
        </p:blipFill>
        <p:spPr>
          <a:xfrm>
            <a:off x="4611341" y="3250665"/>
            <a:ext cx="7312258" cy="3378630"/>
          </a:xfrm>
          <a:prstGeom prst="rect">
            <a:avLst/>
          </a:prstGeom>
          <a:ln>
            <a:noFill/>
          </a:ln>
          <a:effectLst>
            <a:outerShdw blurRad="50800" dist="38100" dir="5400000" algn="tl" rotWithShape="0">
              <a:srgbClr val="333333">
                <a:alpha val="40000"/>
              </a:srgbClr>
            </a:outerShdw>
          </a:effectLst>
        </p:spPr>
      </p:pic>
      <p:sp>
        <p:nvSpPr>
          <p:cNvPr id="7" name="Right Arrow 6"/>
          <p:cNvSpPr/>
          <p:nvPr/>
        </p:nvSpPr>
        <p:spPr bwMode="auto">
          <a:xfrm rot="10800000">
            <a:off x="3572909" y="4826511"/>
            <a:ext cx="472847" cy="47303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9" tIns="45699" rIns="45699" bIns="45699" numCol="1" spcCol="0" rtlCol="0" fromWordArt="0" anchor="ctr" anchorCtr="0" forceAA="0" compatLnSpc="1">
            <a:prstTxWarp prst="textNoShape">
              <a:avLst/>
            </a:prstTxWarp>
            <a:noAutofit/>
          </a:bodyPr>
          <a:lstStyle/>
          <a:p>
            <a:pPr algn="ctr" defTabSz="913651"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ight Arrow 7"/>
          <p:cNvSpPr/>
          <p:nvPr/>
        </p:nvSpPr>
        <p:spPr bwMode="auto">
          <a:xfrm rot="16200000">
            <a:off x="8651505" y="5344479"/>
            <a:ext cx="473037" cy="47284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9" tIns="45699" rIns="45699" bIns="45699" numCol="1" spcCol="0" rtlCol="0" fromWordArt="0" anchor="ctr" anchorCtr="0" forceAA="0" compatLnSpc="1">
            <a:prstTxWarp prst="textNoShape">
              <a:avLst/>
            </a:prstTxWarp>
            <a:noAutofit/>
          </a:bodyPr>
          <a:lstStyle/>
          <a:p>
            <a:pPr algn="ctr" defTabSz="913651"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065991092"/>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30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4144926667"/>
              </p:ext>
            </p:extLst>
          </p:nvPr>
        </p:nvGraphicFramePr>
        <p:xfrm>
          <a:off x="351385" y="1063255"/>
          <a:ext cx="11225057" cy="3308048"/>
        </p:xfrm>
        <a:graphic>
          <a:graphicData uri="http://schemas.openxmlformats.org/drawingml/2006/table">
            <a:tbl>
              <a:tblPr firstRow="1" bandRow="1">
                <a:tableStyleId>{5C22544A-7EE6-4342-B048-85BDC9FD1C3A}</a:tableStyleId>
              </a:tblPr>
              <a:tblGrid>
                <a:gridCol w="11225057">
                  <a:extLst>
                    <a:ext uri="{9D8B030D-6E8A-4147-A177-3AD203B41FA5}">
                      <a16:colId xmlns="" xmlns:a16="http://schemas.microsoft.com/office/drawing/2014/main" val="1253488153"/>
                    </a:ext>
                  </a:extLst>
                </a:gridCol>
              </a:tblGrid>
              <a:tr h="524736">
                <a:tc>
                  <a:txBody>
                    <a:bodyPr/>
                    <a:lstStyle/>
                    <a:p>
                      <a:r>
                        <a:rPr lang="en-US" sz="2800" dirty="0" smtClean="0"/>
                        <a:t>Office Camp</a:t>
                      </a:r>
                      <a:endParaRPr lang="en-US" sz="2800" dirty="0"/>
                    </a:p>
                  </a:txBody>
                  <a:tcPr marL="91403" marR="91403" marT="45701" marB="45701" anchor="ctr"/>
                </a:tc>
                <a:extLst>
                  <a:ext uri="{0D108BD9-81ED-4DB2-BD59-A6C34878D82A}">
                    <a16:rowId xmlns="" xmlns:a16="http://schemas.microsoft.com/office/drawing/2014/main" val="829859176"/>
                  </a:ext>
                </a:extLst>
              </a:tr>
              <a:tr h="534826">
                <a:tc>
                  <a:txBody>
                    <a:bodyPr/>
                    <a:lstStyle/>
                    <a:p>
                      <a:r>
                        <a:rPr lang="en-US" sz="2400" b="0" dirty="0" smtClean="0"/>
                        <a:t>Module 1: Introduction to the Day</a:t>
                      </a:r>
                    </a:p>
                  </a:txBody>
                  <a:tcPr marL="91403" marR="91403" marT="45701" marB="45701" anchor="ctr"/>
                </a:tc>
                <a:extLst>
                  <a:ext uri="{0D108BD9-81ED-4DB2-BD59-A6C34878D82A}">
                    <a16:rowId xmlns="" xmlns:a16="http://schemas.microsoft.com/office/drawing/2014/main" val="1946132611"/>
                  </a:ext>
                </a:extLst>
              </a:tr>
              <a:tr h="457162">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2400" dirty="0" smtClean="0"/>
                        <a:t>Module 2: Setting up the Environments</a:t>
                      </a:r>
                    </a:p>
                  </a:txBody>
                  <a:tcPr marL="91403" marR="91403" marT="45701" marB="45701" anchor="ctr"/>
                </a:tc>
                <a:extLst>
                  <a:ext uri="{0D108BD9-81ED-4DB2-BD59-A6C34878D82A}">
                    <a16:rowId xmlns="" xmlns:a16="http://schemas.microsoft.com/office/drawing/2014/main" val="3204002662"/>
                  </a:ext>
                </a:extLst>
              </a:tr>
              <a:tr h="534826">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t>Module 3: </a:t>
                      </a:r>
                      <a:r>
                        <a:rPr lang="en-US" sz="2400" dirty="0" smtClean="0"/>
                        <a:t>Hook </a:t>
                      </a:r>
                      <a:r>
                        <a:rPr lang="en-US" sz="2400" dirty="0" smtClean="0"/>
                        <a:t>into Apps for SharePoint</a:t>
                      </a:r>
                    </a:p>
                  </a:txBody>
                  <a:tcPr marL="91403" marR="91403" marT="45701" marB="45701" anchor="ctr"/>
                </a:tc>
                <a:extLst>
                  <a:ext uri="{0D108BD9-81ED-4DB2-BD59-A6C34878D82A}">
                    <a16:rowId xmlns="" xmlns:a16="http://schemas.microsoft.com/office/drawing/2014/main" val="4266278162"/>
                  </a:ext>
                </a:extLst>
              </a:tr>
              <a:tr h="6493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4: </a:t>
                      </a:r>
                      <a:r>
                        <a:rPr lang="en-US" sz="2400" dirty="0" smtClean="0"/>
                        <a:t>Hook </a:t>
                      </a:r>
                      <a:r>
                        <a:rPr lang="en-US" sz="2400" dirty="0" smtClean="0"/>
                        <a:t>into Office 365 and SharePoint APIs with SPAs</a:t>
                      </a:r>
                    </a:p>
                  </a:txBody>
                  <a:tcPr marL="91403" marR="91403" marT="45701" marB="45701" anchor="ctr"/>
                </a:tc>
              </a:tr>
              <a:tr h="607178">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5: </a:t>
                      </a:r>
                      <a:r>
                        <a:rPr lang="en-US" sz="2400" b="0" dirty="0" smtClean="0"/>
                        <a:t>Hook </a:t>
                      </a:r>
                      <a:r>
                        <a:rPr lang="en-US" sz="2400" b="0" dirty="0" smtClean="0"/>
                        <a:t>into Apps for Office</a:t>
                      </a:r>
                    </a:p>
                  </a:txBody>
                  <a:tcPr marL="91403" marR="91403" marT="45701" marB="45701" anchor="ctr"/>
                </a:tc>
              </a:tr>
            </a:tbl>
          </a:graphicData>
        </a:graphic>
      </p:graphicFrame>
    </p:spTree>
    <p:extLst>
      <p:ext uri="{BB962C8B-B14F-4D97-AF65-F5344CB8AC3E}">
        <p14:creationId xmlns:p14="http://schemas.microsoft.com/office/powerpoint/2010/main" val="262825774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
          <p:cNvSpPr>
            <a:spLocks noGrp="1"/>
          </p:cNvSpPr>
          <p:nvPr>
            <p:ph type="title"/>
          </p:nvPr>
        </p:nvSpPr>
        <p:spPr/>
        <p:txBody>
          <a:bodyPr/>
          <a:lstStyle/>
          <a:p>
            <a:r>
              <a:rPr lang="en-US" dirty="0" smtClean="0"/>
              <a:t>App shapes for SharePoint</a:t>
            </a:r>
            <a:endParaRPr lang="en-US" dirty="0"/>
          </a:p>
        </p:txBody>
      </p:sp>
      <p:grpSp>
        <p:nvGrpSpPr>
          <p:cNvPr id="2" name="Group 1"/>
          <p:cNvGrpSpPr/>
          <p:nvPr/>
        </p:nvGrpSpPr>
        <p:grpSpPr>
          <a:xfrm>
            <a:off x="307130" y="1181821"/>
            <a:ext cx="12090530" cy="5453731"/>
            <a:chOff x="313370" y="1165753"/>
            <a:chExt cx="12423991" cy="5601893"/>
          </a:xfrm>
        </p:grpSpPr>
        <p:sp>
          <p:nvSpPr>
            <p:cNvPr id="52" name="Rectangle 51"/>
            <p:cNvSpPr/>
            <p:nvPr/>
          </p:nvSpPr>
          <p:spPr>
            <a:xfrm>
              <a:off x="313370" y="1165753"/>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3214" tIns="46609" rIns="93214" bIns="46609" rtlCol="0" anchor="t"/>
            <a:lstStyle/>
            <a:p>
              <a:pPr defTabSz="913827"/>
              <a:endParaRPr lang="en-US" sz="1300">
                <a:solidFill>
                  <a:srgbClr val="FFFFFF">
                    <a:alpha val="99000"/>
                  </a:srgbClr>
                </a:solidFill>
              </a:endParaRPr>
            </a:p>
          </p:txBody>
        </p:sp>
        <p:sp>
          <p:nvSpPr>
            <p:cNvPr id="53" name="Rectangle 52"/>
            <p:cNvSpPr/>
            <p:nvPr/>
          </p:nvSpPr>
          <p:spPr>
            <a:xfrm>
              <a:off x="313370" y="3077442"/>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3214" tIns="46609" rIns="93214" bIns="46609" rtlCol="0" anchor="t"/>
            <a:lstStyle/>
            <a:p>
              <a:pPr defTabSz="913827"/>
              <a:endParaRPr lang="en-US" sz="1300">
                <a:solidFill>
                  <a:srgbClr val="FFFFFF">
                    <a:alpha val="99000"/>
                  </a:srgbClr>
                </a:solidFill>
              </a:endParaRPr>
            </a:p>
          </p:txBody>
        </p:sp>
        <p:sp>
          <p:nvSpPr>
            <p:cNvPr id="54" name="Rectangle 53"/>
            <p:cNvSpPr/>
            <p:nvPr/>
          </p:nvSpPr>
          <p:spPr>
            <a:xfrm>
              <a:off x="313370" y="4989131"/>
              <a:ext cx="4190666" cy="1778515"/>
            </a:xfrm>
            <a:prstGeom prst="rect">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3214" tIns="46609" rIns="93214" bIns="46609" rtlCol="0" anchor="t"/>
            <a:lstStyle/>
            <a:p>
              <a:pPr defTabSz="913827"/>
              <a:endParaRPr lang="en-US" sz="1300">
                <a:solidFill>
                  <a:srgbClr val="FFFFFF">
                    <a:alpha val="99000"/>
                  </a:srgbClr>
                </a:solidFill>
              </a:endParaRPr>
            </a:p>
          </p:txBody>
        </p:sp>
        <p:sp>
          <p:nvSpPr>
            <p:cNvPr id="55" name="Freeform 6"/>
            <p:cNvSpPr>
              <a:spLocks noEditPoints="1"/>
            </p:cNvSpPr>
            <p:nvPr/>
          </p:nvSpPr>
          <p:spPr bwMode="auto">
            <a:xfrm>
              <a:off x="1277114" y="1462312"/>
              <a:ext cx="944084" cy="1198697"/>
            </a:xfrm>
            <a:custGeom>
              <a:avLst/>
              <a:gdLst>
                <a:gd name="T0" fmla="*/ 606 w 3085"/>
                <a:gd name="T1" fmla="*/ 2368 h 3917"/>
                <a:gd name="T2" fmla="*/ 2362 w 3085"/>
                <a:gd name="T3" fmla="*/ 2368 h 3917"/>
                <a:gd name="T4" fmla="*/ 2362 w 3085"/>
                <a:gd name="T5" fmla="*/ 2505 h 3917"/>
                <a:gd name="T6" fmla="*/ 606 w 3085"/>
                <a:gd name="T7" fmla="*/ 2505 h 3917"/>
                <a:gd name="T8" fmla="*/ 606 w 3085"/>
                <a:gd name="T9" fmla="*/ 2368 h 3917"/>
                <a:gd name="T10" fmla="*/ 606 w 3085"/>
                <a:gd name="T11" fmla="*/ 1921 h 3917"/>
                <a:gd name="T12" fmla="*/ 2362 w 3085"/>
                <a:gd name="T13" fmla="*/ 1921 h 3917"/>
                <a:gd name="T14" fmla="*/ 2362 w 3085"/>
                <a:gd name="T15" fmla="*/ 2059 h 3917"/>
                <a:gd name="T16" fmla="*/ 606 w 3085"/>
                <a:gd name="T17" fmla="*/ 2059 h 3917"/>
                <a:gd name="T18" fmla="*/ 606 w 3085"/>
                <a:gd name="T19" fmla="*/ 1921 h 3917"/>
                <a:gd name="T20" fmla="*/ 606 w 3085"/>
                <a:gd name="T21" fmla="*/ 1475 h 3917"/>
                <a:gd name="T22" fmla="*/ 2362 w 3085"/>
                <a:gd name="T23" fmla="*/ 1475 h 3917"/>
                <a:gd name="T24" fmla="*/ 2362 w 3085"/>
                <a:gd name="T25" fmla="*/ 1592 h 3917"/>
                <a:gd name="T26" fmla="*/ 606 w 3085"/>
                <a:gd name="T27" fmla="*/ 1592 h 3917"/>
                <a:gd name="T28" fmla="*/ 606 w 3085"/>
                <a:gd name="T29" fmla="*/ 1475 h 3917"/>
                <a:gd name="T30" fmla="*/ 606 w 3085"/>
                <a:gd name="T31" fmla="*/ 1008 h 3917"/>
                <a:gd name="T32" fmla="*/ 2362 w 3085"/>
                <a:gd name="T33" fmla="*/ 1008 h 3917"/>
                <a:gd name="T34" fmla="*/ 2362 w 3085"/>
                <a:gd name="T35" fmla="*/ 1146 h 3917"/>
                <a:gd name="T36" fmla="*/ 606 w 3085"/>
                <a:gd name="T37" fmla="*/ 1146 h 3917"/>
                <a:gd name="T38" fmla="*/ 606 w 3085"/>
                <a:gd name="T39" fmla="*/ 1008 h 3917"/>
                <a:gd name="T40" fmla="*/ 213 w 3085"/>
                <a:gd name="T41" fmla="*/ 222 h 3917"/>
                <a:gd name="T42" fmla="*/ 213 w 3085"/>
                <a:gd name="T43" fmla="*/ 3704 h 3917"/>
                <a:gd name="T44" fmla="*/ 2883 w 3085"/>
                <a:gd name="T45" fmla="*/ 3704 h 3917"/>
                <a:gd name="T46" fmla="*/ 2883 w 3085"/>
                <a:gd name="T47" fmla="*/ 838 h 3917"/>
                <a:gd name="T48" fmla="*/ 2277 w 3085"/>
                <a:gd name="T49" fmla="*/ 838 h 3917"/>
                <a:gd name="T50" fmla="*/ 2298 w 3085"/>
                <a:gd name="T51" fmla="*/ 222 h 3917"/>
                <a:gd name="T52" fmla="*/ 213 w 3085"/>
                <a:gd name="T53" fmla="*/ 222 h 3917"/>
                <a:gd name="T54" fmla="*/ 2298 w 3085"/>
                <a:gd name="T55" fmla="*/ 0 h 3917"/>
                <a:gd name="T56" fmla="*/ 3085 w 3085"/>
                <a:gd name="T57" fmla="*/ 955 h 3917"/>
                <a:gd name="T58" fmla="*/ 3085 w 3085"/>
                <a:gd name="T59" fmla="*/ 3917 h 3917"/>
                <a:gd name="T60" fmla="*/ 0 w 3085"/>
                <a:gd name="T61" fmla="*/ 3917 h 3917"/>
                <a:gd name="T62" fmla="*/ 0 w 3085"/>
                <a:gd name="T63" fmla="*/ 11 h 3917"/>
                <a:gd name="T64" fmla="*/ 2298 w 3085"/>
                <a:gd name="T65" fmla="*/ 11 h 3917"/>
                <a:gd name="T66" fmla="*/ 2298 w 3085"/>
                <a:gd name="T67" fmla="*/ 0 h 3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85" h="3917">
                  <a:moveTo>
                    <a:pt x="606" y="2368"/>
                  </a:moveTo>
                  <a:lnTo>
                    <a:pt x="2362" y="2368"/>
                  </a:lnTo>
                  <a:lnTo>
                    <a:pt x="2362" y="2505"/>
                  </a:lnTo>
                  <a:lnTo>
                    <a:pt x="606" y="2505"/>
                  </a:lnTo>
                  <a:lnTo>
                    <a:pt x="606" y="2368"/>
                  </a:lnTo>
                  <a:close/>
                  <a:moveTo>
                    <a:pt x="606" y="1921"/>
                  </a:moveTo>
                  <a:lnTo>
                    <a:pt x="2362" y="1921"/>
                  </a:lnTo>
                  <a:lnTo>
                    <a:pt x="2362" y="2059"/>
                  </a:lnTo>
                  <a:lnTo>
                    <a:pt x="606" y="2059"/>
                  </a:lnTo>
                  <a:lnTo>
                    <a:pt x="606" y="1921"/>
                  </a:lnTo>
                  <a:close/>
                  <a:moveTo>
                    <a:pt x="606" y="1475"/>
                  </a:moveTo>
                  <a:lnTo>
                    <a:pt x="2362" y="1475"/>
                  </a:lnTo>
                  <a:lnTo>
                    <a:pt x="2362" y="1592"/>
                  </a:lnTo>
                  <a:lnTo>
                    <a:pt x="606" y="1592"/>
                  </a:lnTo>
                  <a:lnTo>
                    <a:pt x="606" y="1475"/>
                  </a:lnTo>
                  <a:close/>
                  <a:moveTo>
                    <a:pt x="606" y="1008"/>
                  </a:moveTo>
                  <a:lnTo>
                    <a:pt x="2362" y="1008"/>
                  </a:lnTo>
                  <a:lnTo>
                    <a:pt x="2362" y="1146"/>
                  </a:lnTo>
                  <a:lnTo>
                    <a:pt x="606" y="1146"/>
                  </a:lnTo>
                  <a:lnTo>
                    <a:pt x="606" y="1008"/>
                  </a:lnTo>
                  <a:close/>
                  <a:moveTo>
                    <a:pt x="213" y="222"/>
                  </a:moveTo>
                  <a:lnTo>
                    <a:pt x="213" y="3704"/>
                  </a:lnTo>
                  <a:lnTo>
                    <a:pt x="2883" y="3704"/>
                  </a:lnTo>
                  <a:lnTo>
                    <a:pt x="2883" y="838"/>
                  </a:lnTo>
                  <a:lnTo>
                    <a:pt x="2277" y="838"/>
                  </a:lnTo>
                  <a:lnTo>
                    <a:pt x="2298" y="222"/>
                  </a:lnTo>
                  <a:lnTo>
                    <a:pt x="213" y="222"/>
                  </a:lnTo>
                  <a:close/>
                  <a:moveTo>
                    <a:pt x="2298" y="0"/>
                  </a:moveTo>
                  <a:lnTo>
                    <a:pt x="3085" y="955"/>
                  </a:lnTo>
                  <a:lnTo>
                    <a:pt x="3085" y="3917"/>
                  </a:lnTo>
                  <a:lnTo>
                    <a:pt x="0" y="3917"/>
                  </a:lnTo>
                  <a:lnTo>
                    <a:pt x="0" y="11"/>
                  </a:lnTo>
                  <a:lnTo>
                    <a:pt x="2298" y="11"/>
                  </a:lnTo>
                  <a:lnTo>
                    <a:pt x="2298" y="0"/>
                  </a:lnTo>
                  <a:close/>
                </a:path>
              </a:pathLst>
            </a:custGeom>
            <a:solidFill>
              <a:schemeClr val="bg2"/>
            </a:solidFill>
            <a:ln w="0">
              <a:noFill/>
              <a:prstDash val="solid"/>
              <a:round/>
              <a:headEnd/>
              <a:tailEnd/>
            </a:ln>
          </p:spPr>
          <p:txBody>
            <a:bodyPr vert="horz" wrap="square" lIns="93260" tIns="46630" rIns="93260" bIns="46630" numCol="1" anchor="t" anchorCtr="0" compatLnSpc="1">
              <a:prstTxWarp prst="textNoShape">
                <a:avLst/>
              </a:prstTxWarp>
            </a:bodyPr>
            <a:lstStyle/>
            <a:p>
              <a:endParaRPr lang="en-US"/>
            </a:p>
          </p:txBody>
        </p:sp>
        <p:cxnSp>
          <p:nvCxnSpPr>
            <p:cNvPr id="56" name="Straight Connector 55"/>
            <p:cNvCxnSpPr/>
            <p:nvPr/>
          </p:nvCxnSpPr>
          <p:spPr>
            <a:xfrm flipV="1">
              <a:off x="2079072" y="1465881"/>
              <a:ext cx="447529" cy="595780"/>
            </a:xfrm>
            <a:prstGeom prst="line">
              <a:avLst/>
            </a:prstGeom>
            <a:ln w="28575" cap="rnd">
              <a:solidFill>
                <a:schemeClr val="accent3"/>
              </a:solidFill>
            </a:ln>
          </p:spPr>
          <p:style>
            <a:lnRef idx="1">
              <a:schemeClr val="dk1"/>
            </a:lnRef>
            <a:fillRef idx="2">
              <a:schemeClr val="dk1"/>
            </a:fillRef>
            <a:effectRef idx="1">
              <a:schemeClr val="dk1"/>
            </a:effectRef>
            <a:fontRef idx="minor">
              <a:schemeClr val="dk1"/>
            </a:fontRef>
          </p:style>
        </p:cxnSp>
        <p:cxnSp>
          <p:nvCxnSpPr>
            <p:cNvPr id="57" name="Straight Connector 56"/>
            <p:cNvCxnSpPr/>
            <p:nvPr/>
          </p:nvCxnSpPr>
          <p:spPr>
            <a:xfrm>
              <a:off x="2079071" y="2055020"/>
              <a:ext cx="456134" cy="577795"/>
            </a:xfrm>
            <a:prstGeom prst="line">
              <a:avLst/>
            </a:prstGeom>
            <a:ln w="28575" cap="rnd">
              <a:solidFill>
                <a:schemeClr val="accent3"/>
              </a:solidFill>
            </a:ln>
          </p:spPr>
          <p:style>
            <a:lnRef idx="1">
              <a:schemeClr val="dk1"/>
            </a:lnRef>
            <a:fillRef idx="2">
              <a:schemeClr val="dk1"/>
            </a:fillRef>
            <a:effectRef idx="1">
              <a:schemeClr val="dk1"/>
            </a:effectRef>
            <a:fontRef idx="minor">
              <a:schemeClr val="dk1"/>
            </a:fontRef>
          </p:style>
        </p:cxnSp>
        <p:sp>
          <p:nvSpPr>
            <p:cNvPr id="58" name="Rectangle 57"/>
            <p:cNvSpPr/>
            <p:nvPr/>
          </p:nvSpPr>
          <p:spPr>
            <a:xfrm>
              <a:off x="2541781" y="1452531"/>
              <a:ext cx="952809" cy="1208478"/>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sp>
          <p:nvSpPr>
            <p:cNvPr id="59" name="Rectangle 58"/>
            <p:cNvSpPr/>
            <p:nvPr/>
          </p:nvSpPr>
          <p:spPr>
            <a:xfrm>
              <a:off x="1932299" y="5272197"/>
              <a:ext cx="952809" cy="1212384"/>
            </a:xfrm>
            <a:prstGeom prst="rect">
              <a:avLst/>
            </a:prstGeom>
            <a:noFill/>
            <a:ln w="28575">
              <a:solidFill>
                <a:schemeClr val="bg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13827"/>
              <a:endParaRPr lang="en-US">
                <a:solidFill>
                  <a:srgbClr val="000000"/>
                </a:solidFill>
              </a:endParaRPr>
            </a:p>
          </p:txBody>
        </p:sp>
        <p:grpSp>
          <p:nvGrpSpPr>
            <p:cNvPr id="60" name="Group 59"/>
            <p:cNvGrpSpPr/>
            <p:nvPr/>
          </p:nvGrpSpPr>
          <p:grpSpPr>
            <a:xfrm>
              <a:off x="2046064" y="5417950"/>
              <a:ext cx="725278" cy="920878"/>
              <a:chOff x="2003675" y="5312198"/>
              <a:chExt cx="711121" cy="902904"/>
            </a:xfrm>
          </p:grpSpPr>
          <p:sp>
            <p:nvSpPr>
              <p:cNvPr id="61" name="Rectangle 60"/>
              <p:cNvSpPr/>
              <p:nvPr/>
            </p:nvSpPr>
            <p:spPr>
              <a:xfrm>
                <a:off x="2136553" y="5917756"/>
                <a:ext cx="438511" cy="11380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sp>
            <p:nvSpPr>
              <p:cNvPr id="62" name="Freeform 11"/>
              <p:cNvSpPr>
                <a:spLocks noEditPoints="1"/>
              </p:cNvSpPr>
              <p:nvPr/>
            </p:nvSpPr>
            <p:spPr bwMode="auto">
              <a:xfrm>
                <a:off x="2003675" y="5312198"/>
                <a:ext cx="711121" cy="902904"/>
              </a:xfrm>
              <a:custGeom>
                <a:avLst/>
                <a:gdLst>
                  <a:gd name="T0" fmla="*/ 213 w 3085"/>
                  <a:gd name="T1" fmla="*/ 222 h 3917"/>
                  <a:gd name="T2" fmla="*/ 213 w 3085"/>
                  <a:gd name="T3" fmla="*/ 3704 h 3917"/>
                  <a:gd name="T4" fmla="*/ 2883 w 3085"/>
                  <a:gd name="T5" fmla="*/ 3704 h 3917"/>
                  <a:gd name="T6" fmla="*/ 2883 w 3085"/>
                  <a:gd name="T7" fmla="*/ 838 h 3917"/>
                  <a:gd name="T8" fmla="*/ 2277 w 3085"/>
                  <a:gd name="T9" fmla="*/ 838 h 3917"/>
                  <a:gd name="T10" fmla="*/ 2298 w 3085"/>
                  <a:gd name="T11" fmla="*/ 222 h 3917"/>
                  <a:gd name="T12" fmla="*/ 213 w 3085"/>
                  <a:gd name="T13" fmla="*/ 222 h 3917"/>
                  <a:gd name="T14" fmla="*/ 2298 w 3085"/>
                  <a:gd name="T15" fmla="*/ 0 h 3917"/>
                  <a:gd name="T16" fmla="*/ 3085 w 3085"/>
                  <a:gd name="T17" fmla="*/ 955 h 3917"/>
                  <a:gd name="T18" fmla="*/ 3085 w 3085"/>
                  <a:gd name="T19" fmla="*/ 3917 h 3917"/>
                  <a:gd name="T20" fmla="*/ 0 w 3085"/>
                  <a:gd name="T21" fmla="*/ 3917 h 3917"/>
                  <a:gd name="T22" fmla="*/ 0 w 3085"/>
                  <a:gd name="T23" fmla="*/ 11 h 3917"/>
                  <a:gd name="T24" fmla="*/ 2298 w 3085"/>
                  <a:gd name="T25" fmla="*/ 11 h 3917"/>
                  <a:gd name="T26" fmla="*/ 2298 w 3085"/>
                  <a:gd name="T27" fmla="*/ 0 h 3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85" h="3917">
                    <a:moveTo>
                      <a:pt x="213" y="222"/>
                    </a:moveTo>
                    <a:lnTo>
                      <a:pt x="213" y="3704"/>
                    </a:lnTo>
                    <a:lnTo>
                      <a:pt x="2883" y="3704"/>
                    </a:lnTo>
                    <a:lnTo>
                      <a:pt x="2883" y="838"/>
                    </a:lnTo>
                    <a:lnTo>
                      <a:pt x="2277" y="838"/>
                    </a:lnTo>
                    <a:lnTo>
                      <a:pt x="2298" y="222"/>
                    </a:lnTo>
                    <a:lnTo>
                      <a:pt x="213" y="222"/>
                    </a:lnTo>
                    <a:close/>
                    <a:moveTo>
                      <a:pt x="2298" y="0"/>
                    </a:moveTo>
                    <a:lnTo>
                      <a:pt x="3085" y="955"/>
                    </a:lnTo>
                    <a:lnTo>
                      <a:pt x="3085" y="3917"/>
                    </a:lnTo>
                    <a:lnTo>
                      <a:pt x="0" y="3917"/>
                    </a:lnTo>
                    <a:lnTo>
                      <a:pt x="0" y="11"/>
                    </a:lnTo>
                    <a:lnTo>
                      <a:pt x="2298" y="11"/>
                    </a:lnTo>
                    <a:lnTo>
                      <a:pt x="2298" y="0"/>
                    </a:lnTo>
                    <a:close/>
                  </a:path>
                </a:pathLst>
              </a:custGeom>
              <a:solidFill>
                <a:schemeClr val="bg1"/>
              </a:solidFill>
              <a:ln w="0">
                <a:noFill/>
                <a:prstDash val="solid"/>
                <a:round/>
                <a:headEnd/>
                <a:tailEnd/>
              </a:ln>
            </p:spPr>
            <p:txBody>
              <a:bodyPr vert="horz" wrap="square" lIns="93260" tIns="46630" rIns="93260" bIns="46630" numCol="1" anchor="t" anchorCtr="0" compatLnSpc="1">
                <a:prstTxWarp prst="textNoShape">
                  <a:avLst/>
                </a:prstTxWarp>
              </a:bodyPr>
              <a:lstStyle/>
              <a:p>
                <a:endParaRPr lang="en-US"/>
              </a:p>
            </p:txBody>
          </p:sp>
        </p:grpSp>
        <p:grpSp>
          <p:nvGrpSpPr>
            <p:cNvPr id="63" name="Group 62"/>
            <p:cNvGrpSpPr/>
            <p:nvPr/>
          </p:nvGrpSpPr>
          <p:grpSpPr>
            <a:xfrm>
              <a:off x="1932299" y="3360508"/>
              <a:ext cx="952809" cy="1212384"/>
              <a:chOff x="1892130" y="3316518"/>
              <a:chExt cx="934211" cy="1188720"/>
            </a:xfrm>
          </p:grpSpPr>
          <p:sp>
            <p:nvSpPr>
              <p:cNvPr id="64" name="Rectangle 63"/>
              <p:cNvSpPr/>
              <p:nvPr/>
            </p:nvSpPr>
            <p:spPr>
              <a:xfrm>
                <a:off x="1892130" y="3316518"/>
                <a:ext cx="934211" cy="1188720"/>
              </a:xfrm>
              <a:prstGeom prst="rect">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13827"/>
                <a:endParaRPr lang="en-US">
                  <a:solidFill>
                    <a:srgbClr val="000000"/>
                  </a:solidFill>
                </a:endParaRPr>
              </a:p>
            </p:txBody>
          </p:sp>
          <p:grpSp>
            <p:nvGrpSpPr>
              <p:cNvPr id="65" name="Group 64"/>
              <p:cNvGrpSpPr/>
              <p:nvPr/>
            </p:nvGrpSpPr>
            <p:grpSpPr>
              <a:xfrm>
                <a:off x="2004173" y="3511112"/>
                <a:ext cx="710124" cy="799533"/>
                <a:chOff x="2004173" y="3489509"/>
                <a:chExt cx="710124" cy="799533"/>
              </a:xfrm>
            </p:grpSpPr>
            <p:sp>
              <p:nvSpPr>
                <p:cNvPr id="66" name="Rectangle 65"/>
                <p:cNvSpPr/>
                <p:nvPr/>
              </p:nvSpPr>
              <p:spPr>
                <a:xfrm>
                  <a:off x="2004173" y="3489509"/>
                  <a:ext cx="274320" cy="3946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sp>
              <p:nvSpPr>
                <p:cNvPr id="67" name="Rectangle 66"/>
                <p:cNvSpPr/>
                <p:nvPr/>
              </p:nvSpPr>
              <p:spPr>
                <a:xfrm>
                  <a:off x="2004173" y="4014722"/>
                  <a:ext cx="274320" cy="2743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sp>
              <p:nvSpPr>
                <p:cNvPr id="68" name="Rectangle 67"/>
                <p:cNvSpPr/>
                <p:nvPr/>
              </p:nvSpPr>
              <p:spPr>
                <a:xfrm>
                  <a:off x="2418439" y="3489509"/>
                  <a:ext cx="295858" cy="799533"/>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grpSp>
        </p:grpSp>
        <p:sp>
          <p:nvSpPr>
            <p:cNvPr id="69" name="Text Placeholder 2"/>
            <p:cNvSpPr txBox="1">
              <a:spLocks/>
            </p:cNvSpPr>
            <p:nvPr/>
          </p:nvSpPr>
          <p:spPr>
            <a:xfrm>
              <a:off x="4818043" y="1411064"/>
              <a:ext cx="7774603" cy="1530190"/>
            </a:xfrm>
            <a:prstGeom prst="rect">
              <a:avLst/>
            </a:prstGeom>
          </p:spPr>
          <p:txBody>
            <a:bodyPr lIns="93214" tIns="46609" rIns="93214" bIns="46609"/>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00"/>
                </a:spcAft>
                <a:buNone/>
              </a:pPr>
              <a:r>
                <a:rPr lang="en-US" sz="4000" dirty="0">
                  <a:gradFill>
                    <a:gsLst>
                      <a:gs pos="1250">
                        <a:srgbClr val="DC3C00"/>
                      </a:gs>
                      <a:gs pos="100000">
                        <a:srgbClr val="DC3C00"/>
                      </a:gs>
                    </a:gsLst>
                    <a:lin ang="5400000" scaled="0"/>
                  </a:gradFill>
                  <a:latin typeface="Segoe UI Light"/>
                </a:rPr>
                <a:t>Full page</a:t>
              </a:r>
            </a:p>
            <a:p>
              <a:pPr marL="0" lvl="1" indent="0">
                <a:lnSpc>
                  <a:spcPct val="100000"/>
                </a:lnSpc>
                <a:spcBef>
                  <a:spcPts val="0"/>
                </a:spcBef>
                <a:buNone/>
                <a:tabLst/>
              </a:pPr>
              <a:r>
                <a:rPr lang="en-US" sz="2000" dirty="0">
                  <a:gradFill>
                    <a:gsLst>
                      <a:gs pos="1250">
                        <a:srgbClr val="797A7D"/>
                      </a:gs>
                      <a:gs pos="100000">
                        <a:srgbClr val="797A7D"/>
                      </a:gs>
                    </a:gsLst>
                    <a:lin ang="5400000" scaled="0"/>
                  </a:gradFill>
                </a:rPr>
                <a:t>Implement complete app experiences to satisfy                  business scenarios</a:t>
              </a:r>
            </a:p>
          </p:txBody>
        </p:sp>
        <p:sp>
          <p:nvSpPr>
            <p:cNvPr id="70" name="Rectangle 69"/>
            <p:cNvSpPr/>
            <p:nvPr/>
          </p:nvSpPr>
          <p:spPr>
            <a:xfrm>
              <a:off x="4818042" y="3316486"/>
              <a:ext cx="7919319" cy="1374855"/>
            </a:xfrm>
            <a:prstGeom prst="rect">
              <a:avLst/>
            </a:prstGeom>
          </p:spPr>
          <p:txBody>
            <a:bodyPr wrap="square" lIns="93214" tIns="46609" rIns="93214" bIns="46609">
              <a:spAutoFit/>
            </a:bodyPr>
            <a:lstStyle/>
            <a:p>
              <a:pPr defTabSz="913827">
                <a:spcBef>
                  <a:spcPts val="2399"/>
                </a:spcBef>
              </a:pPr>
              <a:r>
                <a:rPr lang="en-US" sz="4000" dirty="0">
                  <a:gradFill>
                    <a:gsLst>
                      <a:gs pos="1250">
                        <a:srgbClr val="DC3C00"/>
                      </a:gs>
                      <a:gs pos="100000">
                        <a:srgbClr val="DC3C00"/>
                      </a:gs>
                    </a:gsLst>
                    <a:lin ang="5400000" scaled="0"/>
                  </a:gradFill>
                  <a:latin typeface="Segoe UI Light"/>
                </a:rPr>
                <a:t>Parts</a:t>
              </a:r>
            </a:p>
            <a:p>
              <a:pPr marL="0" lvl="1" defTabSz="913827"/>
              <a:r>
                <a:rPr lang="en-US" sz="2000" dirty="0">
                  <a:gradFill>
                    <a:gsLst>
                      <a:gs pos="1250">
                        <a:srgbClr val="797A7D"/>
                      </a:gs>
                      <a:gs pos="100000">
                        <a:srgbClr val="797A7D"/>
                      </a:gs>
                    </a:gsLst>
                    <a:lin ang="5400000" scaled="0"/>
                  </a:gradFill>
                </a:rPr>
                <a:t>Create app parts that can interact with the                         SharePoint experience</a:t>
              </a:r>
            </a:p>
          </p:txBody>
        </p:sp>
        <p:sp>
          <p:nvSpPr>
            <p:cNvPr id="71" name="Rectangle 70"/>
            <p:cNvSpPr/>
            <p:nvPr/>
          </p:nvSpPr>
          <p:spPr>
            <a:xfrm>
              <a:off x="4818043" y="5224322"/>
              <a:ext cx="6260743" cy="1054673"/>
            </a:xfrm>
            <a:prstGeom prst="rect">
              <a:avLst/>
            </a:prstGeom>
          </p:spPr>
          <p:txBody>
            <a:bodyPr lIns="93214" tIns="46609" rIns="93214" bIns="46609">
              <a:spAutoFit/>
            </a:bodyPr>
            <a:lstStyle/>
            <a:p>
              <a:pPr defTabSz="913827">
                <a:spcBef>
                  <a:spcPts val="2399"/>
                </a:spcBef>
              </a:pPr>
              <a:r>
                <a:rPr lang="en-US" sz="4000" dirty="0">
                  <a:gradFill>
                    <a:gsLst>
                      <a:gs pos="1250">
                        <a:srgbClr val="DC3C00"/>
                      </a:gs>
                      <a:gs pos="100000">
                        <a:srgbClr val="DC3C00"/>
                      </a:gs>
                    </a:gsLst>
                    <a:lin ang="5400000" scaled="0"/>
                  </a:gradFill>
                  <a:latin typeface="Segoe UI Light"/>
                </a:rPr>
                <a:t>UI command extensions</a:t>
              </a:r>
            </a:p>
            <a:p>
              <a:pPr marL="0" lvl="1" defTabSz="913827"/>
              <a:r>
                <a:rPr lang="en-US" sz="2000" dirty="0">
                  <a:gradFill>
                    <a:gsLst>
                      <a:gs pos="1250">
                        <a:srgbClr val="797A7D"/>
                      </a:gs>
                      <a:gs pos="100000">
                        <a:srgbClr val="797A7D"/>
                      </a:gs>
                    </a:gsLst>
                    <a:lin ang="5400000" scaled="0"/>
                  </a:gradFill>
                </a:rPr>
                <a:t>Add new commands to the ribbon and item menus</a:t>
              </a:r>
            </a:p>
          </p:txBody>
        </p:sp>
      </p:grpSp>
    </p:spTree>
    <p:extLst>
      <p:ext uri="{BB962C8B-B14F-4D97-AF65-F5344CB8AC3E}">
        <p14:creationId xmlns:p14="http://schemas.microsoft.com/office/powerpoint/2010/main" val="4226992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069820" y="464164"/>
            <a:ext cx="10037887" cy="5224302"/>
          </a:xfrm>
          <a:prstGeom prst="rect">
            <a:avLst/>
          </a:prstGeom>
          <a:ln>
            <a:noFill/>
          </a:ln>
          <a:effectLst>
            <a:outerShdw blurRad="50800" dist="38100" dir="5400000" algn="tl" rotWithShape="0">
              <a:srgbClr val="333333">
                <a:alpha val="60000"/>
              </a:srgbClr>
            </a:outerShdw>
          </a:effectLst>
        </p:spPr>
      </p:pic>
      <p:sp>
        <p:nvSpPr>
          <p:cNvPr id="6" name="Right Arrow 5"/>
          <p:cNvSpPr/>
          <p:nvPr/>
        </p:nvSpPr>
        <p:spPr bwMode="auto">
          <a:xfrm rot="10800000">
            <a:off x="5556930" y="868230"/>
            <a:ext cx="649100" cy="628651"/>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9" tIns="45699" rIns="45699" bIns="45699" numCol="1" spcCol="0" rtlCol="0" fromWordArt="0" anchor="ctr" anchorCtr="0" forceAA="0" compatLnSpc="1">
            <a:prstTxWarp prst="textNoShape">
              <a:avLst/>
            </a:prstTxWarp>
            <a:noAutofit/>
          </a:bodyPr>
          <a:lstStyle/>
          <a:p>
            <a:pPr algn="ctr" defTabSz="913651"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00687983"/>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2013</a:t>
            </a:r>
          </a:p>
        </p:txBody>
      </p:sp>
      <p:pic>
        <p:nvPicPr>
          <p:cNvPr id="5" name="Picture 4"/>
          <p:cNvPicPr>
            <a:picLocks noChangeAspect="1"/>
          </p:cNvPicPr>
          <p:nvPr/>
        </p:nvPicPr>
        <p:blipFill>
          <a:blip r:embed="rId3"/>
          <a:stretch>
            <a:fillRect/>
          </a:stretch>
        </p:blipFill>
        <p:spPr>
          <a:xfrm>
            <a:off x="2153150" y="1211967"/>
            <a:ext cx="7905404" cy="5417226"/>
          </a:xfrm>
          <a:prstGeom prst="rect">
            <a:avLst/>
          </a:prstGeom>
          <a:effectLst>
            <a:outerShdw blurRad="50800" dist="38100" dir="5400000" algn="ctr" rotWithShape="0">
              <a:srgbClr val="000000">
                <a:alpha val="40000"/>
              </a:srgbClr>
            </a:outerShdw>
          </a:effectLst>
        </p:spPr>
      </p:pic>
    </p:spTree>
    <p:extLst>
      <p:ext uri="{BB962C8B-B14F-4D97-AF65-F5344CB8AC3E}">
        <p14:creationId xmlns:p14="http://schemas.microsoft.com/office/powerpoint/2010/main" val="282731396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300" dirty="0" smtClean="0"/>
              <a:t>Office 365 API Tools - Preview</a:t>
            </a:r>
            <a:endParaRPr lang="en-US" sz="5300" dirty="0"/>
          </a:p>
        </p:txBody>
      </p:sp>
      <p:grpSp>
        <p:nvGrpSpPr>
          <p:cNvPr id="7" name="Group 6"/>
          <p:cNvGrpSpPr/>
          <p:nvPr/>
        </p:nvGrpSpPr>
        <p:grpSpPr>
          <a:xfrm>
            <a:off x="1993652" y="1176724"/>
            <a:ext cx="7796842" cy="5390562"/>
            <a:chOff x="274638" y="1200150"/>
            <a:chExt cx="9095238" cy="6285714"/>
          </a:xfrm>
        </p:grpSpPr>
        <p:pic>
          <p:nvPicPr>
            <p:cNvPr id="4" name="Picture 3"/>
            <p:cNvPicPr>
              <a:picLocks noChangeAspect="1"/>
            </p:cNvPicPr>
            <p:nvPr/>
          </p:nvPicPr>
          <p:blipFill>
            <a:blip r:embed="rId3"/>
            <a:stretch>
              <a:fillRect/>
            </a:stretch>
          </p:blipFill>
          <p:spPr>
            <a:xfrm>
              <a:off x="274638" y="1200150"/>
              <a:ext cx="9095238" cy="6285714"/>
            </a:xfrm>
            <a:prstGeom prst="rect">
              <a:avLst/>
            </a:prstGeom>
          </p:spPr>
        </p:pic>
        <p:sp>
          <p:nvSpPr>
            <p:cNvPr id="5" name="Oval 4"/>
            <p:cNvSpPr/>
            <p:nvPr/>
          </p:nvSpPr>
          <p:spPr bwMode="auto">
            <a:xfrm>
              <a:off x="2286296" y="5406344"/>
              <a:ext cx="4754828" cy="1097268"/>
            </a:xfrm>
            <a:prstGeom prst="ellipse">
              <a:avLst/>
            </a:prstGeom>
            <a:noFill/>
            <a:ln w="571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896000"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51495382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Developer Environments - Options</a:t>
            </a:r>
            <a:endParaRPr lang="en-US" dirty="0"/>
          </a:p>
        </p:txBody>
      </p:sp>
      <p:sp>
        <p:nvSpPr>
          <p:cNvPr id="2" name="Text Placeholder 1"/>
          <p:cNvSpPr>
            <a:spLocks noGrp="1"/>
          </p:cNvSpPr>
          <p:nvPr>
            <p:ph type="body" sz="quarter" idx="10"/>
          </p:nvPr>
        </p:nvSpPr>
        <p:spPr/>
        <p:txBody>
          <a:bodyPr vert="horz" lIns="182792" tIns="146235" rIns="182792" bIns="146235" rtlCol="0">
            <a:noAutofit/>
          </a:bodyPr>
          <a:lstStyle/>
          <a:p>
            <a:pPr>
              <a:spcBef>
                <a:spcPts val="1200"/>
              </a:spcBef>
            </a:pPr>
            <a:r>
              <a:rPr lang="en-US" dirty="0" smtClean="0"/>
              <a:t>Office 365 developer tenant</a:t>
            </a:r>
          </a:p>
          <a:p>
            <a:pPr>
              <a:spcBef>
                <a:spcPts val="1200"/>
              </a:spcBef>
            </a:pPr>
            <a:r>
              <a:rPr lang="en-US" dirty="0" smtClean="0"/>
              <a:t>Office 365 individual developer site collection</a:t>
            </a:r>
          </a:p>
          <a:p>
            <a:pPr>
              <a:spcBef>
                <a:spcPts val="1200"/>
              </a:spcBef>
            </a:pPr>
            <a:r>
              <a:rPr lang="en-US" dirty="0" smtClean="0"/>
              <a:t>On-premises SharePoint server</a:t>
            </a:r>
          </a:p>
        </p:txBody>
      </p:sp>
    </p:spTree>
    <p:extLst>
      <p:ext uri="{BB962C8B-B14F-4D97-AF65-F5344CB8AC3E}">
        <p14:creationId xmlns:p14="http://schemas.microsoft.com/office/powerpoint/2010/main" val="317955395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281114" y="5565953"/>
            <a:ext cx="11638543" cy="821626"/>
          </a:xfrm>
          <a:prstGeom prst="rect">
            <a:avLst/>
          </a:prstGeom>
          <a:solidFill>
            <a:schemeClr val="accent1">
              <a:lumMod val="50000"/>
            </a:schemeClr>
          </a:solidFill>
          <a:ln w="10795" cap="flat" cmpd="sng" algn="ctr">
            <a:noFill/>
            <a:prstDash val="solid"/>
          </a:ln>
          <a:effectLst/>
        </p:spPr>
        <p:txBody>
          <a:bodyPr lIns="179241" tIns="143392" rIns="179241" bIns="143392" rtlCol="0" anchor="t" anchorCtr="0"/>
          <a:lstStyle/>
          <a:p>
            <a:pPr algn="ctr" defTabSz="895992">
              <a:defRPr/>
            </a:pPr>
            <a:r>
              <a:rPr lang="en-US" dirty="0">
                <a:gradFill>
                  <a:gsLst>
                    <a:gs pos="0">
                      <a:schemeClr val="bg1"/>
                    </a:gs>
                    <a:gs pos="53000">
                      <a:schemeClr val="bg1"/>
                    </a:gs>
                  </a:gsLst>
                  <a:lin ang="5400000" scaled="0"/>
                </a:gradFill>
                <a:ea typeface="Segoe UI" pitchFamily="34" charset="0"/>
                <a:cs typeface="Segoe UI" pitchFamily="34" charset="0"/>
              </a:rPr>
              <a:t>Custom client code</a:t>
            </a:r>
          </a:p>
        </p:txBody>
      </p:sp>
      <p:sp>
        <p:nvSpPr>
          <p:cNvPr id="38" name="Rectangle 37"/>
          <p:cNvSpPr/>
          <p:nvPr/>
        </p:nvSpPr>
        <p:spPr>
          <a:xfrm>
            <a:off x="281114" y="2234383"/>
            <a:ext cx="11638543" cy="821626"/>
          </a:xfrm>
          <a:prstGeom prst="rect">
            <a:avLst/>
          </a:prstGeom>
          <a:solidFill>
            <a:schemeClr val="accent2"/>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9241" tIns="143392" rIns="179241" bIns="143392" numCol="1" spcCol="1245" anchor="t" anchorCtr="0">
            <a:noAutofit/>
          </a:bodyPr>
          <a:lstStyle/>
          <a:p>
            <a:pPr algn="ctr" defTabSz="1611928">
              <a:lnSpc>
                <a:spcPct val="90000"/>
              </a:lnSpc>
              <a:spcBef>
                <a:spcPct val="0"/>
              </a:spcBef>
              <a:spcAft>
                <a:spcPct val="35000"/>
              </a:spcAft>
            </a:pPr>
            <a:r>
              <a:rPr lang="en-US" sz="3900" dirty="0" smtClean="0">
                <a:gradFill>
                  <a:gsLst>
                    <a:gs pos="0">
                      <a:schemeClr val="tx1"/>
                    </a:gs>
                    <a:gs pos="53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http://[...]/[</a:t>
            </a:r>
            <a:r>
              <a:rPr lang="en-US" sz="3900" dirty="0" err="1" smtClean="0">
                <a:gradFill>
                  <a:gsLst>
                    <a:gs pos="0">
                      <a:schemeClr val="tx1"/>
                    </a:gs>
                    <a:gs pos="53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sharepoint</a:t>
            </a:r>
            <a:r>
              <a:rPr lang="en-US" sz="3900" dirty="0" smtClean="0">
                <a:gradFill>
                  <a:gsLst>
                    <a:gs pos="0">
                      <a:schemeClr val="tx1"/>
                    </a:gs>
                    <a:gs pos="53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 site]/_</a:t>
            </a:r>
            <a:r>
              <a:rPr lang="en-US" sz="3900" dirty="0" err="1" smtClean="0">
                <a:gradFill>
                  <a:gsLst>
                    <a:gs pos="0">
                      <a:schemeClr val="tx1"/>
                    </a:gs>
                    <a:gs pos="53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api</a:t>
            </a:r>
            <a:endParaRPr lang="en-US" sz="3900" dirty="0">
              <a:gradFill>
                <a:gsLst>
                  <a:gs pos="0">
                    <a:schemeClr val="tx1"/>
                  </a:gs>
                  <a:gs pos="53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endParaRPr>
          </a:p>
        </p:txBody>
      </p:sp>
      <p:grpSp>
        <p:nvGrpSpPr>
          <p:cNvPr id="14" name="Group 13"/>
          <p:cNvGrpSpPr/>
          <p:nvPr/>
        </p:nvGrpSpPr>
        <p:grpSpPr>
          <a:xfrm>
            <a:off x="281118" y="3115496"/>
            <a:ext cx="8949968" cy="2390970"/>
            <a:chOff x="286829" y="3177517"/>
            <a:chExt cx="9131812" cy="2089097"/>
          </a:xfrm>
        </p:grpSpPr>
        <p:sp>
          <p:nvSpPr>
            <p:cNvPr id="33" name="Right Arrow Callout 32"/>
            <p:cNvSpPr/>
            <p:nvPr/>
          </p:nvSpPr>
          <p:spPr>
            <a:xfrm rot="16200000">
              <a:off x="3808186" y="-343840"/>
              <a:ext cx="2089097" cy="9131812"/>
            </a:xfrm>
            <a:prstGeom prst="rightArrowCallout">
              <a:avLst>
                <a:gd name="adj1" fmla="val 58233"/>
                <a:gd name="adj2" fmla="val 40323"/>
                <a:gd name="adj3" fmla="val 23999"/>
                <a:gd name="adj4" fmla="val 62622"/>
              </a:avLst>
            </a:prstGeom>
            <a:solidFill>
              <a:schemeClr val="accent2"/>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46304" rIns="182880" bIns="146304" numCol="1" spcCol="1270" anchor="t" anchorCtr="0">
              <a:noAutofit/>
            </a:bodyPr>
            <a:lstStyle/>
            <a:p>
              <a:pPr defTabSz="1611928">
                <a:lnSpc>
                  <a:spcPct val="90000"/>
                </a:lnSpc>
                <a:spcBef>
                  <a:spcPct val="0"/>
                </a:spcBef>
                <a:spcAft>
                  <a:spcPct val="35000"/>
                </a:spcAft>
              </a:pPr>
              <a:endParaRPr lang="en-US" sz="2900">
                <a:gradFill>
                  <a:gsLst>
                    <a:gs pos="0">
                      <a:schemeClr val="tx1">
                        <a:lumMod val="75000"/>
                        <a:lumOff val="25000"/>
                      </a:schemeClr>
                    </a:gs>
                    <a:gs pos="53000">
                      <a:schemeClr val="tx1">
                        <a:lumMod val="75000"/>
                        <a:lumOff val="25000"/>
                      </a:schemeClr>
                    </a:gs>
                  </a:gsLst>
                  <a:lin ang="5400000" scaled="0"/>
                </a:gradFill>
              </a:endParaRPr>
            </a:p>
          </p:txBody>
        </p:sp>
        <p:sp>
          <p:nvSpPr>
            <p:cNvPr id="34" name="Rectangle 33"/>
            <p:cNvSpPr/>
            <p:nvPr/>
          </p:nvSpPr>
          <p:spPr>
            <a:xfrm>
              <a:off x="472914" y="4195599"/>
              <a:ext cx="2852928" cy="966011"/>
            </a:xfrm>
            <a:prstGeom prst="rect">
              <a:avLst/>
            </a:prstGeom>
            <a:solidFill>
              <a:schemeClr val="accent1"/>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82880" tIns="146304" rIns="182880" bIns="146304" numCol="1" spcCol="1270" anchor="t" anchorCtr="0">
              <a:noAutofit/>
            </a:bodyPr>
            <a:lstStyle/>
            <a:p>
              <a:pPr defTabSz="1481231">
                <a:lnSpc>
                  <a:spcPct val="90000"/>
                </a:lnSpc>
                <a:spcBef>
                  <a:spcPct val="0"/>
                </a:spcBef>
                <a:spcAft>
                  <a:spcPct val="35000"/>
                </a:spcAft>
              </a:pPr>
              <a:r>
                <a:rPr lang="en-US" dirty="0">
                  <a:gradFill>
                    <a:gsLst>
                      <a:gs pos="0">
                        <a:schemeClr val="bg1"/>
                      </a:gs>
                      <a:gs pos="53000">
                        <a:schemeClr val="bg1"/>
                      </a:gs>
                    </a:gsLst>
                    <a:lin ang="5400000" scaled="0"/>
                  </a:gradFill>
                </a:rPr>
                <a:t>JavaScript </a:t>
              </a:r>
              <a:r>
                <a:rPr lang="en-US" dirty="0" smtClean="0">
                  <a:gradFill>
                    <a:gsLst>
                      <a:gs pos="0">
                        <a:schemeClr val="bg1"/>
                      </a:gs>
                      <a:gs pos="53000">
                        <a:schemeClr val="bg1"/>
                      </a:gs>
                    </a:gsLst>
                    <a:lin ang="5400000" scaled="0"/>
                  </a:gradFill>
                </a:rPr>
                <a:t>library</a:t>
              </a:r>
              <a:br>
                <a:rPr lang="en-US" dirty="0" smtClean="0">
                  <a:gradFill>
                    <a:gsLst>
                      <a:gs pos="0">
                        <a:schemeClr val="bg1"/>
                      </a:gs>
                      <a:gs pos="53000">
                        <a:schemeClr val="bg1"/>
                      </a:gs>
                    </a:gsLst>
                    <a:lin ang="5400000" scaled="0"/>
                  </a:gradFill>
                </a:rPr>
              </a:br>
              <a:r>
                <a:rPr lang="en-US" dirty="0" smtClean="0">
                  <a:gradFill>
                    <a:gsLst>
                      <a:gs pos="0">
                        <a:schemeClr val="bg1"/>
                      </a:gs>
                      <a:gs pos="53000">
                        <a:schemeClr val="bg1"/>
                      </a:gs>
                    </a:gsLst>
                    <a:lin ang="5400000" scaled="0"/>
                  </a:gradFill>
                </a:rPr>
                <a:t>(aka: JSOM)</a:t>
              </a:r>
              <a:endParaRPr lang="en-US" dirty="0">
                <a:gradFill>
                  <a:gsLst>
                    <a:gs pos="0">
                      <a:schemeClr val="bg1"/>
                    </a:gs>
                    <a:gs pos="53000">
                      <a:schemeClr val="bg1"/>
                    </a:gs>
                  </a:gsLst>
                  <a:lin ang="5400000" scaled="0"/>
                </a:gradFill>
              </a:endParaRPr>
            </a:p>
          </p:txBody>
        </p:sp>
        <p:sp>
          <p:nvSpPr>
            <p:cNvPr id="35" name="Rectangle 34"/>
            <p:cNvSpPr/>
            <p:nvPr/>
          </p:nvSpPr>
          <p:spPr>
            <a:xfrm>
              <a:off x="3428257" y="4195599"/>
              <a:ext cx="2852928" cy="966011"/>
            </a:xfrm>
            <a:prstGeom prst="rect">
              <a:avLst/>
            </a:prstGeom>
            <a:solidFill>
              <a:schemeClr val="accent1"/>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82880" tIns="146304" rIns="182880" bIns="146304" numCol="1" spcCol="1270" anchor="t" anchorCtr="0">
              <a:noAutofit/>
            </a:bodyPr>
            <a:lstStyle/>
            <a:p>
              <a:pPr defTabSz="1481231">
                <a:lnSpc>
                  <a:spcPct val="90000"/>
                </a:lnSpc>
                <a:spcBef>
                  <a:spcPct val="0"/>
                </a:spcBef>
                <a:spcAft>
                  <a:spcPct val="35000"/>
                </a:spcAft>
              </a:pPr>
              <a:r>
                <a:rPr lang="en-US" dirty="0">
                  <a:gradFill>
                    <a:gsLst>
                      <a:gs pos="0">
                        <a:schemeClr val="bg1"/>
                      </a:gs>
                      <a:gs pos="53000">
                        <a:schemeClr val="bg1"/>
                      </a:gs>
                    </a:gsLst>
                    <a:lin ang="5400000" scaled="0"/>
                  </a:gradFill>
                </a:rPr>
                <a:t>Silverlight </a:t>
              </a:r>
              <a:r>
                <a:rPr lang="en-US" dirty="0" smtClean="0">
                  <a:gradFill>
                    <a:gsLst>
                      <a:gs pos="0">
                        <a:schemeClr val="bg1"/>
                      </a:gs>
                      <a:gs pos="53000">
                        <a:schemeClr val="bg1"/>
                      </a:gs>
                    </a:gsLst>
                    <a:lin ang="5400000" scaled="0"/>
                  </a:gradFill>
                </a:rPr>
                <a:t>library</a:t>
              </a:r>
            </a:p>
            <a:p>
              <a:pPr defTabSz="1481231">
                <a:lnSpc>
                  <a:spcPct val="90000"/>
                </a:lnSpc>
                <a:spcBef>
                  <a:spcPct val="0"/>
                </a:spcBef>
                <a:spcAft>
                  <a:spcPct val="35000"/>
                </a:spcAft>
              </a:pPr>
              <a:r>
                <a:rPr lang="en-US" dirty="0">
                  <a:gradFill>
                    <a:gsLst>
                      <a:gs pos="0">
                        <a:schemeClr val="bg1"/>
                      </a:gs>
                      <a:gs pos="53000">
                        <a:schemeClr val="bg1"/>
                      </a:gs>
                    </a:gsLst>
                    <a:lin ang="5400000" scaled="0"/>
                  </a:gradFill>
                </a:rPr>
                <a:t>(aka: CSOM)</a:t>
              </a:r>
            </a:p>
            <a:p>
              <a:pPr defTabSz="1481231">
                <a:lnSpc>
                  <a:spcPct val="90000"/>
                </a:lnSpc>
                <a:spcBef>
                  <a:spcPct val="0"/>
                </a:spcBef>
                <a:spcAft>
                  <a:spcPct val="35000"/>
                </a:spcAft>
              </a:pPr>
              <a:endParaRPr lang="en-US" dirty="0">
                <a:gradFill>
                  <a:gsLst>
                    <a:gs pos="0">
                      <a:schemeClr val="bg1"/>
                    </a:gs>
                    <a:gs pos="53000">
                      <a:schemeClr val="bg1"/>
                    </a:gs>
                  </a:gsLst>
                  <a:lin ang="5400000" scaled="0"/>
                </a:gradFill>
              </a:endParaRPr>
            </a:p>
          </p:txBody>
        </p:sp>
        <p:sp>
          <p:nvSpPr>
            <p:cNvPr id="36" name="Rectangle 35"/>
            <p:cNvSpPr/>
            <p:nvPr/>
          </p:nvSpPr>
          <p:spPr>
            <a:xfrm>
              <a:off x="6383601" y="4195599"/>
              <a:ext cx="2834640" cy="966011"/>
            </a:xfrm>
            <a:prstGeom prst="rect">
              <a:avLst/>
            </a:prstGeom>
            <a:solidFill>
              <a:schemeClr val="accent1"/>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82880" tIns="146304" rIns="182880" bIns="146304" numCol="1" spcCol="1270" anchor="t" anchorCtr="0">
              <a:noAutofit/>
            </a:bodyPr>
            <a:lstStyle/>
            <a:p>
              <a:pPr defTabSz="1481231">
                <a:lnSpc>
                  <a:spcPct val="90000"/>
                </a:lnSpc>
                <a:spcBef>
                  <a:spcPct val="0"/>
                </a:spcBef>
                <a:spcAft>
                  <a:spcPct val="35000"/>
                </a:spcAft>
              </a:pPr>
              <a:r>
                <a:rPr lang="en-US" dirty="0">
                  <a:gradFill>
                    <a:gsLst>
                      <a:gs pos="0">
                        <a:schemeClr val="bg1"/>
                      </a:gs>
                      <a:gs pos="53000">
                        <a:schemeClr val="bg1"/>
                      </a:gs>
                    </a:gsLst>
                    <a:lin ang="5400000" scaled="0"/>
                  </a:gradFill>
                </a:rPr>
                <a:t>.</a:t>
              </a:r>
              <a:r>
                <a:rPr lang="en-US" dirty="0" smtClean="0">
                  <a:gradFill>
                    <a:gsLst>
                      <a:gs pos="0">
                        <a:schemeClr val="bg1"/>
                      </a:gs>
                      <a:gs pos="53000">
                        <a:schemeClr val="bg1"/>
                      </a:gs>
                    </a:gsLst>
                    <a:lin ang="5400000" scaled="0"/>
                  </a:gradFill>
                </a:rPr>
                <a:t>NET </a:t>
              </a:r>
              <a:r>
                <a:rPr lang="en-US" dirty="0">
                  <a:gradFill>
                    <a:gsLst>
                      <a:gs pos="0">
                        <a:schemeClr val="bg1"/>
                      </a:gs>
                      <a:gs pos="53000">
                        <a:schemeClr val="bg1"/>
                      </a:gs>
                    </a:gsLst>
                    <a:lin ang="5400000" scaled="0"/>
                  </a:gradFill>
                </a:rPr>
                <a:t>CLR </a:t>
              </a:r>
              <a:r>
                <a:rPr lang="en-US" dirty="0" smtClean="0">
                  <a:gradFill>
                    <a:gsLst>
                      <a:gs pos="0">
                        <a:schemeClr val="bg1"/>
                      </a:gs>
                      <a:gs pos="53000">
                        <a:schemeClr val="bg1"/>
                      </a:gs>
                    </a:gsLst>
                    <a:lin ang="5400000" scaled="0"/>
                  </a:gradFill>
                </a:rPr>
                <a:t>library</a:t>
              </a:r>
            </a:p>
            <a:p>
              <a:pPr defTabSz="1481231">
                <a:lnSpc>
                  <a:spcPct val="90000"/>
                </a:lnSpc>
                <a:spcBef>
                  <a:spcPct val="0"/>
                </a:spcBef>
                <a:spcAft>
                  <a:spcPct val="35000"/>
                </a:spcAft>
              </a:pPr>
              <a:r>
                <a:rPr lang="en-US" dirty="0" smtClean="0">
                  <a:gradFill>
                    <a:gsLst>
                      <a:gs pos="0">
                        <a:schemeClr val="bg1"/>
                      </a:gs>
                      <a:gs pos="53000">
                        <a:schemeClr val="bg1"/>
                      </a:gs>
                    </a:gsLst>
                    <a:lin ang="5400000" scaled="0"/>
                  </a:gradFill>
                </a:rPr>
                <a:t>(aka: CSOM)</a:t>
              </a:r>
              <a:endParaRPr lang="en-US" dirty="0">
                <a:gradFill>
                  <a:gsLst>
                    <a:gs pos="0">
                      <a:schemeClr val="bg1"/>
                    </a:gs>
                    <a:gs pos="53000">
                      <a:schemeClr val="bg1"/>
                    </a:gs>
                  </a:gsLst>
                  <a:lin ang="5400000" scaled="0"/>
                </a:gradFill>
              </a:endParaRPr>
            </a:p>
          </p:txBody>
        </p:sp>
        <p:sp>
          <p:nvSpPr>
            <p:cNvPr id="40" name="TextBox 39"/>
            <p:cNvSpPr txBox="1"/>
            <p:nvPr/>
          </p:nvSpPr>
          <p:spPr>
            <a:xfrm>
              <a:off x="3683814" y="3388851"/>
              <a:ext cx="2337837" cy="547206"/>
            </a:xfrm>
            <a:prstGeom prst="rect">
              <a:avLst/>
            </a:prstGeom>
            <a:noFill/>
            <a:ln>
              <a:noFill/>
            </a:ln>
          </p:spPr>
          <p:txBody>
            <a:bodyPr wrap="square" lIns="121872" tIns="60936" rIns="121872" bIns="60936" rtlCol="0">
              <a:spAutoFit/>
            </a:bodyPr>
            <a:lstStyle/>
            <a:p>
              <a:pPr algn="ctr" defTabSz="1611928">
                <a:lnSpc>
                  <a:spcPct val="90000"/>
                </a:lnSpc>
                <a:spcBef>
                  <a:spcPct val="0"/>
                </a:spcBef>
                <a:spcAft>
                  <a:spcPct val="35000"/>
                </a:spcAft>
              </a:pPr>
              <a:r>
                <a:rPr lang="en-US" dirty="0">
                  <a:gradFill>
                    <a:gsLst>
                      <a:gs pos="0">
                        <a:schemeClr val="tx1"/>
                      </a:gs>
                      <a:gs pos="53000">
                        <a:schemeClr val="tx1"/>
                      </a:gs>
                    </a:gsLst>
                    <a:lin ang="5400000" scaled="0"/>
                  </a:gradFill>
                </a:rPr>
                <a:t>Execute </a:t>
              </a:r>
              <a:br>
                <a:rPr lang="en-US" dirty="0">
                  <a:gradFill>
                    <a:gsLst>
                      <a:gs pos="0">
                        <a:schemeClr val="tx1"/>
                      </a:gs>
                      <a:gs pos="53000">
                        <a:schemeClr val="tx1"/>
                      </a:gs>
                    </a:gsLst>
                    <a:lin ang="5400000" scaled="0"/>
                  </a:gradFill>
                </a:rPr>
              </a:br>
              <a:r>
                <a:rPr lang="en-US" dirty="0">
                  <a:gradFill>
                    <a:gsLst>
                      <a:gs pos="0">
                        <a:schemeClr val="tx1"/>
                      </a:gs>
                      <a:gs pos="53000">
                        <a:schemeClr val="tx1"/>
                      </a:gs>
                    </a:gsLst>
                    <a:lin ang="5400000" scaled="0"/>
                  </a:gradFill>
                </a:rPr>
                <a:t>query</a:t>
              </a:r>
            </a:p>
          </p:txBody>
        </p:sp>
      </p:grpSp>
      <p:grpSp>
        <p:nvGrpSpPr>
          <p:cNvPr id="5" name="Group 4"/>
          <p:cNvGrpSpPr/>
          <p:nvPr/>
        </p:nvGrpSpPr>
        <p:grpSpPr>
          <a:xfrm>
            <a:off x="10127274" y="3217642"/>
            <a:ext cx="1822520" cy="2271738"/>
            <a:chOff x="10333038" y="3281697"/>
            <a:chExt cx="1859550" cy="1984918"/>
          </a:xfrm>
        </p:grpSpPr>
        <p:sp>
          <p:nvSpPr>
            <p:cNvPr id="41" name="Down Arrow 40"/>
            <p:cNvSpPr/>
            <p:nvPr/>
          </p:nvSpPr>
          <p:spPr>
            <a:xfrm rot="10800000">
              <a:off x="10333038" y="3281697"/>
              <a:ext cx="1859550" cy="1984918"/>
            </a:xfrm>
            <a:prstGeom prst="downArrow">
              <a:avLst>
                <a:gd name="adj1" fmla="val 50000"/>
                <a:gd name="adj2" fmla="val 53108"/>
              </a:avLst>
            </a:prstGeom>
            <a:solidFill>
              <a:schemeClr val="accent2"/>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46304" rIns="182880" bIns="146304" numCol="1" spcCol="1270" anchor="t" anchorCtr="0">
              <a:noAutofit/>
            </a:bodyPr>
            <a:lstStyle/>
            <a:p>
              <a:pPr defTabSz="1611928">
                <a:lnSpc>
                  <a:spcPct val="90000"/>
                </a:lnSpc>
                <a:spcBef>
                  <a:spcPct val="0"/>
                </a:spcBef>
                <a:spcAft>
                  <a:spcPct val="35000"/>
                </a:spcAft>
              </a:pPr>
              <a:endParaRPr lang="en-US" sz="3100" dirty="0">
                <a:gradFill>
                  <a:gsLst>
                    <a:gs pos="0">
                      <a:schemeClr val="tx1">
                        <a:lumMod val="75000"/>
                        <a:lumOff val="25000"/>
                      </a:schemeClr>
                    </a:gs>
                    <a:gs pos="53000">
                      <a:schemeClr val="tx1">
                        <a:lumMod val="75000"/>
                        <a:lumOff val="25000"/>
                      </a:schemeClr>
                    </a:gs>
                  </a:gsLst>
                  <a:lin ang="5400000" scaled="0"/>
                </a:gradFill>
              </a:endParaRPr>
            </a:p>
          </p:txBody>
        </p:sp>
        <p:sp>
          <p:nvSpPr>
            <p:cNvPr id="42" name="TextBox 41"/>
            <p:cNvSpPr txBox="1"/>
            <p:nvPr/>
          </p:nvSpPr>
          <p:spPr>
            <a:xfrm>
              <a:off x="10602585" y="3674149"/>
              <a:ext cx="1320456" cy="547206"/>
            </a:xfrm>
            <a:prstGeom prst="rect">
              <a:avLst/>
            </a:prstGeom>
            <a:noFill/>
            <a:ln>
              <a:noFill/>
            </a:ln>
          </p:spPr>
          <p:txBody>
            <a:bodyPr wrap="square" lIns="121872" tIns="60936" rIns="121872" bIns="60936" rtlCol="0">
              <a:spAutoFit/>
            </a:bodyPr>
            <a:lstStyle/>
            <a:p>
              <a:pPr algn="ctr" defTabSz="1611928">
                <a:lnSpc>
                  <a:spcPct val="90000"/>
                </a:lnSpc>
                <a:spcBef>
                  <a:spcPct val="0"/>
                </a:spcBef>
                <a:spcAft>
                  <a:spcPct val="35000"/>
                </a:spcAft>
                <a:defRPr/>
              </a:pPr>
              <a:r>
                <a:rPr lang="en-US" dirty="0">
                  <a:gradFill>
                    <a:gsLst>
                      <a:gs pos="0">
                        <a:schemeClr val="tx1"/>
                      </a:gs>
                      <a:gs pos="53000">
                        <a:schemeClr val="tx1"/>
                      </a:gs>
                    </a:gsLst>
                    <a:lin ang="5400000" scaled="0"/>
                  </a:gradFill>
                </a:rPr>
                <a:t>REST/ OData</a:t>
              </a:r>
            </a:p>
          </p:txBody>
        </p:sp>
      </p:grpSp>
      <p:sp>
        <p:nvSpPr>
          <p:cNvPr id="47" name="Rectangle 46"/>
          <p:cNvSpPr/>
          <p:nvPr/>
        </p:nvSpPr>
        <p:spPr>
          <a:xfrm>
            <a:off x="10043586" y="1188679"/>
            <a:ext cx="1882002" cy="986218"/>
          </a:xfrm>
          <a:prstGeom prst="rect">
            <a:avLst/>
          </a:prstGeom>
          <a:solidFill>
            <a:schemeClr val="accent1"/>
          </a:solidFill>
          <a:ln w="10795" cap="flat" cmpd="sng" algn="ctr">
            <a:noFill/>
            <a:prstDash val="solid"/>
          </a:ln>
          <a:effectLst/>
        </p:spPr>
        <p:txBody>
          <a:bodyPr lIns="119447" tIns="59724" rIns="119447" bIns="59724" rtlCol="0" anchor="t" anchorCtr="0"/>
          <a:lstStyle/>
          <a:p>
            <a:pPr defTabSz="895992"/>
            <a:r>
              <a:rPr lang="en-US" sz="4300" dirty="0">
                <a:gradFill>
                  <a:gsLst>
                    <a:gs pos="0">
                      <a:schemeClr val="bg1"/>
                    </a:gs>
                    <a:gs pos="53000">
                      <a:schemeClr val="bg1"/>
                    </a:gs>
                  </a:gsLst>
                  <a:lin ang="5400000" scaled="0"/>
                </a:gradFill>
                <a:ea typeface="Segoe UI" pitchFamily="34" charset="0"/>
                <a:cs typeface="Segoe UI" pitchFamily="34" charset="0"/>
              </a:rPr>
              <a:t>…</a:t>
            </a:r>
          </a:p>
        </p:txBody>
      </p:sp>
      <p:grpSp>
        <p:nvGrpSpPr>
          <p:cNvPr id="10" name="Group 9"/>
          <p:cNvGrpSpPr/>
          <p:nvPr/>
        </p:nvGrpSpPr>
        <p:grpSpPr>
          <a:xfrm>
            <a:off x="4186105" y="1188679"/>
            <a:ext cx="1882002" cy="986218"/>
            <a:chOff x="4271157" y="1212341"/>
            <a:chExt cx="1920240" cy="1005851"/>
          </a:xfrm>
        </p:grpSpPr>
        <p:sp>
          <p:nvSpPr>
            <p:cNvPr id="44" name="Rectangle 43"/>
            <p:cNvSpPr/>
            <p:nvPr/>
          </p:nvSpPr>
          <p:spPr>
            <a:xfrm>
              <a:off x="4271157"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895992"/>
              <a:r>
                <a:rPr lang="en-US" sz="1600" dirty="0">
                  <a:gradFill>
                    <a:gsLst>
                      <a:gs pos="0">
                        <a:schemeClr val="bg1"/>
                      </a:gs>
                      <a:gs pos="53000">
                        <a:schemeClr val="bg1"/>
                      </a:gs>
                    </a:gsLst>
                    <a:lin ang="5400000" scaled="0"/>
                  </a:gradFill>
                  <a:ea typeface="Segoe UI" pitchFamily="34" charset="0"/>
                  <a:cs typeface="Segoe UI" pitchFamily="34" charset="0"/>
                </a:rPr>
                <a:t>Search</a:t>
              </a:r>
            </a:p>
          </p:txBody>
        </p:sp>
        <p:grpSp>
          <p:nvGrpSpPr>
            <p:cNvPr id="23" name="Group 53"/>
            <p:cNvGrpSpPr>
              <a:grpSpLocks noChangeAspect="1"/>
            </p:cNvGrpSpPr>
            <p:nvPr/>
          </p:nvGrpSpPr>
          <p:grpSpPr bwMode="auto">
            <a:xfrm>
              <a:off x="5029676" y="1654260"/>
              <a:ext cx="465565" cy="447436"/>
              <a:chOff x="5627" y="2725"/>
              <a:chExt cx="1284" cy="1234"/>
            </a:xfrm>
            <a:solidFill>
              <a:schemeClr val="bg1"/>
            </a:solidFill>
          </p:grpSpPr>
          <p:sp>
            <p:nvSpPr>
              <p:cNvPr id="24" name="Freeform 54"/>
              <p:cNvSpPr>
                <a:spLocks noEditPoints="1"/>
              </p:cNvSpPr>
              <p:nvPr/>
            </p:nvSpPr>
            <p:spPr bwMode="auto">
              <a:xfrm>
                <a:off x="5851" y="2725"/>
                <a:ext cx="1060" cy="1010"/>
              </a:xfrm>
              <a:custGeom>
                <a:avLst/>
                <a:gdLst>
                  <a:gd name="T0" fmla="*/ 153 w 320"/>
                  <a:gd name="T1" fmla="*/ 305 h 305"/>
                  <a:gd name="T2" fmla="*/ 45 w 320"/>
                  <a:gd name="T3" fmla="*/ 260 h 305"/>
                  <a:gd name="T4" fmla="*/ 0 w 320"/>
                  <a:gd name="T5" fmla="*/ 152 h 305"/>
                  <a:gd name="T6" fmla="*/ 45 w 320"/>
                  <a:gd name="T7" fmla="*/ 45 h 305"/>
                  <a:gd name="T8" fmla="*/ 153 w 320"/>
                  <a:gd name="T9" fmla="*/ 0 h 305"/>
                  <a:gd name="T10" fmla="*/ 260 w 320"/>
                  <a:gd name="T11" fmla="*/ 45 h 305"/>
                  <a:gd name="T12" fmla="*/ 260 w 320"/>
                  <a:gd name="T13" fmla="*/ 260 h 305"/>
                  <a:gd name="T14" fmla="*/ 153 w 320"/>
                  <a:gd name="T15" fmla="*/ 305 h 305"/>
                  <a:gd name="T16" fmla="*/ 153 w 320"/>
                  <a:gd name="T17" fmla="*/ 26 h 305"/>
                  <a:gd name="T18" fmla="*/ 63 w 320"/>
                  <a:gd name="T19" fmla="*/ 63 h 305"/>
                  <a:gd name="T20" fmla="*/ 63 w 320"/>
                  <a:gd name="T21" fmla="*/ 242 h 305"/>
                  <a:gd name="T22" fmla="*/ 153 w 320"/>
                  <a:gd name="T23" fmla="*/ 279 h 305"/>
                  <a:gd name="T24" fmla="*/ 242 w 320"/>
                  <a:gd name="T25" fmla="*/ 242 h 305"/>
                  <a:gd name="T26" fmla="*/ 279 w 320"/>
                  <a:gd name="T27" fmla="*/ 152 h 305"/>
                  <a:gd name="T28" fmla="*/ 242 w 320"/>
                  <a:gd name="T29" fmla="*/ 63 h 305"/>
                  <a:gd name="T30" fmla="*/ 153 w 320"/>
                  <a:gd name="T31" fmla="*/ 26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0" h="305">
                    <a:moveTo>
                      <a:pt x="153" y="305"/>
                    </a:moveTo>
                    <a:cubicBezTo>
                      <a:pt x="112" y="305"/>
                      <a:pt x="74" y="289"/>
                      <a:pt x="45" y="260"/>
                    </a:cubicBezTo>
                    <a:cubicBezTo>
                      <a:pt x="16" y="231"/>
                      <a:pt x="0" y="193"/>
                      <a:pt x="0" y="152"/>
                    </a:cubicBezTo>
                    <a:cubicBezTo>
                      <a:pt x="0" y="112"/>
                      <a:pt x="16" y="73"/>
                      <a:pt x="45" y="45"/>
                    </a:cubicBezTo>
                    <a:cubicBezTo>
                      <a:pt x="74" y="16"/>
                      <a:pt x="112" y="0"/>
                      <a:pt x="153" y="0"/>
                    </a:cubicBezTo>
                    <a:cubicBezTo>
                      <a:pt x="193" y="0"/>
                      <a:pt x="232" y="16"/>
                      <a:pt x="260" y="45"/>
                    </a:cubicBezTo>
                    <a:cubicBezTo>
                      <a:pt x="320" y="104"/>
                      <a:pt x="320" y="201"/>
                      <a:pt x="260" y="260"/>
                    </a:cubicBezTo>
                    <a:cubicBezTo>
                      <a:pt x="232" y="289"/>
                      <a:pt x="193" y="305"/>
                      <a:pt x="153" y="305"/>
                    </a:cubicBezTo>
                    <a:close/>
                    <a:moveTo>
                      <a:pt x="153" y="26"/>
                    </a:moveTo>
                    <a:cubicBezTo>
                      <a:pt x="119" y="26"/>
                      <a:pt x="87" y="39"/>
                      <a:pt x="63" y="63"/>
                    </a:cubicBezTo>
                    <a:cubicBezTo>
                      <a:pt x="14" y="112"/>
                      <a:pt x="14" y="192"/>
                      <a:pt x="63" y="242"/>
                    </a:cubicBezTo>
                    <a:cubicBezTo>
                      <a:pt x="87" y="265"/>
                      <a:pt x="119" y="279"/>
                      <a:pt x="153" y="279"/>
                    </a:cubicBezTo>
                    <a:cubicBezTo>
                      <a:pt x="186" y="279"/>
                      <a:pt x="218" y="265"/>
                      <a:pt x="242" y="242"/>
                    </a:cubicBezTo>
                    <a:cubicBezTo>
                      <a:pt x="266" y="218"/>
                      <a:pt x="279" y="186"/>
                      <a:pt x="279" y="152"/>
                    </a:cubicBezTo>
                    <a:cubicBezTo>
                      <a:pt x="279" y="119"/>
                      <a:pt x="266" y="87"/>
                      <a:pt x="242" y="63"/>
                    </a:cubicBezTo>
                    <a:cubicBezTo>
                      <a:pt x="218" y="39"/>
                      <a:pt x="186" y="26"/>
                      <a:pt x="153"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96171"/>
                <a:endParaRPr lang="en-US" sz="1700">
                  <a:solidFill>
                    <a:srgbClr val="FFFFFF"/>
                  </a:solidFill>
                </a:endParaRPr>
              </a:p>
            </p:txBody>
          </p:sp>
          <p:sp>
            <p:nvSpPr>
              <p:cNvPr id="25" name="Freeform 55"/>
              <p:cNvSpPr>
                <a:spLocks/>
              </p:cNvSpPr>
              <p:nvPr/>
            </p:nvSpPr>
            <p:spPr bwMode="auto">
              <a:xfrm>
                <a:off x="5627" y="3486"/>
                <a:ext cx="473" cy="473"/>
              </a:xfrm>
              <a:custGeom>
                <a:avLst/>
                <a:gdLst>
                  <a:gd name="T0" fmla="*/ 73 w 337"/>
                  <a:gd name="T1" fmla="*/ 337 h 337"/>
                  <a:gd name="T2" fmla="*/ 0 w 337"/>
                  <a:gd name="T3" fmla="*/ 264 h 337"/>
                  <a:gd name="T4" fmla="*/ 264 w 337"/>
                  <a:gd name="T5" fmla="*/ 0 h 337"/>
                  <a:gd name="T6" fmla="*/ 337 w 337"/>
                  <a:gd name="T7" fmla="*/ 73 h 337"/>
                  <a:gd name="T8" fmla="*/ 73 w 337"/>
                  <a:gd name="T9" fmla="*/ 337 h 337"/>
                </a:gdLst>
                <a:ahLst/>
                <a:cxnLst>
                  <a:cxn ang="0">
                    <a:pos x="T0" y="T1"/>
                  </a:cxn>
                  <a:cxn ang="0">
                    <a:pos x="T2" y="T3"/>
                  </a:cxn>
                  <a:cxn ang="0">
                    <a:pos x="T4" y="T5"/>
                  </a:cxn>
                  <a:cxn ang="0">
                    <a:pos x="T6" y="T7"/>
                  </a:cxn>
                  <a:cxn ang="0">
                    <a:pos x="T8" y="T9"/>
                  </a:cxn>
                </a:cxnLst>
                <a:rect l="0" t="0" r="r" b="b"/>
                <a:pathLst>
                  <a:path w="337" h="337">
                    <a:moveTo>
                      <a:pt x="73" y="337"/>
                    </a:moveTo>
                    <a:lnTo>
                      <a:pt x="0" y="264"/>
                    </a:lnTo>
                    <a:lnTo>
                      <a:pt x="264" y="0"/>
                    </a:lnTo>
                    <a:lnTo>
                      <a:pt x="337" y="73"/>
                    </a:lnTo>
                    <a:lnTo>
                      <a:pt x="73" y="3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96171"/>
                <a:endParaRPr lang="en-US" sz="1700">
                  <a:solidFill>
                    <a:srgbClr val="FFFFFF"/>
                  </a:solidFill>
                </a:endParaRPr>
              </a:p>
            </p:txBody>
          </p:sp>
        </p:grpSp>
      </p:grpSp>
      <p:grpSp>
        <p:nvGrpSpPr>
          <p:cNvPr id="8" name="Group 7"/>
          <p:cNvGrpSpPr/>
          <p:nvPr/>
        </p:nvGrpSpPr>
        <p:grpSpPr>
          <a:xfrm>
            <a:off x="281117" y="1188679"/>
            <a:ext cx="1882002" cy="986218"/>
            <a:chOff x="286829" y="1212341"/>
            <a:chExt cx="1920240" cy="1005851"/>
          </a:xfrm>
        </p:grpSpPr>
        <p:sp>
          <p:nvSpPr>
            <p:cNvPr id="39" name="Rectangle 38"/>
            <p:cNvSpPr/>
            <p:nvPr/>
          </p:nvSpPr>
          <p:spPr>
            <a:xfrm>
              <a:off x="286829"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895992">
                <a:defRPr/>
              </a:pPr>
              <a:r>
                <a:rPr lang="en-US" sz="1600" dirty="0">
                  <a:gradFill>
                    <a:gsLst>
                      <a:gs pos="0">
                        <a:schemeClr val="bg1"/>
                      </a:gs>
                      <a:gs pos="53000">
                        <a:schemeClr val="bg1"/>
                      </a:gs>
                    </a:gsLst>
                    <a:lin ang="5400000" scaled="0"/>
                  </a:gradFill>
                  <a:ea typeface="Segoe UI" pitchFamily="34" charset="0"/>
                  <a:cs typeface="Segoe UI" pitchFamily="34" charset="0"/>
                </a:rPr>
                <a:t>Lists and libraries</a:t>
              </a:r>
            </a:p>
          </p:txBody>
        </p:sp>
        <p:sp>
          <p:nvSpPr>
            <p:cNvPr id="26" name="Freeform 18"/>
            <p:cNvSpPr>
              <a:spLocks noEditPoints="1"/>
            </p:cNvSpPr>
            <p:nvPr/>
          </p:nvSpPr>
          <p:spPr bwMode="black">
            <a:xfrm>
              <a:off x="1017042" y="1582354"/>
              <a:ext cx="459814" cy="560968"/>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chemeClr val="bg1"/>
            </a:solidFill>
            <a:ln>
              <a:noFill/>
            </a:ln>
          </p:spPr>
          <p:txBody>
            <a:bodyPr vert="horz" wrap="square" lIns="0" tIns="41153" rIns="82305" bIns="41153" numCol="1" anchor="t" anchorCtr="0" compatLnSpc="1">
              <a:prstTxWarp prst="textNoShape">
                <a:avLst/>
              </a:prstTxWarp>
            </a:bodyPr>
            <a:lstStyle/>
            <a:p>
              <a:pPr algn="ctr" defTabSz="896171"/>
              <a:endParaRPr lang="en-US" sz="1600">
                <a:gradFill>
                  <a:gsLst>
                    <a:gs pos="0">
                      <a:srgbClr val="FFFFFF"/>
                    </a:gs>
                    <a:gs pos="100000">
                      <a:srgbClr val="FFFFFF"/>
                    </a:gs>
                  </a:gsLst>
                  <a:lin ang="5400000" scaled="0"/>
                </a:gradFill>
              </a:endParaRPr>
            </a:p>
          </p:txBody>
        </p:sp>
      </p:grpSp>
      <p:grpSp>
        <p:nvGrpSpPr>
          <p:cNvPr id="11" name="Group 10"/>
          <p:cNvGrpSpPr/>
          <p:nvPr/>
        </p:nvGrpSpPr>
        <p:grpSpPr>
          <a:xfrm>
            <a:off x="6138598" y="1188679"/>
            <a:ext cx="1882002" cy="986218"/>
            <a:chOff x="6263321" y="1212341"/>
            <a:chExt cx="1920240" cy="1005851"/>
          </a:xfrm>
        </p:grpSpPr>
        <p:sp>
          <p:nvSpPr>
            <p:cNvPr id="45" name="Rectangle 44"/>
            <p:cNvSpPr/>
            <p:nvPr/>
          </p:nvSpPr>
          <p:spPr>
            <a:xfrm>
              <a:off x="6263321"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895992"/>
              <a:r>
                <a:rPr lang="en-US" sz="1600" dirty="0">
                  <a:gradFill>
                    <a:gsLst>
                      <a:gs pos="0">
                        <a:schemeClr val="bg1"/>
                      </a:gs>
                      <a:gs pos="53000">
                        <a:schemeClr val="bg1"/>
                      </a:gs>
                    </a:gsLst>
                    <a:lin ang="5400000" scaled="0"/>
                  </a:gradFill>
                  <a:ea typeface="Segoe UI" pitchFamily="34" charset="0"/>
                  <a:cs typeface="Segoe UI" pitchFamily="34" charset="0"/>
                </a:rPr>
                <a:t>Taxonomy</a:t>
              </a:r>
            </a:p>
          </p:txBody>
        </p:sp>
        <p:sp>
          <p:nvSpPr>
            <p:cNvPr id="27" name="Freeform 7"/>
            <p:cNvSpPr>
              <a:spLocks noEditPoints="1"/>
            </p:cNvSpPr>
            <p:nvPr/>
          </p:nvSpPr>
          <p:spPr bwMode="black">
            <a:xfrm>
              <a:off x="6943533" y="1553551"/>
              <a:ext cx="559817" cy="560462"/>
            </a:xfrm>
            <a:custGeom>
              <a:avLst/>
              <a:gdLst>
                <a:gd name="T0" fmla="*/ 52 w 300"/>
                <a:gd name="T1" fmla="*/ 268 h 300"/>
                <a:gd name="T2" fmla="*/ 62 w 300"/>
                <a:gd name="T3" fmla="*/ 255 h 300"/>
                <a:gd name="T4" fmla="*/ 77 w 300"/>
                <a:gd name="T5" fmla="*/ 230 h 300"/>
                <a:gd name="T6" fmla="*/ 46 w 300"/>
                <a:gd name="T7" fmla="*/ 204 h 300"/>
                <a:gd name="T8" fmla="*/ 15 w 300"/>
                <a:gd name="T9" fmla="*/ 233 h 300"/>
                <a:gd name="T10" fmla="*/ 33 w 300"/>
                <a:gd name="T11" fmla="*/ 219 h 300"/>
                <a:gd name="T12" fmla="*/ 60 w 300"/>
                <a:gd name="T13" fmla="*/ 219 h 300"/>
                <a:gd name="T14" fmla="*/ 63 w 300"/>
                <a:gd name="T15" fmla="*/ 238 h 300"/>
                <a:gd name="T16" fmla="*/ 46 w 300"/>
                <a:gd name="T17" fmla="*/ 255 h 300"/>
                <a:gd name="T18" fmla="*/ 39 w 300"/>
                <a:gd name="T19" fmla="*/ 275 h 300"/>
                <a:gd name="T20" fmla="*/ 51 w 300"/>
                <a:gd name="T21" fmla="*/ 279 h 300"/>
                <a:gd name="T22" fmla="*/ 51 w 300"/>
                <a:gd name="T23" fmla="*/ 288 h 300"/>
                <a:gd name="T24" fmla="*/ 39 w 300"/>
                <a:gd name="T25" fmla="*/ 300 h 300"/>
                <a:gd name="T26" fmla="*/ 300 w 300"/>
                <a:gd name="T27" fmla="*/ 216 h 300"/>
                <a:gd name="T28" fmla="*/ 218 w 300"/>
                <a:gd name="T29" fmla="*/ 300 h 300"/>
                <a:gd name="T30" fmla="*/ 220 w 300"/>
                <a:gd name="T31" fmla="*/ 263 h 300"/>
                <a:gd name="T32" fmla="*/ 277 w 300"/>
                <a:gd name="T33" fmla="*/ 216 h 300"/>
                <a:gd name="T34" fmla="*/ 149 w 300"/>
                <a:gd name="T35" fmla="*/ 228 h 300"/>
                <a:gd name="T36" fmla="*/ 119 w 300"/>
                <a:gd name="T37" fmla="*/ 242 h 300"/>
                <a:gd name="T38" fmla="*/ 149 w 300"/>
                <a:gd name="T39" fmla="*/ 262 h 300"/>
                <a:gd name="T40" fmla="*/ 177 w 300"/>
                <a:gd name="T41" fmla="*/ 252 h 300"/>
                <a:gd name="T42" fmla="*/ 255 w 300"/>
                <a:gd name="T43" fmla="*/ 75 h 300"/>
                <a:gd name="T44" fmla="*/ 259 w 300"/>
                <a:gd name="T45" fmla="*/ 59 h 300"/>
                <a:gd name="T46" fmla="*/ 278 w 300"/>
                <a:gd name="T47" fmla="*/ 38 h 300"/>
                <a:gd name="T48" fmla="*/ 272 w 300"/>
                <a:gd name="T49" fmla="*/ 8 h 300"/>
                <a:gd name="T50" fmla="*/ 228 w 300"/>
                <a:gd name="T51" fmla="*/ 7 h 300"/>
                <a:gd name="T52" fmla="*/ 231 w 300"/>
                <a:gd name="T53" fmla="*/ 29 h 300"/>
                <a:gd name="T54" fmla="*/ 250 w 300"/>
                <a:gd name="T55" fmla="*/ 10 h 300"/>
                <a:gd name="T56" fmla="*/ 269 w 300"/>
                <a:gd name="T57" fmla="*/ 26 h 300"/>
                <a:gd name="T58" fmla="*/ 259 w 300"/>
                <a:gd name="T59" fmla="*/ 43 h 300"/>
                <a:gd name="T60" fmla="*/ 245 w 300"/>
                <a:gd name="T61" fmla="*/ 59 h 300"/>
                <a:gd name="T62" fmla="*/ 243 w 300"/>
                <a:gd name="T63" fmla="*/ 75 h 300"/>
                <a:gd name="T64" fmla="*/ 255 w 300"/>
                <a:gd name="T65" fmla="*/ 96 h 300"/>
                <a:gd name="T66" fmla="*/ 243 w 300"/>
                <a:gd name="T67" fmla="*/ 84 h 300"/>
                <a:gd name="T68" fmla="*/ 255 w 300"/>
                <a:gd name="T69" fmla="*/ 96 h 300"/>
                <a:gd name="T70" fmla="*/ 49 w 300"/>
                <a:gd name="T71" fmla="*/ 84 h 300"/>
                <a:gd name="T72" fmla="*/ 0 w 300"/>
                <a:gd name="T73" fmla="*/ 47 h 300"/>
                <a:gd name="T74" fmla="*/ 35 w 300"/>
                <a:gd name="T75" fmla="*/ 68 h 300"/>
                <a:gd name="T76" fmla="*/ 102 w 300"/>
                <a:gd name="T77" fmla="*/ 0 h 300"/>
                <a:gd name="T78" fmla="*/ 147 w 300"/>
                <a:gd name="T79" fmla="*/ 58 h 300"/>
                <a:gd name="T80" fmla="*/ 177 w 300"/>
                <a:gd name="T81" fmla="*/ 38 h 300"/>
                <a:gd name="T82" fmla="*/ 147 w 300"/>
                <a:gd name="T83" fmla="*/ 24 h 300"/>
                <a:gd name="T84" fmla="*/ 147 w 300"/>
                <a:gd name="T85" fmla="*/ 72 h 300"/>
                <a:gd name="T86" fmla="*/ 56 w 300"/>
                <a:gd name="T87" fmla="*/ 151 h 300"/>
                <a:gd name="T88" fmla="*/ 36 w 300"/>
                <a:gd name="T89" fmla="*/ 121 h 300"/>
                <a:gd name="T90" fmla="*/ 22 w 300"/>
                <a:gd name="T91" fmla="*/ 151 h 300"/>
                <a:gd name="T92" fmla="*/ 70 w 300"/>
                <a:gd name="T93" fmla="*/ 151 h 300"/>
                <a:gd name="T94" fmla="*/ 240 w 300"/>
                <a:gd name="T95" fmla="*/ 149 h 300"/>
                <a:gd name="T96" fmla="*/ 260 w 300"/>
                <a:gd name="T97" fmla="*/ 179 h 300"/>
                <a:gd name="T98" fmla="*/ 274 w 300"/>
                <a:gd name="T99" fmla="*/ 149 h 300"/>
                <a:gd name="T100" fmla="*/ 226 w 300"/>
                <a:gd name="T101" fmla="*/ 149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0" h="300">
                  <a:moveTo>
                    <a:pt x="51" y="279"/>
                  </a:moveTo>
                  <a:cubicBezTo>
                    <a:pt x="51" y="274"/>
                    <a:pt x="51" y="270"/>
                    <a:pt x="52" y="268"/>
                  </a:cubicBezTo>
                  <a:cubicBezTo>
                    <a:pt x="52" y="266"/>
                    <a:pt x="53" y="264"/>
                    <a:pt x="55" y="263"/>
                  </a:cubicBezTo>
                  <a:cubicBezTo>
                    <a:pt x="56" y="261"/>
                    <a:pt x="58" y="259"/>
                    <a:pt x="62" y="255"/>
                  </a:cubicBezTo>
                  <a:cubicBezTo>
                    <a:pt x="68" y="250"/>
                    <a:pt x="72" y="246"/>
                    <a:pt x="74" y="242"/>
                  </a:cubicBezTo>
                  <a:cubicBezTo>
                    <a:pt x="76" y="239"/>
                    <a:pt x="77" y="235"/>
                    <a:pt x="77" y="230"/>
                  </a:cubicBezTo>
                  <a:cubicBezTo>
                    <a:pt x="77" y="223"/>
                    <a:pt x="74" y="217"/>
                    <a:pt x="68" y="212"/>
                  </a:cubicBezTo>
                  <a:cubicBezTo>
                    <a:pt x="63" y="207"/>
                    <a:pt x="55" y="204"/>
                    <a:pt x="46" y="204"/>
                  </a:cubicBezTo>
                  <a:cubicBezTo>
                    <a:pt x="37" y="204"/>
                    <a:pt x="30" y="206"/>
                    <a:pt x="24" y="211"/>
                  </a:cubicBezTo>
                  <a:cubicBezTo>
                    <a:pt x="18" y="217"/>
                    <a:pt x="15" y="225"/>
                    <a:pt x="15" y="233"/>
                  </a:cubicBezTo>
                  <a:cubicBezTo>
                    <a:pt x="27" y="233"/>
                    <a:pt x="27" y="233"/>
                    <a:pt x="27" y="233"/>
                  </a:cubicBezTo>
                  <a:cubicBezTo>
                    <a:pt x="28" y="227"/>
                    <a:pt x="28" y="223"/>
                    <a:pt x="33" y="219"/>
                  </a:cubicBezTo>
                  <a:cubicBezTo>
                    <a:pt x="37" y="216"/>
                    <a:pt x="41" y="214"/>
                    <a:pt x="46" y="214"/>
                  </a:cubicBezTo>
                  <a:cubicBezTo>
                    <a:pt x="51" y="214"/>
                    <a:pt x="57" y="216"/>
                    <a:pt x="60" y="219"/>
                  </a:cubicBezTo>
                  <a:cubicBezTo>
                    <a:pt x="64" y="223"/>
                    <a:pt x="65" y="226"/>
                    <a:pt x="65" y="230"/>
                  </a:cubicBezTo>
                  <a:cubicBezTo>
                    <a:pt x="65" y="233"/>
                    <a:pt x="64" y="236"/>
                    <a:pt x="63" y="238"/>
                  </a:cubicBezTo>
                  <a:cubicBezTo>
                    <a:pt x="61" y="240"/>
                    <a:pt x="59" y="243"/>
                    <a:pt x="55" y="247"/>
                  </a:cubicBezTo>
                  <a:cubicBezTo>
                    <a:pt x="51" y="251"/>
                    <a:pt x="48" y="253"/>
                    <a:pt x="46" y="255"/>
                  </a:cubicBezTo>
                  <a:cubicBezTo>
                    <a:pt x="44" y="258"/>
                    <a:pt x="42" y="260"/>
                    <a:pt x="41" y="263"/>
                  </a:cubicBezTo>
                  <a:cubicBezTo>
                    <a:pt x="40" y="266"/>
                    <a:pt x="39" y="270"/>
                    <a:pt x="39" y="275"/>
                  </a:cubicBezTo>
                  <a:cubicBezTo>
                    <a:pt x="39" y="276"/>
                    <a:pt x="39" y="277"/>
                    <a:pt x="39" y="279"/>
                  </a:cubicBezTo>
                  <a:lnTo>
                    <a:pt x="51" y="279"/>
                  </a:lnTo>
                  <a:close/>
                  <a:moveTo>
                    <a:pt x="51" y="300"/>
                  </a:moveTo>
                  <a:cubicBezTo>
                    <a:pt x="51" y="288"/>
                    <a:pt x="51" y="288"/>
                    <a:pt x="51" y="288"/>
                  </a:cubicBezTo>
                  <a:cubicBezTo>
                    <a:pt x="39" y="288"/>
                    <a:pt x="39" y="288"/>
                    <a:pt x="39" y="288"/>
                  </a:cubicBezTo>
                  <a:cubicBezTo>
                    <a:pt x="39" y="300"/>
                    <a:pt x="39" y="300"/>
                    <a:pt x="39" y="300"/>
                  </a:cubicBezTo>
                  <a:lnTo>
                    <a:pt x="51" y="300"/>
                  </a:lnTo>
                  <a:close/>
                  <a:moveTo>
                    <a:pt x="300" y="216"/>
                  </a:moveTo>
                  <a:cubicBezTo>
                    <a:pt x="247" y="300"/>
                    <a:pt x="247" y="300"/>
                    <a:pt x="247" y="300"/>
                  </a:cubicBezTo>
                  <a:cubicBezTo>
                    <a:pt x="218" y="300"/>
                    <a:pt x="218" y="300"/>
                    <a:pt x="218" y="300"/>
                  </a:cubicBezTo>
                  <a:cubicBezTo>
                    <a:pt x="198" y="263"/>
                    <a:pt x="198" y="263"/>
                    <a:pt x="198" y="263"/>
                  </a:cubicBezTo>
                  <a:cubicBezTo>
                    <a:pt x="220" y="263"/>
                    <a:pt x="220" y="263"/>
                    <a:pt x="220" y="263"/>
                  </a:cubicBezTo>
                  <a:cubicBezTo>
                    <a:pt x="233" y="285"/>
                    <a:pt x="233" y="285"/>
                    <a:pt x="233" y="285"/>
                  </a:cubicBezTo>
                  <a:cubicBezTo>
                    <a:pt x="277" y="216"/>
                    <a:pt x="277" y="216"/>
                    <a:pt x="277" y="216"/>
                  </a:cubicBezTo>
                  <a:lnTo>
                    <a:pt x="300" y="216"/>
                  </a:lnTo>
                  <a:close/>
                  <a:moveTo>
                    <a:pt x="149" y="228"/>
                  </a:moveTo>
                  <a:cubicBezTo>
                    <a:pt x="149" y="242"/>
                    <a:pt x="149" y="242"/>
                    <a:pt x="149" y="242"/>
                  </a:cubicBezTo>
                  <a:cubicBezTo>
                    <a:pt x="119" y="242"/>
                    <a:pt x="119" y="242"/>
                    <a:pt x="119" y="242"/>
                  </a:cubicBezTo>
                  <a:cubicBezTo>
                    <a:pt x="119" y="262"/>
                    <a:pt x="119" y="262"/>
                    <a:pt x="119" y="262"/>
                  </a:cubicBezTo>
                  <a:cubicBezTo>
                    <a:pt x="149" y="262"/>
                    <a:pt x="149" y="262"/>
                    <a:pt x="149" y="262"/>
                  </a:cubicBezTo>
                  <a:cubicBezTo>
                    <a:pt x="149" y="276"/>
                    <a:pt x="149" y="276"/>
                    <a:pt x="149" y="276"/>
                  </a:cubicBezTo>
                  <a:cubicBezTo>
                    <a:pt x="177" y="252"/>
                    <a:pt x="177" y="252"/>
                    <a:pt x="177" y="252"/>
                  </a:cubicBezTo>
                  <a:lnTo>
                    <a:pt x="149" y="228"/>
                  </a:lnTo>
                  <a:close/>
                  <a:moveTo>
                    <a:pt x="255" y="75"/>
                  </a:moveTo>
                  <a:cubicBezTo>
                    <a:pt x="255" y="70"/>
                    <a:pt x="255" y="66"/>
                    <a:pt x="256" y="64"/>
                  </a:cubicBezTo>
                  <a:cubicBezTo>
                    <a:pt x="256" y="62"/>
                    <a:pt x="257" y="60"/>
                    <a:pt x="259" y="59"/>
                  </a:cubicBezTo>
                  <a:cubicBezTo>
                    <a:pt x="260" y="57"/>
                    <a:pt x="262" y="55"/>
                    <a:pt x="266" y="51"/>
                  </a:cubicBezTo>
                  <a:cubicBezTo>
                    <a:pt x="272" y="46"/>
                    <a:pt x="276" y="42"/>
                    <a:pt x="278" y="38"/>
                  </a:cubicBezTo>
                  <a:cubicBezTo>
                    <a:pt x="280" y="35"/>
                    <a:pt x="281" y="31"/>
                    <a:pt x="281" y="26"/>
                  </a:cubicBezTo>
                  <a:cubicBezTo>
                    <a:pt x="281" y="19"/>
                    <a:pt x="278" y="13"/>
                    <a:pt x="272" y="8"/>
                  </a:cubicBezTo>
                  <a:cubicBezTo>
                    <a:pt x="267" y="3"/>
                    <a:pt x="259" y="0"/>
                    <a:pt x="250" y="0"/>
                  </a:cubicBezTo>
                  <a:cubicBezTo>
                    <a:pt x="241" y="0"/>
                    <a:pt x="234" y="2"/>
                    <a:pt x="228" y="7"/>
                  </a:cubicBezTo>
                  <a:cubicBezTo>
                    <a:pt x="222" y="13"/>
                    <a:pt x="219" y="21"/>
                    <a:pt x="219" y="29"/>
                  </a:cubicBezTo>
                  <a:cubicBezTo>
                    <a:pt x="231" y="29"/>
                    <a:pt x="231" y="29"/>
                    <a:pt x="231" y="29"/>
                  </a:cubicBezTo>
                  <a:cubicBezTo>
                    <a:pt x="232" y="23"/>
                    <a:pt x="232" y="19"/>
                    <a:pt x="237" y="15"/>
                  </a:cubicBezTo>
                  <a:cubicBezTo>
                    <a:pt x="241" y="12"/>
                    <a:pt x="245" y="10"/>
                    <a:pt x="250" y="10"/>
                  </a:cubicBezTo>
                  <a:cubicBezTo>
                    <a:pt x="255" y="10"/>
                    <a:pt x="261" y="12"/>
                    <a:pt x="264" y="15"/>
                  </a:cubicBezTo>
                  <a:cubicBezTo>
                    <a:pt x="268" y="19"/>
                    <a:pt x="269" y="22"/>
                    <a:pt x="269" y="26"/>
                  </a:cubicBezTo>
                  <a:cubicBezTo>
                    <a:pt x="269" y="29"/>
                    <a:pt x="268" y="32"/>
                    <a:pt x="267" y="34"/>
                  </a:cubicBezTo>
                  <a:cubicBezTo>
                    <a:pt x="265" y="36"/>
                    <a:pt x="263" y="39"/>
                    <a:pt x="259" y="43"/>
                  </a:cubicBezTo>
                  <a:cubicBezTo>
                    <a:pt x="255" y="47"/>
                    <a:pt x="252" y="49"/>
                    <a:pt x="250" y="51"/>
                  </a:cubicBezTo>
                  <a:cubicBezTo>
                    <a:pt x="248" y="54"/>
                    <a:pt x="246" y="56"/>
                    <a:pt x="245" y="59"/>
                  </a:cubicBezTo>
                  <a:cubicBezTo>
                    <a:pt x="244" y="62"/>
                    <a:pt x="243" y="66"/>
                    <a:pt x="243" y="71"/>
                  </a:cubicBezTo>
                  <a:cubicBezTo>
                    <a:pt x="243" y="72"/>
                    <a:pt x="243" y="73"/>
                    <a:pt x="243" y="75"/>
                  </a:cubicBezTo>
                  <a:lnTo>
                    <a:pt x="255" y="75"/>
                  </a:lnTo>
                  <a:close/>
                  <a:moveTo>
                    <a:pt x="255" y="96"/>
                  </a:moveTo>
                  <a:cubicBezTo>
                    <a:pt x="255" y="84"/>
                    <a:pt x="255" y="84"/>
                    <a:pt x="255" y="84"/>
                  </a:cubicBezTo>
                  <a:cubicBezTo>
                    <a:pt x="243" y="84"/>
                    <a:pt x="243" y="84"/>
                    <a:pt x="243" y="84"/>
                  </a:cubicBezTo>
                  <a:cubicBezTo>
                    <a:pt x="243" y="96"/>
                    <a:pt x="243" y="96"/>
                    <a:pt x="243" y="96"/>
                  </a:cubicBezTo>
                  <a:lnTo>
                    <a:pt x="255" y="96"/>
                  </a:lnTo>
                  <a:close/>
                  <a:moveTo>
                    <a:pt x="102" y="0"/>
                  </a:moveTo>
                  <a:cubicBezTo>
                    <a:pt x="49" y="84"/>
                    <a:pt x="49" y="84"/>
                    <a:pt x="49" y="84"/>
                  </a:cubicBezTo>
                  <a:cubicBezTo>
                    <a:pt x="20" y="84"/>
                    <a:pt x="20" y="84"/>
                    <a:pt x="20" y="84"/>
                  </a:cubicBezTo>
                  <a:cubicBezTo>
                    <a:pt x="0" y="47"/>
                    <a:pt x="0" y="47"/>
                    <a:pt x="0" y="47"/>
                  </a:cubicBezTo>
                  <a:cubicBezTo>
                    <a:pt x="22" y="47"/>
                    <a:pt x="22" y="47"/>
                    <a:pt x="22" y="47"/>
                  </a:cubicBezTo>
                  <a:cubicBezTo>
                    <a:pt x="35" y="68"/>
                    <a:pt x="35" y="68"/>
                    <a:pt x="35" y="68"/>
                  </a:cubicBezTo>
                  <a:cubicBezTo>
                    <a:pt x="79" y="0"/>
                    <a:pt x="79" y="0"/>
                    <a:pt x="79" y="0"/>
                  </a:cubicBezTo>
                  <a:lnTo>
                    <a:pt x="102" y="0"/>
                  </a:lnTo>
                  <a:close/>
                  <a:moveTo>
                    <a:pt x="147" y="72"/>
                  </a:moveTo>
                  <a:cubicBezTo>
                    <a:pt x="147" y="58"/>
                    <a:pt x="147" y="58"/>
                    <a:pt x="147" y="58"/>
                  </a:cubicBezTo>
                  <a:cubicBezTo>
                    <a:pt x="177" y="58"/>
                    <a:pt x="177" y="58"/>
                    <a:pt x="177" y="58"/>
                  </a:cubicBezTo>
                  <a:cubicBezTo>
                    <a:pt x="177" y="38"/>
                    <a:pt x="177" y="38"/>
                    <a:pt x="177" y="38"/>
                  </a:cubicBezTo>
                  <a:cubicBezTo>
                    <a:pt x="147" y="38"/>
                    <a:pt x="147" y="38"/>
                    <a:pt x="147" y="38"/>
                  </a:cubicBezTo>
                  <a:cubicBezTo>
                    <a:pt x="147" y="24"/>
                    <a:pt x="147" y="24"/>
                    <a:pt x="147" y="24"/>
                  </a:cubicBezTo>
                  <a:cubicBezTo>
                    <a:pt x="119" y="48"/>
                    <a:pt x="119" y="48"/>
                    <a:pt x="119" y="48"/>
                  </a:cubicBezTo>
                  <a:lnTo>
                    <a:pt x="147" y="72"/>
                  </a:lnTo>
                  <a:close/>
                  <a:moveTo>
                    <a:pt x="70" y="151"/>
                  </a:moveTo>
                  <a:cubicBezTo>
                    <a:pt x="56" y="151"/>
                    <a:pt x="56" y="151"/>
                    <a:pt x="56" y="151"/>
                  </a:cubicBezTo>
                  <a:cubicBezTo>
                    <a:pt x="56" y="121"/>
                    <a:pt x="56" y="121"/>
                    <a:pt x="56" y="121"/>
                  </a:cubicBezTo>
                  <a:cubicBezTo>
                    <a:pt x="36" y="121"/>
                    <a:pt x="36" y="121"/>
                    <a:pt x="36" y="121"/>
                  </a:cubicBezTo>
                  <a:cubicBezTo>
                    <a:pt x="36" y="151"/>
                    <a:pt x="36" y="151"/>
                    <a:pt x="36" y="151"/>
                  </a:cubicBezTo>
                  <a:cubicBezTo>
                    <a:pt x="22" y="151"/>
                    <a:pt x="22" y="151"/>
                    <a:pt x="22" y="151"/>
                  </a:cubicBezTo>
                  <a:cubicBezTo>
                    <a:pt x="46" y="179"/>
                    <a:pt x="46" y="179"/>
                    <a:pt x="46" y="179"/>
                  </a:cubicBezTo>
                  <a:lnTo>
                    <a:pt x="70" y="151"/>
                  </a:lnTo>
                  <a:close/>
                  <a:moveTo>
                    <a:pt x="226" y="149"/>
                  </a:moveTo>
                  <a:cubicBezTo>
                    <a:pt x="240" y="149"/>
                    <a:pt x="240" y="149"/>
                    <a:pt x="240" y="149"/>
                  </a:cubicBezTo>
                  <a:cubicBezTo>
                    <a:pt x="240" y="179"/>
                    <a:pt x="240" y="179"/>
                    <a:pt x="240" y="179"/>
                  </a:cubicBezTo>
                  <a:cubicBezTo>
                    <a:pt x="260" y="179"/>
                    <a:pt x="260" y="179"/>
                    <a:pt x="260" y="179"/>
                  </a:cubicBezTo>
                  <a:cubicBezTo>
                    <a:pt x="260" y="149"/>
                    <a:pt x="260" y="149"/>
                    <a:pt x="260" y="149"/>
                  </a:cubicBezTo>
                  <a:cubicBezTo>
                    <a:pt x="274" y="149"/>
                    <a:pt x="274" y="149"/>
                    <a:pt x="274" y="149"/>
                  </a:cubicBezTo>
                  <a:cubicBezTo>
                    <a:pt x="250" y="121"/>
                    <a:pt x="250" y="121"/>
                    <a:pt x="250" y="121"/>
                  </a:cubicBezTo>
                  <a:lnTo>
                    <a:pt x="226" y="149"/>
                  </a:lnTo>
                  <a:close/>
                </a:path>
              </a:pathLst>
            </a:custGeom>
            <a:solidFill>
              <a:srgbClr val="FFFFFF"/>
            </a:solidFill>
            <a:ln>
              <a:noFill/>
            </a:ln>
          </p:spPr>
          <p:txBody>
            <a:bodyPr vert="horz" wrap="square" lIns="0" tIns="41153" rIns="82305" bIns="41153" numCol="1" anchor="t" anchorCtr="0" compatLnSpc="1">
              <a:prstTxWarp prst="textNoShape">
                <a:avLst/>
              </a:prstTxWarp>
            </a:bodyPr>
            <a:lstStyle/>
            <a:p>
              <a:pPr algn="ctr" defTabSz="896171"/>
              <a:endParaRPr lang="en-US" sz="1600">
                <a:gradFill>
                  <a:gsLst>
                    <a:gs pos="0">
                      <a:srgbClr val="FFFFFF"/>
                    </a:gs>
                    <a:gs pos="100000">
                      <a:srgbClr val="FFFFFF"/>
                    </a:gs>
                  </a:gsLst>
                  <a:lin ang="5400000" scaled="0"/>
                </a:gradFill>
              </a:endParaRPr>
            </a:p>
          </p:txBody>
        </p:sp>
      </p:grpSp>
      <p:grpSp>
        <p:nvGrpSpPr>
          <p:cNvPr id="12" name="Group 11"/>
          <p:cNvGrpSpPr/>
          <p:nvPr/>
        </p:nvGrpSpPr>
        <p:grpSpPr>
          <a:xfrm>
            <a:off x="8091092" y="1188679"/>
            <a:ext cx="1882002" cy="986218"/>
            <a:chOff x="8255485" y="1212341"/>
            <a:chExt cx="1920240" cy="1005851"/>
          </a:xfrm>
        </p:grpSpPr>
        <p:sp>
          <p:nvSpPr>
            <p:cNvPr id="46" name="Rectangle 45"/>
            <p:cNvSpPr/>
            <p:nvPr/>
          </p:nvSpPr>
          <p:spPr>
            <a:xfrm>
              <a:off x="8255485"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895992"/>
              <a:r>
                <a:rPr lang="en-US" sz="1600" dirty="0">
                  <a:gradFill>
                    <a:gsLst>
                      <a:gs pos="0">
                        <a:schemeClr val="bg1"/>
                      </a:gs>
                      <a:gs pos="53000">
                        <a:schemeClr val="bg1"/>
                      </a:gs>
                    </a:gsLst>
                    <a:lin ang="5400000" scaled="0"/>
                  </a:gradFill>
                  <a:ea typeface="Segoe UI" pitchFamily="34" charset="0"/>
                  <a:cs typeface="Segoe UI" pitchFamily="34" charset="0"/>
                </a:rPr>
                <a:t>Feeds</a:t>
              </a:r>
            </a:p>
          </p:txBody>
        </p:sp>
        <p:sp>
          <p:nvSpPr>
            <p:cNvPr id="28" name="Freeform 89"/>
            <p:cNvSpPr>
              <a:spLocks noEditPoints="1"/>
            </p:cNvSpPr>
            <p:nvPr/>
          </p:nvSpPr>
          <p:spPr bwMode="black">
            <a:xfrm>
              <a:off x="8856060" y="1647255"/>
              <a:ext cx="719091" cy="462897"/>
            </a:xfrm>
            <a:custGeom>
              <a:avLst/>
              <a:gdLst>
                <a:gd name="T0" fmla="*/ 350 w 3153"/>
                <a:gd name="T1" fmla="*/ 935 h 2031"/>
                <a:gd name="T2" fmla="*/ 788 w 3153"/>
                <a:gd name="T3" fmla="*/ 0 h 2031"/>
                <a:gd name="T4" fmla="*/ 2918 w 3153"/>
                <a:gd name="T5" fmla="*/ 1882 h 2031"/>
                <a:gd name="T6" fmla="*/ 2403 w 3153"/>
                <a:gd name="T7" fmla="*/ 1493 h 2031"/>
                <a:gd name="T8" fmla="*/ 2244 w 3153"/>
                <a:gd name="T9" fmla="*/ 1424 h 2031"/>
                <a:gd name="T10" fmla="*/ 2391 w 3153"/>
                <a:gd name="T11" fmla="*/ 1458 h 2031"/>
                <a:gd name="T12" fmla="*/ 1437 w 3153"/>
                <a:gd name="T13" fmla="*/ 1486 h 2031"/>
                <a:gd name="T14" fmla="*/ 1460 w 3153"/>
                <a:gd name="T15" fmla="*/ 1427 h 2031"/>
                <a:gd name="T16" fmla="*/ 1588 w 3153"/>
                <a:gd name="T17" fmla="*/ 1440 h 2031"/>
                <a:gd name="T18" fmla="*/ 1563 w 3153"/>
                <a:gd name="T19" fmla="*/ 1636 h 2031"/>
                <a:gd name="T20" fmla="*/ 1421 w 3153"/>
                <a:gd name="T21" fmla="*/ 1612 h 2031"/>
                <a:gd name="T22" fmla="*/ 1170 w 3153"/>
                <a:gd name="T23" fmla="*/ 1604 h 2031"/>
                <a:gd name="T24" fmla="*/ 1340 w 3153"/>
                <a:gd name="T25" fmla="*/ 1589 h 2031"/>
                <a:gd name="T26" fmla="*/ 1175 w 3153"/>
                <a:gd name="T27" fmla="*/ 1631 h 2031"/>
                <a:gd name="T28" fmla="*/ 1228 w 3153"/>
                <a:gd name="T29" fmla="*/ 1433 h 2031"/>
                <a:gd name="T30" fmla="*/ 1366 w 3153"/>
                <a:gd name="T31" fmla="*/ 1441 h 2031"/>
                <a:gd name="T32" fmla="*/ 916 w 3153"/>
                <a:gd name="T33" fmla="*/ 1607 h 2031"/>
                <a:gd name="T34" fmla="*/ 1099 w 3153"/>
                <a:gd name="T35" fmla="*/ 1564 h 2031"/>
                <a:gd name="T36" fmla="*/ 911 w 3153"/>
                <a:gd name="T37" fmla="*/ 1624 h 2031"/>
                <a:gd name="T38" fmla="*/ 832 w 3153"/>
                <a:gd name="T39" fmla="*/ 1503 h 2031"/>
                <a:gd name="T40" fmla="*/ 922 w 3153"/>
                <a:gd name="T41" fmla="*/ 1437 h 2031"/>
                <a:gd name="T42" fmla="*/ 999 w 3153"/>
                <a:gd name="T43" fmla="*/ 1440 h 2031"/>
                <a:gd name="T44" fmla="*/ 1143 w 3153"/>
                <a:gd name="T45" fmla="*/ 1436 h 2031"/>
                <a:gd name="T46" fmla="*/ 1113 w 3153"/>
                <a:gd name="T47" fmla="*/ 1496 h 2031"/>
                <a:gd name="T48" fmla="*/ 692 w 3153"/>
                <a:gd name="T49" fmla="*/ 1804 h 2031"/>
                <a:gd name="T50" fmla="*/ 574 w 3153"/>
                <a:gd name="T51" fmla="*/ 1739 h 2031"/>
                <a:gd name="T52" fmla="*/ 656 w 3153"/>
                <a:gd name="T53" fmla="*/ 1687 h 2031"/>
                <a:gd name="T54" fmla="*/ 823 w 3153"/>
                <a:gd name="T55" fmla="*/ 1619 h 2031"/>
                <a:gd name="T56" fmla="*/ 669 w 3153"/>
                <a:gd name="T57" fmla="*/ 1638 h 2031"/>
                <a:gd name="T58" fmla="*/ 713 w 3153"/>
                <a:gd name="T59" fmla="*/ 1551 h 2031"/>
                <a:gd name="T60" fmla="*/ 828 w 3153"/>
                <a:gd name="T61" fmla="*/ 1613 h 2031"/>
                <a:gd name="T62" fmla="*/ 1570 w 3153"/>
                <a:gd name="T63" fmla="*/ 1798 h 2031"/>
                <a:gd name="T64" fmla="*/ 850 w 3153"/>
                <a:gd name="T65" fmla="*/ 1803 h 2031"/>
                <a:gd name="T66" fmla="*/ 882 w 3153"/>
                <a:gd name="T67" fmla="*/ 1698 h 2031"/>
                <a:gd name="T68" fmla="*/ 1563 w 3153"/>
                <a:gd name="T69" fmla="*/ 1687 h 2031"/>
                <a:gd name="T70" fmla="*/ 1670 w 3153"/>
                <a:gd name="T71" fmla="*/ 1489 h 2031"/>
                <a:gd name="T72" fmla="*/ 1693 w 3153"/>
                <a:gd name="T73" fmla="*/ 1424 h 2031"/>
                <a:gd name="T74" fmla="*/ 1793 w 3153"/>
                <a:gd name="T75" fmla="*/ 1500 h 2031"/>
                <a:gd name="T76" fmla="*/ 1675 w 3153"/>
                <a:gd name="T77" fmla="*/ 1612 h 2031"/>
                <a:gd name="T78" fmla="*/ 1843 w 3153"/>
                <a:gd name="T79" fmla="*/ 1621 h 2031"/>
                <a:gd name="T80" fmla="*/ 1804 w 3153"/>
                <a:gd name="T81" fmla="*/ 1637 h 2031"/>
                <a:gd name="T82" fmla="*/ 1866 w 3153"/>
                <a:gd name="T83" fmla="*/ 1793 h 2031"/>
                <a:gd name="T84" fmla="*/ 1690 w 3153"/>
                <a:gd name="T85" fmla="*/ 1778 h 2031"/>
                <a:gd name="T86" fmla="*/ 1686 w 3153"/>
                <a:gd name="T87" fmla="*/ 1702 h 2031"/>
                <a:gd name="T88" fmla="*/ 1724 w 3153"/>
                <a:gd name="T89" fmla="*/ 1685 h 2031"/>
                <a:gd name="T90" fmla="*/ 1843 w 3153"/>
                <a:gd name="T91" fmla="*/ 1691 h 2031"/>
                <a:gd name="T92" fmla="*/ 2009 w 3153"/>
                <a:gd name="T93" fmla="*/ 1439 h 2031"/>
                <a:gd name="T94" fmla="*/ 2140 w 3153"/>
                <a:gd name="T95" fmla="*/ 1428 h 2031"/>
                <a:gd name="T96" fmla="*/ 2161 w 3153"/>
                <a:gd name="T97" fmla="*/ 1499 h 2031"/>
                <a:gd name="T98" fmla="*/ 2064 w 3153"/>
                <a:gd name="T99" fmla="*/ 1588 h 2031"/>
                <a:gd name="T100" fmla="*/ 2218 w 3153"/>
                <a:gd name="T101" fmla="*/ 1565 h 2031"/>
                <a:gd name="T102" fmla="*/ 2225 w 3153"/>
                <a:gd name="T103" fmla="*/ 1634 h 2031"/>
                <a:gd name="T104" fmla="*/ 2319 w 3153"/>
                <a:gd name="T105" fmla="*/ 1790 h 2031"/>
                <a:gd name="T106" fmla="*/ 2131 w 3153"/>
                <a:gd name="T107" fmla="*/ 1770 h 2031"/>
                <a:gd name="T108" fmla="*/ 2145 w 3153"/>
                <a:gd name="T109" fmla="*/ 1683 h 2031"/>
                <a:gd name="T110" fmla="*/ 2340 w 3153"/>
                <a:gd name="T111" fmla="*/ 1624 h 2031"/>
                <a:gd name="T112" fmla="*/ 2463 w 3153"/>
                <a:gd name="T113" fmla="*/ 1564 h 2031"/>
                <a:gd name="T114" fmla="*/ 2434 w 3153"/>
                <a:gd name="T115" fmla="*/ 1636 h 2031"/>
                <a:gd name="T116" fmla="*/ 2415 w 3153"/>
                <a:gd name="T117" fmla="*/ 1769 h 2031"/>
                <a:gd name="T118" fmla="*/ 2500 w 3153"/>
                <a:gd name="T119" fmla="*/ 1683 h 2031"/>
                <a:gd name="T120" fmla="*/ 2605 w 3153"/>
                <a:gd name="T121" fmla="*/ 1791 h 2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53" h="2031">
                  <a:moveTo>
                    <a:pt x="448" y="830"/>
                  </a:moveTo>
                  <a:cubicBezTo>
                    <a:pt x="368" y="755"/>
                    <a:pt x="368" y="615"/>
                    <a:pt x="448" y="539"/>
                  </a:cubicBezTo>
                  <a:cubicBezTo>
                    <a:pt x="393" y="549"/>
                    <a:pt x="339" y="610"/>
                    <a:pt x="339" y="685"/>
                  </a:cubicBezTo>
                  <a:cubicBezTo>
                    <a:pt x="339" y="759"/>
                    <a:pt x="393" y="820"/>
                    <a:pt x="448" y="830"/>
                  </a:cubicBezTo>
                  <a:close/>
                  <a:moveTo>
                    <a:pt x="2814" y="685"/>
                  </a:moveTo>
                  <a:cubicBezTo>
                    <a:pt x="2815" y="610"/>
                    <a:pt x="2761" y="549"/>
                    <a:pt x="2706" y="539"/>
                  </a:cubicBezTo>
                  <a:cubicBezTo>
                    <a:pt x="2786" y="615"/>
                    <a:pt x="2786" y="755"/>
                    <a:pt x="2706" y="830"/>
                  </a:cubicBezTo>
                  <a:cubicBezTo>
                    <a:pt x="2761" y="820"/>
                    <a:pt x="2815" y="759"/>
                    <a:pt x="2814" y="685"/>
                  </a:cubicBezTo>
                  <a:close/>
                  <a:moveTo>
                    <a:pt x="2804" y="935"/>
                  </a:moveTo>
                  <a:cubicBezTo>
                    <a:pt x="2886" y="904"/>
                    <a:pt x="2970" y="808"/>
                    <a:pt x="2969" y="685"/>
                  </a:cubicBezTo>
                  <a:cubicBezTo>
                    <a:pt x="2970" y="561"/>
                    <a:pt x="2886" y="465"/>
                    <a:pt x="2804" y="434"/>
                  </a:cubicBezTo>
                  <a:cubicBezTo>
                    <a:pt x="2871" y="501"/>
                    <a:pt x="2915" y="591"/>
                    <a:pt x="2914" y="685"/>
                  </a:cubicBezTo>
                  <a:cubicBezTo>
                    <a:pt x="2915" y="778"/>
                    <a:pt x="2871" y="868"/>
                    <a:pt x="2804" y="935"/>
                  </a:cubicBezTo>
                  <a:close/>
                  <a:moveTo>
                    <a:pt x="350" y="935"/>
                  </a:moveTo>
                  <a:cubicBezTo>
                    <a:pt x="282" y="868"/>
                    <a:pt x="239" y="778"/>
                    <a:pt x="239" y="685"/>
                  </a:cubicBezTo>
                  <a:cubicBezTo>
                    <a:pt x="239" y="591"/>
                    <a:pt x="282" y="501"/>
                    <a:pt x="350" y="434"/>
                  </a:cubicBezTo>
                  <a:cubicBezTo>
                    <a:pt x="267" y="465"/>
                    <a:pt x="183" y="561"/>
                    <a:pt x="184" y="685"/>
                  </a:cubicBezTo>
                  <a:cubicBezTo>
                    <a:pt x="183" y="808"/>
                    <a:pt x="267" y="904"/>
                    <a:pt x="350" y="935"/>
                  </a:cubicBezTo>
                  <a:close/>
                  <a:moveTo>
                    <a:pt x="2877" y="1804"/>
                  </a:moveTo>
                  <a:cubicBezTo>
                    <a:pt x="2844" y="1765"/>
                    <a:pt x="2811" y="1726"/>
                    <a:pt x="2778" y="1687"/>
                  </a:cubicBezTo>
                  <a:cubicBezTo>
                    <a:pt x="2705" y="1601"/>
                    <a:pt x="2633" y="1516"/>
                    <a:pt x="2560" y="1430"/>
                  </a:cubicBezTo>
                  <a:cubicBezTo>
                    <a:pt x="2557" y="1426"/>
                    <a:pt x="2553" y="1421"/>
                    <a:pt x="2549" y="1417"/>
                  </a:cubicBezTo>
                  <a:cubicBezTo>
                    <a:pt x="2534" y="1399"/>
                    <a:pt x="2511" y="1389"/>
                    <a:pt x="2489" y="1381"/>
                  </a:cubicBezTo>
                  <a:cubicBezTo>
                    <a:pt x="2466" y="1373"/>
                    <a:pt x="2441" y="1368"/>
                    <a:pt x="2416" y="1367"/>
                  </a:cubicBezTo>
                  <a:cubicBezTo>
                    <a:pt x="2503" y="1344"/>
                    <a:pt x="2567" y="1266"/>
                    <a:pt x="2567" y="1172"/>
                  </a:cubicBezTo>
                  <a:cubicBezTo>
                    <a:pt x="2567" y="202"/>
                    <a:pt x="2567" y="202"/>
                    <a:pt x="2567" y="202"/>
                  </a:cubicBezTo>
                  <a:cubicBezTo>
                    <a:pt x="2567" y="90"/>
                    <a:pt x="2476" y="0"/>
                    <a:pt x="2365" y="0"/>
                  </a:cubicBezTo>
                  <a:cubicBezTo>
                    <a:pt x="788" y="0"/>
                    <a:pt x="788" y="0"/>
                    <a:pt x="788" y="0"/>
                  </a:cubicBezTo>
                  <a:cubicBezTo>
                    <a:pt x="677" y="0"/>
                    <a:pt x="586" y="90"/>
                    <a:pt x="586" y="202"/>
                  </a:cubicBezTo>
                  <a:cubicBezTo>
                    <a:pt x="586" y="1172"/>
                    <a:pt x="586" y="1172"/>
                    <a:pt x="586" y="1172"/>
                  </a:cubicBezTo>
                  <a:cubicBezTo>
                    <a:pt x="586" y="1266"/>
                    <a:pt x="651" y="1345"/>
                    <a:pt x="738" y="1368"/>
                  </a:cubicBezTo>
                  <a:cubicBezTo>
                    <a:pt x="689" y="1370"/>
                    <a:pt x="633" y="1388"/>
                    <a:pt x="600" y="1426"/>
                  </a:cubicBezTo>
                  <a:cubicBezTo>
                    <a:pt x="575" y="1457"/>
                    <a:pt x="549" y="1487"/>
                    <a:pt x="524" y="1518"/>
                  </a:cubicBezTo>
                  <a:cubicBezTo>
                    <a:pt x="446" y="1610"/>
                    <a:pt x="368" y="1703"/>
                    <a:pt x="290" y="1796"/>
                  </a:cubicBezTo>
                  <a:cubicBezTo>
                    <a:pt x="271" y="1819"/>
                    <a:pt x="235" y="1852"/>
                    <a:pt x="235" y="1884"/>
                  </a:cubicBezTo>
                  <a:cubicBezTo>
                    <a:pt x="235" y="1971"/>
                    <a:pt x="235" y="1971"/>
                    <a:pt x="235" y="1971"/>
                  </a:cubicBezTo>
                  <a:cubicBezTo>
                    <a:pt x="236" y="1982"/>
                    <a:pt x="238" y="1993"/>
                    <a:pt x="244" y="2002"/>
                  </a:cubicBezTo>
                  <a:cubicBezTo>
                    <a:pt x="264" y="2030"/>
                    <a:pt x="304" y="2031"/>
                    <a:pt x="336" y="2031"/>
                  </a:cubicBezTo>
                  <a:cubicBezTo>
                    <a:pt x="380" y="2031"/>
                    <a:pt x="2688" y="2031"/>
                    <a:pt x="2758" y="2031"/>
                  </a:cubicBezTo>
                  <a:cubicBezTo>
                    <a:pt x="2792" y="2031"/>
                    <a:pt x="2831" y="2027"/>
                    <a:pt x="2865" y="2020"/>
                  </a:cubicBezTo>
                  <a:cubicBezTo>
                    <a:pt x="2888" y="2016"/>
                    <a:pt x="2915" y="2003"/>
                    <a:pt x="2918" y="1976"/>
                  </a:cubicBezTo>
                  <a:cubicBezTo>
                    <a:pt x="2918" y="1882"/>
                    <a:pt x="2918" y="1882"/>
                    <a:pt x="2918" y="1882"/>
                  </a:cubicBezTo>
                  <a:cubicBezTo>
                    <a:pt x="2921" y="1861"/>
                    <a:pt x="2909" y="1841"/>
                    <a:pt x="2896" y="1826"/>
                  </a:cubicBezTo>
                  <a:cubicBezTo>
                    <a:pt x="2889" y="1818"/>
                    <a:pt x="2883" y="1811"/>
                    <a:pt x="2877" y="1804"/>
                  </a:cubicBezTo>
                  <a:close/>
                  <a:moveTo>
                    <a:pt x="705" y="1159"/>
                  </a:moveTo>
                  <a:cubicBezTo>
                    <a:pt x="705" y="215"/>
                    <a:pt x="705" y="215"/>
                    <a:pt x="705" y="215"/>
                  </a:cubicBezTo>
                  <a:cubicBezTo>
                    <a:pt x="705" y="157"/>
                    <a:pt x="752" y="111"/>
                    <a:pt x="809" y="111"/>
                  </a:cubicBezTo>
                  <a:cubicBezTo>
                    <a:pt x="2344" y="111"/>
                    <a:pt x="2344" y="111"/>
                    <a:pt x="2344" y="111"/>
                  </a:cubicBezTo>
                  <a:cubicBezTo>
                    <a:pt x="2401" y="111"/>
                    <a:pt x="2448" y="157"/>
                    <a:pt x="2448" y="215"/>
                  </a:cubicBezTo>
                  <a:cubicBezTo>
                    <a:pt x="2448" y="1159"/>
                    <a:pt x="2448" y="1159"/>
                    <a:pt x="2448" y="1159"/>
                  </a:cubicBezTo>
                  <a:cubicBezTo>
                    <a:pt x="2448" y="1216"/>
                    <a:pt x="2401" y="1263"/>
                    <a:pt x="2344" y="1263"/>
                  </a:cubicBezTo>
                  <a:cubicBezTo>
                    <a:pt x="809" y="1263"/>
                    <a:pt x="809" y="1263"/>
                    <a:pt x="809" y="1263"/>
                  </a:cubicBezTo>
                  <a:cubicBezTo>
                    <a:pt x="752" y="1263"/>
                    <a:pt x="705" y="1216"/>
                    <a:pt x="705" y="1159"/>
                  </a:cubicBezTo>
                  <a:close/>
                  <a:moveTo>
                    <a:pt x="2407" y="1487"/>
                  </a:moveTo>
                  <a:cubicBezTo>
                    <a:pt x="2407" y="1489"/>
                    <a:pt x="2406" y="1491"/>
                    <a:pt x="2404" y="1493"/>
                  </a:cubicBezTo>
                  <a:cubicBezTo>
                    <a:pt x="2404" y="1493"/>
                    <a:pt x="2403" y="1493"/>
                    <a:pt x="2403" y="1493"/>
                  </a:cubicBezTo>
                  <a:cubicBezTo>
                    <a:pt x="2403" y="1493"/>
                    <a:pt x="2403" y="1493"/>
                    <a:pt x="2403" y="1493"/>
                  </a:cubicBezTo>
                  <a:cubicBezTo>
                    <a:pt x="2403" y="1494"/>
                    <a:pt x="2403" y="1494"/>
                    <a:pt x="2402" y="1494"/>
                  </a:cubicBezTo>
                  <a:cubicBezTo>
                    <a:pt x="2402" y="1494"/>
                    <a:pt x="2402" y="1494"/>
                    <a:pt x="2401" y="1495"/>
                  </a:cubicBezTo>
                  <a:cubicBezTo>
                    <a:pt x="2401" y="1495"/>
                    <a:pt x="2400" y="1495"/>
                    <a:pt x="2400" y="1496"/>
                  </a:cubicBezTo>
                  <a:cubicBezTo>
                    <a:pt x="2399" y="1496"/>
                    <a:pt x="2399" y="1496"/>
                    <a:pt x="2398" y="1496"/>
                  </a:cubicBezTo>
                  <a:cubicBezTo>
                    <a:pt x="2388" y="1501"/>
                    <a:pt x="2374" y="1500"/>
                    <a:pt x="2362" y="1500"/>
                  </a:cubicBezTo>
                  <a:cubicBezTo>
                    <a:pt x="2304" y="1500"/>
                    <a:pt x="2304" y="1500"/>
                    <a:pt x="2304" y="1500"/>
                  </a:cubicBezTo>
                  <a:cubicBezTo>
                    <a:pt x="2293" y="1500"/>
                    <a:pt x="2281" y="1498"/>
                    <a:pt x="2271" y="1493"/>
                  </a:cubicBezTo>
                  <a:cubicBezTo>
                    <a:pt x="2267" y="1491"/>
                    <a:pt x="2263" y="1489"/>
                    <a:pt x="2260" y="1487"/>
                  </a:cubicBezTo>
                  <a:cubicBezTo>
                    <a:pt x="2257" y="1484"/>
                    <a:pt x="2254" y="1482"/>
                    <a:pt x="2252" y="1479"/>
                  </a:cubicBezTo>
                  <a:cubicBezTo>
                    <a:pt x="2250" y="1474"/>
                    <a:pt x="2250" y="1474"/>
                    <a:pt x="2250" y="1474"/>
                  </a:cubicBezTo>
                  <a:cubicBezTo>
                    <a:pt x="2244" y="1463"/>
                    <a:pt x="2236" y="1453"/>
                    <a:pt x="2231" y="1441"/>
                  </a:cubicBezTo>
                  <a:cubicBezTo>
                    <a:pt x="2227" y="1433"/>
                    <a:pt x="2231" y="1429"/>
                    <a:pt x="2238" y="1426"/>
                  </a:cubicBezTo>
                  <a:cubicBezTo>
                    <a:pt x="2240" y="1425"/>
                    <a:pt x="2242" y="1424"/>
                    <a:pt x="2244" y="1424"/>
                  </a:cubicBezTo>
                  <a:cubicBezTo>
                    <a:pt x="2248" y="1423"/>
                    <a:pt x="2253" y="1422"/>
                    <a:pt x="2258" y="1422"/>
                  </a:cubicBezTo>
                  <a:cubicBezTo>
                    <a:pt x="2266" y="1422"/>
                    <a:pt x="2266" y="1422"/>
                    <a:pt x="2266" y="1422"/>
                  </a:cubicBezTo>
                  <a:cubicBezTo>
                    <a:pt x="2266" y="1422"/>
                    <a:pt x="2266" y="1422"/>
                    <a:pt x="2266" y="1422"/>
                  </a:cubicBezTo>
                  <a:cubicBezTo>
                    <a:pt x="2282" y="1422"/>
                    <a:pt x="2297" y="1422"/>
                    <a:pt x="2312" y="1422"/>
                  </a:cubicBezTo>
                  <a:cubicBezTo>
                    <a:pt x="2313" y="1422"/>
                    <a:pt x="2313" y="1422"/>
                    <a:pt x="2313" y="1422"/>
                  </a:cubicBezTo>
                  <a:cubicBezTo>
                    <a:pt x="2328" y="1422"/>
                    <a:pt x="2328" y="1422"/>
                    <a:pt x="2328" y="1422"/>
                  </a:cubicBezTo>
                  <a:cubicBezTo>
                    <a:pt x="2333" y="1422"/>
                    <a:pt x="2339" y="1422"/>
                    <a:pt x="2344" y="1423"/>
                  </a:cubicBezTo>
                  <a:cubicBezTo>
                    <a:pt x="2347" y="1424"/>
                    <a:pt x="2351" y="1425"/>
                    <a:pt x="2354" y="1426"/>
                  </a:cubicBezTo>
                  <a:cubicBezTo>
                    <a:pt x="2355" y="1426"/>
                    <a:pt x="2355" y="1426"/>
                    <a:pt x="2356" y="1426"/>
                  </a:cubicBezTo>
                  <a:cubicBezTo>
                    <a:pt x="2356" y="1427"/>
                    <a:pt x="2356" y="1427"/>
                    <a:pt x="2357" y="1427"/>
                  </a:cubicBezTo>
                  <a:cubicBezTo>
                    <a:pt x="2357" y="1427"/>
                    <a:pt x="2358" y="1427"/>
                    <a:pt x="2358" y="1427"/>
                  </a:cubicBezTo>
                  <a:cubicBezTo>
                    <a:pt x="2363" y="1429"/>
                    <a:pt x="2367" y="1431"/>
                    <a:pt x="2371" y="1433"/>
                  </a:cubicBezTo>
                  <a:cubicBezTo>
                    <a:pt x="2374" y="1436"/>
                    <a:pt x="2377" y="1438"/>
                    <a:pt x="2379" y="1441"/>
                  </a:cubicBezTo>
                  <a:cubicBezTo>
                    <a:pt x="2391" y="1458"/>
                    <a:pt x="2391" y="1458"/>
                    <a:pt x="2391" y="1458"/>
                  </a:cubicBezTo>
                  <a:cubicBezTo>
                    <a:pt x="2394" y="1463"/>
                    <a:pt x="2401" y="1471"/>
                    <a:pt x="2404" y="1478"/>
                  </a:cubicBezTo>
                  <a:cubicBezTo>
                    <a:pt x="2404" y="1478"/>
                    <a:pt x="2404" y="1478"/>
                    <a:pt x="2404" y="1478"/>
                  </a:cubicBezTo>
                  <a:cubicBezTo>
                    <a:pt x="2406" y="1481"/>
                    <a:pt x="2407" y="1484"/>
                    <a:pt x="2407" y="1487"/>
                  </a:cubicBezTo>
                  <a:close/>
                  <a:moveTo>
                    <a:pt x="1589" y="1480"/>
                  </a:moveTo>
                  <a:cubicBezTo>
                    <a:pt x="1589" y="1483"/>
                    <a:pt x="1588" y="1485"/>
                    <a:pt x="1587" y="1487"/>
                  </a:cubicBezTo>
                  <a:cubicBezTo>
                    <a:pt x="1576" y="1507"/>
                    <a:pt x="1525" y="1502"/>
                    <a:pt x="1507" y="1502"/>
                  </a:cubicBezTo>
                  <a:cubicBezTo>
                    <a:pt x="1496" y="1502"/>
                    <a:pt x="1485" y="1502"/>
                    <a:pt x="1474" y="1502"/>
                  </a:cubicBezTo>
                  <a:cubicBezTo>
                    <a:pt x="1464" y="1502"/>
                    <a:pt x="1451" y="1500"/>
                    <a:pt x="1442" y="1493"/>
                  </a:cubicBezTo>
                  <a:cubicBezTo>
                    <a:pt x="1442" y="1493"/>
                    <a:pt x="1441" y="1492"/>
                    <a:pt x="1441" y="1492"/>
                  </a:cubicBezTo>
                  <a:cubicBezTo>
                    <a:pt x="1441" y="1492"/>
                    <a:pt x="1440" y="1491"/>
                    <a:pt x="1440" y="1491"/>
                  </a:cubicBezTo>
                  <a:cubicBezTo>
                    <a:pt x="1439" y="1490"/>
                    <a:pt x="1439" y="1490"/>
                    <a:pt x="1439" y="1489"/>
                  </a:cubicBezTo>
                  <a:cubicBezTo>
                    <a:pt x="1439" y="1489"/>
                    <a:pt x="1439" y="1489"/>
                    <a:pt x="1438" y="1489"/>
                  </a:cubicBezTo>
                  <a:cubicBezTo>
                    <a:pt x="1438" y="1489"/>
                    <a:pt x="1438" y="1489"/>
                    <a:pt x="1438" y="1489"/>
                  </a:cubicBezTo>
                  <a:cubicBezTo>
                    <a:pt x="1438" y="1488"/>
                    <a:pt x="1437" y="1487"/>
                    <a:pt x="1437" y="1486"/>
                  </a:cubicBezTo>
                  <a:cubicBezTo>
                    <a:pt x="1436" y="1484"/>
                    <a:pt x="1436" y="1483"/>
                    <a:pt x="1436" y="1481"/>
                  </a:cubicBezTo>
                  <a:cubicBezTo>
                    <a:pt x="1436" y="1479"/>
                    <a:pt x="1436" y="1479"/>
                    <a:pt x="1436" y="1479"/>
                  </a:cubicBezTo>
                  <a:cubicBezTo>
                    <a:pt x="1437" y="1477"/>
                    <a:pt x="1437" y="1474"/>
                    <a:pt x="1437" y="1472"/>
                  </a:cubicBezTo>
                  <a:cubicBezTo>
                    <a:pt x="1437" y="1471"/>
                    <a:pt x="1437" y="1471"/>
                    <a:pt x="1437" y="1471"/>
                  </a:cubicBezTo>
                  <a:cubicBezTo>
                    <a:pt x="1438" y="1463"/>
                    <a:pt x="1438" y="1454"/>
                    <a:pt x="1440" y="1446"/>
                  </a:cubicBezTo>
                  <a:cubicBezTo>
                    <a:pt x="1440" y="1443"/>
                    <a:pt x="1440" y="1443"/>
                    <a:pt x="1440" y="1443"/>
                  </a:cubicBezTo>
                  <a:cubicBezTo>
                    <a:pt x="1441" y="1441"/>
                    <a:pt x="1442" y="1438"/>
                    <a:pt x="1444" y="1436"/>
                  </a:cubicBezTo>
                  <a:cubicBezTo>
                    <a:pt x="1446" y="1434"/>
                    <a:pt x="1448" y="1433"/>
                    <a:pt x="1450" y="1431"/>
                  </a:cubicBezTo>
                  <a:cubicBezTo>
                    <a:pt x="1450" y="1431"/>
                    <a:pt x="1450" y="1431"/>
                    <a:pt x="1450" y="1431"/>
                  </a:cubicBezTo>
                  <a:cubicBezTo>
                    <a:pt x="1451" y="1431"/>
                    <a:pt x="1451" y="1430"/>
                    <a:pt x="1452" y="1430"/>
                  </a:cubicBezTo>
                  <a:cubicBezTo>
                    <a:pt x="1452" y="1430"/>
                    <a:pt x="1453" y="1430"/>
                    <a:pt x="1453" y="1429"/>
                  </a:cubicBezTo>
                  <a:cubicBezTo>
                    <a:pt x="1453" y="1429"/>
                    <a:pt x="1454" y="1429"/>
                    <a:pt x="1454" y="1429"/>
                  </a:cubicBezTo>
                  <a:cubicBezTo>
                    <a:pt x="1455" y="1428"/>
                    <a:pt x="1457" y="1428"/>
                    <a:pt x="1458" y="1427"/>
                  </a:cubicBezTo>
                  <a:cubicBezTo>
                    <a:pt x="1459" y="1427"/>
                    <a:pt x="1459" y="1427"/>
                    <a:pt x="1460" y="1427"/>
                  </a:cubicBezTo>
                  <a:cubicBezTo>
                    <a:pt x="1461" y="1426"/>
                    <a:pt x="1463" y="1426"/>
                    <a:pt x="1464" y="1426"/>
                  </a:cubicBezTo>
                  <a:cubicBezTo>
                    <a:pt x="1465" y="1426"/>
                    <a:pt x="1465" y="1425"/>
                    <a:pt x="1466" y="1425"/>
                  </a:cubicBezTo>
                  <a:cubicBezTo>
                    <a:pt x="1466" y="1425"/>
                    <a:pt x="1466" y="1425"/>
                    <a:pt x="1466" y="1425"/>
                  </a:cubicBezTo>
                  <a:cubicBezTo>
                    <a:pt x="1467" y="1425"/>
                    <a:pt x="1468" y="1425"/>
                    <a:pt x="1468" y="1425"/>
                  </a:cubicBezTo>
                  <a:cubicBezTo>
                    <a:pt x="1472" y="1424"/>
                    <a:pt x="1476" y="1424"/>
                    <a:pt x="1480" y="1424"/>
                  </a:cubicBezTo>
                  <a:cubicBezTo>
                    <a:pt x="1483" y="1424"/>
                    <a:pt x="1483" y="1424"/>
                    <a:pt x="1483" y="1424"/>
                  </a:cubicBezTo>
                  <a:cubicBezTo>
                    <a:pt x="1487" y="1424"/>
                    <a:pt x="1492" y="1424"/>
                    <a:pt x="1496" y="1424"/>
                  </a:cubicBezTo>
                  <a:cubicBezTo>
                    <a:pt x="1550" y="1424"/>
                    <a:pt x="1550" y="1424"/>
                    <a:pt x="1550" y="1424"/>
                  </a:cubicBezTo>
                  <a:cubicBezTo>
                    <a:pt x="1551" y="1424"/>
                    <a:pt x="1552" y="1424"/>
                    <a:pt x="1554" y="1424"/>
                  </a:cubicBezTo>
                  <a:cubicBezTo>
                    <a:pt x="1554" y="1424"/>
                    <a:pt x="1555" y="1424"/>
                    <a:pt x="1555" y="1424"/>
                  </a:cubicBezTo>
                  <a:cubicBezTo>
                    <a:pt x="1556" y="1424"/>
                    <a:pt x="1558" y="1424"/>
                    <a:pt x="1559" y="1424"/>
                  </a:cubicBezTo>
                  <a:cubicBezTo>
                    <a:pt x="1570" y="1425"/>
                    <a:pt x="1582" y="1428"/>
                    <a:pt x="1586" y="1438"/>
                  </a:cubicBezTo>
                  <a:cubicBezTo>
                    <a:pt x="1587" y="1438"/>
                    <a:pt x="1587" y="1439"/>
                    <a:pt x="1587" y="1440"/>
                  </a:cubicBezTo>
                  <a:cubicBezTo>
                    <a:pt x="1588" y="1440"/>
                    <a:pt x="1588" y="1440"/>
                    <a:pt x="1588" y="1440"/>
                  </a:cubicBezTo>
                  <a:cubicBezTo>
                    <a:pt x="1591" y="1452"/>
                    <a:pt x="1588" y="1466"/>
                    <a:pt x="1589" y="1478"/>
                  </a:cubicBezTo>
                  <a:lnTo>
                    <a:pt x="1589" y="1480"/>
                  </a:lnTo>
                  <a:close/>
                  <a:moveTo>
                    <a:pt x="1511" y="1543"/>
                  </a:moveTo>
                  <a:cubicBezTo>
                    <a:pt x="1531" y="1543"/>
                    <a:pt x="1577" y="1537"/>
                    <a:pt x="1588" y="1559"/>
                  </a:cubicBezTo>
                  <a:cubicBezTo>
                    <a:pt x="1589" y="1561"/>
                    <a:pt x="1590" y="1563"/>
                    <a:pt x="1590" y="1566"/>
                  </a:cubicBezTo>
                  <a:cubicBezTo>
                    <a:pt x="1590" y="1589"/>
                    <a:pt x="1590" y="1589"/>
                    <a:pt x="1590" y="1589"/>
                  </a:cubicBezTo>
                  <a:cubicBezTo>
                    <a:pt x="1590" y="1595"/>
                    <a:pt x="1590" y="1602"/>
                    <a:pt x="1590" y="1609"/>
                  </a:cubicBezTo>
                  <a:cubicBezTo>
                    <a:pt x="1590" y="1609"/>
                    <a:pt x="1590" y="1609"/>
                    <a:pt x="1590" y="1609"/>
                  </a:cubicBezTo>
                  <a:cubicBezTo>
                    <a:pt x="1590" y="1612"/>
                    <a:pt x="1590" y="1612"/>
                    <a:pt x="1590" y="1612"/>
                  </a:cubicBezTo>
                  <a:cubicBezTo>
                    <a:pt x="1590" y="1615"/>
                    <a:pt x="1589" y="1619"/>
                    <a:pt x="1587" y="1622"/>
                  </a:cubicBezTo>
                  <a:cubicBezTo>
                    <a:pt x="1587" y="1622"/>
                    <a:pt x="1586" y="1623"/>
                    <a:pt x="1586" y="1623"/>
                  </a:cubicBezTo>
                  <a:cubicBezTo>
                    <a:pt x="1585" y="1624"/>
                    <a:pt x="1584" y="1625"/>
                    <a:pt x="1583" y="1626"/>
                  </a:cubicBezTo>
                  <a:cubicBezTo>
                    <a:pt x="1583" y="1626"/>
                    <a:pt x="1583" y="1626"/>
                    <a:pt x="1583" y="1626"/>
                  </a:cubicBezTo>
                  <a:cubicBezTo>
                    <a:pt x="1578" y="1631"/>
                    <a:pt x="1571" y="1634"/>
                    <a:pt x="1563" y="1636"/>
                  </a:cubicBezTo>
                  <a:cubicBezTo>
                    <a:pt x="1563" y="1636"/>
                    <a:pt x="1563" y="1636"/>
                    <a:pt x="1563" y="1636"/>
                  </a:cubicBezTo>
                  <a:cubicBezTo>
                    <a:pt x="1563" y="1636"/>
                    <a:pt x="1563" y="1636"/>
                    <a:pt x="1563" y="1636"/>
                  </a:cubicBezTo>
                  <a:cubicBezTo>
                    <a:pt x="1560" y="1637"/>
                    <a:pt x="1558" y="1637"/>
                    <a:pt x="1556" y="1637"/>
                  </a:cubicBezTo>
                  <a:cubicBezTo>
                    <a:pt x="1555" y="1637"/>
                    <a:pt x="1554" y="1637"/>
                    <a:pt x="1554" y="1638"/>
                  </a:cubicBezTo>
                  <a:cubicBezTo>
                    <a:pt x="1551" y="1638"/>
                    <a:pt x="1548" y="1638"/>
                    <a:pt x="1546" y="1638"/>
                  </a:cubicBezTo>
                  <a:cubicBezTo>
                    <a:pt x="1546" y="1638"/>
                    <a:pt x="1546" y="1638"/>
                    <a:pt x="1546" y="1638"/>
                  </a:cubicBezTo>
                  <a:cubicBezTo>
                    <a:pt x="1463" y="1638"/>
                    <a:pt x="1463" y="1638"/>
                    <a:pt x="1463" y="1638"/>
                  </a:cubicBezTo>
                  <a:cubicBezTo>
                    <a:pt x="1453" y="1638"/>
                    <a:pt x="1441" y="1636"/>
                    <a:pt x="1432" y="1631"/>
                  </a:cubicBezTo>
                  <a:cubicBezTo>
                    <a:pt x="1432" y="1631"/>
                    <a:pt x="1432" y="1631"/>
                    <a:pt x="1432" y="1631"/>
                  </a:cubicBezTo>
                  <a:cubicBezTo>
                    <a:pt x="1432" y="1631"/>
                    <a:pt x="1432" y="1630"/>
                    <a:pt x="1432" y="1630"/>
                  </a:cubicBezTo>
                  <a:cubicBezTo>
                    <a:pt x="1431" y="1629"/>
                    <a:pt x="1429" y="1628"/>
                    <a:pt x="1427" y="1627"/>
                  </a:cubicBezTo>
                  <a:cubicBezTo>
                    <a:pt x="1426" y="1626"/>
                    <a:pt x="1425" y="1624"/>
                    <a:pt x="1424" y="1623"/>
                  </a:cubicBezTo>
                  <a:cubicBezTo>
                    <a:pt x="1424" y="1623"/>
                    <a:pt x="1424" y="1623"/>
                    <a:pt x="1424" y="1622"/>
                  </a:cubicBezTo>
                  <a:cubicBezTo>
                    <a:pt x="1422" y="1619"/>
                    <a:pt x="1421" y="1616"/>
                    <a:pt x="1421" y="1612"/>
                  </a:cubicBezTo>
                  <a:cubicBezTo>
                    <a:pt x="1422" y="1606"/>
                    <a:pt x="1422" y="1606"/>
                    <a:pt x="1422" y="1606"/>
                  </a:cubicBezTo>
                  <a:cubicBezTo>
                    <a:pt x="1422" y="1606"/>
                    <a:pt x="1422" y="1606"/>
                    <a:pt x="1422" y="1606"/>
                  </a:cubicBezTo>
                  <a:cubicBezTo>
                    <a:pt x="1424" y="1593"/>
                    <a:pt x="1425" y="1580"/>
                    <a:pt x="1427" y="1567"/>
                  </a:cubicBezTo>
                  <a:cubicBezTo>
                    <a:pt x="1427" y="1566"/>
                    <a:pt x="1427" y="1566"/>
                    <a:pt x="1427" y="1566"/>
                  </a:cubicBezTo>
                  <a:cubicBezTo>
                    <a:pt x="1427" y="1566"/>
                    <a:pt x="1427" y="1566"/>
                    <a:pt x="1427" y="1565"/>
                  </a:cubicBezTo>
                  <a:cubicBezTo>
                    <a:pt x="1432" y="1536"/>
                    <a:pt x="1490" y="1543"/>
                    <a:pt x="1511" y="1543"/>
                  </a:cubicBezTo>
                  <a:close/>
                  <a:moveTo>
                    <a:pt x="1175" y="1631"/>
                  </a:moveTo>
                  <a:cubicBezTo>
                    <a:pt x="1173" y="1630"/>
                    <a:pt x="1172" y="1629"/>
                    <a:pt x="1170" y="1627"/>
                  </a:cubicBezTo>
                  <a:cubicBezTo>
                    <a:pt x="1169" y="1626"/>
                    <a:pt x="1169" y="1625"/>
                    <a:pt x="1168" y="1624"/>
                  </a:cubicBezTo>
                  <a:cubicBezTo>
                    <a:pt x="1168" y="1623"/>
                    <a:pt x="1168" y="1623"/>
                    <a:pt x="1168" y="1623"/>
                  </a:cubicBezTo>
                  <a:cubicBezTo>
                    <a:pt x="1166" y="1620"/>
                    <a:pt x="1166" y="1616"/>
                    <a:pt x="1167" y="1613"/>
                  </a:cubicBezTo>
                  <a:cubicBezTo>
                    <a:pt x="1169" y="1607"/>
                    <a:pt x="1169" y="1607"/>
                    <a:pt x="1169" y="1607"/>
                  </a:cubicBezTo>
                  <a:cubicBezTo>
                    <a:pt x="1169" y="1607"/>
                    <a:pt x="1169" y="1607"/>
                    <a:pt x="1169" y="1607"/>
                  </a:cubicBezTo>
                  <a:cubicBezTo>
                    <a:pt x="1169" y="1606"/>
                    <a:pt x="1169" y="1605"/>
                    <a:pt x="1170" y="1604"/>
                  </a:cubicBezTo>
                  <a:cubicBezTo>
                    <a:pt x="1181" y="1567"/>
                    <a:pt x="1181" y="1567"/>
                    <a:pt x="1181" y="1567"/>
                  </a:cubicBezTo>
                  <a:cubicBezTo>
                    <a:pt x="1181" y="1566"/>
                    <a:pt x="1181" y="1566"/>
                    <a:pt x="1182" y="1565"/>
                  </a:cubicBezTo>
                  <a:cubicBezTo>
                    <a:pt x="1193" y="1537"/>
                    <a:pt x="1244" y="1543"/>
                    <a:pt x="1268" y="1543"/>
                  </a:cubicBezTo>
                  <a:cubicBezTo>
                    <a:pt x="1278" y="1543"/>
                    <a:pt x="1297" y="1542"/>
                    <a:pt x="1314" y="1543"/>
                  </a:cubicBezTo>
                  <a:cubicBezTo>
                    <a:pt x="1317" y="1544"/>
                    <a:pt x="1320" y="1544"/>
                    <a:pt x="1323" y="1545"/>
                  </a:cubicBezTo>
                  <a:cubicBezTo>
                    <a:pt x="1323" y="1545"/>
                    <a:pt x="1323" y="1545"/>
                    <a:pt x="1324" y="1545"/>
                  </a:cubicBezTo>
                  <a:cubicBezTo>
                    <a:pt x="1332" y="1547"/>
                    <a:pt x="1339" y="1551"/>
                    <a:pt x="1342" y="1556"/>
                  </a:cubicBezTo>
                  <a:cubicBezTo>
                    <a:pt x="1342" y="1557"/>
                    <a:pt x="1342" y="1557"/>
                    <a:pt x="1343" y="1557"/>
                  </a:cubicBezTo>
                  <a:cubicBezTo>
                    <a:pt x="1343" y="1558"/>
                    <a:pt x="1343" y="1558"/>
                    <a:pt x="1343" y="1558"/>
                  </a:cubicBezTo>
                  <a:cubicBezTo>
                    <a:pt x="1343" y="1558"/>
                    <a:pt x="1343" y="1559"/>
                    <a:pt x="1343" y="1559"/>
                  </a:cubicBezTo>
                  <a:cubicBezTo>
                    <a:pt x="1344" y="1561"/>
                    <a:pt x="1345" y="1564"/>
                    <a:pt x="1344" y="1567"/>
                  </a:cubicBezTo>
                  <a:cubicBezTo>
                    <a:pt x="1344" y="1569"/>
                    <a:pt x="1344" y="1569"/>
                    <a:pt x="1344" y="1569"/>
                  </a:cubicBezTo>
                  <a:cubicBezTo>
                    <a:pt x="1344" y="1569"/>
                    <a:pt x="1344" y="1569"/>
                    <a:pt x="1344" y="1569"/>
                  </a:cubicBezTo>
                  <a:cubicBezTo>
                    <a:pt x="1343" y="1576"/>
                    <a:pt x="1341" y="1583"/>
                    <a:pt x="1340" y="1589"/>
                  </a:cubicBezTo>
                  <a:cubicBezTo>
                    <a:pt x="1336" y="1612"/>
                    <a:pt x="1336" y="1612"/>
                    <a:pt x="1336" y="1612"/>
                  </a:cubicBezTo>
                  <a:cubicBezTo>
                    <a:pt x="1336" y="1616"/>
                    <a:pt x="1334" y="1619"/>
                    <a:pt x="1331" y="1622"/>
                  </a:cubicBezTo>
                  <a:cubicBezTo>
                    <a:pt x="1331" y="1623"/>
                    <a:pt x="1330" y="1623"/>
                    <a:pt x="1330" y="1623"/>
                  </a:cubicBezTo>
                  <a:cubicBezTo>
                    <a:pt x="1330" y="1624"/>
                    <a:pt x="1329" y="1624"/>
                    <a:pt x="1329" y="1624"/>
                  </a:cubicBezTo>
                  <a:cubicBezTo>
                    <a:pt x="1328" y="1625"/>
                    <a:pt x="1327" y="1626"/>
                    <a:pt x="1326" y="1627"/>
                  </a:cubicBezTo>
                  <a:cubicBezTo>
                    <a:pt x="1320" y="1632"/>
                    <a:pt x="1312" y="1635"/>
                    <a:pt x="1305" y="1636"/>
                  </a:cubicBezTo>
                  <a:cubicBezTo>
                    <a:pt x="1305" y="1637"/>
                    <a:pt x="1305" y="1637"/>
                    <a:pt x="1305" y="1637"/>
                  </a:cubicBezTo>
                  <a:cubicBezTo>
                    <a:pt x="1304" y="1637"/>
                    <a:pt x="1304" y="1637"/>
                    <a:pt x="1304" y="1637"/>
                  </a:cubicBezTo>
                  <a:cubicBezTo>
                    <a:pt x="1302" y="1637"/>
                    <a:pt x="1300" y="1638"/>
                    <a:pt x="1297" y="1638"/>
                  </a:cubicBezTo>
                  <a:cubicBezTo>
                    <a:pt x="1297" y="1638"/>
                    <a:pt x="1296" y="1638"/>
                    <a:pt x="1295" y="1638"/>
                  </a:cubicBezTo>
                  <a:cubicBezTo>
                    <a:pt x="1292" y="1638"/>
                    <a:pt x="1290" y="1639"/>
                    <a:pt x="1287" y="1639"/>
                  </a:cubicBezTo>
                  <a:cubicBezTo>
                    <a:pt x="1287" y="1639"/>
                    <a:pt x="1287" y="1639"/>
                    <a:pt x="1287" y="1639"/>
                  </a:cubicBezTo>
                  <a:cubicBezTo>
                    <a:pt x="1204" y="1639"/>
                    <a:pt x="1204" y="1639"/>
                    <a:pt x="1204" y="1639"/>
                  </a:cubicBezTo>
                  <a:cubicBezTo>
                    <a:pt x="1194" y="1639"/>
                    <a:pt x="1183" y="1637"/>
                    <a:pt x="1175" y="1631"/>
                  </a:cubicBezTo>
                  <a:cubicBezTo>
                    <a:pt x="1175" y="1631"/>
                    <a:pt x="1175" y="1631"/>
                    <a:pt x="1175" y="1631"/>
                  </a:cubicBezTo>
                  <a:close/>
                  <a:moveTo>
                    <a:pt x="1278" y="1502"/>
                  </a:moveTo>
                  <a:cubicBezTo>
                    <a:pt x="1266" y="1502"/>
                    <a:pt x="1253" y="1502"/>
                    <a:pt x="1241" y="1502"/>
                  </a:cubicBezTo>
                  <a:cubicBezTo>
                    <a:pt x="1230" y="1502"/>
                    <a:pt x="1213" y="1500"/>
                    <a:pt x="1207" y="1489"/>
                  </a:cubicBezTo>
                  <a:cubicBezTo>
                    <a:pt x="1207" y="1488"/>
                    <a:pt x="1207" y="1487"/>
                    <a:pt x="1207" y="1486"/>
                  </a:cubicBezTo>
                  <a:cubicBezTo>
                    <a:pt x="1206" y="1486"/>
                    <a:pt x="1206" y="1485"/>
                    <a:pt x="1206" y="1484"/>
                  </a:cubicBezTo>
                  <a:cubicBezTo>
                    <a:pt x="1206" y="1483"/>
                    <a:pt x="1207" y="1482"/>
                    <a:pt x="1207" y="1481"/>
                  </a:cubicBezTo>
                  <a:cubicBezTo>
                    <a:pt x="1207" y="1481"/>
                    <a:pt x="1207" y="1481"/>
                    <a:pt x="1207" y="1481"/>
                  </a:cubicBezTo>
                  <a:cubicBezTo>
                    <a:pt x="1207" y="1481"/>
                    <a:pt x="1207" y="1481"/>
                    <a:pt x="1207" y="1481"/>
                  </a:cubicBezTo>
                  <a:cubicBezTo>
                    <a:pt x="1207" y="1478"/>
                    <a:pt x="1209" y="1474"/>
                    <a:pt x="1210" y="1472"/>
                  </a:cubicBezTo>
                  <a:cubicBezTo>
                    <a:pt x="1212" y="1463"/>
                    <a:pt x="1214" y="1453"/>
                    <a:pt x="1218" y="1445"/>
                  </a:cubicBezTo>
                  <a:cubicBezTo>
                    <a:pt x="1218" y="1444"/>
                    <a:pt x="1218" y="1444"/>
                    <a:pt x="1218" y="1444"/>
                  </a:cubicBezTo>
                  <a:cubicBezTo>
                    <a:pt x="1219" y="1441"/>
                    <a:pt x="1221" y="1438"/>
                    <a:pt x="1223" y="1436"/>
                  </a:cubicBezTo>
                  <a:cubicBezTo>
                    <a:pt x="1225" y="1435"/>
                    <a:pt x="1226" y="1434"/>
                    <a:pt x="1228" y="1433"/>
                  </a:cubicBezTo>
                  <a:cubicBezTo>
                    <a:pt x="1233" y="1429"/>
                    <a:pt x="1239" y="1427"/>
                    <a:pt x="1245" y="1426"/>
                  </a:cubicBezTo>
                  <a:cubicBezTo>
                    <a:pt x="1246" y="1426"/>
                    <a:pt x="1246" y="1426"/>
                    <a:pt x="1247" y="1426"/>
                  </a:cubicBezTo>
                  <a:cubicBezTo>
                    <a:pt x="1251" y="1425"/>
                    <a:pt x="1257" y="1424"/>
                    <a:pt x="1262" y="1424"/>
                  </a:cubicBezTo>
                  <a:cubicBezTo>
                    <a:pt x="1269" y="1424"/>
                    <a:pt x="1269" y="1424"/>
                    <a:pt x="1269" y="1424"/>
                  </a:cubicBezTo>
                  <a:cubicBezTo>
                    <a:pt x="1271" y="1424"/>
                    <a:pt x="1274" y="1424"/>
                    <a:pt x="1276" y="1424"/>
                  </a:cubicBezTo>
                  <a:cubicBezTo>
                    <a:pt x="1291" y="1424"/>
                    <a:pt x="1307" y="1424"/>
                    <a:pt x="1322" y="1424"/>
                  </a:cubicBezTo>
                  <a:cubicBezTo>
                    <a:pt x="1324" y="1424"/>
                    <a:pt x="1326" y="1424"/>
                    <a:pt x="1329" y="1424"/>
                  </a:cubicBezTo>
                  <a:cubicBezTo>
                    <a:pt x="1331" y="1424"/>
                    <a:pt x="1331" y="1424"/>
                    <a:pt x="1331" y="1424"/>
                  </a:cubicBezTo>
                  <a:cubicBezTo>
                    <a:pt x="1332" y="1424"/>
                    <a:pt x="1332" y="1424"/>
                    <a:pt x="1333" y="1424"/>
                  </a:cubicBezTo>
                  <a:cubicBezTo>
                    <a:pt x="1335" y="1424"/>
                    <a:pt x="1337" y="1424"/>
                    <a:pt x="1339" y="1425"/>
                  </a:cubicBezTo>
                  <a:cubicBezTo>
                    <a:pt x="1339" y="1425"/>
                    <a:pt x="1339" y="1425"/>
                    <a:pt x="1339" y="1425"/>
                  </a:cubicBezTo>
                  <a:cubicBezTo>
                    <a:pt x="1351" y="1426"/>
                    <a:pt x="1364" y="1429"/>
                    <a:pt x="1366" y="1439"/>
                  </a:cubicBezTo>
                  <a:cubicBezTo>
                    <a:pt x="1366" y="1439"/>
                    <a:pt x="1366" y="1440"/>
                    <a:pt x="1366" y="1440"/>
                  </a:cubicBezTo>
                  <a:cubicBezTo>
                    <a:pt x="1366" y="1440"/>
                    <a:pt x="1366" y="1440"/>
                    <a:pt x="1366" y="1441"/>
                  </a:cubicBezTo>
                  <a:cubicBezTo>
                    <a:pt x="1367" y="1452"/>
                    <a:pt x="1362" y="1467"/>
                    <a:pt x="1360" y="1478"/>
                  </a:cubicBezTo>
                  <a:cubicBezTo>
                    <a:pt x="1360" y="1478"/>
                    <a:pt x="1360" y="1478"/>
                    <a:pt x="1360" y="1478"/>
                  </a:cubicBezTo>
                  <a:cubicBezTo>
                    <a:pt x="1359" y="1481"/>
                    <a:pt x="1359" y="1481"/>
                    <a:pt x="1359" y="1481"/>
                  </a:cubicBezTo>
                  <a:cubicBezTo>
                    <a:pt x="1359" y="1483"/>
                    <a:pt x="1358" y="1485"/>
                    <a:pt x="1356" y="1487"/>
                  </a:cubicBezTo>
                  <a:cubicBezTo>
                    <a:pt x="1356" y="1488"/>
                    <a:pt x="1355" y="1488"/>
                    <a:pt x="1355" y="1489"/>
                  </a:cubicBezTo>
                  <a:cubicBezTo>
                    <a:pt x="1355" y="1489"/>
                    <a:pt x="1355" y="1489"/>
                    <a:pt x="1355" y="1489"/>
                  </a:cubicBezTo>
                  <a:cubicBezTo>
                    <a:pt x="1355" y="1489"/>
                    <a:pt x="1355" y="1489"/>
                    <a:pt x="1354" y="1489"/>
                  </a:cubicBezTo>
                  <a:cubicBezTo>
                    <a:pt x="1339" y="1507"/>
                    <a:pt x="1298" y="1502"/>
                    <a:pt x="1278" y="1502"/>
                  </a:cubicBezTo>
                  <a:close/>
                  <a:moveTo>
                    <a:pt x="911" y="1620"/>
                  </a:moveTo>
                  <a:cubicBezTo>
                    <a:pt x="911" y="1619"/>
                    <a:pt x="911" y="1618"/>
                    <a:pt x="911" y="1618"/>
                  </a:cubicBezTo>
                  <a:cubicBezTo>
                    <a:pt x="912" y="1616"/>
                    <a:pt x="912" y="1615"/>
                    <a:pt x="913" y="1614"/>
                  </a:cubicBezTo>
                  <a:cubicBezTo>
                    <a:pt x="913" y="1614"/>
                    <a:pt x="913" y="1614"/>
                    <a:pt x="913" y="1613"/>
                  </a:cubicBezTo>
                  <a:cubicBezTo>
                    <a:pt x="913" y="1612"/>
                    <a:pt x="913" y="1612"/>
                    <a:pt x="913" y="1612"/>
                  </a:cubicBezTo>
                  <a:cubicBezTo>
                    <a:pt x="914" y="1611"/>
                    <a:pt x="915" y="1609"/>
                    <a:pt x="916" y="1607"/>
                  </a:cubicBezTo>
                  <a:cubicBezTo>
                    <a:pt x="922" y="1594"/>
                    <a:pt x="928" y="1582"/>
                    <a:pt x="935" y="1569"/>
                  </a:cubicBezTo>
                  <a:cubicBezTo>
                    <a:pt x="935" y="1569"/>
                    <a:pt x="935" y="1569"/>
                    <a:pt x="935" y="1569"/>
                  </a:cubicBezTo>
                  <a:cubicBezTo>
                    <a:pt x="935" y="1568"/>
                    <a:pt x="935" y="1568"/>
                    <a:pt x="935" y="1568"/>
                  </a:cubicBezTo>
                  <a:cubicBezTo>
                    <a:pt x="936" y="1567"/>
                    <a:pt x="936" y="1566"/>
                    <a:pt x="937" y="1566"/>
                  </a:cubicBezTo>
                  <a:cubicBezTo>
                    <a:pt x="937" y="1565"/>
                    <a:pt x="938" y="1564"/>
                    <a:pt x="938" y="1563"/>
                  </a:cubicBezTo>
                  <a:cubicBezTo>
                    <a:pt x="938" y="1563"/>
                    <a:pt x="938" y="1563"/>
                    <a:pt x="939" y="1563"/>
                  </a:cubicBezTo>
                  <a:cubicBezTo>
                    <a:pt x="956" y="1539"/>
                    <a:pt x="997" y="1544"/>
                    <a:pt x="1023" y="1544"/>
                  </a:cubicBezTo>
                  <a:cubicBezTo>
                    <a:pt x="1023" y="1544"/>
                    <a:pt x="1023" y="1544"/>
                    <a:pt x="1023" y="1544"/>
                  </a:cubicBezTo>
                  <a:cubicBezTo>
                    <a:pt x="1030" y="1544"/>
                    <a:pt x="1049" y="1542"/>
                    <a:pt x="1066" y="1544"/>
                  </a:cubicBezTo>
                  <a:cubicBezTo>
                    <a:pt x="1071" y="1544"/>
                    <a:pt x="1077" y="1544"/>
                    <a:pt x="1081" y="1545"/>
                  </a:cubicBezTo>
                  <a:cubicBezTo>
                    <a:pt x="1084" y="1546"/>
                    <a:pt x="1087" y="1547"/>
                    <a:pt x="1089" y="1548"/>
                  </a:cubicBezTo>
                  <a:cubicBezTo>
                    <a:pt x="1095" y="1551"/>
                    <a:pt x="1099" y="1556"/>
                    <a:pt x="1099" y="1562"/>
                  </a:cubicBezTo>
                  <a:cubicBezTo>
                    <a:pt x="1099" y="1562"/>
                    <a:pt x="1099" y="1562"/>
                    <a:pt x="1099" y="1562"/>
                  </a:cubicBezTo>
                  <a:cubicBezTo>
                    <a:pt x="1099" y="1563"/>
                    <a:pt x="1099" y="1563"/>
                    <a:pt x="1099" y="1564"/>
                  </a:cubicBezTo>
                  <a:cubicBezTo>
                    <a:pt x="1099" y="1565"/>
                    <a:pt x="1099" y="1566"/>
                    <a:pt x="1099" y="1567"/>
                  </a:cubicBezTo>
                  <a:cubicBezTo>
                    <a:pt x="1082" y="1613"/>
                    <a:pt x="1082" y="1613"/>
                    <a:pt x="1082" y="1613"/>
                  </a:cubicBezTo>
                  <a:cubicBezTo>
                    <a:pt x="1081" y="1617"/>
                    <a:pt x="1078" y="1620"/>
                    <a:pt x="1075" y="1623"/>
                  </a:cubicBezTo>
                  <a:cubicBezTo>
                    <a:pt x="1071" y="1626"/>
                    <a:pt x="1067" y="1629"/>
                    <a:pt x="1062" y="1631"/>
                  </a:cubicBezTo>
                  <a:cubicBezTo>
                    <a:pt x="1062" y="1632"/>
                    <a:pt x="1061" y="1632"/>
                    <a:pt x="1061" y="1632"/>
                  </a:cubicBezTo>
                  <a:cubicBezTo>
                    <a:pt x="1054" y="1635"/>
                    <a:pt x="1047" y="1637"/>
                    <a:pt x="1039" y="1639"/>
                  </a:cubicBezTo>
                  <a:cubicBezTo>
                    <a:pt x="1038" y="1639"/>
                    <a:pt x="1038" y="1639"/>
                    <a:pt x="1038" y="1639"/>
                  </a:cubicBezTo>
                  <a:cubicBezTo>
                    <a:pt x="1036" y="1639"/>
                    <a:pt x="1035" y="1639"/>
                    <a:pt x="1034" y="1639"/>
                  </a:cubicBezTo>
                  <a:cubicBezTo>
                    <a:pt x="1020" y="1640"/>
                    <a:pt x="1005" y="1639"/>
                    <a:pt x="990" y="1639"/>
                  </a:cubicBezTo>
                  <a:cubicBezTo>
                    <a:pt x="975" y="1639"/>
                    <a:pt x="960" y="1640"/>
                    <a:pt x="945" y="1640"/>
                  </a:cubicBezTo>
                  <a:cubicBezTo>
                    <a:pt x="935" y="1640"/>
                    <a:pt x="920" y="1638"/>
                    <a:pt x="914" y="1628"/>
                  </a:cubicBezTo>
                  <a:cubicBezTo>
                    <a:pt x="913" y="1628"/>
                    <a:pt x="913" y="1628"/>
                    <a:pt x="913" y="1627"/>
                  </a:cubicBezTo>
                  <a:cubicBezTo>
                    <a:pt x="913" y="1627"/>
                    <a:pt x="912" y="1626"/>
                    <a:pt x="912" y="1626"/>
                  </a:cubicBezTo>
                  <a:cubicBezTo>
                    <a:pt x="912" y="1625"/>
                    <a:pt x="912" y="1624"/>
                    <a:pt x="911" y="1624"/>
                  </a:cubicBezTo>
                  <a:cubicBezTo>
                    <a:pt x="911" y="1624"/>
                    <a:pt x="911" y="1624"/>
                    <a:pt x="911" y="1624"/>
                  </a:cubicBezTo>
                  <a:cubicBezTo>
                    <a:pt x="911" y="1623"/>
                    <a:pt x="911" y="1623"/>
                    <a:pt x="911" y="1623"/>
                  </a:cubicBezTo>
                  <a:cubicBezTo>
                    <a:pt x="911" y="1622"/>
                    <a:pt x="911" y="1621"/>
                    <a:pt x="911" y="1620"/>
                  </a:cubicBezTo>
                  <a:close/>
                  <a:moveTo>
                    <a:pt x="910" y="1465"/>
                  </a:moveTo>
                  <a:cubicBezTo>
                    <a:pt x="910" y="1465"/>
                    <a:pt x="910" y="1465"/>
                    <a:pt x="910" y="1465"/>
                  </a:cubicBezTo>
                  <a:cubicBezTo>
                    <a:pt x="900" y="1482"/>
                    <a:pt x="900" y="1482"/>
                    <a:pt x="900" y="1482"/>
                  </a:cubicBezTo>
                  <a:cubicBezTo>
                    <a:pt x="899" y="1485"/>
                    <a:pt x="896" y="1488"/>
                    <a:pt x="893" y="1490"/>
                  </a:cubicBezTo>
                  <a:cubicBezTo>
                    <a:pt x="889" y="1493"/>
                    <a:pt x="885" y="1495"/>
                    <a:pt x="880" y="1497"/>
                  </a:cubicBezTo>
                  <a:cubicBezTo>
                    <a:pt x="879" y="1497"/>
                    <a:pt x="878" y="1498"/>
                    <a:pt x="876" y="1498"/>
                  </a:cubicBezTo>
                  <a:cubicBezTo>
                    <a:pt x="876" y="1499"/>
                    <a:pt x="875" y="1499"/>
                    <a:pt x="874" y="1499"/>
                  </a:cubicBezTo>
                  <a:cubicBezTo>
                    <a:pt x="874" y="1499"/>
                    <a:pt x="874" y="1499"/>
                    <a:pt x="874" y="1499"/>
                  </a:cubicBezTo>
                  <a:cubicBezTo>
                    <a:pt x="871" y="1500"/>
                    <a:pt x="868" y="1501"/>
                    <a:pt x="865" y="1502"/>
                  </a:cubicBezTo>
                  <a:cubicBezTo>
                    <a:pt x="859" y="1503"/>
                    <a:pt x="854" y="1503"/>
                    <a:pt x="848" y="1503"/>
                  </a:cubicBezTo>
                  <a:cubicBezTo>
                    <a:pt x="832" y="1503"/>
                    <a:pt x="832" y="1503"/>
                    <a:pt x="832" y="1503"/>
                  </a:cubicBezTo>
                  <a:cubicBezTo>
                    <a:pt x="832" y="1503"/>
                    <a:pt x="832" y="1503"/>
                    <a:pt x="832" y="1503"/>
                  </a:cubicBezTo>
                  <a:cubicBezTo>
                    <a:pt x="812" y="1503"/>
                    <a:pt x="793" y="1504"/>
                    <a:pt x="774" y="1504"/>
                  </a:cubicBezTo>
                  <a:cubicBezTo>
                    <a:pt x="765" y="1504"/>
                    <a:pt x="747" y="1502"/>
                    <a:pt x="745" y="1491"/>
                  </a:cubicBezTo>
                  <a:cubicBezTo>
                    <a:pt x="745" y="1489"/>
                    <a:pt x="745" y="1488"/>
                    <a:pt x="746" y="1486"/>
                  </a:cubicBezTo>
                  <a:cubicBezTo>
                    <a:pt x="747" y="1482"/>
                    <a:pt x="751" y="1478"/>
                    <a:pt x="753" y="1475"/>
                  </a:cubicBezTo>
                  <a:cubicBezTo>
                    <a:pt x="760" y="1464"/>
                    <a:pt x="766" y="1452"/>
                    <a:pt x="775" y="1443"/>
                  </a:cubicBezTo>
                  <a:cubicBezTo>
                    <a:pt x="775" y="1442"/>
                    <a:pt x="776" y="1442"/>
                    <a:pt x="776" y="1441"/>
                  </a:cubicBezTo>
                  <a:cubicBezTo>
                    <a:pt x="776" y="1441"/>
                    <a:pt x="777" y="1441"/>
                    <a:pt x="777" y="1441"/>
                  </a:cubicBezTo>
                  <a:cubicBezTo>
                    <a:pt x="799" y="1419"/>
                    <a:pt x="845" y="1425"/>
                    <a:pt x="873" y="1425"/>
                  </a:cubicBezTo>
                  <a:cubicBezTo>
                    <a:pt x="886" y="1425"/>
                    <a:pt x="901" y="1423"/>
                    <a:pt x="913" y="1428"/>
                  </a:cubicBezTo>
                  <a:cubicBezTo>
                    <a:pt x="913" y="1428"/>
                    <a:pt x="913" y="1428"/>
                    <a:pt x="913" y="1428"/>
                  </a:cubicBezTo>
                  <a:cubicBezTo>
                    <a:pt x="915" y="1429"/>
                    <a:pt x="916" y="1430"/>
                    <a:pt x="917" y="1430"/>
                  </a:cubicBezTo>
                  <a:cubicBezTo>
                    <a:pt x="917" y="1430"/>
                    <a:pt x="917" y="1431"/>
                    <a:pt x="918" y="1431"/>
                  </a:cubicBezTo>
                  <a:cubicBezTo>
                    <a:pt x="920" y="1432"/>
                    <a:pt x="922" y="1435"/>
                    <a:pt x="922" y="1437"/>
                  </a:cubicBezTo>
                  <a:cubicBezTo>
                    <a:pt x="923" y="1439"/>
                    <a:pt x="923" y="1442"/>
                    <a:pt x="921" y="1444"/>
                  </a:cubicBezTo>
                  <a:cubicBezTo>
                    <a:pt x="920" y="1446"/>
                    <a:pt x="920" y="1446"/>
                    <a:pt x="920" y="1446"/>
                  </a:cubicBezTo>
                  <a:cubicBezTo>
                    <a:pt x="918" y="1452"/>
                    <a:pt x="913" y="1460"/>
                    <a:pt x="910" y="1465"/>
                  </a:cubicBezTo>
                  <a:close/>
                  <a:moveTo>
                    <a:pt x="1095" y="1502"/>
                  </a:moveTo>
                  <a:cubicBezTo>
                    <a:pt x="1093" y="1502"/>
                    <a:pt x="1091" y="1502"/>
                    <a:pt x="1089" y="1502"/>
                  </a:cubicBezTo>
                  <a:cubicBezTo>
                    <a:pt x="1089" y="1502"/>
                    <a:pt x="1089" y="1503"/>
                    <a:pt x="1088" y="1503"/>
                  </a:cubicBezTo>
                  <a:cubicBezTo>
                    <a:pt x="1077" y="1504"/>
                    <a:pt x="1066" y="1503"/>
                    <a:pt x="1054" y="1503"/>
                  </a:cubicBezTo>
                  <a:cubicBezTo>
                    <a:pt x="1007" y="1503"/>
                    <a:pt x="1007" y="1503"/>
                    <a:pt x="1007" y="1503"/>
                  </a:cubicBezTo>
                  <a:cubicBezTo>
                    <a:pt x="997" y="1503"/>
                    <a:pt x="980" y="1501"/>
                    <a:pt x="976" y="1490"/>
                  </a:cubicBezTo>
                  <a:cubicBezTo>
                    <a:pt x="976" y="1489"/>
                    <a:pt x="976" y="1488"/>
                    <a:pt x="976" y="1487"/>
                  </a:cubicBezTo>
                  <a:cubicBezTo>
                    <a:pt x="976" y="1486"/>
                    <a:pt x="976" y="1486"/>
                    <a:pt x="976" y="1485"/>
                  </a:cubicBezTo>
                  <a:cubicBezTo>
                    <a:pt x="977" y="1481"/>
                    <a:pt x="980" y="1477"/>
                    <a:pt x="982" y="1473"/>
                  </a:cubicBezTo>
                  <a:cubicBezTo>
                    <a:pt x="986" y="1463"/>
                    <a:pt x="990" y="1449"/>
                    <a:pt x="998" y="1441"/>
                  </a:cubicBezTo>
                  <a:cubicBezTo>
                    <a:pt x="998" y="1440"/>
                    <a:pt x="999" y="1440"/>
                    <a:pt x="999" y="1440"/>
                  </a:cubicBezTo>
                  <a:cubicBezTo>
                    <a:pt x="1000" y="1439"/>
                    <a:pt x="1000" y="1439"/>
                    <a:pt x="1000" y="1438"/>
                  </a:cubicBezTo>
                  <a:cubicBezTo>
                    <a:pt x="1001" y="1438"/>
                    <a:pt x="1001" y="1438"/>
                    <a:pt x="1001" y="1438"/>
                  </a:cubicBezTo>
                  <a:cubicBezTo>
                    <a:pt x="1002" y="1437"/>
                    <a:pt x="1002" y="1437"/>
                    <a:pt x="1002" y="1437"/>
                  </a:cubicBezTo>
                  <a:cubicBezTo>
                    <a:pt x="1003" y="1436"/>
                    <a:pt x="1003" y="1436"/>
                    <a:pt x="1003" y="1436"/>
                  </a:cubicBezTo>
                  <a:cubicBezTo>
                    <a:pt x="1010" y="1431"/>
                    <a:pt x="1018" y="1428"/>
                    <a:pt x="1027" y="1427"/>
                  </a:cubicBezTo>
                  <a:cubicBezTo>
                    <a:pt x="1027" y="1427"/>
                    <a:pt x="1027" y="1426"/>
                    <a:pt x="1028" y="1426"/>
                  </a:cubicBezTo>
                  <a:cubicBezTo>
                    <a:pt x="1033" y="1425"/>
                    <a:pt x="1038" y="1425"/>
                    <a:pt x="1043" y="1425"/>
                  </a:cubicBezTo>
                  <a:cubicBezTo>
                    <a:pt x="1072" y="1425"/>
                    <a:pt x="1072" y="1425"/>
                    <a:pt x="1072" y="1425"/>
                  </a:cubicBezTo>
                  <a:cubicBezTo>
                    <a:pt x="1081" y="1425"/>
                    <a:pt x="1090" y="1425"/>
                    <a:pt x="1099" y="1425"/>
                  </a:cubicBezTo>
                  <a:cubicBezTo>
                    <a:pt x="1112" y="1425"/>
                    <a:pt x="1130" y="1423"/>
                    <a:pt x="1140" y="1432"/>
                  </a:cubicBezTo>
                  <a:cubicBezTo>
                    <a:pt x="1140" y="1433"/>
                    <a:pt x="1141" y="1433"/>
                    <a:pt x="1141" y="1434"/>
                  </a:cubicBezTo>
                  <a:cubicBezTo>
                    <a:pt x="1142" y="1434"/>
                    <a:pt x="1142" y="1434"/>
                    <a:pt x="1142" y="1434"/>
                  </a:cubicBezTo>
                  <a:cubicBezTo>
                    <a:pt x="1142" y="1434"/>
                    <a:pt x="1142" y="1435"/>
                    <a:pt x="1142" y="1435"/>
                  </a:cubicBezTo>
                  <a:cubicBezTo>
                    <a:pt x="1143" y="1435"/>
                    <a:pt x="1143" y="1436"/>
                    <a:pt x="1143" y="1436"/>
                  </a:cubicBezTo>
                  <a:cubicBezTo>
                    <a:pt x="1144" y="1438"/>
                    <a:pt x="1144" y="1440"/>
                    <a:pt x="1144" y="1442"/>
                  </a:cubicBezTo>
                  <a:cubicBezTo>
                    <a:pt x="1143" y="1452"/>
                    <a:pt x="1135" y="1467"/>
                    <a:pt x="1133" y="1473"/>
                  </a:cubicBezTo>
                  <a:cubicBezTo>
                    <a:pt x="1133" y="1474"/>
                    <a:pt x="1133" y="1474"/>
                    <a:pt x="1133" y="1474"/>
                  </a:cubicBezTo>
                  <a:cubicBezTo>
                    <a:pt x="1132" y="1476"/>
                    <a:pt x="1131" y="1478"/>
                    <a:pt x="1130" y="1480"/>
                  </a:cubicBezTo>
                  <a:cubicBezTo>
                    <a:pt x="1130" y="1481"/>
                    <a:pt x="1130" y="1481"/>
                    <a:pt x="1130" y="1481"/>
                  </a:cubicBezTo>
                  <a:cubicBezTo>
                    <a:pt x="1130" y="1482"/>
                    <a:pt x="1129" y="1483"/>
                    <a:pt x="1129" y="1483"/>
                  </a:cubicBezTo>
                  <a:cubicBezTo>
                    <a:pt x="1129" y="1484"/>
                    <a:pt x="1128" y="1484"/>
                    <a:pt x="1128" y="1485"/>
                  </a:cubicBezTo>
                  <a:cubicBezTo>
                    <a:pt x="1128" y="1485"/>
                    <a:pt x="1127" y="1486"/>
                    <a:pt x="1127" y="1487"/>
                  </a:cubicBezTo>
                  <a:cubicBezTo>
                    <a:pt x="1126" y="1487"/>
                    <a:pt x="1126" y="1487"/>
                    <a:pt x="1126" y="1488"/>
                  </a:cubicBezTo>
                  <a:cubicBezTo>
                    <a:pt x="1125" y="1488"/>
                    <a:pt x="1125" y="1488"/>
                    <a:pt x="1125" y="1488"/>
                  </a:cubicBezTo>
                  <a:cubicBezTo>
                    <a:pt x="1124" y="1489"/>
                    <a:pt x="1124" y="1489"/>
                    <a:pt x="1124" y="1490"/>
                  </a:cubicBezTo>
                  <a:cubicBezTo>
                    <a:pt x="1122" y="1491"/>
                    <a:pt x="1121" y="1492"/>
                    <a:pt x="1119" y="1493"/>
                  </a:cubicBezTo>
                  <a:cubicBezTo>
                    <a:pt x="1117" y="1494"/>
                    <a:pt x="1115" y="1495"/>
                    <a:pt x="1114" y="1496"/>
                  </a:cubicBezTo>
                  <a:cubicBezTo>
                    <a:pt x="1113" y="1496"/>
                    <a:pt x="1113" y="1496"/>
                    <a:pt x="1113" y="1496"/>
                  </a:cubicBezTo>
                  <a:cubicBezTo>
                    <a:pt x="1112" y="1497"/>
                    <a:pt x="1112" y="1497"/>
                    <a:pt x="1112" y="1497"/>
                  </a:cubicBezTo>
                  <a:cubicBezTo>
                    <a:pt x="1106" y="1499"/>
                    <a:pt x="1100" y="1501"/>
                    <a:pt x="1095" y="1502"/>
                  </a:cubicBezTo>
                  <a:close/>
                  <a:moveTo>
                    <a:pt x="773" y="1710"/>
                  </a:moveTo>
                  <a:cubicBezTo>
                    <a:pt x="773" y="1710"/>
                    <a:pt x="773" y="1710"/>
                    <a:pt x="773" y="1710"/>
                  </a:cubicBezTo>
                  <a:cubicBezTo>
                    <a:pt x="771" y="1721"/>
                    <a:pt x="762" y="1732"/>
                    <a:pt x="756" y="1742"/>
                  </a:cubicBezTo>
                  <a:cubicBezTo>
                    <a:pt x="756" y="1742"/>
                    <a:pt x="756" y="1742"/>
                    <a:pt x="756" y="1742"/>
                  </a:cubicBezTo>
                  <a:cubicBezTo>
                    <a:pt x="750" y="1753"/>
                    <a:pt x="744" y="1767"/>
                    <a:pt x="736" y="1777"/>
                  </a:cubicBezTo>
                  <a:cubicBezTo>
                    <a:pt x="735" y="1778"/>
                    <a:pt x="735" y="1779"/>
                    <a:pt x="734" y="1781"/>
                  </a:cubicBezTo>
                  <a:cubicBezTo>
                    <a:pt x="734" y="1781"/>
                    <a:pt x="733" y="1781"/>
                    <a:pt x="733" y="1781"/>
                  </a:cubicBezTo>
                  <a:cubicBezTo>
                    <a:pt x="732" y="1782"/>
                    <a:pt x="731" y="1783"/>
                    <a:pt x="730" y="1784"/>
                  </a:cubicBezTo>
                  <a:cubicBezTo>
                    <a:pt x="729" y="1785"/>
                    <a:pt x="729" y="1785"/>
                    <a:pt x="728" y="1786"/>
                  </a:cubicBezTo>
                  <a:cubicBezTo>
                    <a:pt x="728" y="1786"/>
                    <a:pt x="728" y="1786"/>
                    <a:pt x="728" y="1786"/>
                  </a:cubicBezTo>
                  <a:cubicBezTo>
                    <a:pt x="719" y="1794"/>
                    <a:pt x="708" y="1799"/>
                    <a:pt x="696" y="1802"/>
                  </a:cubicBezTo>
                  <a:cubicBezTo>
                    <a:pt x="695" y="1803"/>
                    <a:pt x="693" y="1803"/>
                    <a:pt x="692" y="1804"/>
                  </a:cubicBezTo>
                  <a:cubicBezTo>
                    <a:pt x="685" y="1805"/>
                    <a:pt x="678" y="1806"/>
                    <a:pt x="671" y="1806"/>
                  </a:cubicBezTo>
                  <a:cubicBezTo>
                    <a:pt x="665" y="1806"/>
                    <a:pt x="665" y="1806"/>
                    <a:pt x="665" y="1806"/>
                  </a:cubicBezTo>
                  <a:cubicBezTo>
                    <a:pt x="665" y="1806"/>
                    <a:pt x="665" y="1806"/>
                    <a:pt x="665" y="1806"/>
                  </a:cubicBezTo>
                  <a:cubicBezTo>
                    <a:pt x="636" y="1806"/>
                    <a:pt x="607" y="1807"/>
                    <a:pt x="578" y="1807"/>
                  </a:cubicBezTo>
                  <a:cubicBezTo>
                    <a:pt x="575" y="1807"/>
                    <a:pt x="573" y="1806"/>
                    <a:pt x="571" y="1806"/>
                  </a:cubicBezTo>
                  <a:cubicBezTo>
                    <a:pt x="567" y="1806"/>
                    <a:pt x="563" y="1805"/>
                    <a:pt x="560" y="1804"/>
                  </a:cubicBezTo>
                  <a:cubicBezTo>
                    <a:pt x="555" y="1802"/>
                    <a:pt x="551" y="1800"/>
                    <a:pt x="549" y="1797"/>
                  </a:cubicBezTo>
                  <a:cubicBezTo>
                    <a:pt x="546" y="1794"/>
                    <a:pt x="545" y="1790"/>
                    <a:pt x="545" y="1786"/>
                  </a:cubicBezTo>
                  <a:cubicBezTo>
                    <a:pt x="545" y="1783"/>
                    <a:pt x="546" y="1780"/>
                    <a:pt x="548" y="1777"/>
                  </a:cubicBezTo>
                  <a:cubicBezTo>
                    <a:pt x="548" y="1776"/>
                    <a:pt x="549" y="1776"/>
                    <a:pt x="549" y="1776"/>
                  </a:cubicBezTo>
                  <a:cubicBezTo>
                    <a:pt x="549" y="1775"/>
                    <a:pt x="549" y="1774"/>
                    <a:pt x="550" y="1774"/>
                  </a:cubicBezTo>
                  <a:cubicBezTo>
                    <a:pt x="551" y="1772"/>
                    <a:pt x="551" y="1772"/>
                    <a:pt x="551" y="1772"/>
                  </a:cubicBezTo>
                  <a:cubicBezTo>
                    <a:pt x="551" y="1772"/>
                    <a:pt x="551" y="1772"/>
                    <a:pt x="551" y="1772"/>
                  </a:cubicBezTo>
                  <a:cubicBezTo>
                    <a:pt x="558" y="1761"/>
                    <a:pt x="566" y="1750"/>
                    <a:pt x="574" y="1739"/>
                  </a:cubicBezTo>
                  <a:cubicBezTo>
                    <a:pt x="579" y="1730"/>
                    <a:pt x="585" y="1720"/>
                    <a:pt x="592" y="1713"/>
                  </a:cubicBezTo>
                  <a:cubicBezTo>
                    <a:pt x="593" y="1712"/>
                    <a:pt x="593" y="1711"/>
                    <a:pt x="594" y="1710"/>
                  </a:cubicBezTo>
                  <a:cubicBezTo>
                    <a:pt x="594" y="1710"/>
                    <a:pt x="595" y="1710"/>
                    <a:pt x="595" y="1710"/>
                  </a:cubicBezTo>
                  <a:cubicBezTo>
                    <a:pt x="596" y="1708"/>
                    <a:pt x="598" y="1707"/>
                    <a:pt x="600" y="1705"/>
                  </a:cubicBezTo>
                  <a:cubicBezTo>
                    <a:pt x="600" y="1705"/>
                    <a:pt x="600" y="1705"/>
                    <a:pt x="600" y="1705"/>
                  </a:cubicBezTo>
                  <a:cubicBezTo>
                    <a:pt x="600" y="1705"/>
                    <a:pt x="600" y="1705"/>
                    <a:pt x="600" y="1705"/>
                  </a:cubicBezTo>
                  <a:cubicBezTo>
                    <a:pt x="610" y="1697"/>
                    <a:pt x="622" y="1692"/>
                    <a:pt x="635" y="1690"/>
                  </a:cubicBezTo>
                  <a:cubicBezTo>
                    <a:pt x="635" y="1690"/>
                    <a:pt x="635" y="1690"/>
                    <a:pt x="635" y="1690"/>
                  </a:cubicBezTo>
                  <a:cubicBezTo>
                    <a:pt x="636" y="1690"/>
                    <a:pt x="636" y="1690"/>
                    <a:pt x="636" y="1690"/>
                  </a:cubicBezTo>
                  <a:cubicBezTo>
                    <a:pt x="638" y="1689"/>
                    <a:pt x="640" y="1689"/>
                    <a:pt x="643" y="1688"/>
                  </a:cubicBezTo>
                  <a:cubicBezTo>
                    <a:pt x="644" y="1688"/>
                    <a:pt x="646" y="1688"/>
                    <a:pt x="647" y="1688"/>
                  </a:cubicBezTo>
                  <a:cubicBezTo>
                    <a:pt x="649" y="1688"/>
                    <a:pt x="650" y="1688"/>
                    <a:pt x="652" y="1688"/>
                  </a:cubicBezTo>
                  <a:cubicBezTo>
                    <a:pt x="653" y="1687"/>
                    <a:pt x="654" y="1687"/>
                    <a:pt x="655" y="1687"/>
                  </a:cubicBezTo>
                  <a:cubicBezTo>
                    <a:pt x="656" y="1687"/>
                    <a:pt x="656" y="1687"/>
                    <a:pt x="656" y="1687"/>
                  </a:cubicBezTo>
                  <a:cubicBezTo>
                    <a:pt x="656" y="1687"/>
                    <a:pt x="656" y="1687"/>
                    <a:pt x="656" y="1687"/>
                  </a:cubicBezTo>
                  <a:cubicBezTo>
                    <a:pt x="683" y="1687"/>
                    <a:pt x="709" y="1687"/>
                    <a:pt x="736" y="1687"/>
                  </a:cubicBezTo>
                  <a:cubicBezTo>
                    <a:pt x="736" y="1687"/>
                    <a:pt x="736" y="1687"/>
                    <a:pt x="736" y="1687"/>
                  </a:cubicBezTo>
                  <a:cubicBezTo>
                    <a:pt x="740" y="1687"/>
                    <a:pt x="740" y="1687"/>
                    <a:pt x="740" y="1687"/>
                  </a:cubicBezTo>
                  <a:cubicBezTo>
                    <a:pt x="747" y="1687"/>
                    <a:pt x="753" y="1688"/>
                    <a:pt x="757" y="1689"/>
                  </a:cubicBezTo>
                  <a:cubicBezTo>
                    <a:pt x="759" y="1690"/>
                    <a:pt x="760" y="1690"/>
                    <a:pt x="761" y="1691"/>
                  </a:cubicBezTo>
                  <a:cubicBezTo>
                    <a:pt x="761" y="1691"/>
                    <a:pt x="762" y="1691"/>
                    <a:pt x="763" y="1691"/>
                  </a:cubicBezTo>
                  <a:cubicBezTo>
                    <a:pt x="763" y="1692"/>
                    <a:pt x="763" y="1692"/>
                    <a:pt x="764" y="1692"/>
                  </a:cubicBezTo>
                  <a:cubicBezTo>
                    <a:pt x="771" y="1695"/>
                    <a:pt x="775" y="1701"/>
                    <a:pt x="773" y="1710"/>
                  </a:cubicBezTo>
                  <a:close/>
                  <a:moveTo>
                    <a:pt x="828" y="1613"/>
                  </a:moveTo>
                  <a:cubicBezTo>
                    <a:pt x="827" y="1614"/>
                    <a:pt x="827" y="1614"/>
                    <a:pt x="827" y="1614"/>
                  </a:cubicBezTo>
                  <a:cubicBezTo>
                    <a:pt x="827" y="1614"/>
                    <a:pt x="827" y="1614"/>
                    <a:pt x="827" y="1614"/>
                  </a:cubicBezTo>
                  <a:cubicBezTo>
                    <a:pt x="826" y="1616"/>
                    <a:pt x="825" y="1617"/>
                    <a:pt x="824" y="1619"/>
                  </a:cubicBezTo>
                  <a:cubicBezTo>
                    <a:pt x="824" y="1619"/>
                    <a:pt x="824" y="1619"/>
                    <a:pt x="823" y="1619"/>
                  </a:cubicBezTo>
                  <a:cubicBezTo>
                    <a:pt x="817" y="1627"/>
                    <a:pt x="807" y="1632"/>
                    <a:pt x="797" y="1635"/>
                  </a:cubicBezTo>
                  <a:cubicBezTo>
                    <a:pt x="797" y="1635"/>
                    <a:pt x="797" y="1635"/>
                    <a:pt x="797" y="1635"/>
                  </a:cubicBezTo>
                  <a:cubicBezTo>
                    <a:pt x="795" y="1636"/>
                    <a:pt x="794" y="1636"/>
                    <a:pt x="792" y="1636"/>
                  </a:cubicBezTo>
                  <a:cubicBezTo>
                    <a:pt x="791" y="1637"/>
                    <a:pt x="790" y="1637"/>
                    <a:pt x="789" y="1637"/>
                  </a:cubicBezTo>
                  <a:cubicBezTo>
                    <a:pt x="788" y="1637"/>
                    <a:pt x="788" y="1638"/>
                    <a:pt x="787" y="1638"/>
                  </a:cubicBezTo>
                  <a:cubicBezTo>
                    <a:pt x="781" y="1639"/>
                    <a:pt x="774" y="1640"/>
                    <a:pt x="768" y="1640"/>
                  </a:cubicBezTo>
                  <a:cubicBezTo>
                    <a:pt x="767" y="1640"/>
                    <a:pt x="767" y="1640"/>
                    <a:pt x="767" y="1640"/>
                  </a:cubicBezTo>
                  <a:cubicBezTo>
                    <a:pt x="756" y="1641"/>
                    <a:pt x="745" y="1640"/>
                    <a:pt x="735" y="1640"/>
                  </a:cubicBezTo>
                  <a:cubicBezTo>
                    <a:pt x="718" y="1640"/>
                    <a:pt x="702" y="1640"/>
                    <a:pt x="685" y="1640"/>
                  </a:cubicBezTo>
                  <a:cubicBezTo>
                    <a:pt x="683" y="1640"/>
                    <a:pt x="680" y="1640"/>
                    <a:pt x="677" y="1640"/>
                  </a:cubicBezTo>
                  <a:cubicBezTo>
                    <a:pt x="677" y="1640"/>
                    <a:pt x="677" y="1640"/>
                    <a:pt x="676" y="1640"/>
                  </a:cubicBezTo>
                  <a:cubicBezTo>
                    <a:pt x="674" y="1639"/>
                    <a:pt x="672" y="1639"/>
                    <a:pt x="669" y="1638"/>
                  </a:cubicBezTo>
                  <a:cubicBezTo>
                    <a:pt x="669" y="1638"/>
                    <a:pt x="669" y="1638"/>
                    <a:pt x="669" y="1638"/>
                  </a:cubicBezTo>
                  <a:cubicBezTo>
                    <a:pt x="669" y="1638"/>
                    <a:pt x="669" y="1638"/>
                    <a:pt x="669" y="1638"/>
                  </a:cubicBezTo>
                  <a:cubicBezTo>
                    <a:pt x="662" y="1636"/>
                    <a:pt x="655" y="1632"/>
                    <a:pt x="655" y="1624"/>
                  </a:cubicBezTo>
                  <a:cubicBezTo>
                    <a:pt x="655" y="1623"/>
                    <a:pt x="655" y="1621"/>
                    <a:pt x="656" y="1620"/>
                  </a:cubicBezTo>
                  <a:cubicBezTo>
                    <a:pt x="656" y="1619"/>
                    <a:pt x="656" y="1619"/>
                    <a:pt x="656" y="1618"/>
                  </a:cubicBezTo>
                  <a:cubicBezTo>
                    <a:pt x="657" y="1617"/>
                    <a:pt x="657" y="1616"/>
                    <a:pt x="658" y="1614"/>
                  </a:cubicBezTo>
                  <a:cubicBezTo>
                    <a:pt x="658" y="1614"/>
                    <a:pt x="658" y="1614"/>
                    <a:pt x="658" y="1614"/>
                  </a:cubicBezTo>
                  <a:cubicBezTo>
                    <a:pt x="659" y="1613"/>
                    <a:pt x="659" y="1613"/>
                    <a:pt x="659" y="1613"/>
                  </a:cubicBezTo>
                  <a:cubicBezTo>
                    <a:pt x="660" y="1612"/>
                    <a:pt x="661" y="1610"/>
                    <a:pt x="662" y="1609"/>
                  </a:cubicBezTo>
                  <a:cubicBezTo>
                    <a:pt x="670" y="1597"/>
                    <a:pt x="678" y="1585"/>
                    <a:pt x="686" y="1572"/>
                  </a:cubicBezTo>
                  <a:cubicBezTo>
                    <a:pt x="687" y="1572"/>
                    <a:pt x="687" y="1572"/>
                    <a:pt x="687" y="1572"/>
                  </a:cubicBezTo>
                  <a:cubicBezTo>
                    <a:pt x="689" y="1568"/>
                    <a:pt x="689" y="1568"/>
                    <a:pt x="689" y="1568"/>
                  </a:cubicBezTo>
                  <a:cubicBezTo>
                    <a:pt x="692" y="1565"/>
                    <a:pt x="695" y="1562"/>
                    <a:pt x="699" y="1559"/>
                  </a:cubicBezTo>
                  <a:cubicBezTo>
                    <a:pt x="702" y="1557"/>
                    <a:pt x="705" y="1555"/>
                    <a:pt x="708" y="1554"/>
                  </a:cubicBezTo>
                  <a:cubicBezTo>
                    <a:pt x="709" y="1553"/>
                    <a:pt x="710" y="1553"/>
                    <a:pt x="711" y="1552"/>
                  </a:cubicBezTo>
                  <a:cubicBezTo>
                    <a:pt x="712" y="1552"/>
                    <a:pt x="712" y="1552"/>
                    <a:pt x="713" y="1551"/>
                  </a:cubicBezTo>
                  <a:cubicBezTo>
                    <a:pt x="713" y="1551"/>
                    <a:pt x="714" y="1551"/>
                    <a:pt x="714" y="1551"/>
                  </a:cubicBezTo>
                  <a:cubicBezTo>
                    <a:pt x="715" y="1551"/>
                    <a:pt x="715" y="1551"/>
                    <a:pt x="716" y="1550"/>
                  </a:cubicBezTo>
                  <a:cubicBezTo>
                    <a:pt x="720" y="1549"/>
                    <a:pt x="725" y="1547"/>
                    <a:pt x="730" y="1546"/>
                  </a:cubicBezTo>
                  <a:cubicBezTo>
                    <a:pt x="735" y="1545"/>
                    <a:pt x="741" y="1544"/>
                    <a:pt x="747" y="1544"/>
                  </a:cubicBezTo>
                  <a:cubicBezTo>
                    <a:pt x="763" y="1544"/>
                    <a:pt x="763" y="1544"/>
                    <a:pt x="763" y="1544"/>
                  </a:cubicBezTo>
                  <a:cubicBezTo>
                    <a:pt x="767" y="1544"/>
                    <a:pt x="770" y="1544"/>
                    <a:pt x="774" y="1544"/>
                  </a:cubicBezTo>
                  <a:cubicBezTo>
                    <a:pt x="789" y="1544"/>
                    <a:pt x="803" y="1544"/>
                    <a:pt x="818" y="1544"/>
                  </a:cubicBezTo>
                  <a:cubicBezTo>
                    <a:pt x="818" y="1544"/>
                    <a:pt x="818" y="1544"/>
                    <a:pt x="818" y="1544"/>
                  </a:cubicBezTo>
                  <a:cubicBezTo>
                    <a:pt x="824" y="1544"/>
                    <a:pt x="824" y="1544"/>
                    <a:pt x="824" y="1544"/>
                  </a:cubicBezTo>
                  <a:cubicBezTo>
                    <a:pt x="830" y="1544"/>
                    <a:pt x="835" y="1545"/>
                    <a:pt x="839" y="1546"/>
                  </a:cubicBezTo>
                  <a:cubicBezTo>
                    <a:pt x="843" y="1547"/>
                    <a:pt x="845" y="1548"/>
                    <a:pt x="847" y="1549"/>
                  </a:cubicBezTo>
                  <a:cubicBezTo>
                    <a:pt x="854" y="1553"/>
                    <a:pt x="858" y="1559"/>
                    <a:pt x="853" y="1568"/>
                  </a:cubicBezTo>
                  <a:cubicBezTo>
                    <a:pt x="848" y="1579"/>
                    <a:pt x="841" y="1590"/>
                    <a:pt x="835" y="1600"/>
                  </a:cubicBezTo>
                  <a:cubicBezTo>
                    <a:pt x="828" y="1613"/>
                    <a:pt x="828" y="1613"/>
                    <a:pt x="828" y="1613"/>
                  </a:cubicBezTo>
                  <a:cubicBezTo>
                    <a:pt x="828" y="1613"/>
                    <a:pt x="828" y="1613"/>
                    <a:pt x="828" y="1613"/>
                  </a:cubicBezTo>
                  <a:close/>
                  <a:moveTo>
                    <a:pt x="1592" y="1771"/>
                  </a:moveTo>
                  <a:cubicBezTo>
                    <a:pt x="1592" y="1773"/>
                    <a:pt x="1592" y="1775"/>
                    <a:pt x="1591" y="1777"/>
                  </a:cubicBezTo>
                  <a:cubicBezTo>
                    <a:pt x="1591" y="1778"/>
                    <a:pt x="1591" y="1778"/>
                    <a:pt x="1591" y="1778"/>
                  </a:cubicBezTo>
                  <a:cubicBezTo>
                    <a:pt x="1590" y="1780"/>
                    <a:pt x="1590" y="1782"/>
                    <a:pt x="1589" y="1783"/>
                  </a:cubicBezTo>
                  <a:cubicBezTo>
                    <a:pt x="1589" y="1783"/>
                    <a:pt x="1589" y="1783"/>
                    <a:pt x="1589" y="1784"/>
                  </a:cubicBezTo>
                  <a:cubicBezTo>
                    <a:pt x="1588" y="1784"/>
                    <a:pt x="1588" y="1784"/>
                    <a:pt x="1588" y="1784"/>
                  </a:cubicBezTo>
                  <a:cubicBezTo>
                    <a:pt x="1587" y="1786"/>
                    <a:pt x="1586" y="1788"/>
                    <a:pt x="1584" y="1789"/>
                  </a:cubicBezTo>
                  <a:cubicBezTo>
                    <a:pt x="1584" y="1789"/>
                    <a:pt x="1584" y="1789"/>
                    <a:pt x="1584" y="1789"/>
                  </a:cubicBezTo>
                  <a:cubicBezTo>
                    <a:pt x="1582" y="1791"/>
                    <a:pt x="1581" y="1792"/>
                    <a:pt x="1579" y="1794"/>
                  </a:cubicBezTo>
                  <a:cubicBezTo>
                    <a:pt x="1578" y="1794"/>
                    <a:pt x="1578" y="1794"/>
                    <a:pt x="1578" y="1794"/>
                  </a:cubicBezTo>
                  <a:cubicBezTo>
                    <a:pt x="1578" y="1794"/>
                    <a:pt x="1577" y="1795"/>
                    <a:pt x="1577" y="1795"/>
                  </a:cubicBezTo>
                  <a:cubicBezTo>
                    <a:pt x="1575" y="1796"/>
                    <a:pt x="1573" y="1797"/>
                    <a:pt x="1571" y="1798"/>
                  </a:cubicBezTo>
                  <a:cubicBezTo>
                    <a:pt x="1571" y="1798"/>
                    <a:pt x="1571" y="1798"/>
                    <a:pt x="1570" y="1798"/>
                  </a:cubicBezTo>
                  <a:cubicBezTo>
                    <a:pt x="1569" y="1799"/>
                    <a:pt x="1567" y="1800"/>
                    <a:pt x="1566" y="1800"/>
                  </a:cubicBezTo>
                  <a:cubicBezTo>
                    <a:pt x="1565" y="1800"/>
                    <a:pt x="1564" y="1801"/>
                    <a:pt x="1563" y="1801"/>
                  </a:cubicBezTo>
                  <a:cubicBezTo>
                    <a:pt x="1563" y="1801"/>
                    <a:pt x="1563" y="1801"/>
                    <a:pt x="1562" y="1801"/>
                  </a:cubicBezTo>
                  <a:cubicBezTo>
                    <a:pt x="1562" y="1801"/>
                    <a:pt x="1561" y="1801"/>
                    <a:pt x="1561" y="1802"/>
                  </a:cubicBezTo>
                  <a:cubicBezTo>
                    <a:pt x="1559" y="1802"/>
                    <a:pt x="1557" y="1802"/>
                    <a:pt x="1555" y="1803"/>
                  </a:cubicBezTo>
                  <a:cubicBezTo>
                    <a:pt x="1553" y="1803"/>
                    <a:pt x="1551" y="1803"/>
                    <a:pt x="1550" y="1803"/>
                  </a:cubicBezTo>
                  <a:cubicBezTo>
                    <a:pt x="1548" y="1804"/>
                    <a:pt x="1546" y="1804"/>
                    <a:pt x="1544" y="1804"/>
                  </a:cubicBezTo>
                  <a:cubicBezTo>
                    <a:pt x="1544" y="1804"/>
                    <a:pt x="1543" y="1804"/>
                    <a:pt x="1542" y="1804"/>
                  </a:cubicBezTo>
                  <a:cubicBezTo>
                    <a:pt x="1540" y="1804"/>
                    <a:pt x="1540" y="1804"/>
                    <a:pt x="1540" y="1804"/>
                  </a:cubicBezTo>
                  <a:cubicBezTo>
                    <a:pt x="1540" y="1804"/>
                    <a:pt x="1540" y="1804"/>
                    <a:pt x="1540" y="1804"/>
                  </a:cubicBezTo>
                  <a:cubicBezTo>
                    <a:pt x="1530" y="1804"/>
                    <a:pt x="1519" y="1804"/>
                    <a:pt x="1509" y="1804"/>
                  </a:cubicBezTo>
                  <a:cubicBezTo>
                    <a:pt x="1461" y="1804"/>
                    <a:pt x="908" y="1806"/>
                    <a:pt x="869" y="1806"/>
                  </a:cubicBezTo>
                  <a:cubicBezTo>
                    <a:pt x="866" y="1806"/>
                    <a:pt x="863" y="1806"/>
                    <a:pt x="861" y="1805"/>
                  </a:cubicBezTo>
                  <a:cubicBezTo>
                    <a:pt x="857" y="1805"/>
                    <a:pt x="853" y="1804"/>
                    <a:pt x="850" y="1803"/>
                  </a:cubicBezTo>
                  <a:cubicBezTo>
                    <a:pt x="845" y="1802"/>
                    <a:pt x="841" y="1799"/>
                    <a:pt x="838" y="1796"/>
                  </a:cubicBezTo>
                  <a:cubicBezTo>
                    <a:pt x="835" y="1793"/>
                    <a:pt x="833" y="1790"/>
                    <a:pt x="832" y="1786"/>
                  </a:cubicBezTo>
                  <a:cubicBezTo>
                    <a:pt x="832" y="1782"/>
                    <a:pt x="832" y="1778"/>
                    <a:pt x="834" y="1773"/>
                  </a:cubicBezTo>
                  <a:cubicBezTo>
                    <a:pt x="836" y="1771"/>
                    <a:pt x="836" y="1771"/>
                    <a:pt x="836" y="1771"/>
                  </a:cubicBezTo>
                  <a:cubicBezTo>
                    <a:pt x="836" y="1771"/>
                    <a:pt x="836" y="1771"/>
                    <a:pt x="836" y="1771"/>
                  </a:cubicBezTo>
                  <a:cubicBezTo>
                    <a:pt x="842" y="1758"/>
                    <a:pt x="848" y="1745"/>
                    <a:pt x="854" y="1732"/>
                  </a:cubicBezTo>
                  <a:cubicBezTo>
                    <a:pt x="856" y="1730"/>
                    <a:pt x="857" y="1728"/>
                    <a:pt x="858" y="1726"/>
                  </a:cubicBezTo>
                  <a:cubicBezTo>
                    <a:pt x="862" y="1716"/>
                    <a:pt x="862" y="1716"/>
                    <a:pt x="862" y="1716"/>
                  </a:cubicBezTo>
                  <a:cubicBezTo>
                    <a:pt x="864" y="1712"/>
                    <a:pt x="868" y="1708"/>
                    <a:pt x="872" y="1704"/>
                  </a:cubicBezTo>
                  <a:cubicBezTo>
                    <a:pt x="873" y="1704"/>
                    <a:pt x="874" y="1703"/>
                    <a:pt x="875" y="1702"/>
                  </a:cubicBezTo>
                  <a:cubicBezTo>
                    <a:pt x="875" y="1702"/>
                    <a:pt x="876" y="1701"/>
                    <a:pt x="877" y="1701"/>
                  </a:cubicBezTo>
                  <a:cubicBezTo>
                    <a:pt x="878" y="1700"/>
                    <a:pt x="878" y="1700"/>
                    <a:pt x="879" y="1699"/>
                  </a:cubicBezTo>
                  <a:cubicBezTo>
                    <a:pt x="880" y="1699"/>
                    <a:pt x="880" y="1699"/>
                    <a:pt x="880" y="1699"/>
                  </a:cubicBezTo>
                  <a:cubicBezTo>
                    <a:pt x="881" y="1698"/>
                    <a:pt x="881" y="1698"/>
                    <a:pt x="882" y="1698"/>
                  </a:cubicBezTo>
                  <a:cubicBezTo>
                    <a:pt x="883" y="1697"/>
                    <a:pt x="885" y="1696"/>
                    <a:pt x="886" y="1695"/>
                  </a:cubicBezTo>
                  <a:cubicBezTo>
                    <a:pt x="887" y="1695"/>
                    <a:pt x="888" y="1695"/>
                    <a:pt x="889" y="1694"/>
                  </a:cubicBezTo>
                  <a:cubicBezTo>
                    <a:pt x="890" y="1694"/>
                    <a:pt x="891" y="1693"/>
                    <a:pt x="893" y="1693"/>
                  </a:cubicBezTo>
                  <a:cubicBezTo>
                    <a:pt x="895" y="1692"/>
                    <a:pt x="897" y="1691"/>
                    <a:pt x="899" y="1690"/>
                  </a:cubicBezTo>
                  <a:cubicBezTo>
                    <a:pt x="900" y="1690"/>
                    <a:pt x="901" y="1690"/>
                    <a:pt x="903" y="1689"/>
                  </a:cubicBezTo>
                  <a:cubicBezTo>
                    <a:pt x="903" y="1689"/>
                    <a:pt x="904" y="1689"/>
                    <a:pt x="904" y="1689"/>
                  </a:cubicBezTo>
                  <a:cubicBezTo>
                    <a:pt x="910" y="1687"/>
                    <a:pt x="917" y="1687"/>
                    <a:pt x="923" y="1687"/>
                  </a:cubicBezTo>
                  <a:cubicBezTo>
                    <a:pt x="923" y="1687"/>
                    <a:pt x="1503" y="1685"/>
                    <a:pt x="1525" y="1685"/>
                  </a:cubicBezTo>
                  <a:cubicBezTo>
                    <a:pt x="1531" y="1685"/>
                    <a:pt x="1538" y="1685"/>
                    <a:pt x="1545" y="1685"/>
                  </a:cubicBezTo>
                  <a:cubicBezTo>
                    <a:pt x="1548" y="1685"/>
                    <a:pt x="1551" y="1685"/>
                    <a:pt x="1554" y="1686"/>
                  </a:cubicBezTo>
                  <a:cubicBezTo>
                    <a:pt x="1554" y="1686"/>
                    <a:pt x="1555" y="1686"/>
                    <a:pt x="1555" y="1686"/>
                  </a:cubicBezTo>
                  <a:cubicBezTo>
                    <a:pt x="1557" y="1686"/>
                    <a:pt x="1560" y="1686"/>
                    <a:pt x="1562" y="1687"/>
                  </a:cubicBezTo>
                  <a:cubicBezTo>
                    <a:pt x="1562" y="1687"/>
                    <a:pt x="1563" y="1687"/>
                    <a:pt x="1563" y="1687"/>
                  </a:cubicBezTo>
                  <a:cubicBezTo>
                    <a:pt x="1563" y="1687"/>
                    <a:pt x="1563" y="1687"/>
                    <a:pt x="1563" y="1687"/>
                  </a:cubicBezTo>
                  <a:cubicBezTo>
                    <a:pt x="1566" y="1688"/>
                    <a:pt x="1568" y="1689"/>
                    <a:pt x="1570" y="1690"/>
                  </a:cubicBezTo>
                  <a:cubicBezTo>
                    <a:pt x="1570" y="1690"/>
                    <a:pt x="1571" y="1690"/>
                    <a:pt x="1571" y="1690"/>
                  </a:cubicBezTo>
                  <a:cubicBezTo>
                    <a:pt x="1573" y="1691"/>
                    <a:pt x="1575" y="1692"/>
                    <a:pt x="1577" y="1693"/>
                  </a:cubicBezTo>
                  <a:cubicBezTo>
                    <a:pt x="1577" y="1693"/>
                    <a:pt x="1577" y="1693"/>
                    <a:pt x="1578" y="1693"/>
                  </a:cubicBezTo>
                  <a:cubicBezTo>
                    <a:pt x="1578" y="1694"/>
                    <a:pt x="1578" y="1694"/>
                    <a:pt x="1578" y="1694"/>
                  </a:cubicBezTo>
                  <a:cubicBezTo>
                    <a:pt x="1580" y="1695"/>
                    <a:pt x="1581" y="1696"/>
                    <a:pt x="1582" y="1697"/>
                  </a:cubicBezTo>
                  <a:cubicBezTo>
                    <a:pt x="1584" y="1698"/>
                    <a:pt x="1586" y="1700"/>
                    <a:pt x="1588" y="1703"/>
                  </a:cubicBezTo>
                  <a:cubicBezTo>
                    <a:pt x="1590" y="1706"/>
                    <a:pt x="1592" y="1710"/>
                    <a:pt x="1592" y="1714"/>
                  </a:cubicBezTo>
                  <a:cubicBezTo>
                    <a:pt x="1592" y="1717"/>
                    <a:pt x="1592" y="1717"/>
                    <a:pt x="1592" y="1717"/>
                  </a:cubicBezTo>
                  <a:cubicBezTo>
                    <a:pt x="1592" y="1717"/>
                    <a:pt x="1592" y="1717"/>
                    <a:pt x="1592" y="1717"/>
                  </a:cubicBezTo>
                  <a:cubicBezTo>
                    <a:pt x="1592" y="1731"/>
                    <a:pt x="1592" y="1746"/>
                    <a:pt x="1592" y="1760"/>
                  </a:cubicBezTo>
                  <a:cubicBezTo>
                    <a:pt x="1592" y="1764"/>
                    <a:pt x="1593" y="1767"/>
                    <a:pt x="1592" y="1771"/>
                  </a:cubicBezTo>
                  <a:close/>
                  <a:moveTo>
                    <a:pt x="1671" y="1490"/>
                  </a:moveTo>
                  <a:cubicBezTo>
                    <a:pt x="1671" y="1490"/>
                    <a:pt x="1670" y="1489"/>
                    <a:pt x="1670" y="1489"/>
                  </a:cubicBezTo>
                  <a:cubicBezTo>
                    <a:pt x="1670" y="1489"/>
                    <a:pt x="1669" y="1489"/>
                    <a:pt x="1669" y="1488"/>
                  </a:cubicBezTo>
                  <a:cubicBezTo>
                    <a:pt x="1667" y="1486"/>
                    <a:pt x="1666" y="1483"/>
                    <a:pt x="1665" y="1480"/>
                  </a:cubicBezTo>
                  <a:cubicBezTo>
                    <a:pt x="1665" y="1477"/>
                    <a:pt x="1665" y="1477"/>
                    <a:pt x="1665" y="1477"/>
                  </a:cubicBezTo>
                  <a:cubicBezTo>
                    <a:pt x="1665" y="1475"/>
                    <a:pt x="1665" y="1473"/>
                    <a:pt x="1665" y="1471"/>
                  </a:cubicBezTo>
                  <a:cubicBezTo>
                    <a:pt x="1665" y="1471"/>
                    <a:pt x="1665" y="1471"/>
                    <a:pt x="1665" y="1471"/>
                  </a:cubicBezTo>
                  <a:cubicBezTo>
                    <a:pt x="1664" y="1463"/>
                    <a:pt x="1662" y="1454"/>
                    <a:pt x="1663" y="1445"/>
                  </a:cubicBezTo>
                  <a:cubicBezTo>
                    <a:pt x="1663" y="1443"/>
                    <a:pt x="1663" y="1443"/>
                    <a:pt x="1663" y="1443"/>
                  </a:cubicBezTo>
                  <a:cubicBezTo>
                    <a:pt x="1662" y="1440"/>
                    <a:pt x="1663" y="1437"/>
                    <a:pt x="1665" y="1435"/>
                  </a:cubicBezTo>
                  <a:cubicBezTo>
                    <a:pt x="1667" y="1433"/>
                    <a:pt x="1669" y="1431"/>
                    <a:pt x="1673" y="1429"/>
                  </a:cubicBezTo>
                  <a:cubicBezTo>
                    <a:pt x="1676" y="1427"/>
                    <a:pt x="1680" y="1426"/>
                    <a:pt x="1684" y="1425"/>
                  </a:cubicBezTo>
                  <a:cubicBezTo>
                    <a:pt x="1684" y="1425"/>
                    <a:pt x="1684" y="1425"/>
                    <a:pt x="1684" y="1425"/>
                  </a:cubicBezTo>
                  <a:cubicBezTo>
                    <a:pt x="1685" y="1425"/>
                    <a:pt x="1685" y="1425"/>
                    <a:pt x="1685" y="1425"/>
                  </a:cubicBezTo>
                  <a:cubicBezTo>
                    <a:pt x="1687" y="1424"/>
                    <a:pt x="1689" y="1424"/>
                    <a:pt x="1690" y="1424"/>
                  </a:cubicBezTo>
                  <a:cubicBezTo>
                    <a:pt x="1691" y="1424"/>
                    <a:pt x="1692" y="1424"/>
                    <a:pt x="1693" y="1424"/>
                  </a:cubicBezTo>
                  <a:cubicBezTo>
                    <a:pt x="1700" y="1423"/>
                    <a:pt x="1708" y="1423"/>
                    <a:pt x="1716" y="1423"/>
                  </a:cubicBezTo>
                  <a:cubicBezTo>
                    <a:pt x="1769" y="1423"/>
                    <a:pt x="1769" y="1423"/>
                    <a:pt x="1769" y="1423"/>
                  </a:cubicBezTo>
                  <a:cubicBezTo>
                    <a:pt x="1772" y="1423"/>
                    <a:pt x="1775" y="1423"/>
                    <a:pt x="1778" y="1424"/>
                  </a:cubicBezTo>
                  <a:cubicBezTo>
                    <a:pt x="1792" y="1425"/>
                    <a:pt x="1808" y="1429"/>
                    <a:pt x="1810" y="1442"/>
                  </a:cubicBezTo>
                  <a:cubicBezTo>
                    <a:pt x="1814" y="1454"/>
                    <a:pt x="1815" y="1466"/>
                    <a:pt x="1817" y="1478"/>
                  </a:cubicBezTo>
                  <a:cubicBezTo>
                    <a:pt x="1818" y="1480"/>
                    <a:pt x="1818" y="1480"/>
                    <a:pt x="1818" y="1480"/>
                  </a:cubicBezTo>
                  <a:cubicBezTo>
                    <a:pt x="1818" y="1482"/>
                    <a:pt x="1818" y="1485"/>
                    <a:pt x="1817" y="1487"/>
                  </a:cubicBezTo>
                  <a:cubicBezTo>
                    <a:pt x="1817" y="1487"/>
                    <a:pt x="1817" y="1488"/>
                    <a:pt x="1816" y="1488"/>
                  </a:cubicBezTo>
                  <a:cubicBezTo>
                    <a:pt x="1816" y="1488"/>
                    <a:pt x="1816" y="1488"/>
                    <a:pt x="1816" y="1488"/>
                  </a:cubicBezTo>
                  <a:cubicBezTo>
                    <a:pt x="1816" y="1488"/>
                    <a:pt x="1816" y="1488"/>
                    <a:pt x="1816" y="1488"/>
                  </a:cubicBezTo>
                  <a:cubicBezTo>
                    <a:pt x="1813" y="1494"/>
                    <a:pt x="1807" y="1497"/>
                    <a:pt x="1799" y="1499"/>
                  </a:cubicBezTo>
                  <a:cubicBezTo>
                    <a:pt x="1798" y="1499"/>
                    <a:pt x="1798" y="1499"/>
                    <a:pt x="1797" y="1499"/>
                  </a:cubicBezTo>
                  <a:cubicBezTo>
                    <a:pt x="1796" y="1500"/>
                    <a:pt x="1796" y="1500"/>
                    <a:pt x="1795" y="1500"/>
                  </a:cubicBezTo>
                  <a:cubicBezTo>
                    <a:pt x="1794" y="1500"/>
                    <a:pt x="1794" y="1500"/>
                    <a:pt x="1793" y="1500"/>
                  </a:cubicBezTo>
                  <a:cubicBezTo>
                    <a:pt x="1792" y="1500"/>
                    <a:pt x="1790" y="1501"/>
                    <a:pt x="1789" y="1501"/>
                  </a:cubicBezTo>
                  <a:cubicBezTo>
                    <a:pt x="1771" y="1503"/>
                    <a:pt x="1750" y="1501"/>
                    <a:pt x="1741" y="1501"/>
                  </a:cubicBezTo>
                  <a:cubicBezTo>
                    <a:pt x="1707" y="1501"/>
                    <a:pt x="1707" y="1501"/>
                    <a:pt x="1707" y="1501"/>
                  </a:cubicBezTo>
                  <a:cubicBezTo>
                    <a:pt x="1704" y="1501"/>
                    <a:pt x="1702" y="1501"/>
                    <a:pt x="1699" y="1501"/>
                  </a:cubicBezTo>
                  <a:cubicBezTo>
                    <a:pt x="1697" y="1501"/>
                    <a:pt x="1695" y="1500"/>
                    <a:pt x="1693" y="1500"/>
                  </a:cubicBezTo>
                  <a:cubicBezTo>
                    <a:pt x="1693" y="1500"/>
                    <a:pt x="1692" y="1500"/>
                    <a:pt x="1692" y="1500"/>
                  </a:cubicBezTo>
                  <a:cubicBezTo>
                    <a:pt x="1691" y="1500"/>
                    <a:pt x="1691" y="1500"/>
                    <a:pt x="1691" y="1500"/>
                  </a:cubicBezTo>
                  <a:cubicBezTo>
                    <a:pt x="1689" y="1499"/>
                    <a:pt x="1687" y="1499"/>
                    <a:pt x="1685" y="1498"/>
                  </a:cubicBezTo>
                  <a:cubicBezTo>
                    <a:pt x="1684" y="1498"/>
                    <a:pt x="1684" y="1497"/>
                    <a:pt x="1683" y="1497"/>
                  </a:cubicBezTo>
                  <a:cubicBezTo>
                    <a:pt x="1681" y="1496"/>
                    <a:pt x="1680" y="1496"/>
                    <a:pt x="1678" y="1495"/>
                  </a:cubicBezTo>
                  <a:cubicBezTo>
                    <a:pt x="1676" y="1494"/>
                    <a:pt x="1674" y="1492"/>
                    <a:pt x="1672" y="1491"/>
                  </a:cubicBezTo>
                  <a:cubicBezTo>
                    <a:pt x="1672" y="1491"/>
                    <a:pt x="1671" y="1490"/>
                    <a:pt x="1671" y="1490"/>
                  </a:cubicBezTo>
                  <a:close/>
                  <a:moveTo>
                    <a:pt x="1680" y="1622"/>
                  </a:moveTo>
                  <a:cubicBezTo>
                    <a:pt x="1677" y="1618"/>
                    <a:pt x="1676" y="1615"/>
                    <a:pt x="1675" y="1612"/>
                  </a:cubicBezTo>
                  <a:cubicBezTo>
                    <a:pt x="1675" y="1607"/>
                    <a:pt x="1675" y="1607"/>
                    <a:pt x="1675" y="1607"/>
                  </a:cubicBezTo>
                  <a:cubicBezTo>
                    <a:pt x="1675" y="1607"/>
                    <a:pt x="1675" y="1607"/>
                    <a:pt x="1675" y="1607"/>
                  </a:cubicBezTo>
                  <a:cubicBezTo>
                    <a:pt x="1674" y="1593"/>
                    <a:pt x="1673" y="1580"/>
                    <a:pt x="1672" y="1567"/>
                  </a:cubicBezTo>
                  <a:cubicBezTo>
                    <a:pt x="1672" y="1567"/>
                    <a:pt x="1672" y="1567"/>
                    <a:pt x="1672" y="1567"/>
                  </a:cubicBezTo>
                  <a:cubicBezTo>
                    <a:pt x="1672" y="1566"/>
                    <a:pt x="1672" y="1566"/>
                    <a:pt x="1672" y="1566"/>
                  </a:cubicBezTo>
                  <a:cubicBezTo>
                    <a:pt x="1672" y="1565"/>
                    <a:pt x="1672" y="1564"/>
                    <a:pt x="1672" y="1563"/>
                  </a:cubicBezTo>
                  <a:cubicBezTo>
                    <a:pt x="1675" y="1535"/>
                    <a:pt x="1735" y="1542"/>
                    <a:pt x="1754" y="1542"/>
                  </a:cubicBezTo>
                  <a:cubicBezTo>
                    <a:pt x="1776" y="1542"/>
                    <a:pt x="1819" y="1537"/>
                    <a:pt x="1832" y="1559"/>
                  </a:cubicBezTo>
                  <a:cubicBezTo>
                    <a:pt x="1833" y="1561"/>
                    <a:pt x="1835" y="1563"/>
                    <a:pt x="1835" y="1565"/>
                  </a:cubicBezTo>
                  <a:cubicBezTo>
                    <a:pt x="1836" y="1568"/>
                    <a:pt x="1836" y="1568"/>
                    <a:pt x="1836" y="1568"/>
                  </a:cubicBezTo>
                  <a:cubicBezTo>
                    <a:pt x="1836" y="1568"/>
                    <a:pt x="1836" y="1568"/>
                    <a:pt x="1836" y="1568"/>
                  </a:cubicBezTo>
                  <a:cubicBezTo>
                    <a:pt x="1837" y="1575"/>
                    <a:pt x="1838" y="1581"/>
                    <a:pt x="1840" y="1588"/>
                  </a:cubicBezTo>
                  <a:cubicBezTo>
                    <a:pt x="1844" y="1611"/>
                    <a:pt x="1844" y="1611"/>
                    <a:pt x="1844" y="1611"/>
                  </a:cubicBezTo>
                  <a:cubicBezTo>
                    <a:pt x="1845" y="1615"/>
                    <a:pt x="1844" y="1618"/>
                    <a:pt x="1843" y="1621"/>
                  </a:cubicBezTo>
                  <a:cubicBezTo>
                    <a:pt x="1842" y="1623"/>
                    <a:pt x="1840" y="1625"/>
                    <a:pt x="1838" y="1627"/>
                  </a:cubicBezTo>
                  <a:cubicBezTo>
                    <a:pt x="1838" y="1627"/>
                    <a:pt x="1837" y="1628"/>
                    <a:pt x="1836" y="1629"/>
                  </a:cubicBezTo>
                  <a:cubicBezTo>
                    <a:pt x="1836" y="1629"/>
                    <a:pt x="1835" y="1629"/>
                    <a:pt x="1835" y="1630"/>
                  </a:cubicBezTo>
                  <a:cubicBezTo>
                    <a:pt x="1835" y="1630"/>
                    <a:pt x="1834" y="1630"/>
                    <a:pt x="1834" y="1630"/>
                  </a:cubicBezTo>
                  <a:cubicBezTo>
                    <a:pt x="1833" y="1631"/>
                    <a:pt x="1832" y="1631"/>
                    <a:pt x="1830" y="1632"/>
                  </a:cubicBezTo>
                  <a:cubicBezTo>
                    <a:pt x="1829" y="1633"/>
                    <a:pt x="1828" y="1633"/>
                    <a:pt x="1827" y="1634"/>
                  </a:cubicBezTo>
                  <a:cubicBezTo>
                    <a:pt x="1826" y="1634"/>
                    <a:pt x="1825" y="1634"/>
                    <a:pt x="1825" y="1634"/>
                  </a:cubicBezTo>
                  <a:cubicBezTo>
                    <a:pt x="1824" y="1635"/>
                    <a:pt x="1823" y="1635"/>
                    <a:pt x="1822" y="1635"/>
                  </a:cubicBezTo>
                  <a:cubicBezTo>
                    <a:pt x="1821" y="1635"/>
                    <a:pt x="1820" y="1636"/>
                    <a:pt x="1819" y="1636"/>
                  </a:cubicBezTo>
                  <a:cubicBezTo>
                    <a:pt x="1818" y="1636"/>
                    <a:pt x="1818" y="1636"/>
                    <a:pt x="1818" y="1636"/>
                  </a:cubicBezTo>
                  <a:cubicBezTo>
                    <a:pt x="1816" y="1636"/>
                    <a:pt x="1814" y="1637"/>
                    <a:pt x="1812" y="1637"/>
                  </a:cubicBezTo>
                  <a:cubicBezTo>
                    <a:pt x="1809" y="1637"/>
                    <a:pt x="1807" y="1637"/>
                    <a:pt x="1805" y="1637"/>
                  </a:cubicBezTo>
                  <a:cubicBezTo>
                    <a:pt x="1805" y="1637"/>
                    <a:pt x="1805" y="1637"/>
                    <a:pt x="1805" y="1637"/>
                  </a:cubicBezTo>
                  <a:cubicBezTo>
                    <a:pt x="1804" y="1637"/>
                    <a:pt x="1804" y="1637"/>
                    <a:pt x="1804" y="1637"/>
                  </a:cubicBezTo>
                  <a:cubicBezTo>
                    <a:pt x="1804" y="1637"/>
                    <a:pt x="1804" y="1637"/>
                    <a:pt x="1804" y="1637"/>
                  </a:cubicBezTo>
                  <a:cubicBezTo>
                    <a:pt x="1777" y="1637"/>
                    <a:pt x="1750" y="1637"/>
                    <a:pt x="1722" y="1638"/>
                  </a:cubicBezTo>
                  <a:cubicBezTo>
                    <a:pt x="1719" y="1638"/>
                    <a:pt x="1716" y="1637"/>
                    <a:pt x="1714" y="1637"/>
                  </a:cubicBezTo>
                  <a:cubicBezTo>
                    <a:pt x="1713" y="1637"/>
                    <a:pt x="1712" y="1637"/>
                    <a:pt x="1712" y="1637"/>
                  </a:cubicBezTo>
                  <a:cubicBezTo>
                    <a:pt x="1709" y="1636"/>
                    <a:pt x="1707" y="1636"/>
                    <a:pt x="1705" y="1636"/>
                  </a:cubicBezTo>
                  <a:cubicBezTo>
                    <a:pt x="1705" y="1636"/>
                    <a:pt x="1705" y="1636"/>
                    <a:pt x="1705" y="1636"/>
                  </a:cubicBezTo>
                  <a:cubicBezTo>
                    <a:pt x="1704" y="1635"/>
                    <a:pt x="1704" y="1635"/>
                    <a:pt x="1704" y="1635"/>
                  </a:cubicBezTo>
                  <a:cubicBezTo>
                    <a:pt x="1701" y="1635"/>
                    <a:pt x="1699" y="1634"/>
                    <a:pt x="1697" y="1633"/>
                  </a:cubicBezTo>
                  <a:cubicBezTo>
                    <a:pt x="1696" y="1633"/>
                    <a:pt x="1695" y="1632"/>
                    <a:pt x="1695" y="1632"/>
                  </a:cubicBezTo>
                  <a:cubicBezTo>
                    <a:pt x="1693" y="1632"/>
                    <a:pt x="1692" y="1631"/>
                    <a:pt x="1691" y="1630"/>
                  </a:cubicBezTo>
                  <a:cubicBezTo>
                    <a:pt x="1691" y="1630"/>
                    <a:pt x="1690" y="1630"/>
                    <a:pt x="1690" y="1630"/>
                  </a:cubicBezTo>
                  <a:cubicBezTo>
                    <a:pt x="1686" y="1628"/>
                    <a:pt x="1682" y="1625"/>
                    <a:pt x="1680" y="1622"/>
                  </a:cubicBezTo>
                  <a:close/>
                  <a:moveTo>
                    <a:pt x="1875" y="1783"/>
                  </a:moveTo>
                  <a:cubicBezTo>
                    <a:pt x="1873" y="1787"/>
                    <a:pt x="1870" y="1790"/>
                    <a:pt x="1866" y="1793"/>
                  </a:cubicBezTo>
                  <a:cubicBezTo>
                    <a:pt x="1862" y="1796"/>
                    <a:pt x="1858" y="1799"/>
                    <a:pt x="1852" y="1800"/>
                  </a:cubicBezTo>
                  <a:cubicBezTo>
                    <a:pt x="1846" y="1802"/>
                    <a:pt x="1840" y="1803"/>
                    <a:pt x="1833" y="1803"/>
                  </a:cubicBezTo>
                  <a:cubicBezTo>
                    <a:pt x="1815" y="1803"/>
                    <a:pt x="1815" y="1803"/>
                    <a:pt x="1815" y="1803"/>
                  </a:cubicBezTo>
                  <a:cubicBezTo>
                    <a:pt x="1814" y="1803"/>
                    <a:pt x="1814" y="1803"/>
                    <a:pt x="1814" y="1803"/>
                  </a:cubicBezTo>
                  <a:cubicBezTo>
                    <a:pt x="1789" y="1803"/>
                    <a:pt x="1765" y="1803"/>
                    <a:pt x="1740" y="1803"/>
                  </a:cubicBezTo>
                  <a:cubicBezTo>
                    <a:pt x="1737" y="1803"/>
                    <a:pt x="1734" y="1803"/>
                    <a:pt x="1731" y="1803"/>
                  </a:cubicBezTo>
                  <a:cubicBezTo>
                    <a:pt x="1730" y="1803"/>
                    <a:pt x="1730" y="1803"/>
                    <a:pt x="1729" y="1803"/>
                  </a:cubicBezTo>
                  <a:cubicBezTo>
                    <a:pt x="1726" y="1802"/>
                    <a:pt x="1724" y="1802"/>
                    <a:pt x="1721" y="1801"/>
                  </a:cubicBezTo>
                  <a:cubicBezTo>
                    <a:pt x="1721" y="1801"/>
                    <a:pt x="1721" y="1801"/>
                    <a:pt x="1720" y="1801"/>
                  </a:cubicBezTo>
                  <a:cubicBezTo>
                    <a:pt x="1720" y="1801"/>
                    <a:pt x="1720" y="1801"/>
                    <a:pt x="1720" y="1801"/>
                  </a:cubicBezTo>
                  <a:cubicBezTo>
                    <a:pt x="1709" y="1798"/>
                    <a:pt x="1698" y="1792"/>
                    <a:pt x="1692" y="1783"/>
                  </a:cubicBezTo>
                  <a:cubicBezTo>
                    <a:pt x="1692" y="1783"/>
                    <a:pt x="1692" y="1783"/>
                    <a:pt x="1692" y="1783"/>
                  </a:cubicBezTo>
                  <a:cubicBezTo>
                    <a:pt x="1692" y="1783"/>
                    <a:pt x="1692" y="1783"/>
                    <a:pt x="1692" y="1783"/>
                  </a:cubicBezTo>
                  <a:cubicBezTo>
                    <a:pt x="1691" y="1782"/>
                    <a:pt x="1690" y="1780"/>
                    <a:pt x="1690" y="1778"/>
                  </a:cubicBezTo>
                  <a:cubicBezTo>
                    <a:pt x="1689" y="1777"/>
                    <a:pt x="1689" y="1776"/>
                    <a:pt x="1689" y="1775"/>
                  </a:cubicBezTo>
                  <a:cubicBezTo>
                    <a:pt x="1688" y="1774"/>
                    <a:pt x="1688" y="1773"/>
                    <a:pt x="1688" y="1772"/>
                  </a:cubicBezTo>
                  <a:cubicBezTo>
                    <a:pt x="1688" y="1772"/>
                    <a:pt x="1688" y="1771"/>
                    <a:pt x="1688" y="1771"/>
                  </a:cubicBezTo>
                  <a:cubicBezTo>
                    <a:pt x="1687" y="1769"/>
                    <a:pt x="1687" y="1769"/>
                    <a:pt x="1687" y="1769"/>
                  </a:cubicBezTo>
                  <a:cubicBezTo>
                    <a:pt x="1687" y="1769"/>
                    <a:pt x="1687" y="1769"/>
                    <a:pt x="1687" y="1769"/>
                  </a:cubicBezTo>
                  <a:cubicBezTo>
                    <a:pt x="1686" y="1756"/>
                    <a:pt x="1685" y="1742"/>
                    <a:pt x="1684" y="1728"/>
                  </a:cubicBezTo>
                  <a:cubicBezTo>
                    <a:pt x="1684" y="1725"/>
                    <a:pt x="1684" y="1723"/>
                    <a:pt x="1684" y="1721"/>
                  </a:cubicBezTo>
                  <a:cubicBezTo>
                    <a:pt x="1683" y="1714"/>
                    <a:pt x="1683" y="1714"/>
                    <a:pt x="1683" y="1714"/>
                  </a:cubicBezTo>
                  <a:cubicBezTo>
                    <a:pt x="1683" y="1713"/>
                    <a:pt x="1683" y="1713"/>
                    <a:pt x="1683" y="1713"/>
                  </a:cubicBezTo>
                  <a:cubicBezTo>
                    <a:pt x="1683" y="1711"/>
                    <a:pt x="1683" y="1710"/>
                    <a:pt x="1684" y="1709"/>
                  </a:cubicBezTo>
                  <a:cubicBezTo>
                    <a:pt x="1684" y="1708"/>
                    <a:pt x="1684" y="1707"/>
                    <a:pt x="1684" y="1707"/>
                  </a:cubicBezTo>
                  <a:cubicBezTo>
                    <a:pt x="1685" y="1706"/>
                    <a:pt x="1685" y="1705"/>
                    <a:pt x="1685" y="1704"/>
                  </a:cubicBezTo>
                  <a:cubicBezTo>
                    <a:pt x="1686" y="1703"/>
                    <a:pt x="1686" y="1703"/>
                    <a:pt x="1686" y="1702"/>
                  </a:cubicBezTo>
                  <a:cubicBezTo>
                    <a:pt x="1686" y="1702"/>
                    <a:pt x="1686" y="1702"/>
                    <a:pt x="1686" y="1702"/>
                  </a:cubicBezTo>
                  <a:cubicBezTo>
                    <a:pt x="1687" y="1700"/>
                    <a:pt x="1688" y="1699"/>
                    <a:pt x="1689" y="1698"/>
                  </a:cubicBezTo>
                  <a:cubicBezTo>
                    <a:pt x="1690" y="1697"/>
                    <a:pt x="1691" y="1697"/>
                    <a:pt x="1691" y="1696"/>
                  </a:cubicBezTo>
                  <a:cubicBezTo>
                    <a:pt x="1692" y="1695"/>
                    <a:pt x="1693" y="1695"/>
                    <a:pt x="1694" y="1694"/>
                  </a:cubicBezTo>
                  <a:cubicBezTo>
                    <a:pt x="1695" y="1694"/>
                    <a:pt x="1695" y="1693"/>
                    <a:pt x="1695" y="1693"/>
                  </a:cubicBezTo>
                  <a:cubicBezTo>
                    <a:pt x="1695" y="1693"/>
                    <a:pt x="1696" y="1693"/>
                    <a:pt x="1696" y="1693"/>
                  </a:cubicBezTo>
                  <a:cubicBezTo>
                    <a:pt x="1698" y="1692"/>
                    <a:pt x="1699" y="1691"/>
                    <a:pt x="1701" y="1690"/>
                  </a:cubicBezTo>
                  <a:cubicBezTo>
                    <a:pt x="1702" y="1690"/>
                    <a:pt x="1702" y="1689"/>
                    <a:pt x="1702" y="1689"/>
                  </a:cubicBezTo>
                  <a:cubicBezTo>
                    <a:pt x="1703" y="1689"/>
                    <a:pt x="1703" y="1689"/>
                    <a:pt x="1703" y="1689"/>
                  </a:cubicBezTo>
                  <a:cubicBezTo>
                    <a:pt x="1704" y="1689"/>
                    <a:pt x="1704" y="1689"/>
                    <a:pt x="1705" y="1688"/>
                  </a:cubicBezTo>
                  <a:cubicBezTo>
                    <a:pt x="1706" y="1688"/>
                    <a:pt x="1708" y="1687"/>
                    <a:pt x="1709" y="1687"/>
                  </a:cubicBezTo>
                  <a:cubicBezTo>
                    <a:pt x="1710" y="1687"/>
                    <a:pt x="1711" y="1686"/>
                    <a:pt x="1712" y="1686"/>
                  </a:cubicBezTo>
                  <a:cubicBezTo>
                    <a:pt x="1713" y="1686"/>
                    <a:pt x="1714" y="1686"/>
                    <a:pt x="1714" y="1686"/>
                  </a:cubicBezTo>
                  <a:cubicBezTo>
                    <a:pt x="1717" y="1685"/>
                    <a:pt x="1720" y="1685"/>
                    <a:pt x="1723" y="1685"/>
                  </a:cubicBezTo>
                  <a:cubicBezTo>
                    <a:pt x="1723" y="1685"/>
                    <a:pt x="1724" y="1685"/>
                    <a:pt x="1724" y="1685"/>
                  </a:cubicBezTo>
                  <a:cubicBezTo>
                    <a:pt x="1725" y="1685"/>
                    <a:pt x="1726" y="1685"/>
                    <a:pt x="1727" y="1685"/>
                  </a:cubicBezTo>
                  <a:cubicBezTo>
                    <a:pt x="1731" y="1685"/>
                    <a:pt x="1731" y="1685"/>
                    <a:pt x="1731" y="1685"/>
                  </a:cubicBezTo>
                  <a:cubicBezTo>
                    <a:pt x="1736" y="1684"/>
                    <a:pt x="1740" y="1684"/>
                    <a:pt x="1744" y="1684"/>
                  </a:cubicBezTo>
                  <a:cubicBezTo>
                    <a:pt x="1748" y="1684"/>
                    <a:pt x="1752" y="1684"/>
                    <a:pt x="1755" y="1684"/>
                  </a:cubicBezTo>
                  <a:cubicBezTo>
                    <a:pt x="1791" y="1684"/>
                    <a:pt x="1791" y="1684"/>
                    <a:pt x="1791" y="1684"/>
                  </a:cubicBezTo>
                  <a:cubicBezTo>
                    <a:pt x="1801" y="1684"/>
                    <a:pt x="1811" y="1684"/>
                    <a:pt x="1820" y="1685"/>
                  </a:cubicBezTo>
                  <a:cubicBezTo>
                    <a:pt x="1822" y="1685"/>
                    <a:pt x="1823" y="1685"/>
                    <a:pt x="1825" y="1685"/>
                  </a:cubicBezTo>
                  <a:cubicBezTo>
                    <a:pt x="1826" y="1686"/>
                    <a:pt x="1827" y="1686"/>
                    <a:pt x="1828" y="1686"/>
                  </a:cubicBezTo>
                  <a:cubicBezTo>
                    <a:pt x="1828" y="1686"/>
                    <a:pt x="1829" y="1686"/>
                    <a:pt x="1830" y="1686"/>
                  </a:cubicBezTo>
                  <a:cubicBezTo>
                    <a:pt x="1830" y="1686"/>
                    <a:pt x="1831" y="1686"/>
                    <a:pt x="1831" y="1687"/>
                  </a:cubicBezTo>
                  <a:cubicBezTo>
                    <a:pt x="1832" y="1687"/>
                    <a:pt x="1832" y="1687"/>
                    <a:pt x="1833" y="1687"/>
                  </a:cubicBezTo>
                  <a:cubicBezTo>
                    <a:pt x="1834" y="1687"/>
                    <a:pt x="1836" y="1688"/>
                    <a:pt x="1838" y="1689"/>
                  </a:cubicBezTo>
                  <a:cubicBezTo>
                    <a:pt x="1839" y="1689"/>
                    <a:pt x="1840" y="1689"/>
                    <a:pt x="1841" y="1690"/>
                  </a:cubicBezTo>
                  <a:cubicBezTo>
                    <a:pt x="1842" y="1690"/>
                    <a:pt x="1842" y="1690"/>
                    <a:pt x="1843" y="1691"/>
                  </a:cubicBezTo>
                  <a:cubicBezTo>
                    <a:pt x="1845" y="1691"/>
                    <a:pt x="1846" y="1692"/>
                    <a:pt x="1847" y="1693"/>
                  </a:cubicBezTo>
                  <a:cubicBezTo>
                    <a:pt x="1852" y="1695"/>
                    <a:pt x="1856" y="1698"/>
                    <a:pt x="1859" y="1702"/>
                  </a:cubicBezTo>
                  <a:cubicBezTo>
                    <a:pt x="1862" y="1705"/>
                    <a:pt x="1864" y="1709"/>
                    <a:pt x="1865" y="1713"/>
                  </a:cubicBezTo>
                  <a:cubicBezTo>
                    <a:pt x="1870" y="1736"/>
                    <a:pt x="1870" y="1736"/>
                    <a:pt x="1870" y="1736"/>
                  </a:cubicBezTo>
                  <a:cubicBezTo>
                    <a:pt x="1871" y="1746"/>
                    <a:pt x="1873" y="1755"/>
                    <a:pt x="1875" y="1764"/>
                  </a:cubicBezTo>
                  <a:cubicBezTo>
                    <a:pt x="1875" y="1764"/>
                    <a:pt x="1875" y="1764"/>
                    <a:pt x="1875" y="1764"/>
                  </a:cubicBezTo>
                  <a:cubicBezTo>
                    <a:pt x="1876" y="1770"/>
                    <a:pt x="1876" y="1770"/>
                    <a:pt x="1876" y="1770"/>
                  </a:cubicBezTo>
                  <a:cubicBezTo>
                    <a:pt x="1877" y="1775"/>
                    <a:pt x="1877" y="1779"/>
                    <a:pt x="1875" y="1783"/>
                  </a:cubicBezTo>
                  <a:close/>
                  <a:moveTo>
                    <a:pt x="2041" y="1494"/>
                  </a:moveTo>
                  <a:cubicBezTo>
                    <a:pt x="2036" y="1492"/>
                    <a:pt x="2032" y="1490"/>
                    <a:pt x="2030" y="1487"/>
                  </a:cubicBezTo>
                  <a:cubicBezTo>
                    <a:pt x="2027" y="1485"/>
                    <a:pt x="2024" y="1482"/>
                    <a:pt x="2023" y="1479"/>
                  </a:cubicBezTo>
                  <a:cubicBezTo>
                    <a:pt x="2021" y="1474"/>
                    <a:pt x="2021" y="1474"/>
                    <a:pt x="2021" y="1474"/>
                  </a:cubicBezTo>
                  <a:cubicBezTo>
                    <a:pt x="2019" y="1467"/>
                    <a:pt x="2016" y="1460"/>
                    <a:pt x="2014" y="1453"/>
                  </a:cubicBezTo>
                  <a:cubicBezTo>
                    <a:pt x="2012" y="1449"/>
                    <a:pt x="2009" y="1444"/>
                    <a:pt x="2009" y="1439"/>
                  </a:cubicBezTo>
                  <a:cubicBezTo>
                    <a:pt x="2009" y="1439"/>
                    <a:pt x="2009" y="1438"/>
                    <a:pt x="2009" y="1437"/>
                  </a:cubicBezTo>
                  <a:cubicBezTo>
                    <a:pt x="2009" y="1437"/>
                    <a:pt x="2009" y="1437"/>
                    <a:pt x="2009" y="1437"/>
                  </a:cubicBezTo>
                  <a:cubicBezTo>
                    <a:pt x="2009" y="1436"/>
                    <a:pt x="2009" y="1436"/>
                    <a:pt x="2009" y="1436"/>
                  </a:cubicBezTo>
                  <a:cubicBezTo>
                    <a:pt x="2010" y="1435"/>
                    <a:pt x="2009" y="1435"/>
                    <a:pt x="2010" y="1434"/>
                  </a:cubicBezTo>
                  <a:cubicBezTo>
                    <a:pt x="2010" y="1434"/>
                    <a:pt x="2010" y="1434"/>
                    <a:pt x="2010" y="1434"/>
                  </a:cubicBezTo>
                  <a:cubicBezTo>
                    <a:pt x="2016" y="1421"/>
                    <a:pt x="2039" y="1423"/>
                    <a:pt x="2051" y="1423"/>
                  </a:cubicBezTo>
                  <a:cubicBezTo>
                    <a:pt x="2110" y="1422"/>
                    <a:pt x="2110" y="1422"/>
                    <a:pt x="2110" y="1422"/>
                  </a:cubicBezTo>
                  <a:cubicBezTo>
                    <a:pt x="2115" y="1422"/>
                    <a:pt x="2120" y="1423"/>
                    <a:pt x="2125" y="1424"/>
                  </a:cubicBezTo>
                  <a:cubicBezTo>
                    <a:pt x="2126" y="1424"/>
                    <a:pt x="2128" y="1424"/>
                    <a:pt x="2129" y="1425"/>
                  </a:cubicBezTo>
                  <a:cubicBezTo>
                    <a:pt x="2129" y="1425"/>
                    <a:pt x="2130" y="1425"/>
                    <a:pt x="2131" y="1425"/>
                  </a:cubicBezTo>
                  <a:cubicBezTo>
                    <a:pt x="2132" y="1425"/>
                    <a:pt x="2133" y="1426"/>
                    <a:pt x="2133" y="1426"/>
                  </a:cubicBezTo>
                  <a:cubicBezTo>
                    <a:pt x="2135" y="1426"/>
                    <a:pt x="2137" y="1427"/>
                    <a:pt x="2138" y="1428"/>
                  </a:cubicBezTo>
                  <a:cubicBezTo>
                    <a:pt x="2139" y="1428"/>
                    <a:pt x="2139" y="1428"/>
                    <a:pt x="2139" y="1428"/>
                  </a:cubicBezTo>
                  <a:cubicBezTo>
                    <a:pt x="2139" y="1428"/>
                    <a:pt x="2139" y="1428"/>
                    <a:pt x="2140" y="1428"/>
                  </a:cubicBezTo>
                  <a:cubicBezTo>
                    <a:pt x="2141" y="1429"/>
                    <a:pt x="2142" y="1429"/>
                    <a:pt x="2144" y="1430"/>
                  </a:cubicBezTo>
                  <a:cubicBezTo>
                    <a:pt x="2145" y="1431"/>
                    <a:pt x="2146" y="1431"/>
                    <a:pt x="2146" y="1431"/>
                  </a:cubicBezTo>
                  <a:cubicBezTo>
                    <a:pt x="2147" y="1432"/>
                    <a:pt x="2147" y="1432"/>
                    <a:pt x="2148" y="1432"/>
                  </a:cubicBezTo>
                  <a:cubicBezTo>
                    <a:pt x="2148" y="1433"/>
                    <a:pt x="2148" y="1433"/>
                    <a:pt x="2149" y="1433"/>
                  </a:cubicBezTo>
                  <a:cubicBezTo>
                    <a:pt x="2149" y="1433"/>
                    <a:pt x="2150" y="1434"/>
                    <a:pt x="2150" y="1434"/>
                  </a:cubicBezTo>
                  <a:cubicBezTo>
                    <a:pt x="2153" y="1436"/>
                    <a:pt x="2156" y="1439"/>
                    <a:pt x="2157" y="1442"/>
                  </a:cubicBezTo>
                  <a:cubicBezTo>
                    <a:pt x="2157" y="1442"/>
                    <a:pt x="2157" y="1442"/>
                    <a:pt x="2157" y="1442"/>
                  </a:cubicBezTo>
                  <a:cubicBezTo>
                    <a:pt x="2163" y="1450"/>
                    <a:pt x="2166" y="1460"/>
                    <a:pt x="2170" y="1468"/>
                  </a:cubicBezTo>
                  <a:cubicBezTo>
                    <a:pt x="2170" y="1468"/>
                    <a:pt x="2170" y="1468"/>
                    <a:pt x="2170" y="1468"/>
                  </a:cubicBezTo>
                  <a:cubicBezTo>
                    <a:pt x="2172" y="1473"/>
                    <a:pt x="2176" y="1477"/>
                    <a:pt x="2177" y="1482"/>
                  </a:cubicBezTo>
                  <a:cubicBezTo>
                    <a:pt x="2177" y="1482"/>
                    <a:pt x="2177" y="1483"/>
                    <a:pt x="2177" y="1483"/>
                  </a:cubicBezTo>
                  <a:cubicBezTo>
                    <a:pt x="2177" y="1483"/>
                    <a:pt x="2177" y="1483"/>
                    <a:pt x="2177" y="1483"/>
                  </a:cubicBezTo>
                  <a:cubicBezTo>
                    <a:pt x="2178" y="1492"/>
                    <a:pt x="2170" y="1496"/>
                    <a:pt x="2162" y="1498"/>
                  </a:cubicBezTo>
                  <a:cubicBezTo>
                    <a:pt x="2161" y="1498"/>
                    <a:pt x="2161" y="1498"/>
                    <a:pt x="2161" y="1499"/>
                  </a:cubicBezTo>
                  <a:cubicBezTo>
                    <a:pt x="2160" y="1499"/>
                    <a:pt x="2160" y="1499"/>
                    <a:pt x="2159" y="1499"/>
                  </a:cubicBezTo>
                  <a:cubicBezTo>
                    <a:pt x="2158" y="1499"/>
                    <a:pt x="2156" y="1499"/>
                    <a:pt x="2155" y="1500"/>
                  </a:cubicBezTo>
                  <a:cubicBezTo>
                    <a:pt x="2154" y="1500"/>
                    <a:pt x="2154" y="1500"/>
                    <a:pt x="2153" y="1500"/>
                  </a:cubicBezTo>
                  <a:cubicBezTo>
                    <a:pt x="2152" y="1500"/>
                    <a:pt x="2150" y="1500"/>
                    <a:pt x="2149" y="1500"/>
                  </a:cubicBezTo>
                  <a:cubicBezTo>
                    <a:pt x="2148" y="1500"/>
                    <a:pt x="2147" y="1500"/>
                    <a:pt x="2146" y="1500"/>
                  </a:cubicBezTo>
                  <a:cubicBezTo>
                    <a:pt x="2146" y="1500"/>
                    <a:pt x="2146" y="1500"/>
                    <a:pt x="2146" y="1500"/>
                  </a:cubicBezTo>
                  <a:cubicBezTo>
                    <a:pt x="2144" y="1500"/>
                    <a:pt x="2144" y="1500"/>
                    <a:pt x="2144" y="1500"/>
                  </a:cubicBezTo>
                  <a:cubicBezTo>
                    <a:pt x="2135" y="1500"/>
                    <a:pt x="2126" y="1500"/>
                    <a:pt x="2117" y="1500"/>
                  </a:cubicBezTo>
                  <a:cubicBezTo>
                    <a:pt x="2102" y="1500"/>
                    <a:pt x="2087" y="1500"/>
                    <a:pt x="2072" y="1500"/>
                  </a:cubicBezTo>
                  <a:cubicBezTo>
                    <a:pt x="2061" y="1500"/>
                    <a:pt x="2050" y="1499"/>
                    <a:pt x="2041" y="1494"/>
                  </a:cubicBezTo>
                  <a:cubicBezTo>
                    <a:pt x="2041" y="1494"/>
                    <a:pt x="2041" y="1494"/>
                    <a:pt x="2041" y="1494"/>
                  </a:cubicBezTo>
                  <a:close/>
                  <a:moveTo>
                    <a:pt x="2079" y="1621"/>
                  </a:moveTo>
                  <a:cubicBezTo>
                    <a:pt x="2076" y="1617"/>
                    <a:pt x="2073" y="1614"/>
                    <a:pt x="2072" y="1611"/>
                  </a:cubicBezTo>
                  <a:cubicBezTo>
                    <a:pt x="2064" y="1588"/>
                    <a:pt x="2064" y="1588"/>
                    <a:pt x="2064" y="1588"/>
                  </a:cubicBezTo>
                  <a:cubicBezTo>
                    <a:pt x="2061" y="1581"/>
                    <a:pt x="2059" y="1575"/>
                    <a:pt x="2056" y="1568"/>
                  </a:cubicBezTo>
                  <a:cubicBezTo>
                    <a:pt x="2056" y="1568"/>
                    <a:pt x="2056" y="1568"/>
                    <a:pt x="2056" y="1568"/>
                  </a:cubicBezTo>
                  <a:cubicBezTo>
                    <a:pt x="2055" y="1565"/>
                    <a:pt x="2055" y="1565"/>
                    <a:pt x="2055" y="1565"/>
                  </a:cubicBezTo>
                  <a:cubicBezTo>
                    <a:pt x="2054" y="1561"/>
                    <a:pt x="2054" y="1558"/>
                    <a:pt x="2055" y="1555"/>
                  </a:cubicBezTo>
                  <a:cubicBezTo>
                    <a:pt x="2056" y="1553"/>
                    <a:pt x="2057" y="1552"/>
                    <a:pt x="2059" y="1550"/>
                  </a:cubicBezTo>
                  <a:cubicBezTo>
                    <a:pt x="2059" y="1550"/>
                    <a:pt x="2059" y="1550"/>
                    <a:pt x="2060" y="1549"/>
                  </a:cubicBezTo>
                  <a:cubicBezTo>
                    <a:pt x="2060" y="1549"/>
                    <a:pt x="2061" y="1548"/>
                    <a:pt x="2061" y="1548"/>
                  </a:cubicBezTo>
                  <a:cubicBezTo>
                    <a:pt x="2064" y="1546"/>
                    <a:pt x="2068" y="1544"/>
                    <a:pt x="2072" y="1543"/>
                  </a:cubicBezTo>
                  <a:cubicBezTo>
                    <a:pt x="2076" y="1542"/>
                    <a:pt x="2080" y="1542"/>
                    <a:pt x="2084" y="1541"/>
                  </a:cubicBezTo>
                  <a:cubicBezTo>
                    <a:pt x="2100" y="1540"/>
                    <a:pt x="2117" y="1541"/>
                    <a:pt x="2125" y="1541"/>
                  </a:cubicBezTo>
                  <a:cubicBezTo>
                    <a:pt x="2153" y="1541"/>
                    <a:pt x="2202" y="1535"/>
                    <a:pt x="2218" y="1564"/>
                  </a:cubicBezTo>
                  <a:cubicBezTo>
                    <a:pt x="2218" y="1564"/>
                    <a:pt x="2218" y="1564"/>
                    <a:pt x="2218" y="1564"/>
                  </a:cubicBezTo>
                  <a:cubicBezTo>
                    <a:pt x="2218" y="1565"/>
                    <a:pt x="2218" y="1565"/>
                    <a:pt x="2218" y="1565"/>
                  </a:cubicBezTo>
                  <a:cubicBezTo>
                    <a:pt x="2218" y="1565"/>
                    <a:pt x="2218" y="1565"/>
                    <a:pt x="2218" y="1565"/>
                  </a:cubicBezTo>
                  <a:cubicBezTo>
                    <a:pt x="2224" y="1577"/>
                    <a:pt x="2230" y="1589"/>
                    <a:pt x="2236" y="1601"/>
                  </a:cubicBezTo>
                  <a:cubicBezTo>
                    <a:pt x="2238" y="1605"/>
                    <a:pt x="2241" y="1609"/>
                    <a:pt x="2242" y="1614"/>
                  </a:cubicBezTo>
                  <a:cubicBezTo>
                    <a:pt x="2242" y="1614"/>
                    <a:pt x="2242" y="1614"/>
                    <a:pt x="2242" y="1614"/>
                  </a:cubicBezTo>
                  <a:cubicBezTo>
                    <a:pt x="2242" y="1615"/>
                    <a:pt x="2242" y="1616"/>
                    <a:pt x="2242" y="1617"/>
                  </a:cubicBezTo>
                  <a:cubicBezTo>
                    <a:pt x="2242" y="1618"/>
                    <a:pt x="2242" y="1619"/>
                    <a:pt x="2242" y="1620"/>
                  </a:cubicBezTo>
                  <a:cubicBezTo>
                    <a:pt x="2242" y="1620"/>
                    <a:pt x="2242" y="1620"/>
                    <a:pt x="2242" y="1620"/>
                  </a:cubicBezTo>
                  <a:cubicBezTo>
                    <a:pt x="2242" y="1620"/>
                    <a:pt x="2242" y="1621"/>
                    <a:pt x="2242" y="1621"/>
                  </a:cubicBezTo>
                  <a:cubicBezTo>
                    <a:pt x="2242" y="1622"/>
                    <a:pt x="2241" y="1623"/>
                    <a:pt x="2240" y="1624"/>
                  </a:cubicBezTo>
                  <a:cubicBezTo>
                    <a:pt x="2240" y="1625"/>
                    <a:pt x="2240" y="1625"/>
                    <a:pt x="2240" y="1625"/>
                  </a:cubicBezTo>
                  <a:cubicBezTo>
                    <a:pt x="2239" y="1626"/>
                    <a:pt x="2238" y="1627"/>
                    <a:pt x="2237" y="1628"/>
                  </a:cubicBezTo>
                  <a:cubicBezTo>
                    <a:pt x="2237" y="1628"/>
                    <a:pt x="2237" y="1628"/>
                    <a:pt x="2237" y="1628"/>
                  </a:cubicBezTo>
                  <a:cubicBezTo>
                    <a:pt x="2236" y="1629"/>
                    <a:pt x="2236" y="1629"/>
                    <a:pt x="2236" y="1629"/>
                  </a:cubicBezTo>
                  <a:cubicBezTo>
                    <a:pt x="2235" y="1630"/>
                    <a:pt x="2234" y="1630"/>
                    <a:pt x="2234" y="1630"/>
                  </a:cubicBezTo>
                  <a:cubicBezTo>
                    <a:pt x="2231" y="1632"/>
                    <a:pt x="2229" y="1633"/>
                    <a:pt x="2225" y="1634"/>
                  </a:cubicBezTo>
                  <a:cubicBezTo>
                    <a:pt x="2225" y="1634"/>
                    <a:pt x="2224" y="1635"/>
                    <a:pt x="2223" y="1635"/>
                  </a:cubicBezTo>
                  <a:cubicBezTo>
                    <a:pt x="2221" y="1635"/>
                    <a:pt x="2220" y="1635"/>
                    <a:pt x="2219" y="1636"/>
                  </a:cubicBezTo>
                  <a:cubicBezTo>
                    <a:pt x="2218" y="1636"/>
                    <a:pt x="2218" y="1636"/>
                    <a:pt x="2217" y="1636"/>
                  </a:cubicBezTo>
                  <a:cubicBezTo>
                    <a:pt x="2217" y="1636"/>
                    <a:pt x="2216" y="1636"/>
                    <a:pt x="2216" y="1636"/>
                  </a:cubicBezTo>
                  <a:cubicBezTo>
                    <a:pt x="2187" y="1639"/>
                    <a:pt x="2156" y="1636"/>
                    <a:pt x="2126" y="1637"/>
                  </a:cubicBezTo>
                  <a:cubicBezTo>
                    <a:pt x="2123" y="1637"/>
                    <a:pt x="2120" y="1636"/>
                    <a:pt x="2117" y="1636"/>
                  </a:cubicBezTo>
                  <a:cubicBezTo>
                    <a:pt x="2117" y="1636"/>
                    <a:pt x="2117" y="1636"/>
                    <a:pt x="2117" y="1636"/>
                  </a:cubicBezTo>
                  <a:cubicBezTo>
                    <a:pt x="2106" y="1635"/>
                    <a:pt x="2095" y="1631"/>
                    <a:pt x="2086" y="1625"/>
                  </a:cubicBezTo>
                  <a:cubicBezTo>
                    <a:pt x="2083" y="1624"/>
                    <a:pt x="2081" y="1622"/>
                    <a:pt x="2079" y="1621"/>
                  </a:cubicBezTo>
                  <a:close/>
                  <a:moveTo>
                    <a:pt x="2322" y="1782"/>
                  </a:moveTo>
                  <a:cubicBezTo>
                    <a:pt x="2322" y="1783"/>
                    <a:pt x="2321" y="1783"/>
                    <a:pt x="2321" y="1784"/>
                  </a:cubicBezTo>
                  <a:cubicBezTo>
                    <a:pt x="2321" y="1785"/>
                    <a:pt x="2321" y="1785"/>
                    <a:pt x="2321" y="1786"/>
                  </a:cubicBezTo>
                  <a:cubicBezTo>
                    <a:pt x="2320" y="1787"/>
                    <a:pt x="2320" y="1788"/>
                    <a:pt x="2319" y="1789"/>
                  </a:cubicBezTo>
                  <a:cubicBezTo>
                    <a:pt x="2319" y="1789"/>
                    <a:pt x="2319" y="1789"/>
                    <a:pt x="2319" y="1790"/>
                  </a:cubicBezTo>
                  <a:cubicBezTo>
                    <a:pt x="2318" y="1790"/>
                    <a:pt x="2318" y="1791"/>
                    <a:pt x="2317" y="1791"/>
                  </a:cubicBezTo>
                  <a:cubicBezTo>
                    <a:pt x="2317" y="1791"/>
                    <a:pt x="2317" y="1792"/>
                    <a:pt x="2316" y="1792"/>
                  </a:cubicBezTo>
                  <a:cubicBezTo>
                    <a:pt x="2316" y="1792"/>
                    <a:pt x="2316" y="1792"/>
                    <a:pt x="2316" y="1793"/>
                  </a:cubicBezTo>
                  <a:cubicBezTo>
                    <a:pt x="2310" y="1798"/>
                    <a:pt x="2303" y="1800"/>
                    <a:pt x="2296" y="1801"/>
                  </a:cubicBezTo>
                  <a:cubicBezTo>
                    <a:pt x="2296" y="1801"/>
                    <a:pt x="2295" y="1801"/>
                    <a:pt x="2295" y="1801"/>
                  </a:cubicBezTo>
                  <a:cubicBezTo>
                    <a:pt x="2292" y="1802"/>
                    <a:pt x="2289" y="1802"/>
                    <a:pt x="2286" y="1802"/>
                  </a:cubicBezTo>
                  <a:cubicBezTo>
                    <a:pt x="2286" y="1802"/>
                    <a:pt x="2286" y="1802"/>
                    <a:pt x="2286" y="1802"/>
                  </a:cubicBezTo>
                  <a:cubicBezTo>
                    <a:pt x="2283" y="1802"/>
                    <a:pt x="2283" y="1802"/>
                    <a:pt x="2283" y="1802"/>
                  </a:cubicBezTo>
                  <a:cubicBezTo>
                    <a:pt x="2280" y="1802"/>
                    <a:pt x="2277" y="1802"/>
                    <a:pt x="2275" y="1802"/>
                  </a:cubicBezTo>
                  <a:cubicBezTo>
                    <a:pt x="2193" y="1802"/>
                    <a:pt x="2193" y="1802"/>
                    <a:pt x="2193" y="1802"/>
                  </a:cubicBezTo>
                  <a:cubicBezTo>
                    <a:pt x="2190" y="1802"/>
                    <a:pt x="2187" y="1802"/>
                    <a:pt x="2184" y="1802"/>
                  </a:cubicBezTo>
                  <a:cubicBezTo>
                    <a:pt x="2183" y="1801"/>
                    <a:pt x="2182" y="1801"/>
                    <a:pt x="2181" y="1801"/>
                  </a:cubicBezTo>
                  <a:cubicBezTo>
                    <a:pt x="2164" y="1799"/>
                    <a:pt x="2144" y="1791"/>
                    <a:pt x="2135" y="1776"/>
                  </a:cubicBezTo>
                  <a:cubicBezTo>
                    <a:pt x="2133" y="1774"/>
                    <a:pt x="2132" y="1772"/>
                    <a:pt x="2131" y="1770"/>
                  </a:cubicBezTo>
                  <a:cubicBezTo>
                    <a:pt x="2131" y="1769"/>
                    <a:pt x="2131" y="1769"/>
                    <a:pt x="2131" y="1769"/>
                  </a:cubicBezTo>
                  <a:cubicBezTo>
                    <a:pt x="2131" y="1769"/>
                    <a:pt x="2131" y="1769"/>
                    <a:pt x="2131" y="1769"/>
                  </a:cubicBezTo>
                  <a:cubicBezTo>
                    <a:pt x="2127" y="1757"/>
                    <a:pt x="2122" y="1746"/>
                    <a:pt x="2118" y="1734"/>
                  </a:cubicBezTo>
                  <a:cubicBezTo>
                    <a:pt x="2116" y="1728"/>
                    <a:pt x="2112" y="1720"/>
                    <a:pt x="2110" y="1713"/>
                  </a:cubicBezTo>
                  <a:cubicBezTo>
                    <a:pt x="2110" y="1713"/>
                    <a:pt x="2110" y="1713"/>
                    <a:pt x="2110" y="1713"/>
                  </a:cubicBezTo>
                  <a:cubicBezTo>
                    <a:pt x="2110" y="1713"/>
                    <a:pt x="2110" y="1712"/>
                    <a:pt x="2110" y="1712"/>
                  </a:cubicBezTo>
                  <a:cubicBezTo>
                    <a:pt x="2110" y="1712"/>
                    <a:pt x="2109" y="1711"/>
                    <a:pt x="2109" y="1710"/>
                  </a:cubicBezTo>
                  <a:cubicBezTo>
                    <a:pt x="2109" y="1707"/>
                    <a:pt x="2109" y="1704"/>
                    <a:pt x="2109" y="1701"/>
                  </a:cubicBezTo>
                  <a:cubicBezTo>
                    <a:pt x="2110" y="1699"/>
                    <a:pt x="2111" y="1698"/>
                    <a:pt x="2112" y="1696"/>
                  </a:cubicBezTo>
                  <a:cubicBezTo>
                    <a:pt x="2112" y="1696"/>
                    <a:pt x="2112" y="1696"/>
                    <a:pt x="2112" y="1696"/>
                  </a:cubicBezTo>
                  <a:cubicBezTo>
                    <a:pt x="2117" y="1688"/>
                    <a:pt x="2126" y="1685"/>
                    <a:pt x="2136" y="1684"/>
                  </a:cubicBezTo>
                  <a:cubicBezTo>
                    <a:pt x="2136" y="1684"/>
                    <a:pt x="2136" y="1684"/>
                    <a:pt x="2137" y="1684"/>
                  </a:cubicBezTo>
                  <a:cubicBezTo>
                    <a:pt x="2139" y="1684"/>
                    <a:pt x="2141" y="1684"/>
                    <a:pt x="2144" y="1684"/>
                  </a:cubicBezTo>
                  <a:cubicBezTo>
                    <a:pt x="2144" y="1684"/>
                    <a:pt x="2145" y="1683"/>
                    <a:pt x="2145" y="1683"/>
                  </a:cubicBezTo>
                  <a:cubicBezTo>
                    <a:pt x="2151" y="1683"/>
                    <a:pt x="2151" y="1683"/>
                    <a:pt x="2151" y="1683"/>
                  </a:cubicBezTo>
                  <a:cubicBezTo>
                    <a:pt x="2152" y="1683"/>
                    <a:pt x="2153" y="1683"/>
                    <a:pt x="2155" y="1683"/>
                  </a:cubicBezTo>
                  <a:cubicBezTo>
                    <a:pt x="2180" y="1683"/>
                    <a:pt x="2205" y="1683"/>
                    <a:pt x="2231" y="1683"/>
                  </a:cubicBezTo>
                  <a:cubicBezTo>
                    <a:pt x="2231" y="1683"/>
                    <a:pt x="2231" y="1683"/>
                    <a:pt x="2231" y="1683"/>
                  </a:cubicBezTo>
                  <a:cubicBezTo>
                    <a:pt x="2231" y="1683"/>
                    <a:pt x="2231" y="1683"/>
                    <a:pt x="2231" y="1683"/>
                  </a:cubicBezTo>
                  <a:cubicBezTo>
                    <a:pt x="2234" y="1683"/>
                    <a:pt x="2237" y="1683"/>
                    <a:pt x="2240" y="1684"/>
                  </a:cubicBezTo>
                  <a:cubicBezTo>
                    <a:pt x="2240" y="1684"/>
                    <a:pt x="2241" y="1684"/>
                    <a:pt x="2241" y="1684"/>
                  </a:cubicBezTo>
                  <a:cubicBezTo>
                    <a:pt x="2258" y="1686"/>
                    <a:pt x="2277" y="1693"/>
                    <a:pt x="2287" y="1706"/>
                  </a:cubicBezTo>
                  <a:cubicBezTo>
                    <a:pt x="2289" y="1708"/>
                    <a:pt x="2290" y="1710"/>
                    <a:pt x="2291" y="1712"/>
                  </a:cubicBezTo>
                  <a:cubicBezTo>
                    <a:pt x="2294" y="1717"/>
                    <a:pt x="2294" y="1717"/>
                    <a:pt x="2294" y="1717"/>
                  </a:cubicBezTo>
                  <a:cubicBezTo>
                    <a:pt x="2299" y="1727"/>
                    <a:pt x="2304" y="1737"/>
                    <a:pt x="2309" y="1748"/>
                  </a:cubicBezTo>
                  <a:cubicBezTo>
                    <a:pt x="2312" y="1754"/>
                    <a:pt x="2318" y="1762"/>
                    <a:pt x="2320" y="1771"/>
                  </a:cubicBezTo>
                  <a:cubicBezTo>
                    <a:pt x="2322" y="1775"/>
                    <a:pt x="2323" y="1778"/>
                    <a:pt x="2322" y="1782"/>
                  </a:cubicBezTo>
                  <a:close/>
                  <a:moveTo>
                    <a:pt x="2340" y="1624"/>
                  </a:moveTo>
                  <a:cubicBezTo>
                    <a:pt x="2338" y="1622"/>
                    <a:pt x="2337" y="1621"/>
                    <a:pt x="2335" y="1620"/>
                  </a:cubicBezTo>
                  <a:cubicBezTo>
                    <a:pt x="2331" y="1617"/>
                    <a:pt x="2328" y="1613"/>
                    <a:pt x="2326" y="1610"/>
                  </a:cubicBezTo>
                  <a:cubicBezTo>
                    <a:pt x="2324" y="1607"/>
                    <a:pt x="2324" y="1607"/>
                    <a:pt x="2324" y="1607"/>
                  </a:cubicBezTo>
                  <a:cubicBezTo>
                    <a:pt x="2324" y="1607"/>
                    <a:pt x="2324" y="1607"/>
                    <a:pt x="2324" y="1607"/>
                  </a:cubicBezTo>
                  <a:cubicBezTo>
                    <a:pt x="2317" y="1594"/>
                    <a:pt x="2310" y="1582"/>
                    <a:pt x="2303" y="1569"/>
                  </a:cubicBezTo>
                  <a:cubicBezTo>
                    <a:pt x="2303" y="1569"/>
                    <a:pt x="2303" y="1569"/>
                    <a:pt x="2303" y="1569"/>
                  </a:cubicBezTo>
                  <a:cubicBezTo>
                    <a:pt x="2300" y="1564"/>
                    <a:pt x="2300" y="1564"/>
                    <a:pt x="2300" y="1564"/>
                  </a:cubicBezTo>
                  <a:cubicBezTo>
                    <a:pt x="2298" y="1561"/>
                    <a:pt x="2298" y="1558"/>
                    <a:pt x="2298" y="1555"/>
                  </a:cubicBezTo>
                  <a:cubicBezTo>
                    <a:pt x="2299" y="1552"/>
                    <a:pt x="2300" y="1550"/>
                    <a:pt x="2303" y="1547"/>
                  </a:cubicBezTo>
                  <a:cubicBezTo>
                    <a:pt x="2306" y="1545"/>
                    <a:pt x="2309" y="1544"/>
                    <a:pt x="2313" y="1542"/>
                  </a:cubicBezTo>
                  <a:cubicBezTo>
                    <a:pt x="2318" y="1541"/>
                    <a:pt x="2323" y="1541"/>
                    <a:pt x="2329" y="1541"/>
                  </a:cubicBezTo>
                  <a:cubicBezTo>
                    <a:pt x="2330" y="1541"/>
                    <a:pt x="2330" y="1541"/>
                    <a:pt x="2330" y="1541"/>
                  </a:cubicBezTo>
                  <a:cubicBezTo>
                    <a:pt x="2342" y="1540"/>
                    <a:pt x="2356" y="1540"/>
                    <a:pt x="2363" y="1540"/>
                  </a:cubicBezTo>
                  <a:cubicBezTo>
                    <a:pt x="2394" y="1540"/>
                    <a:pt x="2443" y="1534"/>
                    <a:pt x="2463" y="1564"/>
                  </a:cubicBezTo>
                  <a:cubicBezTo>
                    <a:pt x="2470" y="1573"/>
                    <a:pt x="2476" y="1583"/>
                    <a:pt x="2483" y="1593"/>
                  </a:cubicBezTo>
                  <a:cubicBezTo>
                    <a:pt x="2486" y="1598"/>
                    <a:pt x="2492" y="1605"/>
                    <a:pt x="2495" y="1611"/>
                  </a:cubicBezTo>
                  <a:cubicBezTo>
                    <a:pt x="2497" y="1614"/>
                    <a:pt x="2498" y="1617"/>
                    <a:pt x="2498" y="1620"/>
                  </a:cubicBezTo>
                  <a:cubicBezTo>
                    <a:pt x="2498" y="1621"/>
                    <a:pt x="2497" y="1623"/>
                    <a:pt x="2496" y="1625"/>
                  </a:cubicBezTo>
                  <a:cubicBezTo>
                    <a:pt x="2496" y="1626"/>
                    <a:pt x="2495" y="1627"/>
                    <a:pt x="2494" y="1628"/>
                  </a:cubicBezTo>
                  <a:cubicBezTo>
                    <a:pt x="2494" y="1628"/>
                    <a:pt x="2494" y="1628"/>
                    <a:pt x="2494" y="1628"/>
                  </a:cubicBezTo>
                  <a:cubicBezTo>
                    <a:pt x="2494" y="1628"/>
                    <a:pt x="2494" y="1628"/>
                    <a:pt x="2494" y="1628"/>
                  </a:cubicBezTo>
                  <a:cubicBezTo>
                    <a:pt x="2493" y="1629"/>
                    <a:pt x="2493" y="1629"/>
                    <a:pt x="2492" y="1630"/>
                  </a:cubicBezTo>
                  <a:cubicBezTo>
                    <a:pt x="2492" y="1630"/>
                    <a:pt x="2491" y="1630"/>
                    <a:pt x="2491" y="1630"/>
                  </a:cubicBezTo>
                  <a:cubicBezTo>
                    <a:pt x="2490" y="1631"/>
                    <a:pt x="2489" y="1631"/>
                    <a:pt x="2488" y="1632"/>
                  </a:cubicBezTo>
                  <a:cubicBezTo>
                    <a:pt x="2487" y="1632"/>
                    <a:pt x="2485" y="1633"/>
                    <a:pt x="2484" y="1633"/>
                  </a:cubicBezTo>
                  <a:cubicBezTo>
                    <a:pt x="2484" y="1633"/>
                    <a:pt x="2484" y="1634"/>
                    <a:pt x="2484" y="1634"/>
                  </a:cubicBezTo>
                  <a:cubicBezTo>
                    <a:pt x="2484" y="1634"/>
                    <a:pt x="2483" y="1634"/>
                    <a:pt x="2483" y="1634"/>
                  </a:cubicBezTo>
                  <a:cubicBezTo>
                    <a:pt x="2469" y="1638"/>
                    <a:pt x="2448" y="1636"/>
                    <a:pt x="2434" y="1636"/>
                  </a:cubicBezTo>
                  <a:cubicBezTo>
                    <a:pt x="2418" y="1636"/>
                    <a:pt x="2401" y="1636"/>
                    <a:pt x="2385" y="1636"/>
                  </a:cubicBezTo>
                  <a:cubicBezTo>
                    <a:pt x="2370" y="1636"/>
                    <a:pt x="2353" y="1632"/>
                    <a:pt x="2340" y="1624"/>
                  </a:cubicBezTo>
                  <a:close/>
                  <a:moveTo>
                    <a:pt x="2605" y="1791"/>
                  </a:moveTo>
                  <a:cubicBezTo>
                    <a:pt x="2605" y="1791"/>
                    <a:pt x="2605" y="1791"/>
                    <a:pt x="2604" y="1791"/>
                  </a:cubicBezTo>
                  <a:cubicBezTo>
                    <a:pt x="2602" y="1794"/>
                    <a:pt x="2598" y="1797"/>
                    <a:pt x="2593" y="1798"/>
                  </a:cubicBezTo>
                  <a:cubicBezTo>
                    <a:pt x="2589" y="1800"/>
                    <a:pt x="2583" y="1801"/>
                    <a:pt x="2576" y="1801"/>
                  </a:cubicBezTo>
                  <a:cubicBezTo>
                    <a:pt x="2569" y="1801"/>
                    <a:pt x="2569" y="1801"/>
                    <a:pt x="2569" y="1801"/>
                  </a:cubicBezTo>
                  <a:cubicBezTo>
                    <a:pt x="2569" y="1801"/>
                    <a:pt x="2569" y="1801"/>
                    <a:pt x="2569" y="1801"/>
                  </a:cubicBezTo>
                  <a:cubicBezTo>
                    <a:pt x="2541" y="1801"/>
                    <a:pt x="2512" y="1801"/>
                    <a:pt x="2483" y="1801"/>
                  </a:cubicBezTo>
                  <a:cubicBezTo>
                    <a:pt x="2480" y="1801"/>
                    <a:pt x="2476" y="1801"/>
                    <a:pt x="2473" y="1801"/>
                  </a:cubicBezTo>
                  <a:cubicBezTo>
                    <a:pt x="2473" y="1801"/>
                    <a:pt x="2473" y="1801"/>
                    <a:pt x="2473" y="1801"/>
                  </a:cubicBezTo>
                  <a:cubicBezTo>
                    <a:pt x="2453" y="1799"/>
                    <a:pt x="2432" y="1790"/>
                    <a:pt x="2419" y="1775"/>
                  </a:cubicBezTo>
                  <a:cubicBezTo>
                    <a:pt x="2418" y="1773"/>
                    <a:pt x="2416" y="1771"/>
                    <a:pt x="2415" y="1769"/>
                  </a:cubicBezTo>
                  <a:cubicBezTo>
                    <a:pt x="2415" y="1769"/>
                    <a:pt x="2415" y="1769"/>
                    <a:pt x="2415" y="1769"/>
                  </a:cubicBezTo>
                  <a:cubicBezTo>
                    <a:pt x="2415" y="1769"/>
                    <a:pt x="2415" y="1769"/>
                    <a:pt x="2415" y="1769"/>
                  </a:cubicBezTo>
                  <a:cubicBezTo>
                    <a:pt x="2409" y="1758"/>
                    <a:pt x="2402" y="1747"/>
                    <a:pt x="2396" y="1736"/>
                  </a:cubicBezTo>
                  <a:cubicBezTo>
                    <a:pt x="2392" y="1728"/>
                    <a:pt x="2383" y="1716"/>
                    <a:pt x="2381" y="1706"/>
                  </a:cubicBezTo>
                  <a:cubicBezTo>
                    <a:pt x="2381" y="1706"/>
                    <a:pt x="2381" y="1706"/>
                    <a:pt x="2381" y="1706"/>
                  </a:cubicBezTo>
                  <a:cubicBezTo>
                    <a:pt x="2380" y="1705"/>
                    <a:pt x="2380" y="1704"/>
                    <a:pt x="2380" y="1703"/>
                  </a:cubicBezTo>
                  <a:cubicBezTo>
                    <a:pt x="2379" y="1693"/>
                    <a:pt x="2387" y="1688"/>
                    <a:pt x="2396" y="1685"/>
                  </a:cubicBezTo>
                  <a:cubicBezTo>
                    <a:pt x="2396" y="1685"/>
                    <a:pt x="2396" y="1685"/>
                    <a:pt x="2396" y="1685"/>
                  </a:cubicBezTo>
                  <a:cubicBezTo>
                    <a:pt x="2396" y="1685"/>
                    <a:pt x="2397" y="1685"/>
                    <a:pt x="2397" y="1685"/>
                  </a:cubicBezTo>
                  <a:cubicBezTo>
                    <a:pt x="2398" y="1685"/>
                    <a:pt x="2398" y="1685"/>
                    <a:pt x="2399" y="1684"/>
                  </a:cubicBezTo>
                  <a:cubicBezTo>
                    <a:pt x="2403" y="1683"/>
                    <a:pt x="2408" y="1683"/>
                    <a:pt x="2413" y="1683"/>
                  </a:cubicBezTo>
                  <a:cubicBezTo>
                    <a:pt x="2470" y="1683"/>
                    <a:pt x="2470" y="1683"/>
                    <a:pt x="2470" y="1683"/>
                  </a:cubicBezTo>
                  <a:cubicBezTo>
                    <a:pt x="2479" y="1683"/>
                    <a:pt x="2489" y="1683"/>
                    <a:pt x="2498" y="1683"/>
                  </a:cubicBezTo>
                  <a:cubicBezTo>
                    <a:pt x="2498" y="1683"/>
                    <a:pt x="2498" y="1683"/>
                    <a:pt x="2498" y="1683"/>
                  </a:cubicBezTo>
                  <a:cubicBezTo>
                    <a:pt x="2499" y="1683"/>
                    <a:pt x="2499" y="1683"/>
                    <a:pt x="2500" y="1683"/>
                  </a:cubicBezTo>
                  <a:cubicBezTo>
                    <a:pt x="2502" y="1683"/>
                    <a:pt x="2505" y="1683"/>
                    <a:pt x="2507" y="1683"/>
                  </a:cubicBezTo>
                  <a:cubicBezTo>
                    <a:pt x="2508" y="1683"/>
                    <a:pt x="2508" y="1683"/>
                    <a:pt x="2509" y="1683"/>
                  </a:cubicBezTo>
                  <a:cubicBezTo>
                    <a:pt x="2527" y="1685"/>
                    <a:pt x="2546" y="1692"/>
                    <a:pt x="2558" y="1705"/>
                  </a:cubicBezTo>
                  <a:cubicBezTo>
                    <a:pt x="2559" y="1705"/>
                    <a:pt x="2560" y="1706"/>
                    <a:pt x="2561" y="1707"/>
                  </a:cubicBezTo>
                  <a:cubicBezTo>
                    <a:pt x="2561" y="1708"/>
                    <a:pt x="2562" y="1708"/>
                    <a:pt x="2562" y="1709"/>
                  </a:cubicBezTo>
                  <a:cubicBezTo>
                    <a:pt x="2563" y="1710"/>
                    <a:pt x="2563" y="1710"/>
                    <a:pt x="2564" y="1711"/>
                  </a:cubicBezTo>
                  <a:cubicBezTo>
                    <a:pt x="2564" y="1711"/>
                    <a:pt x="2564" y="1711"/>
                    <a:pt x="2564" y="1711"/>
                  </a:cubicBezTo>
                  <a:cubicBezTo>
                    <a:pt x="2566" y="1713"/>
                    <a:pt x="2566" y="1713"/>
                    <a:pt x="2566" y="1713"/>
                  </a:cubicBezTo>
                  <a:cubicBezTo>
                    <a:pt x="2571" y="1721"/>
                    <a:pt x="2576" y="1729"/>
                    <a:pt x="2582" y="1737"/>
                  </a:cubicBezTo>
                  <a:cubicBezTo>
                    <a:pt x="2582" y="1737"/>
                    <a:pt x="2582" y="1737"/>
                    <a:pt x="2582" y="1737"/>
                  </a:cubicBezTo>
                  <a:cubicBezTo>
                    <a:pt x="2589" y="1748"/>
                    <a:pt x="2599" y="1759"/>
                    <a:pt x="2605" y="1772"/>
                  </a:cubicBezTo>
                  <a:cubicBezTo>
                    <a:pt x="2606" y="1773"/>
                    <a:pt x="2606" y="1773"/>
                    <a:pt x="2606" y="1774"/>
                  </a:cubicBezTo>
                  <a:cubicBezTo>
                    <a:pt x="2607" y="1775"/>
                    <a:pt x="2607" y="1775"/>
                    <a:pt x="2607" y="1775"/>
                  </a:cubicBezTo>
                  <a:cubicBezTo>
                    <a:pt x="2609" y="1782"/>
                    <a:pt x="2608" y="1787"/>
                    <a:pt x="2605" y="1791"/>
                  </a:cubicBezTo>
                  <a:close/>
                  <a:moveTo>
                    <a:pt x="2937" y="318"/>
                  </a:moveTo>
                  <a:cubicBezTo>
                    <a:pt x="3034" y="414"/>
                    <a:pt x="3089" y="549"/>
                    <a:pt x="3089" y="685"/>
                  </a:cubicBezTo>
                  <a:cubicBezTo>
                    <a:pt x="3089" y="821"/>
                    <a:pt x="3034" y="955"/>
                    <a:pt x="2937" y="1051"/>
                  </a:cubicBezTo>
                  <a:cubicBezTo>
                    <a:pt x="3050" y="999"/>
                    <a:pt x="3153" y="855"/>
                    <a:pt x="3152" y="685"/>
                  </a:cubicBezTo>
                  <a:cubicBezTo>
                    <a:pt x="3153" y="514"/>
                    <a:pt x="3050" y="371"/>
                    <a:pt x="2937" y="318"/>
                  </a:cubicBezTo>
                  <a:close/>
                  <a:moveTo>
                    <a:pt x="216" y="318"/>
                  </a:moveTo>
                  <a:cubicBezTo>
                    <a:pt x="104" y="371"/>
                    <a:pt x="0" y="514"/>
                    <a:pt x="2" y="685"/>
                  </a:cubicBezTo>
                  <a:cubicBezTo>
                    <a:pt x="0" y="855"/>
                    <a:pt x="104" y="999"/>
                    <a:pt x="216" y="1051"/>
                  </a:cubicBezTo>
                  <a:cubicBezTo>
                    <a:pt x="120" y="955"/>
                    <a:pt x="64" y="821"/>
                    <a:pt x="65" y="685"/>
                  </a:cubicBezTo>
                  <a:cubicBezTo>
                    <a:pt x="64" y="549"/>
                    <a:pt x="120" y="414"/>
                    <a:pt x="216" y="318"/>
                  </a:cubicBezTo>
                  <a:close/>
                </a:path>
              </a:pathLst>
            </a:custGeom>
            <a:solidFill>
              <a:schemeClr val="bg1"/>
            </a:solidFill>
            <a:ln>
              <a:noFill/>
            </a:ln>
          </p:spPr>
          <p:txBody>
            <a:bodyPr vert="horz" wrap="square" lIns="0" tIns="41153" rIns="82305" bIns="41153" numCol="1" anchor="t" anchorCtr="0" compatLnSpc="1">
              <a:prstTxWarp prst="textNoShape">
                <a:avLst/>
              </a:prstTxWarp>
            </a:bodyPr>
            <a:lstStyle/>
            <a:p>
              <a:pPr algn="ctr" defTabSz="896171"/>
              <a:endParaRPr lang="en-US" sz="1600">
                <a:gradFill>
                  <a:gsLst>
                    <a:gs pos="0">
                      <a:srgbClr val="FFFFFF"/>
                    </a:gs>
                    <a:gs pos="100000">
                      <a:srgbClr val="FFFFFF"/>
                    </a:gs>
                  </a:gsLst>
                  <a:lin ang="5400000" scaled="0"/>
                </a:gradFill>
              </a:endParaRPr>
            </a:p>
          </p:txBody>
        </p:sp>
      </p:grpSp>
      <p:grpSp>
        <p:nvGrpSpPr>
          <p:cNvPr id="9" name="Group 8"/>
          <p:cNvGrpSpPr/>
          <p:nvPr/>
        </p:nvGrpSpPr>
        <p:grpSpPr>
          <a:xfrm>
            <a:off x="2233611" y="1188679"/>
            <a:ext cx="1882002" cy="986218"/>
            <a:chOff x="2278993" y="1212341"/>
            <a:chExt cx="1920240" cy="1005851"/>
          </a:xfrm>
        </p:grpSpPr>
        <p:sp>
          <p:nvSpPr>
            <p:cNvPr id="43" name="Rectangle 42"/>
            <p:cNvSpPr/>
            <p:nvPr/>
          </p:nvSpPr>
          <p:spPr>
            <a:xfrm>
              <a:off x="2278993"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895992"/>
              <a:r>
                <a:rPr lang="en-US" sz="1600" dirty="0">
                  <a:gradFill>
                    <a:gsLst>
                      <a:gs pos="0">
                        <a:schemeClr val="bg1"/>
                      </a:gs>
                      <a:gs pos="53000">
                        <a:schemeClr val="bg1"/>
                      </a:gs>
                    </a:gsLst>
                    <a:lin ang="5400000" scaled="0"/>
                  </a:gradFill>
                  <a:ea typeface="Segoe UI" pitchFamily="34" charset="0"/>
                  <a:cs typeface="Segoe UI" pitchFamily="34" charset="0"/>
                </a:rPr>
                <a:t>User profile</a:t>
              </a:r>
            </a:p>
          </p:txBody>
        </p:sp>
        <p:grpSp>
          <p:nvGrpSpPr>
            <p:cNvPr id="29" name="Group 28"/>
            <p:cNvGrpSpPr/>
            <p:nvPr/>
          </p:nvGrpSpPr>
          <p:grpSpPr bwMode="black">
            <a:xfrm>
              <a:off x="3083269" y="1535182"/>
              <a:ext cx="311688" cy="601337"/>
              <a:chOff x="3360738" y="989012"/>
              <a:chExt cx="746125" cy="1439864"/>
            </a:xfrm>
          </p:grpSpPr>
          <p:sp>
            <p:nvSpPr>
              <p:cNvPr id="30" name="Freeform 36"/>
              <p:cNvSpPr>
                <a:spLocks/>
              </p:cNvSpPr>
              <p:nvPr/>
            </p:nvSpPr>
            <p:spPr bwMode="black">
              <a:xfrm>
                <a:off x="3360738" y="1255713"/>
                <a:ext cx="525463" cy="1173163"/>
              </a:xfrm>
              <a:custGeom>
                <a:avLst/>
                <a:gdLst>
                  <a:gd name="T0" fmla="*/ 252 w 562"/>
                  <a:gd name="T1" fmla="*/ 272 h 1256"/>
                  <a:gd name="T2" fmla="*/ 234 w 562"/>
                  <a:gd name="T3" fmla="*/ 192 h 1256"/>
                  <a:gd name="T4" fmla="*/ 407 w 562"/>
                  <a:gd name="T5" fmla="*/ 20 h 1256"/>
                  <a:gd name="T6" fmla="*/ 534 w 562"/>
                  <a:gd name="T7" fmla="*/ 76 h 1256"/>
                  <a:gd name="T8" fmla="*/ 562 w 562"/>
                  <a:gd name="T9" fmla="*/ 51 h 1256"/>
                  <a:gd name="T10" fmla="*/ 443 w 562"/>
                  <a:gd name="T11" fmla="*/ 0 h 1256"/>
                  <a:gd name="T12" fmla="*/ 164 w 562"/>
                  <a:gd name="T13" fmla="*/ 0 h 1256"/>
                  <a:gd name="T14" fmla="*/ 0 w 562"/>
                  <a:gd name="T15" fmla="*/ 163 h 1256"/>
                  <a:gd name="T16" fmla="*/ 0 w 562"/>
                  <a:gd name="T17" fmla="*/ 556 h 1256"/>
                  <a:gd name="T18" fmla="*/ 55 w 562"/>
                  <a:gd name="T19" fmla="*/ 612 h 1256"/>
                  <a:gd name="T20" fmla="*/ 110 w 562"/>
                  <a:gd name="T21" fmla="*/ 556 h 1256"/>
                  <a:gd name="T22" fmla="*/ 110 w 562"/>
                  <a:gd name="T23" fmla="*/ 201 h 1256"/>
                  <a:gd name="T24" fmla="*/ 139 w 562"/>
                  <a:gd name="T25" fmla="*/ 201 h 1256"/>
                  <a:gd name="T26" fmla="*/ 139 w 562"/>
                  <a:gd name="T27" fmla="*/ 1182 h 1256"/>
                  <a:gd name="T28" fmla="*/ 214 w 562"/>
                  <a:gd name="T29" fmla="*/ 1256 h 1256"/>
                  <a:gd name="T30" fmla="*/ 288 w 562"/>
                  <a:gd name="T31" fmla="*/ 1182 h 1256"/>
                  <a:gd name="T32" fmla="*/ 288 w 562"/>
                  <a:gd name="T33" fmla="*/ 615 h 1256"/>
                  <a:gd name="T34" fmla="*/ 317 w 562"/>
                  <a:gd name="T35" fmla="*/ 615 h 1256"/>
                  <a:gd name="T36" fmla="*/ 317 w 562"/>
                  <a:gd name="T37" fmla="*/ 1182 h 1256"/>
                  <a:gd name="T38" fmla="*/ 392 w 562"/>
                  <a:gd name="T39" fmla="*/ 1256 h 1256"/>
                  <a:gd name="T40" fmla="*/ 467 w 562"/>
                  <a:gd name="T41" fmla="*/ 1182 h 1256"/>
                  <a:gd name="T42" fmla="*/ 467 w 562"/>
                  <a:gd name="T43" fmla="*/ 516 h 1256"/>
                  <a:gd name="T44" fmla="*/ 252 w 562"/>
                  <a:gd name="T45" fmla="*/ 272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2" h="1256">
                    <a:moveTo>
                      <a:pt x="252" y="272"/>
                    </a:moveTo>
                    <a:cubicBezTo>
                      <a:pt x="248" y="262"/>
                      <a:pt x="234" y="225"/>
                      <a:pt x="234" y="192"/>
                    </a:cubicBezTo>
                    <a:cubicBezTo>
                      <a:pt x="234" y="97"/>
                      <a:pt x="312" y="20"/>
                      <a:pt x="407" y="20"/>
                    </a:cubicBezTo>
                    <a:cubicBezTo>
                      <a:pt x="456" y="20"/>
                      <a:pt x="501" y="41"/>
                      <a:pt x="534" y="76"/>
                    </a:cubicBezTo>
                    <a:cubicBezTo>
                      <a:pt x="542" y="66"/>
                      <a:pt x="551" y="58"/>
                      <a:pt x="562" y="51"/>
                    </a:cubicBezTo>
                    <a:cubicBezTo>
                      <a:pt x="532" y="20"/>
                      <a:pt x="490" y="0"/>
                      <a:pt x="443" y="0"/>
                    </a:cubicBezTo>
                    <a:cubicBezTo>
                      <a:pt x="164" y="0"/>
                      <a:pt x="164" y="0"/>
                      <a:pt x="164" y="0"/>
                    </a:cubicBezTo>
                    <a:cubicBezTo>
                      <a:pt x="73" y="0"/>
                      <a:pt x="0" y="73"/>
                      <a:pt x="0" y="163"/>
                    </a:cubicBezTo>
                    <a:cubicBezTo>
                      <a:pt x="0" y="556"/>
                      <a:pt x="0" y="556"/>
                      <a:pt x="0" y="556"/>
                    </a:cubicBezTo>
                    <a:cubicBezTo>
                      <a:pt x="0" y="587"/>
                      <a:pt x="25" y="612"/>
                      <a:pt x="55" y="612"/>
                    </a:cubicBezTo>
                    <a:cubicBezTo>
                      <a:pt x="86" y="612"/>
                      <a:pt x="110" y="587"/>
                      <a:pt x="110" y="556"/>
                    </a:cubicBezTo>
                    <a:cubicBezTo>
                      <a:pt x="110" y="201"/>
                      <a:pt x="110" y="201"/>
                      <a:pt x="110" y="201"/>
                    </a:cubicBezTo>
                    <a:cubicBezTo>
                      <a:pt x="139" y="201"/>
                      <a:pt x="139" y="201"/>
                      <a:pt x="139" y="201"/>
                    </a:cubicBezTo>
                    <a:cubicBezTo>
                      <a:pt x="139" y="1182"/>
                      <a:pt x="139" y="1182"/>
                      <a:pt x="139" y="1182"/>
                    </a:cubicBezTo>
                    <a:cubicBezTo>
                      <a:pt x="139" y="1223"/>
                      <a:pt x="173" y="1256"/>
                      <a:pt x="214" y="1256"/>
                    </a:cubicBezTo>
                    <a:cubicBezTo>
                      <a:pt x="255" y="1256"/>
                      <a:pt x="288" y="1223"/>
                      <a:pt x="288" y="1182"/>
                    </a:cubicBezTo>
                    <a:cubicBezTo>
                      <a:pt x="288" y="615"/>
                      <a:pt x="288" y="615"/>
                      <a:pt x="288" y="615"/>
                    </a:cubicBezTo>
                    <a:cubicBezTo>
                      <a:pt x="317" y="615"/>
                      <a:pt x="317" y="615"/>
                      <a:pt x="317" y="615"/>
                    </a:cubicBezTo>
                    <a:cubicBezTo>
                      <a:pt x="317" y="1182"/>
                      <a:pt x="317" y="1182"/>
                      <a:pt x="317" y="1182"/>
                    </a:cubicBezTo>
                    <a:cubicBezTo>
                      <a:pt x="317" y="1223"/>
                      <a:pt x="351" y="1256"/>
                      <a:pt x="392" y="1256"/>
                    </a:cubicBezTo>
                    <a:cubicBezTo>
                      <a:pt x="433" y="1256"/>
                      <a:pt x="467" y="1223"/>
                      <a:pt x="467" y="1182"/>
                    </a:cubicBezTo>
                    <a:cubicBezTo>
                      <a:pt x="467" y="516"/>
                      <a:pt x="467" y="516"/>
                      <a:pt x="467" y="516"/>
                    </a:cubicBezTo>
                    <a:cubicBezTo>
                      <a:pt x="398" y="459"/>
                      <a:pt x="284" y="354"/>
                      <a:pt x="252" y="2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5720" rIns="91440" bIns="45720" numCol="1" anchor="t" anchorCtr="0" compatLnSpc="1">
                <a:prstTxWarp prst="textNoShape">
                  <a:avLst/>
                </a:prstTxWarp>
              </a:bodyPr>
              <a:lstStyle/>
              <a:p>
                <a:pPr algn="ctr" defTabSz="896171"/>
                <a:endParaRPr lang="en-US" sz="1600">
                  <a:gradFill>
                    <a:gsLst>
                      <a:gs pos="0">
                        <a:srgbClr val="FFFFFF"/>
                      </a:gs>
                      <a:gs pos="100000">
                        <a:srgbClr val="FFFFFF"/>
                      </a:gs>
                    </a:gsLst>
                    <a:lin ang="5400000" scaled="0"/>
                  </a:gradFill>
                </a:endParaRPr>
              </a:p>
            </p:txBody>
          </p:sp>
          <p:sp>
            <p:nvSpPr>
              <p:cNvPr id="31" name="Freeform 37"/>
              <p:cNvSpPr>
                <a:spLocks/>
              </p:cNvSpPr>
              <p:nvPr/>
            </p:nvSpPr>
            <p:spPr bwMode="black">
              <a:xfrm>
                <a:off x="3824288" y="1733550"/>
                <a:ext cx="103188" cy="93663"/>
              </a:xfrm>
              <a:custGeom>
                <a:avLst/>
                <a:gdLst>
                  <a:gd name="T0" fmla="*/ 58 w 110"/>
                  <a:gd name="T1" fmla="*/ 43 h 101"/>
                  <a:gd name="T2" fmla="*/ 38 w 110"/>
                  <a:gd name="T3" fmla="*/ 59 h 101"/>
                  <a:gd name="T4" fmla="*/ 17 w 110"/>
                  <a:gd name="T5" fmla="*/ 43 h 101"/>
                  <a:gd name="T6" fmla="*/ 0 w 110"/>
                  <a:gd name="T7" fmla="*/ 29 h 101"/>
                  <a:gd name="T8" fmla="*/ 0 w 110"/>
                  <a:gd name="T9" fmla="*/ 45 h 101"/>
                  <a:gd name="T10" fmla="*/ 56 w 110"/>
                  <a:gd name="T11" fmla="*/ 101 h 101"/>
                  <a:gd name="T12" fmla="*/ 110 w 110"/>
                  <a:gd name="T13" fmla="*/ 45 h 101"/>
                  <a:gd name="T14" fmla="*/ 110 w 110"/>
                  <a:gd name="T15" fmla="*/ 0 h 101"/>
                  <a:gd name="T16" fmla="*/ 58 w 110"/>
                  <a:gd name="T17" fmla="*/ 4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101">
                    <a:moveTo>
                      <a:pt x="58" y="43"/>
                    </a:moveTo>
                    <a:cubicBezTo>
                      <a:pt x="38" y="59"/>
                      <a:pt x="38" y="59"/>
                      <a:pt x="38" y="59"/>
                    </a:cubicBezTo>
                    <a:cubicBezTo>
                      <a:pt x="17" y="43"/>
                      <a:pt x="17" y="43"/>
                      <a:pt x="17" y="43"/>
                    </a:cubicBezTo>
                    <a:cubicBezTo>
                      <a:pt x="13" y="40"/>
                      <a:pt x="7" y="35"/>
                      <a:pt x="0" y="29"/>
                    </a:cubicBezTo>
                    <a:cubicBezTo>
                      <a:pt x="0" y="45"/>
                      <a:pt x="0" y="45"/>
                      <a:pt x="0" y="45"/>
                    </a:cubicBezTo>
                    <a:cubicBezTo>
                      <a:pt x="0" y="76"/>
                      <a:pt x="25" y="101"/>
                      <a:pt x="56" y="101"/>
                    </a:cubicBezTo>
                    <a:cubicBezTo>
                      <a:pt x="85" y="101"/>
                      <a:pt x="110" y="76"/>
                      <a:pt x="110" y="45"/>
                    </a:cubicBezTo>
                    <a:cubicBezTo>
                      <a:pt x="110" y="0"/>
                      <a:pt x="110" y="0"/>
                      <a:pt x="110" y="0"/>
                    </a:cubicBezTo>
                    <a:cubicBezTo>
                      <a:pt x="86" y="20"/>
                      <a:pt x="67" y="35"/>
                      <a:pt x="58" y="4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5720" rIns="91440" bIns="45720" numCol="1" anchor="t" anchorCtr="0" compatLnSpc="1">
                <a:prstTxWarp prst="textNoShape">
                  <a:avLst/>
                </a:prstTxWarp>
              </a:bodyPr>
              <a:lstStyle/>
              <a:p>
                <a:pPr algn="ctr" defTabSz="896171"/>
                <a:endParaRPr lang="en-US" sz="1600">
                  <a:gradFill>
                    <a:gsLst>
                      <a:gs pos="0">
                        <a:srgbClr val="FFFFFF"/>
                      </a:gs>
                      <a:gs pos="100000">
                        <a:srgbClr val="FFFFFF"/>
                      </a:gs>
                    </a:gsLst>
                    <a:lin ang="5400000" scaled="0"/>
                  </a:gradFill>
                </a:endParaRPr>
              </a:p>
            </p:txBody>
          </p:sp>
          <p:sp>
            <p:nvSpPr>
              <p:cNvPr id="32" name="Oval 38"/>
              <p:cNvSpPr>
                <a:spLocks noChangeArrowheads="1"/>
              </p:cNvSpPr>
              <p:nvPr/>
            </p:nvSpPr>
            <p:spPr bwMode="black">
              <a:xfrm>
                <a:off x="3525838" y="989012"/>
                <a:ext cx="234950" cy="23812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5720" rIns="91440" bIns="45720" numCol="1" anchor="t" anchorCtr="0" compatLnSpc="1">
                <a:prstTxWarp prst="textNoShape">
                  <a:avLst/>
                </a:prstTxWarp>
              </a:bodyPr>
              <a:lstStyle/>
              <a:p>
                <a:pPr algn="ctr" defTabSz="896171"/>
                <a:endParaRPr lang="en-US" sz="1600">
                  <a:gradFill>
                    <a:gsLst>
                      <a:gs pos="0">
                        <a:srgbClr val="FFFFFF"/>
                      </a:gs>
                      <a:gs pos="100000">
                        <a:srgbClr val="FFFFFF"/>
                      </a:gs>
                    </a:gsLst>
                    <a:lin ang="5400000" scaled="0"/>
                  </a:gradFill>
                </a:endParaRPr>
              </a:p>
            </p:txBody>
          </p:sp>
          <p:sp>
            <p:nvSpPr>
              <p:cNvPr id="48" name="Freeform 39"/>
              <p:cNvSpPr>
                <a:spLocks/>
              </p:cNvSpPr>
              <p:nvPr/>
            </p:nvSpPr>
            <p:spPr bwMode="black">
              <a:xfrm>
                <a:off x="3606800" y="1304925"/>
                <a:ext cx="500063" cy="444500"/>
              </a:xfrm>
              <a:custGeom>
                <a:avLst/>
                <a:gdLst>
                  <a:gd name="T0" fmla="*/ 267 w 535"/>
                  <a:gd name="T1" fmla="*/ 476 h 477"/>
                  <a:gd name="T2" fmla="*/ 15 w 535"/>
                  <a:gd name="T3" fmla="*/ 208 h 477"/>
                  <a:gd name="T4" fmla="*/ 0 w 535"/>
                  <a:gd name="T5" fmla="*/ 140 h 477"/>
                  <a:gd name="T6" fmla="*/ 141 w 535"/>
                  <a:gd name="T7" fmla="*/ 0 h 477"/>
                  <a:gd name="T8" fmla="*/ 268 w 535"/>
                  <a:gd name="T9" fmla="*/ 80 h 477"/>
                  <a:gd name="T10" fmla="*/ 394 w 535"/>
                  <a:gd name="T11" fmla="*/ 0 h 477"/>
                  <a:gd name="T12" fmla="*/ 535 w 535"/>
                  <a:gd name="T13" fmla="*/ 140 h 477"/>
                  <a:gd name="T14" fmla="*/ 520 w 535"/>
                  <a:gd name="T15" fmla="*/ 208 h 477"/>
                  <a:gd name="T16" fmla="*/ 269 w 535"/>
                  <a:gd name="T17" fmla="*/ 476 h 477"/>
                  <a:gd name="T18" fmla="*/ 268 w 535"/>
                  <a:gd name="T19" fmla="*/ 477 h 477"/>
                  <a:gd name="T20" fmla="*/ 267 w 535"/>
                  <a:gd name="T21" fmla="*/ 47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5" h="477">
                    <a:moveTo>
                      <a:pt x="267" y="476"/>
                    </a:moveTo>
                    <a:cubicBezTo>
                      <a:pt x="247" y="461"/>
                      <a:pt x="55" y="310"/>
                      <a:pt x="15" y="208"/>
                    </a:cubicBezTo>
                    <a:cubicBezTo>
                      <a:pt x="8" y="189"/>
                      <a:pt x="0" y="162"/>
                      <a:pt x="0" y="140"/>
                    </a:cubicBezTo>
                    <a:cubicBezTo>
                      <a:pt x="0" y="63"/>
                      <a:pt x="63" y="0"/>
                      <a:pt x="141" y="0"/>
                    </a:cubicBezTo>
                    <a:cubicBezTo>
                      <a:pt x="197" y="0"/>
                      <a:pt x="245" y="33"/>
                      <a:pt x="268" y="80"/>
                    </a:cubicBezTo>
                    <a:cubicBezTo>
                      <a:pt x="290" y="33"/>
                      <a:pt x="339" y="0"/>
                      <a:pt x="394" y="0"/>
                    </a:cubicBezTo>
                    <a:cubicBezTo>
                      <a:pt x="472" y="0"/>
                      <a:pt x="535" y="63"/>
                      <a:pt x="535" y="140"/>
                    </a:cubicBezTo>
                    <a:cubicBezTo>
                      <a:pt x="535" y="162"/>
                      <a:pt x="527" y="189"/>
                      <a:pt x="520" y="208"/>
                    </a:cubicBezTo>
                    <a:cubicBezTo>
                      <a:pt x="480" y="310"/>
                      <a:pt x="288" y="461"/>
                      <a:pt x="269" y="476"/>
                    </a:cubicBezTo>
                    <a:cubicBezTo>
                      <a:pt x="268" y="477"/>
                      <a:pt x="268" y="477"/>
                      <a:pt x="268" y="477"/>
                    </a:cubicBezTo>
                    <a:lnTo>
                      <a:pt x="267" y="4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5720" rIns="91440" bIns="45720" numCol="1" anchor="t" anchorCtr="0" compatLnSpc="1">
                <a:prstTxWarp prst="textNoShape">
                  <a:avLst/>
                </a:prstTxWarp>
              </a:bodyPr>
              <a:lstStyle/>
              <a:p>
                <a:pPr algn="ctr" defTabSz="896171"/>
                <a:endParaRPr lang="en-US" sz="1600">
                  <a:gradFill>
                    <a:gsLst>
                      <a:gs pos="0">
                        <a:srgbClr val="FFFFFF"/>
                      </a:gs>
                      <a:gs pos="100000">
                        <a:srgbClr val="FFFFFF"/>
                      </a:gs>
                    </a:gsLst>
                    <a:lin ang="5400000" scaled="0"/>
                  </a:gradFill>
                </a:endParaRPr>
              </a:p>
            </p:txBody>
          </p:sp>
        </p:grpSp>
      </p:grpSp>
      <p:sp>
        <p:nvSpPr>
          <p:cNvPr id="15" name="Rectangle 14"/>
          <p:cNvSpPr/>
          <p:nvPr/>
        </p:nvSpPr>
        <p:spPr bwMode="auto">
          <a:xfrm>
            <a:off x="369" y="6387579"/>
            <a:ext cx="12188457" cy="89655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11" tIns="44811" rIns="44811" bIns="44811" numCol="1" spcCol="0" rtlCol="0" fromWordArt="0" anchor="ctr" anchorCtr="0" forceAA="0" compatLnSpc="1">
            <a:prstTxWarp prst="textNoShape">
              <a:avLst/>
            </a:prstTxWarp>
            <a:noAutofit/>
          </a:bodyPr>
          <a:lstStyle/>
          <a:p>
            <a:pPr algn="ctr" defTabSz="895913"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sz="5300" dirty="0" smtClean="0"/>
              <a:t>SharePoint </a:t>
            </a:r>
            <a:r>
              <a:rPr lang="en-US" sz="5300" dirty="0"/>
              <a:t>client </a:t>
            </a:r>
            <a:r>
              <a:rPr lang="en-US" sz="5300" dirty="0" smtClean="0"/>
              <a:t>APIs</a:t>
            </a:r>
            <a:endParaRPr lang="en-US" sz="5300" dirty="0"/>
          </a:p>
        </p:txBody>
      </p:sp>
      <p:sp>
        <p:nvSpPr>
          <p:cNvPr id="13" name="Rectangle 12"/>
          <p:cNvSpPr/>
          <p:nvPr/>
        </p:nvSpPr>
        <p:spPr bwMode="auto">
          <a:xfrm>
            <a:off x="4481285" y="-2219216"/>
            <a:ext cx="896191" cy="89655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11" tIns="44811" rIns="44811" bIns="44811" numCol="1" spcCol="0" rtlCol="0" fromWordArt="0" anchor="ctr" anchorCtr="0" forceAA="0" compatLnSpc="1">
            <a:prstTxWarp prst="textNoShape">
              <a:avLst/>
            </a:prstTxWarp>
            <a:noAutofit/>
          </a:bodyPr>
          <a:lstStyle/>
          <a:p>
            <a:pPr algn="ctr" defTabSz="895913"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68316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7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
                                        <p:tgtEl>
                                          <p:spTgt spid="8"/>
                                        </p:tgtEl>
                                      </p:cBhvr>
                                    </p:animEffect>
                                  </p:childTnLst>
                                </p:cTn>
                              </p:par>
                              <p:par>
                                <p:cTn id="8" presetID="63" presetClass="path" presetSubtype="0" decel="100000" fill="hold" nodeType="withEffect">
                                  <p:stCondLst>
                                    <p:cond delay="700"/>
                                  </p:stCondLst>
                                  <p:childTnLst>
                                    <p:animMotion origin="layout" path="M -0.02412 4.2079E-6 L -2.20832E-6 4.2079E-6 " pathEditMode="relative" rAng="0" ptsTypes="AA">
                                      <p:cBhvr>
                                        <p:cTn id="9" dur="200" fill="hold"/>
                                        <p:tgtEl>
                                          <p:spTgt spid="8"/>
                                        </p:tgtEl>
                                        <p:attrNameLst>
                                          <p:attrName>ppt_x</p:attrName>
                                          <p:attrName>ppt_y</p:attrName>
                                        </p:attrNameLst>
                                      </p:cBhvr>
                                      <p:rCtr x="1200" y="0"/>
                                    </p:animMotion>
                                  </p:childTnLst>
                                </p:cTn>
                              </p:par>
                              <p:par>
                                <p:cTn id="10" presetID="6" presetClass="emph" presetSubtype="0" accel="100000" autoRev="1" fill="hold" nodeType="withEffect">
                                  <p:stCondLst>
                                    <p:cond delay="200"/>
                                  </p:stCondLst>
                                  <p:childTnLst>
                                    <p:animScale>
                                      <p:cBhvr>
                                        <p:cTn id="11" dur="400" fill="hold"/>
                                        <p:tgtEl>
                                          <p:spTgt spid="8"/>
                                        </p:tgtEl>
                                      </p:cBhvr>
                                      <p:by x="80000" y="80000"/>
                                    </p:animScale>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0" presetClass="entr" presetSubtype="0" fill="hold" nodeType="withEffect">
                                  <p:stCondLst>
                                    <p:cond delay="70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200"/>
                                        <p:tgtEl>
                                          <p:spTgt spid="9"/>
                                        </p:tgtEl>
                                      </p:cBhvr>
                                    </p:animEffect>
                                  </p:childTnLst>
                                </p:cTn>
                              </p:par>
                              <p:par>
                                <p:cTn id="18" presetID="63" presetClass="path" presetSubtype="0" decel="100000" fill="hold" nodeType="withEffect">
                                  <p:stCondLst>
                                    <p:cond delay="700"/>
                                  </p:stCondLst>
                                  <p:childTnLst>
                                    <p:animMotion origin="layout" path="M -0.02412 4.2079E-6 L -2.20832E-6 4.2079E-6 " pathEditMode="relative" rAng="0" ptsTypes="AA">
                                      <p:cBhvr>
                                        <p:cTn id="19" dur="200" fill="hold"/>
                                        <p:tgtEl>
                                          <p:spTgt spid="9"/>
                                        </p:tgtEl>
                                        <p:attrNameLst>
                                          <p:attrName>ppt_x</p:attrName>
                                          <p:attrName>ppt_y</p:attrName>
                                        </p:attrNameLst>
                                      </p:cBhvr>
                                      <p:rCtr x="1200" y="0"/>
                                    </p:animMotion>
                                  </p:childTnLst>
                                </p:cTn>
                              </p:par>
                              <p:par>
                                <p:cTn id="20" presetID="6" presetClass="emph" presetSubtype="0" accel="100000" autoRev="1" fill="hold" nodeType="withEffect">
                                  <p:stCondLst>
                                    <p:cond delay="200"/>
                                  </p:stCondLst>
                                  <p:childTnLst>
                                    <p:animScale>
                                      <p:cBhvr>
                                        <p:cTn id="21" dur="400" fill="hold"/>
                                        <p:tgtEl>
                                          <p:spTgt spid="9"/>
                                        </p:tgtEl>
                                      </p:cBhvr>
                                      <p:by x="80000" y="80000"/>
                                    </p:animScale>
                                  </p:childTnLst>
                                </p:cTn>
                              </p:par>
                            </p:childTnLst>
                          </p:cTn>
                        </p:par>
                        <p:par>
                          <p:cTn id="22" fill="hold">
                            <p:stCondLst>
                              <p:cond delay="2000"/>
                            </p:stCondLst>
                            <p:childTnLst>
                              <p:par>
                                <p:cTn id="23" presetID="1" presetClass="entr" presetSubtype="0" fill="hold" grpId="1" nodeType="after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0" presetClass="entr" presetSubtype="0" fill="hold" nodeType="withEffect">
                                  <p:stCondLst>
                                    <p:cond delay="70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200"/>
                                        <p:tgtEl>
                                          <p:spTgt spid="10"/>
                                        </p:tgtEl>
                                      </p:cBhvr>
                                    </p:animEffect>
                                  </p:childTnLst>
                                </p:cTn>
                              </p:par>
                              <p:par>
                                <p:cTn id="28" presetID="63" presetClass="path" presetSubtype="0" decel="100000" fill="hold" nodeType="withEffect">
                                  <p:stCondLst>
                                    <p:cond delay="700"/>
                                  </p:stCondLst>
                                  <p:childTnLst>
                                    <p:animMotion origin="layout" path="M -0.02412 4.2079E-6 L -2.20832E-6 4.2079E-6 " pathEditMode="relative" rAng="0" ptsTypes="AA">
                                      <p:cBhvr>
                                        <p:cTn id="29" dur="200" fill="hold"/>
                                        <p:tgtEl>
                                          <p:spTgt spid="10"/>
                                        </p:tgtEl>
                                        <p:attrNameLst>
                                          <p:attrName>ppt_x</p:attrName>
                                          <p:attrName>ppt_y</p:attrName>
                                        </p:attrNameLst>
                                      </p:cBhvr>
                                      <p:rCtr x="1200" y="0"/>
                                    </p:animMotion>
                                  </p:childTnLst>
                                </p:cTn>
                              </p:par>
                              <p:par>
                                <p:cTn id="30" presetID="6" presetClass="emph" presetSubtype="0" accel="100000" autoRev="1" fill="hold" nodeType="withEffect">
                                  <p:stCondLst>
                                    <p:cond delay="200"/>
                                  </p:stCondLst>
                                  <p:childTnLst>
                                    <p:animScale>
                                      <p:cBhvr>
                                        <p:cTn id="31" dur="400" fill="hold"/>
                                        <p:tgtEl>
                                          <p:spTgt spid="10"/>
                                        </p:tgtEl>
                                      </p:cBhvr>
                                      <p:by x="80000" y="80000"/>
                                    </p:animScale>
                                  </p:childTnLst>
                                </p:cTn>
                              </p:par>
                            </p:childTnLst>
                          </p:cTn>
                        </p:par>
                        <p:par>
                          <p:cTn id="32" fill="hold">
                            <p:stCondLst>
                              <p:cond delay="3000"/>
                            </p:stCondLst>
                            <p:childTnLst>
                              <p:par>
                                <p:cTn id="33" presetID="1" presetClass="entr" presetSubtype="0" fill="hold" grpId="2" nodeType="after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0" presetClass="entr" presetSubtype="0" fill="hold" nodeType="withEffect">
                                  <p:stCondLst>
                                    <p:cond delay="70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200"/>
                                        <p:tgtEl>
                                          <p:spTgt spid="11"/>
                                        </p:tgtEl>
                                      </p:cBhvr>
                                    </p:animEffect>
                                  </p:childTnLst>
                                </p:cTn>
                              </p:par>
                              <p:par>
                                <p:cTn id="38" presetID="63" presetClass="path" presetSubtype="0" decel="100000" fill="hold" nodeType="withEffect">
                                  <p:stCondLst>
                                    <p:cond delay="700"/>
                                  </p:stCondLst>
                                  <p:childTnLst>
                                    <p:animMotion origin="layout" path="M -0.02412 4.2079E-6 L -2.20832E-6 4.2079E-6 " pathEditMode="relative" rAng="0" ptsTypes="AA">
                                      <p:cBhvr>
                                        <p:cTn id="39" dur="200" fill="hold"/>
                                        <p:tgtEl>
                                          <p:spTgt spid="11"/>
                                        </p:tgtEl>
                                        <p:attrNameLst>
                                          <p:attrName>ppt_x</p:attrName>
                                          <p:attrName>ppt_y</p:attrName>
                                        </p:attrNameLst>
                                      </p:cBhvr>
                                      <p:rCtr x="1200" y="0"/>
                                    </p:animMotion>
                                  </p:childTnLst>
                                </p:cTn>
                              </p:par>
                              <p:par>
                                <p:cTn id="40" presetID="6" presetClass="emph" presetSubtype="0" accel="100000" autoRev="1" fill="hold" nodeType="withEffect">
                                  <p:stCondLst>
                                    <p:cond delay="200"/>
                                  </p:stCondLst>
                                  <p:childTnLst>
                                    <p:animScale>
                                      <p:cBhvr>
                                        <p:cTn id="41" dur="400" fill="hold"/>
                                        <p:tgtEl>
                                          <p:spTgt spid="11"/>
                                        </p:tgtEl>
                                      </p:cBhvr>
                                      <p:by x="80000" y="80000"/>
                                    </p:animScale>
                                  </p:childTnLst>
                                </p:cTn>
                              </p:par>
                            </p:childTnLst>
                          </p:cTn>
                        </p:par>
                        <p:par>
                          <p:cTn id="42" fill="hold">
                            <p:stCondLst>
                              <p:cond delay="4000"/>
                            </p:stCondLst>
                            <p:childTnLst>
                              <p:par>
                                <p:cTn id="43" presetID="1" presetClass="entr" presetSubtype="0" fill="hold" grpId="3" nodeType="after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par>
                                <p:cTn id="45" presetID="10" presetClass="entr" presetSubtype="0" fill="hold" nodeType="withEffect">
                                  <p:stCondLst>
                                    <p:cond delay="70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200"/>
                                        <p:tgtEl>
                                          <p:spTgt spid="12"/>
                                        </p:tgtEl>
                                      </p:cBhvr>
                                    </p:animEffect>
                                  </p:childTnLst>
                                </p:cTn>
                              </p:par>
                              <p:par>
                                <p:cTn id="48" presetID="63" presetClass="path" presetSubtype="0" decel="100000" fill="hold" nodeType="withEffect">
                                  <p:stCondLst>
                                    <p:cond delay="700"/>
                                  </p:stCondLst>
                                  <p:childTnLst>
                                    <p:animMotion origin="layout" path="M -0.02412 4.2079E-6 L -2.20832E-6 4.2079E-6 " pathEditMode="relative" rAng="0" ptsTypes="AA">
                                      <p:cBhvr>
                                        <p:cTn id="49" dur="200" fill="hold"/>
                                        <p:tgtEl>
                                          <p:spTgt spid="12"/>
                                        </p:tgtEl>
                                        <p:attrNameLst>
                                          <p:attrName>ppt_x</p:attrName>
                                          <p:attrName>ppt_y</p:attrName>
                                        </p:attrNameLst>
                                      </p:cBhvr>
                                      <p:rCtr x="1200" y="0"/>
                                    </p:animMotion>
                                  </p:childTnLst>
                                </p:cTn>
                              </p:par>
                              <p:par>
                                <p:cTn id="50" presetID="6" presetClass="emph" presetSubtype="0" accel="100000" autoRev="1" fill="hold" nodeType="withEffect">
                                  <p:stCondLst>
                                    <p:cond delay="200"/>
                                  </p:stCondLst>
                                  <p:childTnLst>
                                    <p:animScale>
                                      <p:cBhvr>
                                        <p:cTn id="51" dur="400" fill="hold"/>
                                        <p:tgtEl>
                                          <p:spTgt spid="12"/>
                                        </p:tgtEl>
                                      </p:cBhvr>
                                      <p:by x="80000" y="80000"/>
                                    </p:animScale>
                                  </p:childTnLst>
                                </p:cTn>
                              </p:par>
                            </p:childTnLst>
                          </p:cTn>
                        </p:par>
                        <p:par>
                          <p:cTn id="52" fill="hold">
                            <p:stCondLst>
                              <p:cond delay="5000"/>
                            </p:stCondLst>
                            <p:childTnLst>
                              <p:par>
                                <p:cTn id="53" presetID="1" presetClass="entr" presetSubtype="0" fill="hold" grpId="4" nodeType="after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par>
                                <p:cTn id="55" presetID="10" presetClass="entr" presetSubtype="0" fill="hold" grpId="0" nodeType="withEffect">
                                  <p:stCondLst>
                                    <p:cond delay="700"/>
                                  </p:stCondLst>
                                  <p:childTnLst>
                                    <p:set>
                                      <p:cBhvr>
                                        <p:cTn id="56" dur="1" fill="hold">
                                          <p:stCondLst>
                                            <p:cond delay="0"/>
                                          </p:stCondLst>
                                        </p:cTn>
                                        <p:tgtEl>
                                          <p:spTgt spid="47"/>
                                        </p:tgtEl>
                                        <p:attrNameLst>
                                          <p:attrName>style.visibility</p:attrName>
                                        </p:attrNameLst>
                                      </p:cBhvr>
                                      <p:to>
                                        <p:strVal val="visible"/>
                                      </p:to>
                                    </p:set>
                                    <p:animEffect transition="in" filter="fade">
                                      <p:cBhvr>
                                        <p:cTn id="57" dur="200"/>
                                        <p:tgtEl>
                                          <p:spTgt spid="47"/>
                                        </p:tgtEl>
                                      </p:cBhvr>
                                    </p:animEffect>
                                  </p:childTnLst>
                                </p:cTn>
                              </p:par>
                              <p:par>
                                <p:cTn id="58" presetID="63" presetClass="path" presetSubtype="0" decel="100000" fill="hold" grpId="1" nodeType="withEffect">
                                  <p:stCondLst>
                                    <p:cond delay="700"/>
                                  </p:stCondLst>
                                  <p:childTnLst>
                                    <p:animMotion origin="layout" path="M -0.02412 4.2079E-6 L -2.20832E-6 4.2079E-6 " pathEditMode="relative" rAng="0" ptsTypes="AA">
                                      <p:cBhvr>
                                        <p:cTn id="59" dur="200" fill="hold"/>
                                        <p:tgtEl>
                                          <p:spTgt spid="47"/>
                                        </p:tgtEl>
                                        <p:attrNameLst>
                                          <p:attrName>ppt_x</p:attrName>
                                          <p:attrName>ppt_y</p:attrName>
                                        </p:attrNameLst>
                                      </p:cBhvr>
                                      <p:rCtr x="1200" y="0"/>
                                    </p:animMotion>
                                  </p:childTnLst>
                                </p:cTn>
                              </p:par>
                              <p:par>
                                <p:cTn id="60" presetID="6" presetClass="emph" presetSubtype="0" accel="100000" autoRev="1" fill="hold" grpId="2" nodeType="withEffect">
                                  <p:stCondLst>
                                    <p:cond delay="200"/>
                                  </p:stCondLst>
                                  <p:childTnLst>
                                    <p:animScale>
                                      <p:cBhvr>
                                        <p:cTn id="61" dur="400" fill="hold"/>
                                        <p:tgtEl>
                                          <p:spTgt spid="47"/>
                                        </p:tgtEl>
                                      </p:cBhvr>
                                      <p:by x="80000" y="80000"/>
                                    </p:animScale>
                                  </p:childTnLst>
                                </p:cTn>
                              </p:par>
                              <p:par>
                                <p:cTn id="62" presetID="2" presetClass="entr" presetSubtype="4" decel="100000" fill="hold" grpId="0" nodeType="withEffect">
                                  <p:stCondLst>
                                    <p:cond delay="1250"/>
                                  </p:stCondLst>
                                  <p:childTnLst>
                                    <p:set>
                                      <p:cBhvr>
                                        <p:cTn id="63" dur="1" fill="hold">
                                          <p:stCondLst>
                                            <p:cond delay="0"/>
                                          </p:stCondLst>
                                        </p:cTn>
                                        <p:tgtEl>
                                          <p:spTgt spid="38"/>
                                        </p:tgtEl>
                                        <p:attrNameLst>
                                          <p:attrName>style.visibility</p:attrName>
                                        </p:attrNameLst>
                                      </p:cBhvr>
                                      <p:to>
                                        <p:strVal val="visible"/>
                                      </p:to>
                                    </p:set>
                                    <p:anim calcmode="lin" valueType="num">
                                      <p:cBhvr additive="base">
                                        <p:cTn id="64" dur="1500" fill="hold"/>
                                        <p:tgtEl>
                                          <p:spTgt spid="38"/>
                                        </p:tgtEl>
                                        <p:attrNameLst>
                                          <p:attrName>ppt_x</p:attrName>
                                        </p:attrNameLst>
                                      </p:cBhvr>
                                      <p:tavLst>
                                        <p:tav tm="0">
                                          <p:val>
                                            <p:strVal val="#ppt_x"/>
                                          </p:val>
                                        </p:tav>
                                        <p:tav tm="100000">
                                          <p:val>
                                            <p:strVal val="#ppt_x"/>
                                          </p:val>
                                        </p:tav>
                                      </p:tavLst>
                                    </p:anim>
                                    <p:anim calcmode="lin" valueType="num">
                                      <p:cBhvr additive="base">
                                        <p:cTn id="65" dur="1500" fill="hold"/>
                                        <p:tgtEl>
                                          <p:spTgt spid="38"/>
                                        </p:tgtEl>
                                        <p:attrNameLst>
                                          <p:attrName>ppt_y</p:attrName>
                                        </p:attrNameLst>
                                      </p:cBhvr>
                                      <p:tavLst>
                                        <p:tav tm="0">
                                          <p:val>
                                            <p:strVal val="1+#ppt_h/2"/>
                                          </p:val>
                                        </p:tav>
                                        <p:tav tm="100000">
                                          <p:val>
                                            <p:strVal val="#ppt_y"/>
                                          </p:val>
                                        </p:tav>
                                      </p:tavLst>
                                    </p:anim>
                                  </p:childTnLst>
                                </p:cTn>
                              </p:par>
                            </p:childTnLst>
                          </p:cTn>
                        </p:par>
                        <p:par>
                          <p:cTn id="66" fill="hold">
                            <p:stCondLst>
                              <p:cond delay="7750"/>
                            </p:stCondLst>
                            <p:childTnLst>
                              <p:par>
                                <p:cTn id="67" presetID="2" presetClass="entr" presetSubtype="4" decel="100000" fill="hold" nodeType="after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1000" fill="hold"/>
                                        <p:tgtEl>
                                          <p:spTgt spid="14"/>
                                        </p:tgtEl>
                                        <p:attrNameLst>
                                          <p:attrName>ppt_x</p:attrName>
                                        </p:attrNameLst>
                                      </p:cBhvr>
                                      <p:tavLst>
                                        <p:tav tm="0">
                                          <p:val>
                                            <p:strVal val="#ppt_x"/>
                                          </p:val>
                                        </p:tav>
                                        <p:tav tm="100000">
                                          <p:val>
                                            <p:strVal val="#ppt_x"/>
                                          </p:val>
                                        </p:tav>
                                      </p:tavLst>
                                    </p:anim>
                                    <p:anim calcmode="lin" valueType="num">
                                      <p:cBhvr additive="base">
                                        <p:cTn id="70" dur="1000" fill="hold"/>
                                        <p:tgtEl>
                                          <p:spTgt spid="14"/>
                                        </p:tgtEl>
                                        <p:attrNameLst>
                                          <p:attrName>ppt_y</p:attrName>
                                        </p:attrNameLst>
                                      </p:cBhvr>
                                      <p:tavLst>
                                        <p:tav tm="0">
                                          <p:val>
                                            <p:strVal val="1+#ppt_h/2"/>
                                          </p:val>
                                        </p:tav>
                                        <p:tav tm="100000">
                                          <p:val>
                                            <p:strVal val="#ppt_y"/>
                                          </p:val>
                                        </p:tav>
                                      </p:tavLst>
                                    </p:anim>
                                  </p:childTnLst>
                                </p:cTn>
                              </p:par>
                              <p:par>
                                <p:cTn id="71" presetID="2" presetClass="entr" presetSubtype="4" decel="100000" fill="hold" nodeType="withEffect">
                                  <p:stCondLst>
                                    <p:cond delay="250"/>
                                  </p:stCondLst>
                                  <p:childTnLst>
                                    <p:set>
                                      <p:cBhvr>
                                        <p:cTn id="72" dur="1" fill="hold">
                                          <p:stCondLst>
                                            <p:cond delay="0"/>
                                          </p:stCondLst>
                                        </p:cTn>
                                        <p:tgtEl>
                                          <p:spTgt spid="5"/>
                                        </p:tgtEl>
                                        <p:attrNameLst>
                                          <p:attrName>style.visibility</p:attrName>
                                        </p:attrNameLst>
                                      </p:cBhvr>
                                      <p:to>
                                        <p:strVal val="visible"/>
                                      </p:to>
                                    </p:set>
                                    <p:anim calcmode="lin" valueType="num">
                                      <p:cBhvr additive="base">
                                        <p:cTn id="73" dur="1000" fill="hold"/>
                                        <p:tgtEl>
                                          <p:spTgt spid="5"/>
                                        </p:tgtEl>
                                        <p:attrNameLst>
                                          <p:attrName>ppt_x</p:attrName>
                                        </p:attrNameLst>
                                      </p:cBhvr>
                                      <p:tavLst>
                                        <p:tav tm="0">
                                          <p:val>
                                            <p:strVal val="#ppt_x"/>
                                          </p:val>
                                        </p:tav>
                                        <p:tav tm="100000">
                                          <p:val>
                                            <p:strVal val="#ppt_x"/>
                                          </p:val>
                                        </p:tav>
                                      </p:tavLst>
                                    </p:anim>
                                    <p:anim calcmode="lin" valueType="num">
                                      <p:cBhvr additive="base">
                                        <p:cTn id="74" dur="1000" fill="hold"/>
                                        <p:tgtEl>
                                          <p:spTgt spid="5"/>
                                        </p:tgtEl>
                                        <p:attrNameLst>
                                          <p:attrName>ppt_y</p:attrName>
                                        </p:attrNameLst>
                                      </p:cBhvr>
                                      <p:tavLst>
                                        <p:tav tm="0">
                                          <p:val>
                                            <p:strVal val="1+#ppt_h/2"/>
                                          </p:val>
                                        </p:tav>
                                        <p:tav tm="100000">
                                          <p:val>
                                            <p:strVal val="#ppt_y"/>
                                          </p:val>
                                        </p:tav>
                                      </p:tavLst>
                                    </p:anim>
                                  </p:childTnLst>
                                </p:cTn>
                              </p:par>
                            </p:childTnLst>
                          </p:cTn>
                        </p:par>
                        <p:par>
                          <p:cTn id="75" fill="hold">
                            <p:stCondLst>
                              <p:cond delay="9000"/>
                            </p:stCondLst>
                            <p:childTnLst>
                              <p:par>
                                <p:cTn id="76" presetID="2" presetClass="entr" presetSubtype="4" decel="100000" fill="hold" grpId="0" nodeType="afterEffect">
                                  <p:stCondLst>
                                    <p:cond delay="0"/>
                                  </p:stCondLst>
                                  <p:childTnLst>
                                    <p:set>
                                      <p:cBhvr>
                                        <p:cTn id="77" dur="1" fill="hold">
                                          <p:stCondLst>
                                            <p:cond delay="0"/>
                                          </p:stCondLst>
                                        </p:cTn>
                                        <p:tgtEl>
                                          <p:spTgt spid="37"/>
                                        </p:tgtEl>
                                        <p:attrNameLst>
                                          <p:attrName>style.visibility</p:attrName>
                                        </p:attrNameLst>
                                      </p:cBhvr>
                                      <p:to>
                                        <p:strVal val="visible"/>
                                      </p:to>
                                    </p:set>
                                    <p:anim calcmode="lin" valueType="num">
                                      <p:cBhvr additive="base">
                                        <p:cTn id="78" dur="1000" fill="hold"/>
                                        <p:tgtEl>
                                          <p:spTgt spid="37"/>
                                        </p:tgtEl>
                                        <p:attrNameLst>
                                          <p:attrName>ppt_x</p:attrName>
                                        </p:attrNameLst>
                                      </p:cBhvr>
                                      <p:tavLst>
                                        <p:tav tm="0">
                                          <p:val>
                                            <p:strVal val="#ppt_x"/>
                                          </p:val>
                                        </p:tav>
                                        <p:tav tm="100000">
                                          <p:val>
                                            <p:strVal val="#ppt_x"/>
                                          </p:val>
                                        </p:tav>
                                      </p:tavLst>
                                    </p:anim>
                                    <p:anim calcmode="lin" valueType="num">
                                      <p:cBhvr additive="base">
                                        <p:cTn id="79" dur="10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47" grpId="0" animBg="1"/>
      <p:bldP spid="47" grpId="1" animBg="1"/>
      <p:bldP spid="47" grpId="2" animBg="1"/>
      <p:bldP spid="13" grpId="0" animBg="1"/>
      <p:bldP spid="13" grpId="1" animBg="1"/>
      <p:bldP spid="13" grpId="2" animBg="1"/>
      <p:bldP spid="13" grpId="3" animBg="1"/>
      <p:bldP spid="13" grpId="4"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of all Samples in the </a:t>
            </a:r>
            <a:r>
              <a:rPr lang="en-US" dirty="0" err="1" smtClean="0"/>
              <a:t>DevCamp</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57620761"/>
      </p:ext>
    </p:extLst>
  </p:cSld>
  <p:clrMapOvr>
    <a:masterClrMapping/>
  </p:clrMapOvr>
  <p:transition xmlns:p14="http://schemas.microsoft.com/office/powerpoint/2010/mai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3100" b="0" dirty="0" smtClean="0"/>
              <a:t>Module 2 – Setting up Developer Environments</a:t>
            </a:r>
            <a:endParaRPr lang="en-US" sz="3100" b="0"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181924982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3100" b="0" dirty="0" smtClean="0"/>
              <a:t>Module 3 – Hook into Apps for </a:t>
            </a:r>
            <a:r>
              <a:rPr lang="en-US" sz="3100" b="0" dirty="0" err="1" smtClean="0"/>
              <a:t>SHarePoint</a:t>
            </a:r>
            <a:endParaRPr lang="en-US" sz="3100" b="0"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184024077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3100" b="0" dirty="0" smtClean="0"/>
              <a:t>Module 4 – Hook into Office 365, SharePoint-Hosted Apps &amp; SPAs</a:t>
            </a:r>
            <a:endParaRPr lang="en-US" sz="3100" b="0"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58079992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Introduction to the Day</a:t>
            </a:r>
            <a:endParaRPr lang="en-US" dirty="0"/>
          </a:p>
        </p:txBody>
      </p:sp>
      <p:sp>
        <p:nvSpPr>
          <p:cNvPr id="5" name="Subtitle 4"/>
          <p:cNvSpPr>
            <a:spLocks noGrp="1"/>
          </p:cNvSpPr>
          <p:nvPr>
            <p:ph type="subTitle" idx="1"/>
          </p:nvPr>
        </p:nvSpPr>
        <p:spPr>
          <a:xfrm>
            <a:off x="532267" y="4735251"/>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3100" b="0" dirty="0" smtClean="0"/>
              <a:t>Module 5 – Hook into Apps for Office</a:t>
            </a:r>
            <a:endParaRPr lang="en-US" sz="3100" b="0"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48685631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570905" y="1814050"/>
            <a:ext cx="7617922" cy="2881519"/>
          </a:xfrm>
        </p:spPr>
        <p:txBody>
          <a:bodyPr/>
          <a:lstStyle/>
          <a:p>
            <a:r>
              <a:rPr lang="en-US" dirty="0"/>
              <a:t>Introduction</a:t>
            </a:r>
          </a:p>
          <a:p>
            <a:r>
              <a:rPr lang="en-US" dirty="0"/>
              <a:t>High-Level Office 365 Development</a:t>
            </a:r>
          </a:p>
          <a:p>
            <a:r>
              <a:rPr lang="en-US" dirty="0"/>
              <a:t>Demo of all Samples in this </a:t>
            </a:r>
            <a:r>
              <a:rPr lang="en-US" dirty="0" err="1"/>
              <a:t>DevCamp</a:t>
            </a:r>
            <a:endParaRPr lang="en-US" dirty="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Summary</a:t>
            </a:r>
            <a:br>
              <a:rPr lang="en-US" dirty="0" smtClean="0"/>
            </a:br>
            <a:endParaRPr lang="en-US" dirty="0"/>
          </a:p>
        </p:txBody>
      </p:sp>
    </p:spTree>
    <p:extLst>
      <p:ext uri="{BB962C8B-B14F-4D97-AF65-F5344CB8AC3E}">
        <p14:creationId xmlns:p14="http://schemas.microsoft.com/office/powerpoint/2010/main" val="4017192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0"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3920"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570905" y="1814050"/>
            <a:ext cx="7617922" cy="2881519"/>
          </a:xfrm>
        </p:spPr>
        <p:txBody>
          <a:bodyPr/>
          <a:lstStyle/>
          <a:p>
            <a:r>
              <a:rPr lang="en-US" dirty="0" smtClean="0"/>
              <a:t>Introduction</a:t>
            </a:r>
          </a:p>
          <a:p>
            <a:r>
              <a:rPr lang="en-US" dirty="0" smtClean="0"/>
              <a:t>High-Level Office 365 Development</a:t>
            </a:r>
          </a:p>
          <a:p>
            <a:r>
              <a:rPr lang="en-US" dirty="0" smtClean="0"/>
              <a:t>Demo of all Samples in this </a:t>
            </a:r>
            <a:r>
              <a:rPr lang="en-US" dirty="0" err="1" smtClean="0"/>
              <a:t>DevCamp</a:t>
            </a:r>
            <a:endParaRPr lang="en-US" dirty="0" smtClean="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Introduction</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85264600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800" dirty="0"/>
              <a:t>Module 2: Setting up the Environments</a:t>
            </a:r>
          </a:p>
        </p:txBody>
      </p:sp>
      <p:sp>
        <p:nvSpPr>
          <p:cNvPr id="6" name="Text Placeholder 5"/>
          <p:cNvSpPr>
            <a:spLocks noGrp="1"/>
          </p:cNvSpPr>
          <p:nvPr>
            <p:ph type="body" sz="quarter" idx="10"/>
          </p:nvPr>
        </p:nvSpPr>
        <p:spPr/>
        <p:txBody>
          <a:bodyPr/>
          <a:lstStyle/>
          <a:p>
            <a:r>
              <a:rPr lang="en-US" dirty="0" smtClean="0"/>
              <a:t>In order to do the hands-on-labs in the </a:t>
            </a:r>
            <a:r>
              <a:rPr lang="en-US" dirty="0" err="1" smtClean="0"/>
              <a:t>DevCamp</a:t>
            </a:r>
            <a:r>
              <a:rPr lang="en-US" dirty="0" smtClean="0"/>
              <a:t>, you need online “environments”</a:t>
            </a:r>
          </a:p>
          <a:p>
            <a:endParaRPr lang="en-US" dirty="0" smtClean="0"/>
          </a:p>
          <a:p>
            <a:r>
              <a:rPr lang="en-US" dirty="0" smtClean="0"/>
              <a:t>In this module you will create</a:t>
            </a:r>
          </a:p>
          <a:p>
            <a:pPr lvl="1"/>
            <a:r>
              <a:rPr lang="en-US" dirty="0" smtClean="0"/>
              <a:t>Office 365 developer tenant</a:t>
            </a:r>
          </a:p>
          <a:p>
            <a:pPr lvl="1"/>
            <a:r>
              <a:rPr lang="en-US" dirty="0" smtClean="0"/>
              <a:t>Microsoft Azure subscription</a:t>
            </a:r>
          </a:p>
          <a:p>
            <a:endParaRPr lang="en-US" dirty="0" smtClean="0"/>
          </a:p>
          <a:p>
            <a:r>
              <a:rPr lang="en-US" dirty="0" smtClean="0"/>
              <a:t>Both will be used throughout the labs.</a:t>
            </a:r>
            <a:endParaRPr lang="en-US" dirty="0"/>
          </a:p>
        </p:txBody>
      </p:sp>
    </p:spTree>
    <p:extLst>
      <p:ext uri="{BB962C8B-B14F-4D97-AF65-F5344CB8AC3E}">
        <p14:creationId xmlns:p14="http://schemas.microsoft.com/office/powerpoint/2010/main" val="3479322894"/>
      </p:ext>
    </p:extLst>
  </p:cSld>
  <p:clrMapOvr>
    <a:masterClrMapping/>
  </p:clrMapOvr>
  <p:transition xmlns:p14="http://schemas.microsoft.com/office/powerpoint/2010/mai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800" dirty="0"/>
              <a:t>Module 3: Hook into Apps for SharePoint</a:t>
            </a:r>
          </a:p>
        </p:txBody>
      </p:sp>
      <p:sp>
        <p:nvSpPr>
          <p:cNvPr id="2" name="Text Placeholder 1"/>
          <p:cNvSpPr>
            <a:spLocks noGrp="1"/>
          </p:cNvSpPr>
          <p:nvPr>
            <p:ph type="body" sz="quarter" idx="10"/>
          </p:nvPr>
        </p:nvSpPr>
        <p:spPr/>
        <p:txBody>
          <a:bodyPr/>
          <a:lstStyle/>
          <a:p>
            <a:r>
              <a:rPr lang="en-US" dirty="0" smtClean="0"/>
              <a:t>Understand creating cloud-hosted apps, aka: provider-hosted apps</a:t>
            </a:r>
          </a:p>
          <a:p>
            <a:endParaRPr lang="en-US" dirty="0" smtClean="0"/>
          </a:p>
          <a:p>
            <a:r>
              <a:rPr lang="en-US" dirty="0" smtClean="0"/>
              <a:t>Understand app security &amp; permissions (OAuth2)</a:t>
            </a:r>
          </a:p>
          <a:p>
            <a:endParaRPr lang="en-US" dirty="0" smtClean="0"/>
          </a:p>
          <a:p>
            <a:r>
              <a:rPr lang="en-US" dirty="0" smtClean="0"/>
              <a:t>Understand the cross-domain library</a:t>
            </a:r>
            <a:endParaRPr lang="en-US" dirty="0"/>
          </a:p>
        </p:txBody>
      </p:sp>
    </p:spTree>
    <p:extLst>
      <p:ext uri="{BB962C8B-B14F-4D97-AF65-F5344CB8AC3E}">
        <p14:creationId xmlns:p14="http://schemas.microsoft.com/office/powerpoint/2010/main" val="3061480040"/>
      </p:ext>
    </p:extLst>
  </p:cSld>
  <p:clrMapOvr>
    <a:masterClrMapping/>
  </p:clrMapOvr>
  <p:transition xmlns:p14="http://schemas.microsoft.com/office/powerpoint/2010/mai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800" dirty="0"/>
              <a:t>Module 4: Hook into Office 365 and SharePoint APIs with SPAs</a:t>
            </a:r>
          </a:p>
        </p:txBody>
      </p:sp>
      <p:sp>
        <p:nvSpPr>
          <p:cNvPr id="2" name="Text Placeholder 1"/>
          <p:cNvSpPr>
            <a:spLocks noGrp="1"/>
          </p:cNvSpPr>
          <p:nvPr>
            <p:ph type="body" sz="quarter" idx="10"/>
          </p:nvPr>
        </p:nvSpPr>
        <p:spPr/>
        <p:txBody>
          <a:bodyPr/>
          <a:lstStyle/>
          <a:p>
            <a:endParaRPr lang="en-US" dirty="0" smtClean="0"/>
          </a:p>
          <a:p>
            <a:r>
              <a:rPr lang="en-US" dirty="0" smtClean="0"/>
              <a:t>Understand creating SharePoint-hosted apps</a:t>
            </a:r>
          </a:p>
          <a:p>
            <a:endParaRPr lang="en-US" dirty="0"/>
          </a:p>
          <a:p>
            <a:r>
              <a:rPr lang="en-US" dirty="0" smtClean="0"/>
              <a:t>Understand how to create single page applications (SPA) using </a:t>
            </a:r>
            <a:r>
              <a:rPr lang="en-US" dirty="0" err="1" smtClean="0"/>
              <a:t>AngularJS</a:t>
            </a:r>
            <a:endParaRPr lang="en-US" dirty="0" smtClean="0"/>
          </a:p>
          <a:p>
            <a:endParaRPr lang="en-US" dirty="0"/>
          </a:p>
          <a:p>
            <a:r>
              <a:rPr lang="en-US" dirty="0" smtClean="0"/>
              <a:t>Understand why and how to protect the OAuth2 access tokens with an intermediary</a:t>
            </a:r>
            <a:endParaRPr lang="en-US" dirty="0"/>
          </a:p>
        </p:txBody>
      </p:sp>
    </p:spTree>
    <p:extLst>
      <p:ext uri="{BB962C8B-B14F-4D97-AF65-F5344CB8AC3E}">
        <p14:creationId xmlns:p14="http://schemas.microsoft.com/office/powerpoint/2010/main" val="2108746406"/>
      </p:ext>
    </p:extLst>
  </p:cSld>
  <p:clrMapOvr>
    <a:masterClrMapping/>
  </p:clrMapOvr>
  <p:transition xmlns:p14="http://schemas.microsoft.com/office/powerpoint/2010/mai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800" dirty="0"/>
              <a:t>Module 5: Hook into Apps for Office</a:t>
            </a:r>
          </a:p>
        </p:txBody>
      </p:sp>
      <p:sp>
        <p:nvSpPr>
          <p:cNvPr id="2" name="Text Placeholder 1"/>
          <p:cNvSpPr>
            <a:spLocks noGrp="1"/>
          </p:cNvSpPr>
          <p:nvPr>
            <p:ph type="body" sz="quarter" idx="10"/>
          </p:nvPr>
        </p:nvSpPr>
        <p:spPr/>
        <p:txBody>
          <a:bodyPr/>
          <a:lstStyle/>
          <a:p>
            <a:r>
              <a:rPr lang="en-US" dirty="0" smtClean="0"/>
              <a:t>Understand how to create Apps for Office</a:t>
            </a:r>
          </a:p>
          <a:p>
            <a:endParaRPr lang="en-US" dirty="0"/>
          </a:p>
          <a:p>
            <a:r>
              <a:rPr lang="en-US" dirty="0" smtClean="0"/>
              <a:t>Outlook Web App</a:t>
            </a:r>
          </a:p>
          <a:p>
            <a:endParaRPr lang="en-US" dirty="0"/>
          </a:p>
          <a:p>
            <a:r>
              <a:rPr lang="en-US" dirty="0" smtClean="0"/>
              <a:t>Word Task Pane App</a:t>
            </a:r>
            <a:endParaRPr lang="en-US" dirty="0"/>
          </a:p>
        </p:txBody>
      </p:sp>
    </p:spTree>
    <p:extLst>
      <p:ext uri="{BB962C8B-B14F-4D97-AF65-F5344CB8AC3E}">
        <p14:creationId xmlns:p14="http://schemas.microsoft.com/office/powerpoint/2010/main" val="2108746406"/>
      </p:ext>
    </p:extLst>
  </p:cSld>
  <p:clrMapOvr>
    <a:masterClrMapping/>
  </p:clrMapOvr>
  <p:transition xmlns:p14="http://schemas.microsoft.com/office/powerpoint/2010/main">
    <p:fade/>
  </p:transition>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xmlns=""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xmlns=""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A593625-DB14-4FB0-B5A9-3269FA9C120B}">
  <ds:schemaRefs>
    <ds:schemaRef ds:uri="http://schemas.microsoft.com/office/2006/documentManagement/types"/>
    <ds:schemaRef ds:uri="http://purl.org/dc/elements/1.1/"/>
    <ds:schemaRef ds:uri="http://schemas.microsoft.com/office/2006/metadata/properties"/>
    <ds:schemaRef ds:uri="5fad15d0-477e-40da-a20d-40d4ca777cbd"/>
    <ds:schemaRef ds:uri="http://www.w3.org/XML/1998/namespace"/>
    <ds:schemaRef ds:uri="http://schemas.microsoft.com/office/infopath/2007/PartnerControls"/>
    <ds:schemaRef ds:uri="http://purl.org/dc/dcmitype/"/>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1E0CE18-CA03-4891-9CD8-3448778E3D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4272</Words>
  <Application>Microsoft Macintosh PowerPoint</Application>
  <PresentationFormat>Custom</PresentationFormat>
  <Paragraphs>276</Paragraphs>
  <Slides>32</Slides>
  <Notes>23</Notes>
  <HiddenSlides>0</HiddenSlides>
  <MMClips>0</MMClips>
  <ScaleCrop>false</ScaleCrop>
  <HeadingPairs>
    <vt:vector size="4" baseType="variant">
      <vt:variant>
        <vt:lpstr>Theme</vt:lpstr>
      </vt:variant>
      <vt:variant>
        <vt:i4>2</vt:i4>
      </vt:variant>
      <vt:variant>
        <vt:lpstr>Slide Titles</vt:lpstr>
      </vt:variant>
      <vt:variant>
        <vt:i4>32</vt:i4>
      </vt:variant>
    </vt:vector>
  </HeadingPairs>
  <TitlesOfParts>
    <vt:vector size="34" baseType="lpstr">
      <vt:lpstr>5-30055_Office Template 2012 - 16x9 - White Background</vt:lpstr>
      <vt:lpstr>5-30055_Office Template 2012 - 16x9 - Colored Accent Slides</vt:lpstr>
      <vt:lpstr>Office Camp</vt:lpstr>
      <vt:lpstr>Course Agenda</vt:lpstr>
      <vt:lpstr>Introduction to the Day</vt:lpstr>
      <vt:lpstr>Agenda </vt:lpstr>
      <vt:lpstr>Introduction</vt:lpstr>
      <vt:lpstr>Module 2: Setting up the Environments</vt:lpstr>
      <vt:lpstr>Module 3: Hook into Apps for SharePoint</vt:lpstr>
      <vt:lpstr>Module 4: Hook into Office 365 and SharePoint APIs with SPAs</vt:lpstr>
      <vt:lpstr>Module 5: Hook into Apps for Office</vt:lpstr>
      <vt:lpstr>High-Level Office 365 Development</vt:lpstr>
      <vt:lpstr>Our Vision: Modernizing the Platform</vt:lpstr>
      <vt:lpstr>The Result: A new App Model and API</vt:lpstr>
      <vt:lpstr>What is in it for developers?</vt:lpstr>
      <vt:lpstr>Developer template and usage</vt:lpstr>
      <vt:lpstr>Developer sites and remote development</vt:lpstr>
      <vt:lpstr>App shapes for SharePoint</vt:lpstr>
      <vt:lpstr>PowerPoint Presentation</vt:lpstr>
      <vt:lpstr>App shapes for SharePoint</vt:lpstr>
      <vt:lpstr>PowerPoint Presentation</vt:lpstr>
      <vt:lpstr>App shapes for SharePoint</vt:lpstr>
      <vt:lpstr>PowerPoint Presentation</vt:lpstr>
      <vt:lpstr>Visual Studio 2013</vt:lpstr>
      <vt:lpstr>Office 365 API Tools - Preview</vt:lpstr>
      <vt:lpstr>Developer Environments - Options</vt:lpstr>
      <vt:lpstr>SharePoint client APIs</vt:lpstr>
      <vt:lpstr>Demo of all Samples in the DevCamp</vt:lpstr>
      <vt:lpstr>PowerPoint Presentation</vt:lpstr>
      <vt:lpstr>PowerPoint Presentation</vt:lpstr>
      <vt:lpstr>PowerPoint Presentation</vt:lpstr>
      <vt:lpstr>PowerPoint Presentation</vt:lpstr>
      <vt:lpstr>Summary </vt:lpstr>
      <vt:lpstr>PowerPoint Presentation</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2014-09-10T16:25:43Z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