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38"/>
  </p:notesMasterIdLst>
  <p:handoutMasterIdLst>
    <p:handoutMasterId r:id="rId39"/>
  </p:handoutMasterIdLst>
  <p:sldIdLst>
    <p:sldId id="1630" r:id="rId8"/>
    <p:sldId id="1657" r:id="rId9"/>
    <p:sldId id="1634" r:id="rId10"/>
    <p:sldId id="1658" r:id="rId11"/>
    <p:sldId id="1636" r:id="rId12"/>
    <p:sldId id="1680" r:id="rId13"/>
    <p:sldId id="1681" r:id="rId14"/>
    <p:sldId id="1682" r:id="rId15"/>
    <p:sldId id="1683" r:id="rId16"/>
    <p:sldId id="1684" r:id="rId17"/>
    <p:sldId id="1685" r:id="rId18"/>
    <p:sldId id="1659" r:id="rId19"/>
    <p:sldId id="1688" r:id="rId20"/>
    <p:sldId id="1689" r:id="rId21"/>
    <p:sldId id="1690" r:id="rId22"/>
    <p:sldId id="1691" r:id="rId23"/>
    <p:sldId id="1692" r:id="rId24"/>
    <p:sldId id="1693" r:id="rId25"/>
    <p:sldId id="1694" r:id="rId26"/>
    <p:sldId id="1695" r:id="rId27"/>
    <p:sldId id="1696" r:id="rId28"/>
    <p:sldId id="1697" r:id="rId29"/>
    <p:sldId id="1677" r:id="rId30"/>
    <p:sldId id="1686" r:id="rId31"/>
    <p:sldId id="1699" r:id="rId32"/>
    <p:sldId id="1702" r:id="rId33"/>
    <p:sldId id="1701" r:id="rId34"/>
    <p:sldId id="1687" r:id="rId35"/>
    <p:sldId id="1678" r:id="rId36"/>
    <p:sldId id="1679"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657"/>
            <p14:sldId id="1634"/>
            <p14:sldId id="1658"/>
          </p14:sldIdLst>
        </p14:section>
        <p14:section name="Overview" id="{4CE34277-23A5-4B49-ABBE-630DDA0718A3}">
          <p14:sldIdLst>
            <p14:sldId id="1636"/>
            <p14:sldId id="1680"/>
            <p14:sldId id="1681"/>
            <p14:sldId id="1682"/>
            <p14:sldId id="1683"/>
            <p14:sldId id="1684"/>
            <p14:sldId id="1685"/>
          </p14:sldIdLst>
        </p14:section>
        <p14:section name="Apps for Word " id="{44DE380D-1D50-E64A-A342-F8CE76C58799}">
          <p14:sldIdLst>
            <p14:sldId id="1659"/>
            <p14:sldId id="1688"/>
            <p14:sldId id="1689"/>
            <p14:sldId id="1690"/>
            <p14:sldId id="1691"/>
            <p14:sldId id="1692"/>
            <p14:sldId id="1693"/>
            <p14:sldId id="1694"/>
            <p14:sldId id="1695"/>
            <p14:sldId id="1696"/>
            <p14:sldId id="1697"/>
            <p14:sldId id="1677"/>
          </p14:sldIdLst>
        </p14:section>
        <p14:section name="Apps for Outlook" id="{2523738E-5633-724C-8A4C-F23B1186C1D7}">
          <p14:sldIdLst>
            <p14:sldId id="1686"/>
            <p14:sldId id="1699"/>
            <p14:sldId id="1702"/>
            <p14:sldId id="1701"/>
            <p14:sldId id="1687"/>
          </p14:sldIdLst>
        </p14:section>
        <p14:section name="Summary" id="{EA1B201B-DE81-3242-94A6-E7CE19C0B7BB}">
          <p14:sldIdLst>
            <p14:sldId id="1678"/>
            <p14:sldId id="1679"/>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cmAuthor>
  <p:cmAuthor id="3" name="Author" initials="A" lastIdx="61"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76295" autoAdjust="0"/>
  </p:normalViewPr>
  <p:slideViewPr>
    <p:cSldViewPr snapToObjects="1">
      <p:cViewPr varScale="1">
        <p:scale>
          <a:sx n="69" d="100"/>
          <a:sy n="69" d="100"/>
        </p:scale>
        <p:origin x="1380" y="72"/>
      </p:cViewPr>
      <p:guideLst>
        <p:guide orient="horz" pos="2203"/>
        <p:guide pos="3917"/>
      </p:guideLst>
    </p:cSldViewPr>
  </p:slideViewPr>
  <p:outlineViewPr>
    <p:cViewPr>
      <p:scale>
        <a:sx n="33" d="100"/>
        <a:sy n="33" d="100"/>
      </p:scale>
      <p:origin x="0" y="-2862"/>
    </p:cViewPr>
  </p:outlineViewPr>
  <p:notesTextViewPr>
    <p:cViewPr>
      <p:scale>
        <a:sx n="3" d="2"/>
        <a:sy n="3" d="2"/>
      </p:scale>
      <p:origin x="0" y="0"/>
    </p:cViewPr>
  </p:notesTextViewPr>
  <p:sorterViewPr>
    <p:cViewPr varScale="1">
      <p:scale>
        <a:sx n="1" d="1"/>
        <a:sy n="1" d="1"/>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10/24/2014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10/24/2014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112099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99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1204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199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415084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725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6548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4020008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2013 project 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620184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38891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979613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2580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2813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6782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007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83568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1620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000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854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323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73306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p:fade/>
  </p:transition>
  <p:extLst>
    <p:ext uri="{DCECCB84-F9BA-43D5-87BE-67443E8EF086}">
      <p15:sldGuideLst xmlns:p15="http://schemas.microsoft.com/office/powerpoint/2012/main">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85592662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0948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p:fade/>
  </p:transition>
  <p:timing>
    <p:tnLst>
      <p:par>
        <p:cTn id="1" dur="indefinite" restart="never" nodeType="tmRoot"/>
      </p:par>
    </p:tnLst>
  </p:timing>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8"/>
            <a:ext cx="11960861" cy="1229340"/>
          </a:xfrm>
          <a:prstGeom prst="rect">
            <a:avLst/>
          </a:prstGeom>
        </p:spPr>
        <p:txBody>
          <a:bodyPr/>
          <a:lstStyle>
            <a:lvl1pPr>
              <a:defRPr sz="407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1"/>
            <a:ext cx="11767516" cy="5262085"/>
          </a:xfrm>
          <a:prstGeom prst="rect">
            <a:avLst/>
          </a:prstGeom>
        </p:spPr>
        <p:txBody>
          <a:bodyPr/>
          <a:lstStyle>
            <a:lvl1pPr marL="349585" indent="-349585">
              <a:lnSpc>
                <a:spcPct val="100000"/>
              </a:lnSpc>
              <a:spcBef>
                <a:spcPts val="1835"/>
              </a:spcBef>
              <a:buClr>
                <a:schemeClr val="accent1"/>
              </a:buClr>
              <a:buSzPct val="100000"/>
              <a:buFont typeface="Arial" pitchFamily="34" charset="0"/>
              <a:buChar char="•"/>
              <a:defRPr sz="3263">
                <a:solidFill>
                  <a:srgbClr val="002050">
                    <a:alpha val="99000"/>
                  </a:srgbClr>
                </a:solidFill>
                <a:latin typeface="Segoe UI Light" panose="020B0502040204020203" pitchFamily="34" charset="0"/>
                <a:cs typeface="Segoe UI Light" panose="020B0502040204020203" pitchFamily="34" charset="0"/>
              </a:defRPr>
            </a:lvl1pPr>
            <a:lvl2pPr marL="823792" indent="-351204">
              <a:lnSpc>
                <a:spcPct val="100000"/>
              </a:lnSpc>
              <a:spcBef>
                <a:spcPts val="408"/>
              </a:spcBef>
              <a:spcAft>
                <a:spcPts val="408"/>
              </a:spcAft>
              <a:buClr>
                <a:schemeClr val="tx1">
                  <a:lumMod val="75000"/>
                  <a:lumOff val="25000"/>
                </a:schemeClr>
              </a:buClr>
              <a:buSzPct val="85000"/>
              <a:buFont typeface="Segoe UI" pitchFamily="34" charset="0"/>
              <a:buChar char="–"/>
              <a:defRPr sz="2855">
                <a:solidFill>
                  <a:schemeClr val="tx1">
                    <a:alpha val="99000"/>
                  </a:schemeClr>
                </a:solidFill>
                <a:latin typeface="Segoe UI Light" panose="020B0502040204020203" pitchFamily="34" charset="0"/>
                <a:cs typeface="Segoe UI Light" panose="020B0502040204020203" pitchFamily="34" charset="0"/>
              </a:defRPr>
            </a:lvl2pPr>
            <a:lvl3pPr marL="1221930" indent="-349585">
              <a:lnSpc>
                <a:spcPct val="100000"/>
              </a:lnSpc>
              <a:spcBef>
                <a:spcPts val="204"/>
              </a:spcBef>
              <a:spcAft>
                <a:spcPts val="204"/>
              </a:spcAft>
              <a:buClr>
                <a:schemeClr val="tx1">
                  <a:lumMod val="75000"/>
                  <a:lumOff val="25000"/>
                </a:schemeClr>
              </a:buClr>
              <a:buSzPct val="85000"/>
              <a:buFont typeface="Courier New" pitchFamily="49" charset="0"/>
              <a:buChar char="o"/>
              <a:defRPr sz="1835">
                <a:solidFill>
                  <a:schemeClr val="tx1">
                    <a:alpha val="99000"/>
                  </a:schemeClr>
                </a:solidFill>
                <a:latin typeface="Segoe UI Light" panose="020B0502040204020203" pitchFamily="34" charset="0"/>
                <a:cs typeface="Segoe UI Light" panose="020B0502040204020203" pitchFamily="34" charset="0"/>
              </a:defRPr>
            </a:lvl3pPr>
            <a:lvl4pPr>
              <a:defRPr sz="2039"/>
            </a:lvl4pPr>
            <a:lvl5pPr>
              <a:defRPr sz="203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2234006"/>
      </p:ext>
    </p:extLst>
  </p:cSld>
  <p:clrMapOvr>
    <a:masterClrMapping/>
  </p:clrMapOvr>
  <p:transition>
    <p:fade/>
  </p:transition>
  <p:timing>
    <p:tnLst>
      <p:par>
        <p:cT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566869123"/>
      </p:ext>
    </p:extLst>
  </p:cSld>
  <p:clrMapOvr>
    <a:masterClrMapping/>
  </p:clrMapOvr>
  <p:transition>
    <p:fade/>
  </p:transition>
  <p:timing>
    <p:tnLst>
      <p:par>
        <p:cT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p:fade/>
  </p:transition>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p:fade/>
  </p:transition>
  <p:timing>
    <p:tnLst>
      <p:par>
        <p:cT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p:fade/>
  </p:transition>
  <p:timing>
    <p:tnLst>
      <p:par>
        <p:cT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29660" y="233151"/>
            <a:ext cx="11375536" cy="762786"/>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782046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8.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theme" Target="../theme/theme3.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51" r:id="rId24"/>
    <p:sldLayoutId id="2147484552" r:id="rId25"/>
    <p:sldLayoutId id="2147484557" r:id="rId26"/>
    <p:sldLayoutId id="2147484558" r:id="rId27"/>
  </p:sldLayoutIdLst>
  <p:transition>
    <p:fade/>
  </p:transition>
  <p:timing>
    <p:tnLst>
      <p:par>
        <p:cT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55" r:id="rId9"/>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 id="214748455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a:t>
            </a:r>
            <a:r>
              <a:rPr lang="en-US" sz="6729" dirty="0" smtClean="0"/>
              <a:t>Camp</a:t>
            </a:r>
            <a:endParaRPr lang="en-US" sz="6729"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5"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621661" y="1966364"/>
            <a:ext cx="6178437" cy="1597496"/>
          </a:xfrm>
          <a:prstGeom prst="rect">
            <a:avLst/>
          </a:prstGeom>
        </p:spPr>
      </p:pic>
      <p:pic>
        <p:nvPicPr>
          <p:cNvPr id="6" name="Picture 5"/>
          <p:cNvPicPr>
            <a:picLocks noChangeAspect="1"/>
          </p:cNvPicPr>
          <p:nvPr/>
        </p:nvPicPr>
        <p:blipFill>
          <a:blip r:embed="rId4"/>
          <a:stretch>
            <a:fillRect/>
          </a:stretch>
        </p:blipFill>
        <p:spPr>
          <a:xfrm>
            <a:off x="1704908" y="4130660"/>
            <a:ext cx="3490159" cy="2203256"/>
          </a:xfrm>
          <a:prstGeom prst="rect">
            <a:avLst/>
          </a:prstGeom>
        </p:spPr>
      </p:pic>
    </p:spTree>
    <p:extLst>
      <p:ext uri="{BB962C8B-B14F-4D97-AF65-F5344CB8AC3E}">
        <p14:creationId xmlns:p14="http://schemas.microsoft.com/office/powerpoint/2010/main" val="382146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72" dirty="0"/>
              <a:t>Familiar User Experience</a:t>
            </a:r>
          </a:p>
          <a:p>
            <a:pPr lvl="1"/>
            <a:r>
              <a:rPr lang="en-US" dirty="0"/>
              <a:t>Leverages familiar </a:t>
            </a:r>
            <a:r>
              <a:rPr lang="en-US" dirty="0" smtClean="0"/>
              <a:t>Office </a:t>
            </a:r>
            <a:r>
              <a:rPr lang="en-US" dirty="0"/>
              <a:t>UI paradigm</a:t>
            </a:r>
          </a:p>
          <a:p>
            <a:r>
              <a:rPr lang="en-US" sz="3672" dirty="0"/>
              <a:t>Reference 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824725" y="3560941"/>
            <a:ext cx="6583163" cy="327326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885485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Word</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6980484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24429" indent="-524429">
              <a:lnSpc>
                <a:spcPct val="150000"/>
              </a:lnSpc>
              <a:buFont typeface="+mj-lt"/>
              <a:buAutoNum type="arabicPeriod"/>
            </a:pPr>
            <a:r>
              <a:rPr lang="en-US" dirty="0" smtClean="0"/>
              <a:t>Create new App for Office project</a:t>
            </a:r>
          </a:p>
          <a:p>
            <a:pPr marL="524429" indent="-524429">
              <a:lnSpc>
                <a:spcPct val="150000"/>
              </a:lnSpc>
              <a:buFont typeface="+mj-lt"/>
              <a:buAutoNum type="arabicPeriod"/>
            </a:pPr>
            <a:r>
              <a:rPr lang="en-US" dirty="0" smtClean="0"/>
              <a:t>Create/design user interface for Web page</a:t>
            </a:r>
          </a:p>
          <a:p>
            <a:pPr marL="524429" indent="-524429">
              <a:lnSpc>
                <a:spcPct val="150000"/>
              </a:lnSpc>
              <a:buFont typeface="+mj-lt"/>
              <a:buAutoNum type="arabicPeriod"/>
            </a:pPr>
            <a:r>
              <a:rPr lang="en-US" dirty="0" smtClean="0"/>
              <a:t>Enhance Web page with CSS and JavaScript</a:t>
            </a:r>
          </a:p>
          <a:p>
            <a:pPr marL="524429" indent="-524429">
              <a:lnSpc>
                <a:spcPct val="150000"/>
              </a:lnSpc>
              <a:buFont typeface="+mj-lt"/>
              <a:buAutoNum type="arabicPeriod"/>
            </a:pPr>
            <a:r>
              <a:rPr lang="en-US" dirty="0" smtClean="0"/>
              <a:t>Set project properties in manifest</a:t>
            </a:r>
          </a:p>
          <a:p>
            <a:pPr marL="524429" indent="-524429">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40363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33428" y="996588"/>
            <a:ext cx="11368000" cy="2083777"/>
          </a:xfrm>
        </p:spPr>
        <p:txBody>
          <a:bodyPr/>
          <a:lstStyle/>
          <a:p>
            <a:pPr marL="0" indent="0">
              <a:buNone/>
            </a:pPr>
            <a:r>
              <a:rPr lang="en-US" sz="3671" dirty="0"/>
              <a:t>Create project based on App for Office 2013 project template</a:t>
            </a:r>
          </a:p>
          <a:p>
            <a:pPr lvl="1"/>
            <a:r>
              <a:rPr lang="en-US" sz="2039" dirty="0"/>
              <a:t>Dialogs appear and prompts you for specifics about the app</a:t>
            </a:r>
          </a:p>
          <a:p>
            <a:pPr lvl="1"/>
            <a:r>
              <a:rPr lang="en-US" sz="2039" dirty="0"/>
              <a:t>You must choose (1) the app share and (2) which Office application are to be supported</a:t>
            </a:r>
          </a:p>
        </p:txBody>
      </p:sp>
      <p:grpSp>
        <p:nvGrpSpPr>
          <p:cNvPr id="10" name="Group 9"/>
          <p:cNvGrpSpPr/>
          <p:nvPr/>
        </p:nvGrpSpPr>
        <p:grpSpPr>
          <a:xfrm>
            <a:off x="157125" y="2726069"/>
            <a:ext cx="12120605" cy="4111280"/>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906360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33429" y="1477147"/>
            <a:ext cx="7972157" cy="2083777"/>
          </a:xfrm>
        </p:spPr>
        <p:txBody>
          <a:bodyPr/>
          <a:lstStyle/>
          <a:p>
            <a:r>
              <a:rPr lang="en-US" sz="3264" dirty="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64" dirty="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6" name="Group 5"/>
          <p:cNvGrpSpPr/>
          <p:nvPr/>
        </p:nvGrpSpPr>
        <p:grpSpPr>
          <a:xfrm>
            <a:off x="8098390" y="1349257"/>
            <a:ext cx="3717087" cy="4423333"/>
            <a:chOff x="1970820" y="1991428"/>
            <a:chExt cx="3888727" cy="4627585"/>
          </a:xfrm>
        </p:grpSpPr>
        <p:pic>
          <p:nvPicPr>
            <p:cNvPr id="7" name="Picture 6"/>
            <p:cNvPicPr>
              <a:picLocks noChangeAspect="1"/>
            </p:cNvPicPr>
            <p:nvPr/>
          </p:nvPicPr>
          <p:blipFill>
            <a:blip r:embed="rId3"/>
            <a:stretch>
              <a:fillRect/>
            </a:stretch>
          </p:blipFill>
          <p:spPr>
            <a:xfrm>
              <a:off x="1970820" y="1991428"/>
              <a:ext cx="3860820" cy="3942617"/>
            </a:xfrm>
            <a:prstGeom prst="rect">
              <a:avLst/>
            </a:prstGeom>
          </p:spPr>
        </p:pic>
        <p:pic>
          <p:nvPicPr>
            <p:cNvPr id="8" name="Picture 7"/>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9" name="Straight Arrow Connector 8"/>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5026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110590" y="1147819"/>
            <a:ext cx="9724458" cy="5300994"/>
          </a:xfrm>
          <a:prstGeom prst="rect">
            <a:avLst/>
          </a:prstGeom>
          <a:ln>
            <a:solidFill>
              <a:schemeClr val="bg1">
                <a:lumMod val="50000"/>
              </a:schemeClr>
            </a:solidFill>
          </a:ln>
        </p:spPr>
      </p:pic>
    </p:spTree>
    <p:extLst>
      <p:ext uri="{BB962C8B-B14F-4D97-AF65-F5344CB8AC3E}">
        <p14:creationId xmlns:p14="http://schemas.microsoft.com/office/powerpoint/2010/main" val="345956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5" name="Picture 4"/>
          <p:cNvPicPr>
            <a:picLocks noChangeAspect="1"/>
          </p:cNvPicPr>
          <p:nvPr/>
        </p:nvPicPr>
        <p:blipFill>
          <a:blip r:embed="rId3"/>
          <a:stretch>
            <a:fillRect/>
          </a:stretch>
        </p:blipFill>
        <p:spPr>
          <a:xfrm>
            <a:off x="167932" y="1602164"/>
            <a:ext cx="1874966" cy="3095531"/>
          </a:xfrm>
          <a:prstGeom prst="rect">
            <a:avLst/>
          </a:prstGeom>
        </p:spPr>
      </p:pic>
      <p:pic>
        <p:nvPicPr>
          <p:cNvPr id="6" name="Picture 5"/>
          <p:cNvPicPr>
            <a:picLocks noChangeAspect="1"/>
          </p:cNvPicPr>
          <p:nvPr/>
        </p:nvPicPr>
        <p:blipFill>
          <a:blip r:embed="rId4"/>
          <a:stretch>
            <a:fillRect/>
          </a:stretch>
        </p:blipFill>
        <p:spPr>
          <a:xfrm>
            <a:off x="2538358" y="1602164"/>
            <a:ext cx="9520109" cy="5258874"/>
          </a:xfrm>
          <a:prstGeom prst="rect">
            <a:avLst/>
          </a:prstGeom>
          <a:ln>
            <a:solidFill>
              <a:schemeClr val="bg1">
                <a:lumMod val="50000"/>
              </a:schemeClr>
            </a:solidFill>
          </a:ln>
        </p:spPr>
      </p:pic>
      <p:cxnSp>
        <p:nvCxnSpPr>
          <p:cNvPr id="9" name="Straight Arrow Connector 8"/>
          <p:cNvCxnSpPr/>
          <p:nvPr/>
        </p:nvCxnSpPr>
        <p:spPr>
          <a:xfrm>
            <a:off x="1688361" y="2606507"/>
            <a:ext cx="849997" cy="478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77416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607157" y="1129885"/>
            <a:ext cx="8791729" cy="5595620"/>
          </a:xfrm>
          <a:prstGeom prst="rect">
            <a:avLst/>
          </a:prstGeom>
          <a:ln>
            <a:solidFill>
              <a:schemeClr val="bg1">
                <a:lumMod val="50000"/>
              </a:schemeClr>
            </a:solidFill>
          </a:ln>
        </p:spPr>
      </p:pic>
    </p:spTree>
    <p:extLst>
      <p:ext uri="{BB962C8B-B14F-4D97-AF65-F5344CB8AC3E}">
        <p14:creationId xmlns:p14="http://schemas.microsoft.com/office/powerpoint/2010/main" val="220544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4286999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292097014"/>
              </p:ext>
            </p:extLst>
          </p:nvPr>
        </p:nvGraphicFramePr>
        <p:xfrm>
          <a:off x="360880" y="1084421"/>
          <a:ext cx="11448519" cy="3373902"/>
        </p:xfrm>
        <a:graphic>
          <a:graphicData uri="http://schemas.openxmlformats.org/drawingml/2006/table">
            <a:tbl>
              <a:tblPr firstRow="1" bandRow="1">
                <a:tableStyleId>{5C22544A-7EE6-4342-B048-85BDC9FD1C3A}</a:tableStyleId>
              </a:tblPr>
              <a:tblGrid>
                <a:gridCol w="11448519">
                  <a:extLst>
                    <a:ext uri="{9D8B030D-6E8A-4147-A177-3AD203B41FA5}">
                      <a16:colId xmlns:a16="http://schemas.microsoft.com/office/drawing/2014/main" xmlns="" val="1253488153"/>
                    </a:ext>
                  </a:extLst>
                </a:gridCol>
              </a:tblGrid>
              <a:tr h="528436">
                <a:tc>
                  <a:txBody>
                    <a:bodyPr/>
                    <a:lstStyle/>
                    <a:p>
                      <a:r>
                        <a:rPr lang="en-US" sz="2900" dirty="0" smtClean="0"/>
                        <a:t>Office Camp</a:t>
                      </a:r>
                      <a:endParaRPr lang="en-US" sz="2900" dirty="0"/>
                    </a:p>
                  </a:txBody>
                  <a:tcPr marL="93223" marR="93223" marT="46611" marB="46611" anchor="ctr"/>
                </a:tc>
                <a:extLst>
                  <a:ext uri="{0D108BD9-81ED-4DB2-BD59-A6C34878D82A}">
                    <a16:rowId xmlns:a16="http://schemas.microsoft.com/office/drawing/2014/main" xmlns="" val="829859176"/>
                  </a:ext>
                </a:extLst>
              </a:tr>
              <a:tr h="545473">
                <a:tc>
                  <a:txBody>
                    <a:bodyPr/>
                    <a:lstStyle/>
                    <a:p>
                      <a:r>
                        <a:rPr lang="en-US" sz="2400" b="0" dirty="0" smtClean="0"/>
                        <a:t>Module 1: Introduction to the Day</a:t>
                      </a:r>
                    </a:p>
                  </a:txBody>
                  <a:tcPr marL="93223" marR="93223" marT="46611" marB="46611" anchor="ctr"/>
                </a:tc>
                <a:extLst>
                  <a:ext uri="{0D108BD9-81ED-4DB2-BD59-A6C34878D82A}">
                    <a16:rowId xmlns:a16="http://schemas.microsoft.com/office/drawing/2014/main" xmlns="" val="1946132611"/>
                  </a:ext>
                </a:extLst>
              </a:tr>
              <a:tr h="46626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3223" marR="93223" marT="46611" marB="46611" anchor="ctr"/>
                </a:tc>
                <a:extLst>
                  <a:ext uri="{0D108BD9-81ED-4DB2-BD59-A6C34878D82A}">
                    <a16:rowId xmlns:a16="http://schemas.microsoft.com/office/drawing/2014/main" xmlns="" val="3204002662"/>
                  </a:ext>
                </a:extLst>
              </a:tr>
              <a:tr h="54547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3223" marR="93223" marT="46611" marB="46611" anchor="ctr"/>
                </a:tc>
                <a:extLst>
                  <a:ext uri="{0D108BD9-81ED-4DB2-BD59-A6C34878D82A}">
                    <a16:rowId xmlns:a16="http://schemas.microsoft.com/office/drawing/2014/main" xmlns="" val="4266278162"/>
                  </a:ext>
                </a:extLst>
              </a:tr>
              <a:tr h="66224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a:t>
                      </a:r>
                      <a:r>
                        <a:rPr lang="en-US" sz="2400" smtClean="0"/>
                        <a:t>365 </a:t>
                      </a:r>
                      <a:r>
                        <a:rPr lang="en-US" sz="2400" smtClean="0"/>
                        <a:t>APIs</a:t>
                      </a:r>
                      <a:endParaRPr lang="en-US" sz="2400" dirty="0" smtClean="0"/>
                    </a:p>
                  </a:txBody>
                  <a:tcPr marL="93223" marR="93223" marT="46611" marB="46611" anchor="ctr"/>
                </a:tc>
              </a:tr>
              <a:tr h="61926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a:t>
                      </a:r>
                      <a:r>
                        <a:rPr lang="en-US" sz="2400" b="0" smtClean="0"/>
                        <a:t>: Hook </a:t>
                      </a:r>
                      <a:r>
                        <a:rPr lang="en-US" sz="2400" b="0" dirty="0" smtClean="0"/>
                        <a:t>into Apps for Office</a:t>
                      </a:r>
                    </a:p>
                  </a:txBody>
                  <a:tcPr marL="93223" marR="93223" marT="46611" marB="46611" anchor="ctr"/>
                </a:tc>
              </a:tr>
            </a:tbl>
          </a:graphicData>
        </a:graphic>
      </p:graphicFrame>
    </p:spTree>
    <p:extLst>
      <p:ext uri="{BB962C8B-B14F-4D97-AF65-F5344CB8AC3E}">
        <p14:creationId xmlns:p14="http://schemas.microsoft.com/office/powerpoint/2010/main" val="63879588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a:t>
            </a:r>
            <a:r>
              <a:rPr lang="en-US" smtClean="0"/>
              <a:t>object menu</a:t>
            </a:r>
            <a:endParaRPr lang="en-US" dirty="0" smtClean="0"/>
          </a:p>
          <a:p>
            <a:r>
              <a:rPr lang="en-US" dirty="0" smtClean="0"/>
              <a:t>Ability to save settings to “property bag”</a:t>
            </a:r>
          </a:p>
          <a:p>
            <a:pPr lvl="1"/>
            <a:r>
              <a:rPr lang="en-US" dirty="0" smtClean="0"/>
              <a:t>Property bag values saved with the app in the document</a:t>
            </a:r>
          </a:p>
          <a:p>
            <a:pPr lvl="1"/>
            <a:r>
              <a:rPr lang="en-US" dirty="0" smtClean="0"/>
              <a:t>With Mail Apps for Office property bag values save within Exchange</a:t>
            </a:r>
            <a:endParaRPr lang="en-US" dirty="0"/>
          </a:p>
        </p:txBody>
      </p:sp>
    </p:spTree>
    <p:extLst>
      <p:ext uri="{BB962C8B-B14F-4D97-AF65-F5344CB8AC3E}">
        <p14:creationId xmlns:p14="http://schemas.microsoft.com/office/powerpoint/2010/main" val="17924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917509" y="1221426"/>
            <a:ext cx="6003634" cy="5508188"/>
          </a:xfrm>
          <a:prstGeom prst="rect">
            <a:avLst/>
          </a:prstGeom>
          <a:ln>
            <a:solidFill>
              <a:schemeClr val="bg1">
                <a:lumMod val="50000"/>
              </a:schemeClr>
            </a:solidFill>
          </a:ln>
        </p:spPr>
      </p:pic>
    </p:spTree>
    <p:extLst>
      <p:ext uri="{BB962C8B-B14F-4D97-AF65-F5344CB8AC3E}">
        <p14:creationId xmlns:p14="http://schemas.microsoft.com/office/powerpoint/2010/main" val="299333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6" dirty="0"/>
              <a:t>Test/Debug the Apps for Office using {F5}</a:t>
            </a:r>
          </a:p>
        </p:txBody>
      </p:sp>
      <p:sp>
        <p:nvSpPr>
          <p:cNvPr id="2" name="Text Placeholder 1"/>
          <p:cNvSpPr>
            <a:spLocks noGrp="1"/>
          </p:cNvSpPr>
          <p:nvPr>
            <p:ph type="body" sz="quarter" idx="10"/>
          </p:nvPr>
        </p:nvSpPr>
        <p:spPr/>
        <p:txBody>
          <a:bodyPr/>
          <a:lstStyle/>
          <a:p>
            <a:r>
              <a:rPr lang="en-US" dirty="0" smtClean="0"/>
              <a:t>When you press the {F5} key…</a:t>
            </a:r>
          </a:p>
          <a:p>
            <a:pPr lvl="1"/>
            <a:r>
              <a:rPr lang="en-US" dirty="0" smtClean="0"/>
              <a:t>Visual Studio builds the app package and temporarily registers it</a:t>
            </a:r>
          </a:p>
          <a:p>
            <a:pPr lvl="1"/>
            <a:r>
              <a:rPr lang="en-US" dirty="0" smtClean="0"/>
              <a:t>Visual Studio starts Microsoft Word and adds the app to new Word document</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227164" y="3018101"/>
            <a:ext cx="5279647" cy="3757664"/>
          </a:xfrm>
          <a:prstGeom prst="rect">
            <a:avLst/>
          </a:prstGeom>
          <a:ln>
            <a:solidFill>
              <a:schemeClr val="bg1">
                <a:lumMod val="50000"/>
              </a:schemeClr>
            </a:solidFill>
          </a:ln>
        </p:spPr>
      </p:pic>
    </p:spTree>
    <p:extLst>
      <p:ext uri="{BB962C8B-B14F-4D97-AF65-F5344CB8AC3E}">
        <p14:creationId xmlns:p14="http://schemas.microsoft.com/office/powerpoint/2010/main" val="21776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Task Pane App in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1091288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Outlook</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54756191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60" y="1211287"/>
            <a:ext cx="5311600" cy="38712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164" y="2125677"/>
            <a:ext cx="5311600" cy="3871295"/>
          </a:xfrm>
          <a:prstGeom prst="rect">
            <a:avLst/>
          </a:prstGeom>
        </p:spPr>
      </p:pic>
    </p:spTree>
    <p:extLst>
      <p:ext uri="{BB962C8B-B14F-4D97-AF65-F5344CB8AC3E}">
        <p14:creationId xmlns:p14="http://schemas.microsoft.com/office/powerpoint/2010/main" val="3617713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5606" y="1114333"/>
            <a:ext cx="11375536" cy="4855250"/>
          </a:xfrm>
        </p:spPr>
        <p:txBody>
          <a:bodyPr/>
          <a:lstStyle/>
          <a:p>
            <a:r>
              <a:rPr lang="en-US" dirty="0" smtClean="0"/>
              <a:t>Reference office.js</a:t>
            </a:r>
          </a:p>
          <a:p>
            <a:r>
              <a:rPr lang="en-US" dirty="0" smtClean="0"/>
              <a:t>Initialize</a:t>
            </a:r>
          </a:p>
          <a:p>
            <a:endParaRPr lang="en-US" dirty="0"/>
          </a:p>
          <a:p>
            <a:endParaRPr lang="en-US" dirty="0" smtClean="0"/>
          </a:p>
          <a:p>
            <a:r>
              <a:rPr lang="en-US" dirty="0" smtClean="0"/>
              <a:t>Code</a:t>
            </a:r>
            <a:endParaRPr lang="en-US" dirty="0"/>
          </a:p>
        </p:txBody>
      </p:sp>
      <p:sp>
        <p:nvSpPr>
          <p:cNvPr id="3" name="Title 2"/>
          <p:cNvSpPr>
            <a:spLocks noGrp="1"/>
          </p:cNvSpPr>
          <p:nvPr>
            <p:ph type="title"/>
          </p:nvPr>
        </p:nvSpPr>
        <p:spPr/>
        <p:txBody>
          <a:bodyPr/>
          <a:lstStyle/>
          <a:p>
            <a:r>
              <a:rPr lang="en-US" dirty="0" smtClean="0"/>
              <a:t>Coding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26</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25" y="1693937"/>
            <a:ext cx="9806230" cy="3657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8546" y="2330273"/>
            <a:ext cx="3718882" cy="2423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625" y="5305307"/>
            <a:ext cx="4900085" cy="838273"/>
          </a:xfrm>
          <a:prstGeom prst="rect">
            <a:avLst/>
          </a:prstGeom>
        </p:spPr>
      </p:pic>
    </p:spTree>
    <p:extLst>
      <p:ext uri="{BB962C8B-B14F-4D97-AF65-F5344CB8AC3E}">
        <p14:creationId xmlns:p14="http://schemas.microsoft.com/office/powerpoint/2010/main" val="138845061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9660" y="1476620"/>
            <a:ext cx="11375536" cy="4398055"/>
          </a:xfrm>
        </p:spPr>
        <p:txBody>
          <a:bodyPr/>
          <a:lstStyle/>
          <a:p>
            <a:r>
              <a:rPr lang="en-US" dirty="0" smtClean="0"/>
              <a:t>Provide account information</a:t>
            </a:r>
          </a:p>
          <a:p>
            <a:r>
              <a:rPr lang="en-US" dirty="0" smtClean="0"/>
              <a:t>Log into Outlook</a:t>
            </a:r>
          </a:p>
          <a:p>
            <a:r>
              <a:rPr lang="en-US" dirty="0" smtClean="0"/>
              <a:t>Apps appear in context</a:t>
            </a:r>
          </a:p>
          <a:p>
            <a:r>
              <a:rPr lang="en-US" dirty="0" smtClean="0"/>
              <a:t>Launch app from bar</a:t>
            </a:r>
          </a:p>
          <a:p>
            <a:endParaRPr lang="en-US" dirty="0"/>
          </a:p>
        </p:txBody>
      </p:sp>
      <p:sp>
        <p:nvSpPr>
          <p:cNvPr id="3" name="Title 2"/>
          <p:cNvSpPr>
            <a:spLocks noGrp="1"/>
          </p:cNvSpPr>
          <p:nvPr>
            <p:ph type="title"/>
          </p:nvPr>
        </p:nvSpPr>
        <p:spPr/>
        <p:txBody>
          <a:bodyPr/>
          <a:lstStyle/>
          <a:p>
            <a:r>
              <a:rPr lang="en-US" dirty="0" smtClean="0"/>
              <a:t>Debugging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27</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3823197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ApP</a:t>
            </a:r>
            <a:r>
              <a:rPr lang="en-US" dirty="0" smtClean="0"/>
              <a:t> in Outlook</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355730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a:t>Overview</a:t>
            </a:r>
          </a:p>
          <a:p>
            <a:r>
              <a:rPr lang="en-US" dirty="0"/>
              <a:t>Apps for Word</a:t>
            </a:r>
          </a:p>
          <a:p>
            <a:r>
              <a:rPr lang="en-US" dirty="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53247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 </a:t>
            </a:r>
            <a:r>
              <a:rPr lang="en-US" dirty="0"/>
              <a:t>into Apps for Office</a:t>
            </a:r>
          </a:p>
        </p:txBody>
      </p:sp>
      <p:sp>
        <p:nvSpPr>
          <p:cNvPr id="5" name="Subtitle 4"/>
          <p:cNvSpPr>
            <a:spLocks noGrp="1"/>
          </p:cNvSpPr>
          <p:nvPr>
            <p:ph type="subTitle" idx="1"/>
          </p:nvPr>
        </p:nvSpPr>
        <p:spPr>
          <a:xfrm>
            <a:off x="543079" y="4830051"/>
            <a:ext cx="7795851" cy="1916182"/>
          </a:xfrm>
        </p:spPr>
        <p:txBody>
          <a:bodyPr/>
          <a:lstStyle/>
          <a:p>
            <a:r>
              <a:rPr lang="en-US" dirty="0" smtClean="0"/>
              <a:t>Speaker</a:t>
            </a:r>
          </a:p>
          <a:p>
            <a:r>
              <a:rPr lang="en-US" dirty="0" smtClean="0"/>
              <a:t>Title</a:t>
            </a:r>
          </a:p>
          <a:p>
            <a:endParaRPr lang="en-US" dirty="0"/>
          </a:p>
        </p:txBody>
      </p:sp>
    </p:spTree>
    <p:extLst>
      <p:ext uri="{BB962C8B-B14F-4D97-AF65-F5344CB8AC3E}">
        <p14:creationId xmlns:p14="http://schemas.microsoft.com/office/powerpoint/2010/main" val="193337654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33567" y="6423680"/>
            <a:ext cx="11395517" cy="336270"/>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 y="2501470"/>
            <a:ext cx="3730413" cy="1429008"/>
          </a:xfrm>
          <a:prstGeom prst="rect">
            <a:avLst/>
          </a:prstGeom>
        </p:spPr>
      </p:pic>
    </p:spTree>
    <p:extLst>
      <p:ext uri="{BB962C8B-B14F-4D97-AF65-F5344CB8AC3E}">
        <p14:creationId xmlns:p14="http://schemas.microsoft.com/office/powerpoint/2010/main" val="659078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smtClean="0"/>
              <a:t>Overview</a:t>
            </a:r>
          </a:p>
          <a:p>
            <a:r>
              <a:rPr lang="en-US" dirty="0" smtClean="0"/>
              <a:t>Apps for Word</a:t>
            </a:r>
          </a:p>
          <a:p>
            <a:r>
              <a:rPr lang="en-US" dirty="0" smtClean="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6993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32652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40" i="1" dirty="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4121" y="-203432"/>
            <a:ext cx="12428236" cy="4086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9510" tIns="59755" rIns="119510" bIns="59755" numCol="1" anchor="ctr" anchorCtr="0" compatLnSpc="1">
            <a:prstTxWarp prst="textNoShape">
              <a:avLst/>
            </a:prstTxWarp>
            <a:spAutoFit/>
          </a:bodyPr>
          <a:lstStyle/>
          <a:p>
            <a:endParaRPr lang="en-US" sz="1835"/>
          </a:p>
        </p:txBody>
      </p:sp>
      <p:sp>
        <p:nvSpPr>
          <p:cNvPr id="9" name="Rectangle 4"/>
          <p:cNvSpPr>
            <a:spLocks noChangeArrowheads="1"/>
          </p:cNvSpPr>
          <p:nvPr/>
        </p:nvSpPr>
        <p:spPr bwMode="auto">
          <a:xfrm>
            <a:off x="4120" y="-203432"/>
            <a:ext cx="241419" cy="4086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19510" tIns="59755" rIns="119510" bIns="59755" numCol="1" anchor="ctr" anchorCtr="0" compatLnSpc="1">
            <a:prstTxWarp prst="textNoShape">
              <a:avLst/>
            </a:prstTxWarp>
            <a:spAutoFit/>
          </a:bodyPr>
          <a:lstStyle/>
          <a:p>
            <a:endParaRPr lang="en-US" sz="1835"/>
          </a:p>
        </p:txBody>
      </p:sp>
      <p:grpSp>
        <p:nvGrpSpPr>
          <p:cNvPr id="4" name="Group 3"/>
          <p:cNvGrpSpPr/>
          <p:nvPr/>
        </p:nvGrpSpPr>
        <p:grpSpPr>
          <a:xfrm>
            <a:off x="1098581" y="3605483"/>
            <a:ext cx="10027269" cy="2599662"/>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504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29" y="234002"/>
            <a:ext cx="11898927" cy="762587"/>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671" dirty="0"/>
              <a:t>Web Extensibility Framework (WEF)</a:t>
            </a:r>
          </a:p>
          <a:p>
            <a:pPr lvl="1"/>
            <a:r>
              <a:rPr lang="en-US" sz="2039" dirty="0"/>
              <a:t>Allows Web page content to render inside Office Application</a:t>
            </a:r>
          </a:p>
          <a:p>
            <a:pPr lvl="1"/>
            <a:r>
              <a:rPr lang="en-US" sz="2039" dirty="0"/>
              <a:t>Allows Web page code to run within a set of constraints</a:t>
            </a:r>
          </a:p>
          <a:p>
            <a:pPr lvl="1"/>
            <a:r>
              <a:rPr lang="en-US" sz="2039" dirty="0"/>
              <a:t>Allows Web page code to interact with Office documents</a:t>
            </a:r>
          </a:p>
          <a:p>
            <a:pPr lvl="1"/>
            <a:r>
              <a:rPr lang="en-US" sz="2039" dirty="0"/>
              <a:t>Allows Web page code to interact with Exchange items</a:t>
            </a:r>
          </a:p>
          <a:p>
            <a:pPr lvl="1"/>
            <a:endParaRPr lang="en-US" sz="2039" dirty="0"/>
          </a:p>
          <a:p>
            <a:r>
              <a:rPr lang="en-US" sz="3671" dirty="0"/>
              <a:t>WEF provides runtime environment for Apps for Office</a:t>
            </a:r>
            <a:endParaRPr lang="en-US" sz="3671" b="1" dirty="0">
              <a:solidFill>
                <a:schemeClr val="bg2">
                  <a:lumMod val="75000"/>
                </a:schemeClr>
              </a:solidFill>
            </a:endParaRPr>
          </a:p>
          <a:p>
            <a:pPr lvl="1"/>
            <a:r>
              <a:rPr lang="en-US" sz="2039" dirty="0"/>
              <a:t>Apps for Office provide basis for a component architecture</a:t>
            </a:r>
          </a:p>
          <a:p>
            <a:pPr lvl="1"/>
            <a:r>
              <a:rPr lang="en-US" sz="2039" dirty="0"/>
              <a:t>Apps for Office provide ability to publish to App Catalogs and/or Office Store</a:t>
            </a:r>
          </a:p>
          <a:p>
            <a:pPr lvl="1"/>
            <a:r>
              <a:rPr lang="en-US" sz="2039" dirty="0"/>
              <a:t>Apps for Office can be deployed in private networks</a:t>
            </a:r>
          </a:p>
        </p:txBody>
      </p:sp>
    </p:spTree>
    <p:extLst>
      <p:ext uri="{BB962C8B-B14F-4D97-AF65-F5344CB8AC3E}">
        <p14:creationId xmlns:p14="http://schemas.microsoft.com/office/powerpoint/2010/main" val="3811121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671" dirty="0"/>
              <a:t>Each App for Office is based on XML-based manifest</a:t>
            </a:r>
          </a:p>
          <a:p>
            <a:pPr lvl="1"/>
            <a:r>
              <a:rPr lang="en-US" sz="2039" dirty="0"/>
              <a:t>Manifest points to a Web page</a:t>
            </a:r>
          </a:p>
          <a:p>
            <a:pPr lvl="1"/>
            <a:r>
              <a:rPr lang="en-US" sz="2039" dirty="0"/>
              <a:t>Manifest defines the type of the App for Office</a:t>
            </a:r>
          </a:p>
          <a:p>
            <a:pPr lvl="1"/>
            <a:r>
              <a:rPr lang="en-US" sz="2039" dirty="0"/>
              <a:t>Manifest defines which Office applications it supports</a:t>
            </a:r>
          </a:p>
          <a:p>
            <a:pPr lvl="1"/>
            <a:r>
              <a:rPr lang="en-US" sz="2039" dirty="0"/>
              <a:t>Manifest defines required capabilities</a:t>
            </a:r>
          </a:p>
        </p:txBody>
      </p:sp>
      <p:grpSp>
        <p:nvGrpSpPr>
          <p:cNvPr id="8" name="Group 7"/>
          <p:cNvGrpSpPr/>
          <p:nvPr/>
        </p:nvGrpSpPr>
        <p:grpSpPr>
          <a:xfrm>
            <a:off x="2344281" y="3558213"/>
            <a:ext cx="7747915" cy="2867316"/>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76098"/>
                <a:endParaRPr lang="en-US" sz="153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098"/>
                <a:endParaRPr lang="en-US" sz="1189"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App for Office</a:t>
              </a:r>
            </a:p>
            <a:p>
              <a:pPr algn="ctr" defTabSz="776098"/>
              <a:r>
                <a:rPr lang="en-US" sz="1189" kern="0" dirty="0">
                  <a:solidFill>
                    <a:srgbClr val="1B1B1B"/>
                  </a:solidFill>
                  <a:latin typeface="Segoe UI"/>
                </a:rPr>
                <a:t>Manifest</a:t>
              </a:r>
            </a:p>
            <a:p>
              <a:pPr algn="ctr" defTabSz="776098"/>
              <a:endParaRPr lang="en-US" sz="1189" kern="0" dirty="0">
                <a:solidFill>
                  <a:srgbClr val="1B1B1B"/>
                </a:solidFill>
                <a:latin typeface="Segoe UI"/>
              </a:endParaRPr>
            </a:p>
            <a:p>
              <a:pPr algn="ctr" defTabSz="776098"/>
              <a:r>
                <a:rPr lang="en-US" sz="850"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Web</a:t>
              </a:r>
            </a:p>
            <a:p>
              <a:pPr algn="ctr" defTabSz="776098"/>
              <a:r>
                <a:rPr lang="en-US" sz="1189" kern="0" dirty="0">
                  <a:solidFill>
                    <a:srgbClr val="1B1B1B"/>
                  </a:solidFill>
                  <a:latin typeface="Segoe UI"/>
                </a:rPr>
                <a:t>Page</a:t>
              </a:r>
            </a:p>
            <a:p>
              <a:pPr algn="ctr" defTabSz="776098"/>
              <a:endParaRPr lang="en-US" sz="850" b="1" kern="0" dirty="0">
                <a:solidFill>
                  <a:srgbClr val="FF7401"/>
                </a:solidFill>
                <a:latin typeface="Segoe UI"/>
              </a:endParaRPr>
            </a:p>
            <a:p>
              <a:pPr algn="ctr" defTabSz="776098"/>
              <a:r>
                <a:rPr lang="en-US" sz="850"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8513" tIns="24255" rIns="48513" bIns="24255" rtlCol="0" anchor="ctr"/>
            <a:lstStyle/>
            <a:p>
              <a:pPr algn="ctr" defTabSz="776098"/>
              <a:endParaRPr lang="en-US" sz="153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8513" tIns="24255" rIns="48513" bIns="24255" rtlCol="0" anchor="ctr"/>
            <a:lstStyle/>
            <a:p>
              <a:pPr algn="ctr" defTabSz="776098"/>
              <a:endParaRPr lang="en-US" sz="153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42946"/>
            </a:xfrm>
            <a:prstGeom prst="rect">
              <a:avLst/>
            </a:prstGeom>
            <a:noFill/>
          </p:spPr>
          <p:txBody>
            <a:bodyPr wrap="square" lIns="77614" tIns="38802" rIns="77614" bIns="38802" rtlCol="0">
              <a:spAutoFit/>
            </a:bodyPr>
            <a:lstStyle/>
            <a:p>
              <a:pPr algn="ctr" defTabSz="776098"/>
              <a:r>
                <a:rPr lang="en-US" sz="1189" kern="0" dirty="0">
                  <a:solidFill>
                    <a:srgbClr val="595959"/>
                  </a:solidFill>
                </a:rPr>
                <a:t>App for Office </a:t>
              </a:r>
            </a:p>
            <a:p>
              <a:pPr algn="ctr" defTabSz="776098"/>
              <a:r>
                <a:rPr lang="en-US" sz="1189" kern="0" dirty="0">
                  <a:solidFill>
                    <a:srgbClr val="595959"/>
                  </a:solidFill>
                </a:rPr>
                <a:t>Catalog Server</a:t>
              </a:r>
            </a:p>
          </p:txBody>
        </p:sp>
        <p:sp>
          <p:nvSpPr>
            <p:cNvPr id="18" name="TextBox 17"/>
            <p:cNvSpPr txBox="1"/>
            <p:nvPr/>
          </p:nvSpPr>
          <p:spPr>
            <a:xfrm>
              <a:off x="2712836" y="2457706"/>
              <a:ext cx="1360592" cy="259900"/>
            </a:xfrm>
            <a:prstGeom prst="rect">
              <a:avLst/>
            </a:prstGeom>
            <a:noFill/>
          </p:spPr>
          <p:txBody>
            <a:bodyPr wrap="square" lIns="77614" tIns="38802" rIns="77614" bIns="38802" rtlCol="0">
              <a:spAutoFit/>
            </a:bodyPr>
            <a:lstStyle/>
            <a:p>
              <a:pPr defTabSz="776098"/>
              <a:r>
                <a:rPr lang="en-US" sz="1189"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76098">
                <a:spcBef>
                  <a:spcPct val="20000"/>
                </a:spcBef>
              </a:pPr>
              <a:r>
                <a:rPr lang="en-US" sz="2378" kern="0" spc="-68"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797223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Steve Walker</DisplayName>
        <AccountId>30</AccountId>
        <AccountType/>
      </UserInfo>
      <UserInfo>
        <DisplayName>Alyssa Jones</DisplayName>
        <AccountId>290</AccountId>
        <AccountType/>
      </UserInfo>
      <UserInfo>
        <DisplayName>Chakkaradeep (Chaks) Chinnakonda Chandran</DisplayName>
        <AccountId>285</AccountId>
        <AccountType/>
      </UserInfo>
      <UserInfo>
        <DisplayName>Brian Jones (OFFICE)</DisplayName>
        <AccountId>15</AccountId>
        <AccountType/>
      </UserInfo>
      <UserInfo>
        <DisplayName>Sine Rix</DisplayName>
        <AccountId>305</AccountId>
        <AccountType/>
      </UserInfo>
      <UserInfo>
        <DisplayName>Rob Howard (SHAREPOINT)</DisplayName>
        <AccountId>27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5fad15d0-477e-40da-a20d-40d4ca777cbd"/>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E26BE3D-D44C-4CB8-A2DB-E695B51F8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15361</TotalTime>
  <Words>4186</Words>
  <Application>Microsoft Office PowerPoint</Application>
  <PresentationFormat>Custom</PresentationFormat>
  <Paragraphs>259</Paragraphs>
  <Slides>30</Slides>
  <Notes>22</Notes>
  <HiddenSlides>2</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Consolas</vt:lpstr>
      <vt:lpstr>Courier New</vt:lpstr>
      <vt:lpstr>Segoe UI</vt:lpstr>
      <vt:lpstr>Segoe UI Black</vt:lpstr>
      <vt:lpstr>Segoe UI Light</vt:lpstr>
      <vt:lpstr>Wingdings</vt:lpstr>
      <vt:lpstr>1_5-30055_Office Template 2012 - 16x9 - White Background</vt:lpstr>
      <vt:lpstr>1_TechEd 2014 Dk Blue</vt:lpstr>
      <vt:lpstr>5-30055_Office Template 2012 - 16x9 - White Background</vt:lpstr>
      <vt:lpstr>1_Metro Presentation</vt:lpstr>
      <vt:lpstr>Office Camp</vt:lpstr>
      <vt:lpstr>Course Agenda</vt:lpstr>
      <vt:lpstr>Hook into Apps for Office</vt:lpstr>
      <vt:lpstr>Agenda </vt:lpstr>
      <vt:lpstr>Overview</vt:lpstr>
      <vt:lpstr>What is an App for Office?</vt:lpstr>
      <vt:lpstr>Designing Apps for Office - Shapes</vt:lpstr>
      <vt:lpstr>App for Office Runtime Environment</vt:lpstr>
      <vt:lpstr>Anatomy of an App for Office</vt:lpstr>
      <vt:lpstr>Adding a App for Office using the Insertion UI</vt:lpstr>
      <vt:lpstr>Task Pane App User Experience </vt:lpstr>
      <vt:lpstr>Apps for Word </vt:lpstr>
      <vt:lpstr>Visual Studio Experience</vt:lpstr>
      <vt:lpstr>Create New App for Office Project</vt:lpstr>
      <vt:lpstr>App for Office Project Structure</vt:lpstr>
      <vt:lpstr>App Manifest Designer</vt:lpstr>
      <vt:lpstr>App Manifest - XML View</vt:lpstr>
      <vt:lpstr>Create the HTML for a Web Page</vt:lpstr>
      <vt:lpstr>Navigation and Links</vt:lpstr>
      <vt:lpstr>Context Menus and Settings Controls</vt:lpstr>
      <vt:lpstr>Code Added by Visual Studio</vt:lpstr>
      <vt:lpstr>Test/Debug the Apps for Office using {F5}</vt:lpstr>
      <vt:lpstr>PowerPoint Presentation</vt:lpstr>
      <vt:lpstr>Apps for Outlook </vt:lpstr>
      <vt:lpstr>Create New App for Office Project</vt:lpstr>
      <vt:lpstr>Coding</vt:lpstr>
      <vt:lpstr>Debugging</vt:lpstr>
      <vt:lpstr>PowerPoint Presentation</vt:lpstr>
      <vt:lpstr>Summary </vt:lpstr>
      <vt:lpstr>PowerPoint Presentation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TechEd 2014</dc:subject>
  <dc:creator>Sanjeevini Mittal</dc:creator>
  <cp:keywords>Office 365;Evolving Workforce</cp:keywords>
  <dc:description>Template: Jordan Cayabyab, Artitudes Design
Formatting: 
Audience Type:</dc:description>
  <cp:lastModifiedBy>Windows User</cp:lastModifiedBy>
  <cp:revision>449</cp:revision>
  <dcterms:created xsi:type="dcterms:W3CDTF">2013-10-21T21:40:33Z</dcterms:created>
  <dcterms:modified xsi:type="dcterms:W3CDTF">2014-10-24T12:30:26Z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ies>
</file>